
<file path=[Content_Types].xml><?xml version="1.0" encoding="utf-8"?>
<Types xmlns="http://schemas.openxmlformats.org/package/2006/content-types">
  <Default Extension="xml" ContentType="application/xml"/>
  <Default Extension="jpeg" ContentType="image/jpeg"/>
  <Default Extension="fntdata" ContentType="application/x-fontdata"/>
  <Default Extension="rels" ContentType="application/vnd.openxmlformats-package.relationships+xml"/>
  <Default Extension="font" ContentType="application/x-fontdata"/>
  <Override PartName="/ppt/slides/slide3.xml" ContentType="application/vnd.openxmlformats-officedocument.presentationml.slide+xml"/>
  <Override PartName="/ppt/slides/slide16.xml" ContentType="application/vnd.openxmlformats-officedocument.presentationml.slide+xml"/>
  <Override PartName="/docProps/app.xml" ContentType="application/vnd.openxmlformats-officedocument.extended-properties+xml"/>
  <Override PartName="/ppt/slides/slide19.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bleStyles.xml" ContentType="application/vnd.openxmlformats-officedocument.presentationml.tableStyles+xml"/>
  <Override PartName="/ppt/slides/slide17.xml" ContentType="application/vnd.openxmlformats-officedocument.presentationml.slide+xml"/>
  <Override PartName="/ppt/viewProps.xml" ContentType="application/vnd.openxmlformats-officedocument.presentationml.viewProps+xml"/>
  <Override PartName="/ppt/slides/slide2.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slides/slide9.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Layouts/slideLayout4.xml" ContentType="application/vnd.openxmlformats-officedocument.presentationml.slideLayout+xml"/>
  <Override PartName="/ppt/slides/slide14.xml" ContentType="application/vnd.openxmlformats-officedocument.presentationml.slide+xml"/>
  <Override PartName="/ppt/slides/slide11.xml" ContentType="application/vnd.openxmlformats-officedocument.presentationml.slide+xml"/>
  <Override PartName="/ppt/slideLayouts/slideLayout11.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7.xml" ContentType="application/vnd.openxmlformats-officedocument.presentationml.slide+xml"/>
  <Override PartName="/ppt/slides/slide15.xml" ContentType="application/vnd.openxmlformats-officedocument.presentationml.slide+xml"/>
  <Override PartName="/docProps/core.xml" ContentType="application/vnd.openxmlformats-package.core-properties+xml"/>
  <Override PartName="/ppt/slideLayouts/slideLayout1.xml" ContentType="application/vnd.openxmlformats-officedocument.presentationml.slideLayout+xml"/>
  <Override PartName="/ppt/slides/slide10.xml" ContentType="application/vnd.openxmlformats-officedocument.presentationml.slide+xml"/>
  <Override PartName="/ppt/slideLayouts/slideLayout10.xml" ContentType="application/vnd.openxmlformats-officedocument.presentationml.slideLayout+xml"/>
  <Override PartName="/ppt/slides/slide6.xml" ContentType="application/vnd.openxmlformats-officedocument.presentationml.slide+xml"/>
  <Override PartName="/ppt/slides/slide4.xml" ContentType="application/vnd.openxmlformats-officedocument.presentationml.slide+xml"/>
  <Override PartName="/ppt/slideLayouts/slideLayout3.xml" ContentType="application/vnd.openxmlformats-officedocument.presentationml.slideLayout+xml"/>
  <Override PartName="/ppt/slides/slide18.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saveSubsetFonts="1" embedTrueTypeFonts="1">
  <p:sldMasterIdLst>
    <p:sldMasterId r:id="rId1" id="2147483648"/>
  </p:sldMasterIdLst>
  <p:sldIdLst>
    <p:sldId r:id="rId2" id="256"/>
    <p:sldId r:id="rId3" id="258"/>
    <p:sldId r:id="rId4" id="259"/>
    <p:sldId r:id="rId5" id="260"/>
    <p:sldId r:id="rId6" id="261"/>
    <p:sldId r:id="rId7" id="262"/>
    <p:sldId r:id="rId8" id="263"/>
    <p:sldId r:id="rId9" id="264"/>
    <p:sldId r:id="rId10" id="265"/>
    <p:sldId r:id="rId11" id="266"/>
    <p:sldId r:id="rId12" id="267"/>
    <p:sldId r:id="rId13" id="268"/>
    <p:sldId r:id="rId14" id="269"/>
    <p:sldId r:id="rId15" id="270"/>
    <p:sldId r:id="rId16" id="277"/>
    <p:sldId r:id="rId17" id="275"/>
    <p:sldId r:id="rId18" id="278"/>
    <p:sldId r:id="rId19" id="279"/>
    <p:sldId r:id="rId20" id="280"/>
    <p:sldId r:id="rId21" id="281"/>
  </p:sldIdLst>
  <p:sldSz cx="9144000" cy="6858000" type="screen4x3"/>
  <p:notesSz cx="6858000" cy="9144000"/>
  <p:embeddedFontLst>
    <p:embeddedFont>
      <p:font typeface="WPS Special 1"/>
      <p:regular r:id="rId26"/>
    </p:embeddedFont>
  </p:embeddedFontLst>
  <p:defaultTextStyle>
    <a:defPPr>
      <a:defRPr lang="en-US"/>
    </a:defPPr>
    <a:lvl1pPr algn="l" marL="0" defTabSz="914400" eaLnBrk="1" latinLnBrk="0" hangingPunct="1" rtl="false">
      <a:defRPr sz="1800" kern="1200">
        <a:solidFill>
          <a:schemeClr val="tx1"/>
        </a:solidFill>
        <a:latin typeface="+mn-lt"/>
        <a:ea typeface="+mn-ea"/>
        <a:cs typeface="+mn-cs"/>
      </a:defRPr>
    </a:lvl1pPr>
    <a:lvl2pPr algn="l" marL="457200" defTabSz="914400" eaLnBrk="1" latinLnBrk="0" hangingPunct="1" rtl="false">
      <a:defRPr sz="1800" kern="1200">
        <a:solidFill>
          <a:schemeClr val="tx1"/>
        </a:solidFill>
        <a:latin typeface="+mn-lt"/>
        <a:ea typeface="+mn-ea"/>
        <a:cs typeface="+mn-cs"/>
      </a:defRPr>
    </a:lvl2pPr>
    <a:lvl3pPr algn="l" marL="914400" defTabSz="914400" eaLnBrk="1" latinLnBrk="0" hangingPunct="1" rtl="false">
      <a:defRPr sz="1800" kern="1200">
        <a:solidFill>
          <a:schemeClr val="tx1"/>
        </a:solidFill>
        <a:latin typeface="+mn-lt"/>
        <a:ea typeface="+mn-ea"/>
        <a:cs typeface="+mn-cs"/>
      </a:defRPr>
    </a:lvl3pPr>
    <a:lvl4pPr algn="l" marL="1371600" defTabSz="914400" eaLnBrk="1" latinLnBrk="0" hangingPunct="1" rtl="false">
      <a:defRPr sz="1800" kern="1200">
        <a:solidFill>
          <a:schemeClr val="tx1"/>
        </a:solidFill>
        <a:latin typeface="+mn-lt"/>
        <a:ea typeface="+mn-ea"/>
        <a:cs typeface="+mn-cs"/>
      </a:defRPr>
    </a:lvl4pPr>
    <a:lvl5pPr algn="l" marL="1828800" defTabSz="914400" eaLnBrk="1" latinLnBrk="0" hangingPunct="1" rtl="false">
      <a:defRPr sz="1800" kern="1200">
        <a:solidFill>
          <a:schemeClr val="tx1"/>
        </a:solidFill>
        <a:latin typeface="+mn-lt"/>
        <a:ea typeface="+mn-ea"/>
        <a:cs typeface="+mn-cs"/>
      </a:defRPr>
    </a:lvl5pPr>
    <a:lvl6pPr algn="l" marL="2286000" defTabSz="914400" eaLnBrk="1" latinLnBrk="0" hangingPunct="1" rtl="false">
      <a:defRPr sz="1800" kern="1200">
        <a:solidFill>
          <a:schemeClr val="tx1"/>
        </a:solidFill>
        <a:latin typeface="+mn-lt"/>
        <a:ea typeface="+mn-ea"/>
        <a:cs typeface="+mn-cs"/>
      </a:defRPr>
    </a:lvl6pPr>
    <a:lvl7pPr algn="l" marL="2743200" defTabSz="914400" eaLnBrk="1" latinLnBrk="0" hangingPunct="1" rtl="false">
      <a:defRPr sz="1800" kern="1200">
        <a:solidFill>
          <a:schemeClr val="tx1"/>
        </a:solidFill>
        <a:latin typeface="+mn-lt"/>
        <a:ea typeface="+mn-ea"/>
        <a:cs typeface="+mn-cs"/>
      </a:defRPr>
    </a:lvl7pPr>
    <a:lvl8pPr algn="l" marL="3200400" defTabSz="914400" eaLnBrk="1" latinLnBrk="0" hangingPunct="1" rtl="false">
      <a:defRPr sz="1800" kern="1200">
        <a:solidFill>
          <a:schemeClr val="tx1"/>
        </a:solidFill>
        <a:latin typeface="+mn-lt"/>
        <a:ea typeface="+mn-ea"/>
        <a:cs typeface="+mn-cs"/>
      </a:defRPr>
    </a:lvl8pPr>
    <a:lvl9pPr algn="l" marL="3657600" defTabSz="914400" eaLnBrk="1" latinLnBrk="0" hangingPunct="1" rtl="false">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834"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 Id="rId19" Type="http://schemas.openxmlformats.org/officeDocument/2006/relationships/slide" Target="slides/slide18.xml" /><Relationship Id="rId18" Type="http://schemas.openxmlformats.org/officeDocument/2006/relationships/slide" Target="slides/slide17.xml" /><Relationship Id="rId17" Type="http://schemas.openxmlformats.org/officeDocument/2006/relationships/slide" Target="slides/slide16.xml" /><Relationship Id="rId16" Type="http://schemas.openxmlformats.org/officeDocument/2006/relationships/slide" Target="slides/slide15.xml" /><Relationship Id="rId15" Type="http://schemas.openxmlformats.org/officeDocument/2006/relationships/slide" Target="slides/slide14.xml" /><Relationship Id="rId14" Type="http://schemas.openxmlformats.org/officeDocument/2006/relationships/slide" Target="slides/slide13.xml" /><Relationship Id="rId2" Type="http://schemas.openxmlformats.org/officeDocument/2006/relationships/slide" Target="slides/slide1.xml" /><Relationship Id="rId12" Type="http://schemas.openxmlformats.org/officeDocument/2006/relationships/slide" Target="slides/slide11.xml" /><Relationship Id="rId21" Type="http://schemas.openxmlformats.org/officeDocument/2006/relationships/slide" Target="slides/slide20.xml" /><Relationship Id="rId13" Type="http://schemas.openxmlformats.org/officeDocument/2006/relationships/slide" Target="slides/slide12.xml" /><Relationship Id="rId4" Type="http://schemas.openxmlformats.org/officeDocument/2006/relationships/slide" Target="slides/slide3.xml" /><Relationship Id="rId10" Type="http://schemas.openxmlformats.org/officeDocument/2006/relationships/slide" Target="slides/slide9.xml" /><Relationship Id="rId11" Type="http://schemas.openxmlformats.org/officeDocument/2006/relationships/slide" Target="slides/slide10.xml" /><Relationship Id="rId3" Type="http://schemas.openxmlformats.org/officeDocument/2006/relationships/slide" Target="slides/slide2.xml" /><Relationship Id="rId20" Type="http://schemas.openxmlformats.org/officeDocument/2006/relationships/slide" Target="slides/slide19.xml" /><Relationship Id="rId9" Type="http://schemas.openxmlformats.org/officeDocument/2006/relationships/slide" Target="slides/slide8.xml" /><Relationship Id="rId6" Type="http://schemas.openxmlformats.org/officeDocument/2006/relationships/slide" Target="slides/slide5.xml" /><Relationship Id="rId5" Type="http://schemas.openxmlformats.org/officeDocument/2006/relationships/slide" Target="slides/slide4.xml" /><Relationship Id="rId8" Type="http://schemas.openxmlformats.org/officeDocument/2006/relationships/slide" Target="slides/slide7.xml" /><Relationship Id="rId7" Type="http://schemas.openxmlformats.org/officeDocument/2006/relationships/slide" Target="slides/slide6.xml" /><Relationship Id="rId26" Type="http://schemas.openxmlformats.org/officeDocument/2006/relationships/font" Target="fonts/WPS_Specail_1.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36088D-3887-4803-BC46-E5674AA76C9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147142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6088D-3887-4803-BC46-E5674AA76C9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110789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6088D-3887-4803-BC46-E5674AA76C9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67332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6088D-3887-4803-BC46-E5674AA76C9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324232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6088D-3887-4803-BC46-E5674AA76C9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302395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36088D-3887-4803-BC46-E5674AA76C9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285316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36088D-3887-4803-BC46-E5674AA76C95}"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363216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36088D-3887-4803-BC46-E5674AA76C95}"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175285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6088D-3887-4803-BC46-E5674AA76C95}"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266175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6088D-3887-4803-BC46-E5674AA76C9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263350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6088D-3887-4803-BC46-E5674AA76C9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FB565-E183-4ED8-A2CF-22CBF95BCD71}" type="slidenum">
              <a:rPr lang="en-US" smtClean="0"/>
              <a:t>‹#›</a:t>
            </a:fld>
            <a:endParaRPr lang="en-US"/>
          </a:p>
        </p:txBody>
      </p:sp>
    </p:spTree>
    <p:extLst>
      <p:ext uri="{BB962C8B-B14F-4D97-AF65-F5344CB8AC3E}">
        <p14:creationId xmlns:p14="http://schemas.microsoft.com/office/powerpoint/2010/main" val="100498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6088D-3887-4803-BC46-E5674AA76C95}" type="datetimeFigureOut">
              <a:rPr lang="en-US" smtClean="0"/>
              <a:t>12/13/2016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FB565-E183-4ED8-A2CF-22CBF95BCD71}" type="slidenum">
              <a:rPr lang="en-US" smtClean="0"/>
              <a:t>‹#›</a:t>
            </a:fld>
            <a:endParaRPr lang="en-US"/>
          </a:p>
        </p:txBody>
      </p:sp>
    </p:spTree>
    <p:extLst>
      <p:ext uri="{BB962C8B-B14F-4D97-AF65-F5344CB8AC3E}">
        <p14:creationId xmlns:p14="http://schemas.microsoft.com/office/powerpoint/2010/main" val="259689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8763000" cy="2971800"/>
          </a:xfrm>
        </p:spPr>
        <p:txBody>
          <a:bodyPr>
            <a:normAutofit/>
          </a:bodyPr>
          <a:lstStyle/>
          <a:p>
            <a:r>
              <a:rPr lang="en-US" dirty="0" smtClean="0"/>
              <a:t>Use of Library &amp; Introduction to Information Communication Technologies (ICT) </a:t>
            </a:r>
            <a:endParaRPr lang="en-US" dirty="0"/>
          </a:p>
        </p:txBody>
      </p:sp>
      <p:sp>
        <p:nvSpPr>
          <p:cNvPr id="3" name="Subtitle 2"/>
          <p:cNvSpPr>
            <a:spLocks noGrp="1"/>
          </p:cNvSpPr>
          <p:nvPr>
            <p:ph type="subTitle" idx="1"/>
          </p:nvPr>
        </p:nvSpPr>
        <p:spPr>
          <a:xfrm>
            <a:off x="76200" y="3124200"/>
            <a:ext cx="8991600" cy="3581400"/>
          </a:xfrm>
        </p:spPr>
        <p:txBody>
          <a:bodyPr>
            <a:normAutofit/>
          </a:bodyPr>
          <a:lstStyle/>
          <a:p>
            <a:r>
              <a:rPr lang="en-US" sz="4000" b="1" dirty="0" smtClean="0">
                <a:latin typeface="Tahoma" pitchFamily="34" charset="0"/>
                <a:ea typeface="Tahoma" pitchFamily="34" charset="0"/>
                <a:cs typeface="Tahoma" pitchFamily="34" charset="0"/>
              </a:rPr>
              <a:t>(GST 103)</a:t>
            </a:r>
          </a:p>
          <a:p>
            <a:r>
              <a:rPr lang="en-US" sz="4000" b="1" dirty="0" smtClean="0">
                <a:latin typeface="Tahoma" pitchFamily="34" charset="0"/>
                <a:ea typeface="Tahoma" pitchFamily="34" charset="0"/>
                <a:cs typeface="Tahoma" pitchFamily="34" charset="0"/>
              </a:rPr>
              <a:t>BY</a:t>
            </a:r>
          </a:p>
          <a:p>
            <a:r>
              <a:rPr lang="en-US" b="1" dirty="0" err="1" smtClean="0">
                <a:latin typeface="Tahoma" pitchFamily="34" charset="0"/>
                <a:ea typeface="Tahoma" pitchFamily="34" charset="0"/>
                <a:cs typeface="Tahoma" pitchFamily="34" charset="0"/>
              </a:rPr>
              <a:t>Dr</a:t>
            </a:r>
            <a:r>
              <a:rPr lang="en-US" b="1" dirty="0" smtClean="0">
                <a:latin typeface="Tahoma" pitchFamily="34" charset="0"/>
                <a:ea typeface="Tahoma" pitchFamily="34" charset="0"/>
                <a:cs typeface="Tahoma" pitchFamily="34" charset="0"/>
              </a:rPr>
              <a:t> I.O. BUSAYO; </a:t>
            </a:r>
            <a:r>
              <a:rPr lang="en-US" sz="2800" b="1" dirty="0" smtClean="0">
                <a:latin typeface="Tahoma" pitchFamily="34" charset="0"/>
                <a:ea typeface="Tahoma" pitchFamily="34" charset="0"/>
                <a:cs typeface="Tahoma" pitchFamily="34" charset="0"/>
              </a:rPr>
              <a:t>MNLA, MNSLA, CLN</a:t>
            </a:r>
            <a:r>
              <a:rPr lang="en-US" b="1" dirty="0" smtClean="0">
                <a:latin typeface="Tahoma" pitchFamily="34" charset="0"/>
                <a:ea typeface="Tahoma" pitchFamily="34" charset="0"/>
                <a:cs typeface="Tahoma" pitchFamily="34" charset="0"/>
              </a:rPr>
              <a:t>. </a:t>
            </a:r>
          </a:p>
          <a:p>
            <a:r>
              <a:rPr lang="en-US" b="1" dirty="0" err="1" smtClean="0">
                <a:latin typeface="Tahoma" pitchFamily="34" charset="0"/>
                <a:ea typeface="Tahoma" pitchFamily="34" charset="0"/>
                <a:cs typeface="Tahoma" pitchFamily="34" charset="0"/>
              </a:rPr>
              <a:t>Dip.Lib</a:t>
            </a:r>
            <a:r>
              <a:rPr lang="en-US" b="1" dirty="0" smtClean="0">
                <a:latin typeface="Tahoma" pitchFamily="34" charset="0"/>
                <a:ea typeface="Tahoma" pitchFamily="34" charset="0"/>
                <a:cs typeface="Tahoma" pitchFamily="34" charset="0"/>
              </a:rPr>
              <a:t>.(ABU) </a:t>
            </a:r>
            <a:r>
              <a:rPr lang="en-US" b="1" dirty="0" err="1" smtClean="0">
                <a:latin typeface="Tahoma" pitchFamily="34" charset="0"/>
                <a:ea typeface="Tahoma" pitchFamily="34" charset="0"/>
                <a:cs typeface="Tahoma" pitchFamily="34" charset="0"/>
              </a:rPr>
              <a:t>B.Ed</a:t>
            </a:r>
            <a:r>
              <a:rPr lang="en-US" b="1" dirty="0">
                <a:latin typeface="Tahoma" pitchFamily="34" charset="0"/>
                <a:ea typeface="Tahoma" pitchFamily="34" charset="0"/>
                <a:cs typeface="Tahoma" pitchFamily="34" charset="0"/>
              </a:rPr>
              <a:t>,</a:t>
            </a:r>
            <a:r>
              <a:rPr lang="en-US" b="1" dirty="0" smtClean="0">
                <a:latin typeface="Tahoma" pitchFamily="34" charset="0"/>
                <a:ea typeface="Tahoma" pitchFamily="34" charset="0"/>
                <a:cs typeface="Tahoma" pitchFamily="34" charset="0"/>
              </a:rPr>
              <a:t> M.L.S, </a:t>
            </a:r>
            <a:r>
              <a:rPr lang="en-US" b="1" dirty="0" err="1" smtClean="0">
                <a:latin typeface="Tahoma" pitchFamily="34" charset="0"/>
                <a:ea typeface="Tahoma" pitchFamily="34" charset="0"/>
                <a:cs typeface="Tahoma" pitchFamily="34" charset="0"/>
              </a:rPr>
              <a:t>Ph.D</a:t>
            </a:r>
            <a:r>
              <a:rPr lang="en-US" b="1" dirty="0" smtClean="0">
                <a:latin typeface="Tahoma" pitchFamily="34" charset="0"/>
                <a:ea typeface="Tahoma" pitchFamily="34" charset="0"/>
                <a:cs typeface="Tahoma" pitchFamily="34" charset="0"/>
              </a:rPr>
              <a:t> (Ibadan)</a:t>
            </a:r>
          </a:p>
          <a:p>
            <a:r>
              <a:rPr lang="en-US" sz="2800" b="1" dirty="0" smtClean="0">
                <a:latin typeface="Tahoma" pitchFamily="34" charset="0"/>
                <a:ea typeface="Tahoma" pitchFamily="34" charset="0"/>
                <a:cs typeface="Tahoma" pitchFamily="34" charset="0"/>
              </a:rPr>
              <a:t>PRINCIPAL LIBRARIAN</a:t>
            </a:r>
            <a:endParaRPr lang="en-US" sz="28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41208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LIBRARY</a:t>
            </a:r>
            <a:endParaRPr lang="en-US" dirty="0"/>
          </a:p>
        </p:txBody>
      </p:sp>
      <p:sp>
        <p:nvSpPr>
          <p:cNvPr id="3" name="Content Placeholder 2"/>
          <p:cNvSpPr>
            <a:spLocks noGrp="1"/>
          </p:cNvSpPr>
          <p:nvPr>
            <p:ph idx="1"/>
          </p:nvPr>
        </p:nvSpPr>
        <p:spPr>
          <a:xfrm>
            <a:off x="457200" y="1143000"/>
            <a:ext cx="8458200" cy="5410200"/>
          </a:xfrm>
        </p:spPr>
        <p:txBody>
          <a:bodyPr>
            <a:normAutofit lnSpcReduction="10000"/>
          </a:bodyPr>
          <a:lstStyle/>
          <a:p>
            <a:pPr marL="0" indent="0">
              <a:buNone/>
            </a:pPr>
            <a:r>
              <a:rPr lang="en-US" dirty="0" smtClean="0"/>
              <a:t>A typical library is made up of four (4) components namely:</a:t>
            </a:r>
          </a:p>
          <a:p>
            <a:r>
              <a:rPr lang="en-US" dirty="0" smtClean="0"/>
              <a:t>Books, Serials and Non-Book Materials</a:t>
            </a:r>
          </a:p>
          <a:p>
            <a:r>
              <a:rPr lang="en-US" dirty="0" smtClean="0"/>
              <a:t>Building or Room</a:t>
            </a:r>
          </a:p>
          <a:p>
            <a:r>
              <a:rPr lang="en-US" dirty="0" smtClean="0"/>
              <a:t>Personnel (Staff)</a:t>
            </a:r>
          </a:p>
          <a:p>
            <a:r>
              <a:rPr lang="en-US" dirty="0" smtClean="0"/>
              <a:t>Clientele (Users)</a:t>
            </a:r>
          </a:p>
          <a:p>
            <a:r>
              <a:rPr lang="en-US" dirty="0" smtClean="0"/>
              <a:t>These components are of equal importance. In other words, all the four components work jointly and are inseparable from one another. The roles are complimentary (Symbiotic).</a:t>
            </a:r>
            <a:endParaRPr lang="en-US" dirty="0"/>
          </a:p>
        </p:txBody>
      </p:sp>
    </p:spTree>
    <p:extLst>
      <p:ext uri="{BB962C8B-B14F-4D97-AF65-F5344CB8AC3E}">
        <p14:creationId xmlns:p14="http://schemas.microsoft.com/office/powerpoint/2010/main" val="870869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BOOKS, SERIALS AND NON-BOOK MATERIALS</a:t>
            </a:r>
            <a:endParaRPr lang="en-US" dirty="0"/>
          </a:p>
        </p:txBody>
      </p:sp>
      <p:sp>
        <p:nvSpPr>
          <p:cNvPr id="3" name="Content Placeholder 2"/>
          <p:cNvSpPr>
            <a:spLocks noGrp="1"/>
          </p:cNvSpPr>
          <p:nvPr>
            <p:ph idx="1"/>
          </p:nvPr>
        </p:nvSpPr>
        <p:spPr>
          <a:xfrm>
            <a:off x="76200" y="1295400"/>
            <a:ext cx="9067800" cy="5562600"/>
          </a:xfrm>
        </p:spPr>
        <p:txBody>
          <a:bodyPr>
            <a:normAutofit fontScale="92500" lnSpcReduction="10000"/>
          </a:bodyPr>
          <a:lstStyle/>
          <a:p>
            <a:pPr marL="0" indent="0">
              <a:buNone/>
            </a:pPr>
            <a:r>
              <a:rPr lang="en-US" dirty="0" smtClean="0"/>
              <a:t>Books are printed materials of not less than 49pages, apart from the cover pages, that are fastened together for ease of reading, consultation or reference. When it is less than 49pages,it’s known as a pamphlet.</a:t>
            </a:r>
          </a:p>
          <a:p>
            <a:r>
              <a:rPr lang="en-US" dirty="0" smtClean="0"/>
              <a:t>Serials are periodical publications which are issued in successive parts and they are intended to be continued indefinitely. Serials are either published at regular or an irregular intervals, which could be daily, weekly, bi-monthly, monthly, quarterly or yearly. Serials usually bear volume, number and year </a:t>
            </a:r>
            <a:r>
              <a:rPr lang="en-US" dirty="0" err="1" smtClean="0"/>
              <a:t>ie</a:t>
            </a:r>
            <a:r>
              <a:rPr lang="en-US" dirty="0" smtClean="0"/>
              <a:t> 60 (2) 2016 </a:t>
            </a:r>
            <a:r>
              <a:rPr lang="en-US" dirty="0" err="1" smtClean="0"/>
              <a:t>eg</a:t>
            </a:r>
            <a:r>
              <a:rPr lang="en-US" dirty="0" smtClean="0"/>
              <a:t> daily </a:t>
            </a:r>
            <a:r>
              <a:rPr lang="en-US" dirty="0"/>
              <a:t>n</a:t>
            </a:r>
            <a:r>
              <a:rPr lang="en-US" dirty="0" smtClean="0"/>
              <a:t>ewspapers, journals, magazines, annuals etc. It is more current than books and it is useful for research.</a:t>
            </a:r>
            <a:endParaRPr lang="en-US" dirty="0"/>
          </a:p>
        </p:txBody>
      </p:sp>
    </p:spTree>
    <p:extLst>
      <p:ext uri="{BB962C8B-B14F-4D97-AF65-F5344CB8AC3E}">
        <p14:creationId xmlns:p14="http://schemas.microsoft.com/office/powerpoint/2010/main" val="1459207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NON-BOOK MATERIALS</a:t>
            </a:r>
            <a:endParaRPr lang="en-US" dirty="0"/>
          </a:p>
        </p:txBody>
      </p:sp>
      <p:sp>
        <p:nvSpPr>
          <p:cNvPr id="3" name="Content Placeholder 2"/>
          <p:cNvSpPr>
            <a:spLocks noGrp="1"/>
          </p:cNvSpPr>
          <p:nvPr>
            <p:ph idx="1"/>
          </p:nvPr>
        </p:nvSpPr>
        <p:spPr>
          <a:xfrm>
            <a:off x="228600" y="1143000"/>
            <a:ext cx="8686800" cy="5334000"/>
          </a:xfrm>
        </p:spPr>
        <p:txBody>
          <a:bodyPr>
            <a:normAutofit fontScale="92500" lnSpcReduction="10000"/>
          </a:bodyPr>
          <a:lstStyle/>
          <a:p>
            <a:pPr marL="0" indent="0">
              <a:buNone/>
            </a:pPr>
            <a:r>
              <a:rPr lang="en-US" dirty="0" smtClean="0"/>
              <a:t>Non-book materials are otherwise known as audio-visual materials. These are information resources that can be seen and or heard. They are not printed in readable form like books. Examples are:</a:t>
            </a:r>
          </a:p>
          <a:p>
            <a:r>
              <a:rPr lang="en-US" dirty="0" smtClean="0"/>
              <a:t>Computers</a:t>
            </a:r>
          </a:p>
          <a:p>
            <a:r>
              <a:rPr lang="en-US" dirty="0" smtClean="0"/>
              <a:t>Films</a:t>
            </a:r>
          </a:p>
          <a:p>
            <a:r>
              <a:rPr lang="en-US" dirty="0" smtClean="0"/>
              <a:t>Video-cameras</a:t>
            </a:r>
          </a:p>
          <a:p>
            <a:r>
              <a:rPr lang="en-US" dirty="0" smtClean="0"/>
              <a:t>Televisions</a:t>
            </a:r>
          </a:p>
          <a:p>
            <a:r>
              <a:rPr lang="en-US" dirty="0" smtClean="0"/>
              <a:t>Radios</a:t>
            </a:r>
          </a:p>
          <a:p>
            <a:r>
              <a:rPr lang="en-US" dirty="0" smtClean="0"/>
              <a:t>Slides</a:t>
            </a:r>
          </a:p>
          <a:p>
            <a:r>
              <a:rPr lang="en-US" dirty="0" smtClean="0"/>
              <a:t>Maps, Charts, Photographs </a:t>
            </a:r>
            <a:r>
              <a:rPr lang="en-US" dirty="0" err="1" smtClean="0"/>
              <a:t>etc</a:t>
            </a:r>
            <a:r>
              <a:rPr lang="en-US" dirty="0" smtClean="0"/>
              <a:t> </a:t>
            </a:r>
            <a:endParaRPr lang="en-US" dirty="0"/>
          </a:p>
        </p:txBody>
      </p:sp>
    </p:spTree>
    <p:extLst>
      <p:ext uri="{BB962C8B-B14F-4D97-AF65-F5344CB8AC3E}">
        <p14:creationId xmlns:p14="http://schemas.microsoft.com/office/powerpoint/2010/main" val="289226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BUILDING OR ROOM</a:t>
            </a:r>
            <a:endParaRPr lang="en-US" dirty="0"/>
          </a:p>
        </p:txBody>
      </p:sp>
      <p:sp>
        <p:nvSpPr>
          <p:cNvPr id="3" name="Content Placeholder 2"/>
          <p:cNvSpPr>
            <a:spLocks noGrp="1"/>
          </p:cNvSpPr>
          <p:nvPr>
            <p:ph idx="1"/>
          </p:nvPr>
        </p:nvSpPr>
        <p:spPr>
          <a:xfrm>
            <a:off x="457200" y="1143000"/>
            <a:ext cx="8382000" cy="5410200"/>
          </a:xfrm>
        </p:spPr>
        <p:txBody>
          <a:bodyPr>
            <a:normAutofit/>
          </a:bodyPr>
          <a:lstStyle/>
          <a:p>
            <a:pPr marL="0" indent="0">
              <a:buNone/>
            </a:pPr>
            <a:r>
              <a:rPr lang="en-US" dirty="0" smtClean="0"/>
              <a:t>Building or Room is an important component of a library. There should be a designated building or room or rooms set aside as the library, where the books (collections) can be safely kept, where staff can function effectively and which users can conveniently make use of, without any form of noise or distractions, for maximum concentration and assimilation. The building or room must be conducive to reading, with good lighting, well ventilated, with air conditioners or fans </a:t>
            </a:r>
            <a:r>
              <a:rPr lang="en-US" dirty="0" err="1" smtClean="0"/>
              <a:t>etc</a:t>
            </a:r>
            <a:endParaRPr lang="en-US" dirty="0"/>
          </a:p>
        </p:txBody>
      </p:sp>
    </p:spTree>
    <p:extLst>
      <p:ext uri="{BB962C8B-B14F-4D97-AF65-F5344CB8AC3E}">
        <p14:creationId xmlns:p14="http://schemas.microsoft.com/office/powerpoint/2010/main" val="1290339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PERSONNEL (STAFF)</a:t>
            </a:r>
            <a:endParaRPr lang="en-US" dirty="0"/>
          </a:p>
        </p:txBody>
      </p:sp>
      <p:sp>
        <p:nvSpPr>
          <p:cNvPr id="3" name="Content Placeholder 2"/>
          <p:cNvSpPr>
            <a:spLocks noGrp="1"/>
          </p:cNvSpPr>
          <p:nvPr>
            <p:ph idx="1"/>
          </p:nvPr>
        </p:nvSpPr>
        <p:spPr>
          <a:xfrm>
            <a:off x="457200" y="1066800"/>
            <a:ext cx="8686800" cy="5715000"/>
          </a:xfrm>
        </p:spPr>
        <p:txBody>
          <a:bodyPr>
            <a:normAutofit fontScale="92500" lnSpcReduction="10000"/>
          </a:bodyPr>
          <a:lstStyle/>
          <a:p>
            <a:pPr marL="0" indent="0">
              <a:buNone/>
            </a:pPr>
            <a:r>
              <a:rPr lang="en-US" dirty="0" smtClean="0"/>
              <a:t>Books, serials and non-book materials (collections) and building or room alone do not make a good/complete library. The personnel constitute an important component of a library. The staff man the library and translate all the policies of the library into action </a:t>
            </a:r>
            <a:r>
              <a:rPr lang="en-US" dirty="0" err="1" smtClean="0"/>
              <a:t>ie</a:t>
            </a:r>
            <a:r>
              <a:rPr lang="en-US" dirty="0" smtClean="0"/>
              <a:t> they ensure the smooth administration of the library.</a:t>
            </a:r>
          </a:p>
          <a:p>
            <a:pPr marL="0" indent="0">
              <a:buNone/>
            </a:pPr>
            <a:r>
              <a:rPr lang="en-US" dirty="0" smtClean="0"/>
              <a:t>(1) The core library personnel consist of :</a:t>
            </a:r>
          </a:p>
          <a:p>
            <a:r>
              <a:rPr lang="en-US" dirty="0" smtClean="0"/>
              <a:t>Academic librarians</a:t>
            </a:r>
          </a:p>
          <a:p>
            <a:r>
              <a:rPr lang="en-US" dirty="0" smtClean="0"/>
              <a:t>The </a:t>
            </a:r>
            <a:r>
              <a:rPr lang="en-US" dirty="0" err="1" smtClean="0"/>
              <a:t>para</a:t>
            </a:r>
            <a:r>
              <a:rPr lang="en-US" dirty="0" smtClean="0"/>
              <a:t>-professional staff</a:t>
            </a:r>
          </a:p>
          <a:p>
            <a:pPr marL="0" indent="0">
              <a:buNone/>
            </a:pPr>
            <a:r>
              <a:rPr lang="en-US" dirty="0" smtClean="0"/>
              <a:t>(2) The supportive library personnel are : </a:t>
            </a:r>
          </a:p>
          <a:p>
            <a:r>
              <a:rPr lang="en-US" dirty="0" smtClean="0"/>
              <a:t>Library Attendants/Assistants or the Clerical Officer.</a:t>
            </a:r>
          </a:p>
          <a:p>
            <a:r>
              <a:rPr lang="en-US" dirty="0" smtClean="0"/>
              <a:t>Technical Staff</a:t>
            </a:r>
            <a:endParaRPr lang="en-US" dirty="0"/>
          </a:p>
        </p:txBody>
      </p:sp>
    </p:spTree>
    <p:extLst>
      <p:ext uri="{BB962C8B-B14F-4D97-AF65-F5344CB8AC3E}">
        <p14:creationId xmlns:p14="http://schemas.microsoft.com/office/powerpoint/2010/main" val="1150046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CLIENTELE (USERS)</a:t>
            </a:r>
            <a:endParaRPr lang="en-US" dirty="0"/>
          </a:p>
        </p:txBody>
      </p:sp>
      <p:sp>
        <p:nvSpPr>
          <p:cNvPr id="3" name="Content Placeholder 2"/>
          <p:cNvSpPr>
            <a:spLocks noGrp="1"/>
          </p:cNvSpPr>
          <p:nvPr>
            <p:ph idx="1"/>
          </p:nvPr>
        </p:nvSpPr>
        <p:spPr>
          <a:xfrm>
            <a:off x="457200" y="1066800"/>
            <a:ext cx="8686800" cy="5791200"/>
          </a:xfrm>
        </p:spPr>
        <p:txBody>
          <a:bodyPr>
            <a:normAutofit fontScale="92500"/>
          </a:bodyPr>
          <a:lstStyle/>
          <a:p>
            <a:r>
              <a:rPr lang="en-US" dirty="0" smtClean="0"/>
              <a:t>Clientele, users, readers and patrons are terms that are used interchangeably to mean the same thing.</a:t>
            </a:r>
          </a:p>
          <a:p>
            <a:r>
              <a:rPr lang="en-US" dirty="0" smtClean="0"/>
              <a:t>The library is expected to provide information, to be disseminated by the personnel and used by the clientele.</a:t>
            </a:r>
          </a:p>
          <a:p>
            <a:r>
              <a:rPr lang="en-US" dirty="0" smtClean="0"/>
              <a:t>The </a:t>
            </a:r>
            <a:r>
              <a:rPr lang="en-US" smtClean="0"/>
              <a:t>library serves different </a:t>
            </a:r>
            <a:r>
              <a:rPr lang="en-US" dirty="0" smtClean="0"/>
              <a:t>users depending on the type of library and the need of the users. An academic library for example would serve students (undergraduate and post-graduate), lecturers, non-teaching staff and other researchers who may be allowed to use the library for reference services only.</a:t>
            </a:r>
            <a:endParaRPr lang="en-US" dirty="0"/>
          </a:p>
        </p:txBody>
      </p:sp>
    </p:spTree>
    <p:extLst>
      <p:ext uri="{BB962C8B-B14F-4D97-AF65-F5344CB8AC3E}">
        <p14:creationId xmlns:p14="http://schemas.microsoft.com/office/powerpoint/2010/main" val="275723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OF THE LIBRARY</a:t>
            </a:r>
            <a:endParaRPr lang="en-US" dirty="0"/>
          </a:p>
        </p:txBody>
      </p:sp>
      <p:sp>
        <p:nvSpPr>
          <p:cNvPr id="3" name="Content Placeholder 2"/>
          <p:cNvSpPr>
            <a:spLocks noGrp="1"/>
          </p:cNvSpPr>
          <p:nvPr>
            <p:ph idx="1"/>
          </p:nvPr>
        </p:nvSpPr>
        <p:spPr>
          <a:xfrm>
            <a:off x="457200" y="1143000"/>
            <a:ext cx="8382000" cy="5334000"/>
          </a:xfrm>
        </p:spPr>
        <p:txBody>
          <a:bodyPr/>
          <a:lstStyle/>
          <a:p>
            <a:pPr marL="0" indent="0">
              <a:buNone/>
            </a:pPr>
            <a:r>
              <a:rPr lang="en-US" dirty="0" smtClean="0"/>
              <a:t>Library stock, like books, serials and non-book materials are acquired through different methods/channels namely:</a:t>
            </a:r>
          </a:p>
          <a:p>
            <a:r>
              <a:rPr lang="en-US" dirty="0" smtClean="0"/>
              <a:t>Purchase</a:t>
            </a:r>
          </a:p>
          <a:p>
            <a:r>
              <a:rPr lang="en-US" dirty="0" smtClean="0"/>
              <a:t>Gift or Donation</a:t>
            </a:r>
          </a:p>
          <a:p>
            <a:r>
              <a:rPr lang="en-US" dirty="0" smtClean="0"/>
              <a:t>Exchange</a:t>
            </a:r>
          </a:p>
          <a:p>
            <a:r>
              <a:rPr lang="en-US" dirty="0" smtClean="0"/>
              <a:t>Bequeath/Will</a:t>
            </a:r>
            <a:endParaRPr lang="en-US" dirty="0"/>
          </a:p>
        </p:txBody>
      </p:sp>
    </p:spTree>
    <p:extLst>
      <p:ext uri="{BB962C8B-B14F-4D97-AF65-F5344CB8AC3E}">
        <p14:creationId xmlns:p14="http://schemas.microsoft.com/office/powerpoint/2010/main" val="2977309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457202"/>
            <a:ext cx="7848601" cy="1447798"/>
          </a:xfrm>
        </p:spPr>
        <p:txBody>
          <a:bodyPr/>
          <a:lstStyle/>
          <a:p>
            <a:r>
              <a:rPr lang="en-US" dirty="0" smtClean="0"/>
              <a:t>PURCHASE</a:t>
            </a:r>
            <a:endParaRPr lang="en-US" dirty="0"/>
          </a:p>
        </p:txBody>
      </p:sp>
      <p:sp>
        <p:nvSpPr>
          <p:cNvPr id="3" name="Subtitle 2"/>
          <p:cNvSpPr>
            <a:spLocks noGrp="1"/>
          </p:cNvSpPr>
          <p:nvPr>
            <p:ph type="subTitle" idx="1"/>
          </p:nvPr>
        </p:nvSpPr>
        <p:spPr>
          <a:xfrm>
            <a:off x="304800" y="1600200"/>
            <a:ext cx="8534399" cy="4876799"/>
          </a:xfrm>
        </p:spPr>
        <p:txBody>
          <a:bodyPr>
            <a:normAutofit/>
          </a:bodyPr>
          <a:lstStyle/>
          <a:p>
            <a:r>
              <a:rPr lang="en-US" dirty="0" smtClean="0"/>
              <a:t>This is otherwise referred to as ‘cash and carry’. The librarian can decide to visit the book vendor directly and make his purchases or invite the book seller to his institution library for selection of needed titles to be made and then bought. Some book vendors also hawk, that is, they go from institution to institution, introducing their collections to libraries for direct purchases to be made.</a:t>
            </a:r>
            <a:endParaRPr lang="en-US" dirty="0"/>
          </a:p>
        </p:txBody>
      </p:sp>
    </p:spTree>
    <p:extLst>
      <p:ext uri="{BB962C8B-B14F-4D97-AF65-F5344CB8AC3E}">
        <p14:creationId xmlns:p14="http://schemas.microsoft.com/office/powerpoint/2010/main" val="337325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1"/>
            <a:ext cx="8458200" cy="1371599"/>
          </a:xfrm>
        </p:spPr>
        <p:txBody>
          <a:bodyPr/>
          <a:lstStyle/>
          <a:p>
            <a:r>
              <a:rPr lang="en-US" dirty="0" smtClean="0"/>
              <a:t>GIFT OR DONATION</a:t>
            </a:r>
            <a:endParaRPr lang="en-US" dirty="0"/>
          </a:p>
        </p:txBody>
      </p:sp>
      <p:sp>
        <p:nvSpPr>
          <p:cNvPr id="3" name="Subtitle 2"/>
          <p:cNvSpPr>
            <a:spLocks noGrp="1"/>
          </p:cNvSpPr>
          <p:nvPr>
            <p:ph type="subTitle" idx="1"/>
          </p:nvPr>
        </p:nvSpPr>
        <p:spPr>
          <a:xfrm>
            <a:off x="228600" y="1295400"/>
            <a:ext cx="8763000" cy="4876800"/>
          </a:xfrm>
        </p:spPr>
        <p:txBody>
          <a:bodyPr>
            <a:normAutofit/>
          </a:bodyPr>
          <a:lstStyle/>
          <a:p>
            <a:r>
              <a:rPr lang="en-US" dirty="0" smtClean="0"/>
              <a:t>Some philanthropist, authors, institutions, organizations </a:t>
            </a:r>
            <a:r>
              <a:rPr lang="en-US" dirty="0" err="1" smtClean="0"/>
              <a:t>etc</a:t>
            </a:r>
            <a:r>
              <a:rPr lang="en-US" dirty="0" smtClean="0"/>
              <a:t> donate books and other learning resources to library at will or when they are being solicited for. Such method/channel of acquisitions is referred to as gift or donation. This category of materials come freely to the library without being bought.</a:t>
            </a:r>
            <a:endParaRPr lang="en-US" dirty="0"/>
          </a:p>
        </p:txBody>
      </p:sp>
    </p:spTree>
    <p:extLst>
      <p:ext uri="{BB962C8B-B14F-4D97-AF65-F5344CB8AC3E}">
        <p14:creationId xmlns:p14="http://schemas.microsoft.com/office/powerpoint/2010/main" val="70849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924800" cy="1447799"/>
          </a:xfrm>
        </p:spPr>
        <p:txBody>
          <a:bodyPr/>
          <a:lstStyle/>
          <a:p>
            <a:r>
              <a:rPr lang="en-US" dirty="0" smtClean="0"/>
              <a:t>EXCHANGE</a:t>
            </a:r>
            <a:endParaRPr lang="en-US" dirty="0"/>
          </a:p>
        </p:txBody>
      </p:sp>
      <p:sp>
        <p:nvSpPr>
          <p:cNvPr id="3" name="Subtitle 2"/>
          <p:cNvSpPr>
            <a:spLocks noGrp="1"/>
          </p:cNvSpPr>
          <p:nvPr>
            <p:ph type="subTitle" idx="1"/>
          </p:nvPr>
        </p:nvSpPr>
        <p:spPr>
          <a:xfrm>
            <a:off x="228600" y="1295400"/>
            <a:ext cx="8610600" cy="5105400"/>
          </a:xfrm>
        </p:spPr>
        <p:txBody>
          <a:bodyPr>
            <a:normAutofit lnSpcReduction="10000"/>
          </a:bodyPr>
          <a:lstStyle/>
          <a:p>
            <a:r>
              <a:rPr lang="en-US" dirty="0" smtClean="0"/>
              <a:t>Exchange is another method/channel of acquisitions. That is,  a way by which materials are being acquired into the library. It is not all gift or donated items that are of direct relevance to the beneficiary, hence an institution who received gifts or donations in a discipline that is outside her curriculum can decide to exchange such materials with other sister institution that offers the course and needs the materials. Hence, gift or donation are not normally rejected as there could be exchange with other institutions.</a:t>
            </a:r>
            <a:endParaRPr lang="en-US" dirty="0"/>
          </a:p>
        </p:txBody>
      </p:sp>
    </p:spTree>
    <p:extLst>
      <p:ext uri="{BB962C8B-B14F-4D97-AF65-F5344CB8AC3E}">
        <p14:creationId xmlns:p14="http://schemas.microsoft.com/office/powerpoint/2010/main" val="202738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305800" cy="5257800"/>
          </a:xfrm>
        </p:spPr>
        <p:txBody>
          <a:bodyPr/>
          <a:lstStyle/>
          <a:p>
            <a:r>
              <a:rPr lang="en-US" dirty="0" smtClean="0"/>
              <a:t>What is a Library?</a:t>
            </a:r>
          </a:p>
          <a:p>
            <a:pPr marL="0" indent="0">
              <a:buNone/>
            </a:pPr>
            <a:r>
              <a:rPr lang="en-US" dirty="0" smtClean="0"/>
              <a:t>   -an educational resource </a:t>
            </a:r>
            <a:r>
              <a:rPr lang="en-US" dirty="0" err="1" smtClean="0"/>
              <a:t>centre</a:t>
            </a:r>
            <a:endParaRPr lang="en-US" dirty="0" smtClean="0"/>
          </a:p>
          <a:p>
            <a:pPr marL="0" indent="0">
              <a:buNone/>
            </a:pPr>
            <a:r>
              <a:rPr lang="en-US" dirty="0" smtClean="0"/>
              <a:t>   -</a:t>
            </a:r>
            <a:r>
              <a:rPr lang="en-US" smtClean="0"/>
              <a:t>a ‘nest’ </a:t>
            </a:r>
            <a:r>
              <a:rPr lang="en-US" dirty="0" smtClean="0"/>
              <a:t>where scholars are hatched</a:t>
            </a:r>
          </a:p>
          <a:p>
            <a:pPr marL="0" indent="0">
              <a:buNone/>
            </a:pPr>
            <a:r>
              <a:rPr lang="en-US" dirty="0" smtClean="0"/>
              <a:t>   -a storehouse of knowledge </a:t>
            </a:r>
          </a:p>
          <a:p>
            <a:r>
              <a:rPr lang="en-US" dirty="0" smtClean="0"/>
              <a:t>Why the study of use of Library?</a:t>
            </a:r>
          </a:p>
          <a:p>
            <a:pPr marL="0" indent="0">
              <a:buNone/>
            </a:pPr>
            <a:r>
              <a:rPr lang="en-US" dirty="0" smtClean="0"/>
              <a:t>    - acquaintance with library resources</a:t>
            </a:r>
          </a:p>
          <a:p>
            <a:pPr marL="0" indent="0">
              <a:buNone/>
            </a:pPr>
            <a:r>
              <a:rPr lang="en-US" dirty="0" smtClean="0"/>
              <a:t>    - needful and helpful to be a successful scholar</a:t>
            </a:r>
          </a:p>
          <a:p>
            <a:pPr marL="0" indent="0">
              <a:buNone/>
            </a:pPr>
            <a:r>
              <a:rPr lang="en-US" dirty="0" smtClean="0"/>
              <a:t>    - a requisite course for all undergraduates</a:t>
            </a:r>
            <a:endParaRPr lang="en-US" dirty="0"/>
          </a:p>
        </p:txBody>
      </p:sp>
    </p:spTree>
    <p:extLst>
      <p:ext uri="{BB962C8B-B14F-4D97-AF65-F5344CB8AC3E}">
        <p14:creationId xmlns:p14="http://schemas.microsoft.com/office/powerpoint/2010/main" val="3298627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8153400" cy="1295401"/>
          </a:xfrm>
        </p:spPr>
        <p:txBody>
          <a:bodyPr/>
          <a:lstStyle/>
          <a:p>
            <a:r>
              <a:rPr lang="en-US" dirty="0" smtClean="0"/>
              <a:t>BEQUEATH/WILL</a:t>
            </a:r>
            <a:endParaRPr lang="en-US" dirty="0"/>
          </a:p>
        </p:txBody>
      </p:sp>
      <p:sp>
        <p:nvSpPr>
          <p:cNvPr id="3" name="Subtitle 2"/>
          <p:cNvSpPr>
            <a:spLocks noGrp="1"/>
          </p:cNvSpPr>
          <p:nvPr>
            <p:ph type="subTitle" idx="1"/>
          </p:nvPr>
        </p:nvSpPr>
        <p:spPr>
          <a:xfrm>
            <a:off x="304800" y="1219200"/>
            <a:ext cx="8610600" cy="5334000"/>
          </a:xfrm>
        </p:spPr>
        <p:txBody>
          <a:bodyPr>
            <a:normAutofit lnSpcReduction="10000"/>
          </a:bodyPr>
          <a:lstStyle/>
          <a:p>
            <a:r>
              <a:rPr lang="en-US" dirty="0" smtClean="0"/>
              <a:t>Bequeath/Will is another method/channel of acquisitions. Some educationist or learned people in the society normally indicate in their will, that their entire library holdings should be donated to certain institution, may be their alma mater or others, after their death. Such an arrangement is known as bequeath/will. For example, the Late Chief </a:t>
            </a:r>
            <a:r>
              <a:rPr lang="en-US" dirty="0" err="1" smtClean="0"/>
              <a:t>Obafemi</a:t>
            </a:r>
            <a:r>
              <a:rPr lang="en-US" dirty="0" smtClean="0"/>
              <a:t> </a:t>
            </a:r>
            <a:r>
              <a:rPr lang="en-US" dirty="0" err="1" smtClean="0"/>
              <a:t>Awolowo</a:t>
            </a:r>
            <a:r>
              <a:rPr lang="en-US" dirty="0" smtClean="0"/>
              <a:t> bequeathed his entire law collections to </a:t>
            </a:r>
            <a:r>
              <a:rPr lang="en-US" dirty="0" err="1" smtClean="0"/>
              <a:t>Ogun</a:t>
            </a:r>
            <a:r>
              <a:rPr lang="en-US" dirty="0" smtClean="0"/>
              <a:t> State University now </a:t>
            </a:r>
            <a:r>
              <a:rPr lang="en-US" dirty="0" err="1" smtClean="0"/>
              <a:t>Olabisi</a:t>
            </a:r>
            <a:r>
              <a:rPr lang="en-US" dirty="0" smtClean="0"/>
              <a:t> </a:t>
            </a:r>
            <a:r>
              <a:rPr lang="en-US" dirty="0" err="1" smtClean="0"/>
              <a:t>Onabanjo</a:t>
            </a:r>
            <a:r>
              <a:rPr lang="en-US" dirty="0" smtClean="0"/>
              <a:t> University in his will, before his death and this was effected when he died in 1987. </a:t>
            </a:r>
            <a:endParaRPr lang="en-US" dirty="0"/>
          </a:p>
        </p:txBody>
      </p:sp>
    </p:spTree>
    <p:extLst>
      <p:ext uri="{BB962C8B-B14F-4D97-AF65-F5344CB8AC3E}">
        <p14:creationId xmlns:p14="http://schemas.microsoft.com/office/powerpoint/2010/main" val="298661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Libraries</a:t>
            </a:r>
            <a:endParaRPr lang="en-US" dirty="0"/>
          </a:p>
        </p:txBody>
      </p:sp>
      <p:sp>
        <p:nvSpPr>
          <p:cNvPr id="3" name="Content Placeholder 2"/>
          <p:cNvSpPr>
            <a:spLocks noGrp="1"/>
          </p:cNvSpPr>
          <p:nvPr>
            <p:ph idx="1"/>
          </p:nvPr>
        </p:nvSpPr>
        <p:spPr/>
        <p:txBody>
          <a:bodyPr/>
          <a:lstStyle/>
          <a:p>
            <a:r>
              <a:rPr lang="en-US" dirty="0" smtClean="0"/>
              <a:t>Academic Libraries</a:t>
            </a:r>
          </a:p>
          <a:p>
            <a:r>
              <a:rPr lang="en-US" dirty="0" smtClean="0"/>
              <a:t>National Libraries</a:t>
            </a:r>
          </a:p>
          <a:p>
            <a:r>
              <a:rPr lang="en-US" dirty="0" smtClean="0"/>
              <a:t>Private Libraries</a:t>
            </a:r>
          </a:p>
          <a:p>
            <a:r>
              <a:rPr lang="en-US" dirty="0" smtClean="0"/>
              <a:t>Public Libraries</a:t>
            </a:r>
          </a:p>
          <a:p>
            <a:r>
              <a:rPr lang="en-US" dirty="0" smtClean="0"/>
              <a:t>Research or Special Libraries</a:t>
            </a:r>
          </a:p>
          <a:p>
            <a:r>
              <a:rPr lang="en-US" dirty="0" smtClean="0"/>
              <a:t>School Libraries</a:t>
            </a:r>
            <a:endParaRPr lang="en-US" dirty="0"/>
          </a:p>
        </p:txBody>
      </p:sp>
    </p:spTree>
    <p:extLst>
      <p:ext uri="{BB962C8B-B14F-4D97-AF65-F5344CB8AC3E}">
        <p14:creationId xmlns:p14="http://schemas.microsoft.com/office/powerpoint/2010/main" val="3348205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smtClean="0"/>
              <a:t>ACADEMIC LIBRARIES </a:t>
            </a:r>
          </a:p>
          <a:p>
            <a:pPr marL="0" indent="0">
              <a:buNone/>
            </a:pPr>
            <a:r>
              <a:rPr lang="en-US" dirty="0" smtClean="0"/>
              <a:t> These are libraries attached to tertiary institutions of the status of a university, a polytechnic, a college of education or other tertiary institutions with similar standing, offering Certificate </a:t>
            </a:r>
            <a:r>
              <a:rPr lang="en-US" dirty="0" err="1" smtClean="0"/>
              <a:t>programmes</a:t>
            </a:r>
            <a:r>
              <a:rPr lang="en-US" dirty="0" smtClean="0"/>
              <a:t>, Diploma and Degree courses at various levels. Examples are FUOYE Library, Federal Polytechnic Ado-</a:t>
            </a:r>
            <a:r>
              <a:rPr lang="en-US" dirty="0" err="1" smtClean="0"/>
              <a:t>Ekiti</a:t>
            </a:r>
            <a:r>
              <a:rPr lang="en-US" dirty="0" smtClean="0"/>
              <a:t> Library, College of Education </a:t>
            </a:r>
            <a:r>
              <a:rPr lang="en-US" dirty="0" err="1" smtClean="0"/>
              <a:t>Ikere-Ekiti</a:t>
            </a:r>
            <a:r>
              <a:rPr lang="en-US" dirty="0" smtClean="0"/>
              <a:t> Library etc. </a:t>
            </a:r>
            <a:endParaRPr lang="en-US" dirty="0"/>
          </a:p>
        </p:txBody>
      </p:sp>
    </p:spTree>
    <p:extLst>
      <p:ext uri="{BB962C8B-B14F-4D97-AF65-F5344CB8AC3E}">
        <p14:creationId xmlns:p14="http://schemas.microsoft.com/office/powerpoint/2010/main" val="3378959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a:xfrm>
            <a:off x="228600" y="1295400"/>
            <a:ext cx="8686800" cy="5257800"/>
          </a:xfrm>
        </p:spPr>
        <p:txBody>
          <a:bodyPr>
            <a:normAutofit/>
          </a:bodyPr>
          <a:lstStyle/>
          <a:p>
            <a:r>
              <a:rPr lang="en-US" dirty="0" smtClean="0"/>
              <a:t>NATIONAL LIBRARIES</a:t>
            </a:r>
          </a:p>
          <a:p>
            <a:pPr marL="0" indent="0">
              <a:buNone/>
            </a:pPr>
            <a:r>
              <a:rPr lang="en-US" dirty="0" smtClean="0"/>
              <a:t>Defined as the apex library of any nation. Has the copyright law to acquire publications published on the country by the country for retention in its stock for use of the citizenry. Also empowered by law to issue International Standard Book Number (ISBN) and International Standard Serials Number (ISSN), for books and journals respectively, to intending authors and publishers on request. </a:t>
            </a:r>
            <a:endParaRPr lang="en-US" dirty="0"/>
          </a:p>
        </p:txBody>
      </p:sp>
    </p:spTree>
    <p:extLst>
      <p:ext uri="{BB962C8B-B14F-4D97-AF65-F5344CB8AC3E}">
        <p14:creationId xmlns:p14="http://schemas.microsoft.com/office/powerpoint/2010/main" val="630855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a:xfrm>
            <a:off x="457200" y="1295400"/>
            <a:ext cx="8382000" cy="5410200"/>
          </a:xfrm>
        </p:spPr>
        <p:txBody>
          <a:bodyPr/>
          <a:lstStyle/>
          <a:p>
            <a:r>
              <a:rPr lang="en-US" dirty="0" smtClean="0"/>
              <a:t>PRIVATE LIBRARIES</a:t>
            </a:r>
          </a:p>
          <a:p>
            <a:pPr marL="0" indent="0">
              <a:buNone/>
            </a:pPr>
            <a:r>
              <a:rPr lang="en-US" dirty="0"/>
              <a:t> </a:t>
            </a:r>
            <a:r>
              <a:rPr lang="en-US" dirty="0" smtClean="0"/>
              <a:t>These are libraries owned by an individual or an organization like a Church. They are established to meet the needs of the owner and thus the collections are dictated by the fields or disciplines of the owners. For example, some lawyers have their private (personal) law library, also some medical doctors have private medical library. Likewise some engineers, librarians </a:t>
            </a:r>
            <a:r>
              <a:rPr lang="en-US" dirty="0" err="1" smtClean="0"/>
              <a:t>etc</a:t>
            </a:r>
            <a:r>
              <a:rPr lang="en-US" dirty="0" smtClean="0"/>
              <a:t> The stock is based on the profession of the owner.</a:t>
            </a:r>
            <a:endParaRPr lang="en-US" dirty="0"/>
          </a:p>
        </p:txBody>
      </p:sp>
    </p:spTree>
    <p:extLst>
      <p:ext uri="{BB962C8B-B14F-4D97-AF65-F5344CB8AC3E}">
        <p14:creationId xmlns:p14="http://schemas.microsoft.com/office/powerpoint/2010/main" val="39383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a:xfrm>
            <a:off x="457200" y="1143000"/>
            <a:ext cx="8534400" cy="5410200"/>
          </a:xfrm>
        </p:spPr>
        <p:txBody>
          <a:bodyPr>
            <a:normAutofit/>
          </a:bodyPr>
          <a:lstStyle/>
          <a:p>
            <a:r>
              <a:rPr lang="en-US" dirty="0" smtClean="0"/>
              <a:t>PUBLIC LIBRARIES</a:t>
            </a:r>
          </a:p>
          <a:p>
            <a:pPr marL="0" indent="0">
              <a:buNone/>
            </a:pPr>
            <a:r>
              <a:rPr lang="en-US" dirty="0" smtClean="0"/>
              <a:t>Like the name suggest, public libraries take care and serves the public interest of all ages without any discrimination. It is often defined as the public or peoples’ university. It is usually financed with the tax-payers money and it makes reading provision for all in the community/society where it is situated including the children. Most public libraries have children section.</a:t>
            </a:r>
            <a:endParaRPr lang="en-US" dirty="0"/>
          </a:p>
        </p:txBody>
      </p:sp>
    </p:spTree>
    <p:extLst>
      <p:ext uri="{BB962C8B-B14F-4D97-AF65-F5344CB8AC3E}">
        <p14:creationId xmlns:p14="http://schemas.microsoft.com/office/powerpoint/2010/main" val="1981807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a:xfrm>
            <a:off x="457200" y="1066800"/>
            <a:ext cx="8686800" cy="5791200"/>
          </a:xfrm>
        </p:spPr>
        <p:txBody>
          <a:bodyPr>
            <a:normAutofit lnSpcReduction="10000"/>
          </a:bodyPr>
          <a:lstStyle/>
          <a:p>
            <a:r>
              <a:rPr lang="en-US" dirty="0" smtClean="0"/>
              <a:t>RESEARCH OR SPECIAL LIBRARIES</a:t>
            </a:r>
          </a:p>
          <a:p>
            <a:pPr marL="0" indent="0">
              <a:buNone/>
            </a:pPr>
            <a:r>
              <a:rPr lang="en-US" dirty="0" smtClean="0"/>
              <a:t>Research or special libraries are designed for a defined or a unique group of users with similar needs. The users of research or special libraries are specialist users like the Law Libraries for Lawyers, Medical Libraries for Doctors, Engineering Libraries for Engineers </a:t>
            </a:r>
            <a:r>
              <a:rPr lang="en-US" dirty="0" err="1" smtClean="0"/>
              <a:t>etc</a:t>
            </a:r>
            <a:r>
              <a:rPr lang="en-US" dirty="0" smtClean="0"/>
              <a:t> Organizations with such libraries are International Institute of Tropical Agriculture (IITA) Ibadan, Central Bank of Nigeria (CBN) Abuja, Nigeria Institute of International Affairs (NIIA) Lagos, Cocoa Research Institute of Nigeria (CRIN) Ibadan etc.</a:t>
            </a:r>
            <a:endParaRPr lang="en-US" dirty="0"/>
          </a:p>
        </p:txBody>
      </p:sp>
    </p:spTree>
    <p:extLst>
      <p:ext uri="{BB962C8B-B14F-4D97-AF65-F5344CB8AC3E}">
        <p14:creationId xmlns:p14="http://schemas.microsoft.com/office/powerpoint/2010/main" val="55176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p:txBody>
          <a:bodyPr>
            <a:normAutofit fontScale="92500"/>
          </a:bodyPr>
          <a:lstStyle/>
          <a:p>
            <a:r>
              <a:rPr lang="en-US" dirty="0" smtClean="0"/>
              <a:t>SCHOOL LIBRARIES</a:t>
            </a:r>
          </a:p>
          <a:p>
            <a:pPr marL="0" indent="0">
              <a:buNone/>
            </a:pPr>
            <a:r>
              <a:rPr lang="en-US" dirty="0" smtClean="0"/>
              <a:t>School libraries are libraries attached to Nursery, Primary and Secondary </a:t>
            </a:r>
            <a:r>
              <a:rPr lang="en-US" dirty="0"/>
              <a:t>S</a:t>
            </a:r>
            <a:r>
              <a:rPr lang="en-US" dirty="0" smtClean="0"/>
              <a:t>chools. It is intended to encourage reading habit and to develop in pupils the ability to learn from books with or without the aid of a teacher. The importance of school libraries cannot be over-emphasized as it helps to develop reading skills in children and the love for books, early in their educational career.</a:t>
            </a:r>
            <a:endParaRPr lang="en-US" dirty="0"/>
          </a:p>
        </p:txBody>
      </p:sp>
    </p:spTree>
    <p:extLst>
      <p:ext uri="{BB962C8B-B14F-4D97-AF65-F5344CB8AC3E}">
        <p14:creationId xmlns:p14="http://schemas.microsoft.com/office/powerpoint/2010/main" val="1568887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1466</Words>
  <Application>Microsoft Office PowerPoint</Application>
  <PresentationFormat>On-screen Show (4:3)</PresentationFormat>
  <Paragraphs>87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Use of Library &amp; Introduction to Information Communication Technologies (ICT) </vt:lpstr>
      <vt:lpstr>Introduction</vt:lpstr>
      <vt:lpstr>Types of Libraries</vt:lpstr>
      <vt:lpstr>Definition of Libraries</vt:lpstr>
      <vt:lpstr>Definition of Libraries cont’d</vt:lpstr>
      <vt:lpstr>Definition of Libraries Cont’d</vt:lpstr>
      <vt:lpstr>Definition of Libraries Cont’d</vt:lpstr>
      <vt:lpstr>Definition of Libraries Cont’d</vt:lpstr>
      <vt:lpstr>Definition of Libraries Cont’d</vt:lpstr>
      <vt:lpstr>COMPONENTS OF A LIBRARY</vt:lpstr>
      <vt:lpstr>(1) BOOKS, SERIALS AND NON-BOOK MATERIALS</vt:lpstr>
      <vt:lpstr>NON-BOOK MATERIALS</vt:lpstr>
      <vt:lpstr>(2) BUILDING OR ROOM</vt:lpstr>
      <vt:lpstr>(3) PERSONNEL (STAFF)</vt:lpstr>
      <vt:lpstr>(4) CLIENTELE (USERS)</vt:lpstr>
      <vt:lpstr>STOCK OF THE LIBRARY</vt:lpstr>
      <vt:lpstr>PURCHASE</vt:lpstr>
      <vt:lpstr>GIFT OR DONATION</vt:lpstr>
      <vt:lpstr>EXCHANGE</vt:lpstr>
      <vt:lpstr>BEQUEATH/WILL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Library &amp; Introduction to ICT (GST 103).</dc:title>
  <dc:creator>ISAAC  BUSAYO</dc:creator>
  <cp:lastModifiedBy>USER</cp:lastModifiedBy>
  <cp:revision>59</cp:revision>
  <dcterms:created xsi:type="dcterms:W3CDTF">2015-01-21T10:24:22Z</dcterms:created>
  <dcterms:modified xsi:type="dcterms:W3CDTF">2016-12-13T12:30:46Z</dcterms:modified>
</cp:coreProperties>
</file>