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6" r:id="rId22"/>
    <p:sldId id="287" r:id="rId23"/>
    <p:sldId id="277" r:id="rId24"/>
    <p:sldId id="278" r:id="rId25"/>
    <p:sldId id="279" r:id="rId26"/>
    <p:sldId id="280" r:id="rId27"/>
    <p:sldId id="288" r:id="rId28"/>
    <p:sldId id="281" r:id="rId29"/>
    <p:sldId id="282" r:id="rId30"/>
    <p:sldId id="284" r:id="rId31"/>
    <p:sldId id="28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snapToObjects="1">
      <p:cViewPr varScale="1">
        <p:scale>
          <a:sx n="72" d="100"/>
          <a:sy n="72" d="100"/>
        </p:scale>
        <p:origin x="7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8B6132-33C5-0D47-B6F4-C731975F8AC5}" type="datetimeFigureOut">
              <a:t>14/04/2019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61324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8B6132-33C5-0D47-B6F4-C731975F8AC5}" type="datetimeFigureOut">
              <a:t>14/04/2019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316520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8B6132-33C5-0D47-B6F4-C731975F8AC5}" type="datetimeFigureOut">
              <a:t>14/04/2019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125810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8B6132-33C5-0D47-B6F4-C731975F8AC5}" type="datetimeFigureOut">
              <a:t>14/04/2019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84061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8B6132-33C5-0D47-B6F4-C731975F8AC5}" type="datetimeFigureOut">
              <a:t>14/04/2019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4933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8B6132-33C5-0D47-B6F4-C731975F8AC5}" type="datetimeFigureOut">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417621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8B6132-33C5-0D47-B6F4-C731975F8AC5}" type="datetimeFigureOut">
              <a:t>14/04/2019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188702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8B6132-33C5-0D47-B6F4-C731975F8AC5}" type="datetimeFigureOut">
              <a:t>14/04/2019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250357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B6132-33C5-0D47-B6F4-C731975F8AC5}" type="datetimeFigureOut">
              <a:t>14/04/2019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58932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8B6132-33C5-0D47-B6F4-C731975F8AC5}" type="datetimeFigureOut">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49102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8B6132-33C5-0D47-B6F4-C731975F8AC5}" type="datetimeFigureOut">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23485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B6132-33C5-0D47-B6F4-C731975F8AC5}" type="datetimeFigureOut">
              <a:t>14/04/2019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AA013-4F94-B849-9F80-8ECAB5B1674D}" type="slidenum">
              <a:t>‹#›</a:t>
            </a:fld>
            <a:endParaRPr lang="en-US"/>
          </a:p>
        </p:txBody>
      </p:sp>
    </p:spTree>
    <p:extLst>
      <p:ext uri="{BB962C8B-B14F-4D97-AF65-F5344CB8AC3E}">
        <p14:creationId xmlns:p14="http://schemas.microsoft.com/office/powerpoint/2010/main" val="1107664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package" Target="../embeddings/Microsoft_Word_Document1.docx"/><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27568"/>
            <a:ext cx="9144000" cy="1470025"/>
          </a:xfrm>
        </p:spPr>
        <p:txBody>
          <a:bodyPr>
            <a:normAutofit fontScale="90000"/>
          </a:bodyPr>
          <a:lstStyle/>
          <a:p>
            <a:r>
              <a:rPr lang="en-US" sz="8900"/>
              <a:t>PHY 101 </a:t>
            </a:r>
            <a:br>
              <a:rPr lang="en-US" sz="6600"/>
            </a:br>
            <a:r>
              <a:rPr lang="en-US" sz="6600"/>
              <a:t>by </a:t>
            </a:r>
            <a:br>
              <a:rPr lang="en-US" sz="6600"/>
            </a:br>
            <a:r>
              <a:rPr lang="en-US" sz="6600">
                <a:solidFill>
                  <a:srgbClr val="0000FF"/>
                </a:solidFill>
              </a:rPr>
              <a:t>Dr O. E. </a:t>
            </a:r>
            <a:r>
              <a:rPr lang="en-US" sz="6600" b="1">
                <a:solidFill>
                  <a:srgbClr val="0000FF"/>
                </a:solidFill>
              </a:rPr>
              <a:t>Abe</a:t>
            </a:r>
            <a:r>
              <a:rPr lang="en-US" sz="6600">
                <a:solidFill>
                  <a:srgbClr val="0000FF"/>
                </a:solidFill>
              </a:rPr>
              <a:t> &amp;  J. C. </a:t>
            </a:r>
            <a:r>
              <a:rPr lang="en-GB" sz="6000" b="1">
                <a:solidFill>
                  <a:srgbClr val="0000FF"/>
                </a:solidFill>
              </a:rPr>
              <a:t>EHIABHILI</a:t>
            </a:r>
            <a:r>
              <a:rPr lang="en-GB" sz="6000">
                <a:effectLst/>
              </a:rPr>
              <a:t> </a:t>
            </a:r>
            <a:r>
              <a:rPr lang="en-US" sz="6600"/>
              <a:t> </a:t>
            </a:r>
          </a:p>
        </p:txBody>
      </p:sp>
      <p:sp>
        <p:nvSpPr>
          <p:cNvPr id="3" name="Subtitle 2"/>
          <p:cNvSpPr>
            <a:spLocks noGrp="1"/>
          </p:cNvSpPr>
          <p:nvPr>
            <p:ph type="subTitle" idx="1"/>
          </p:nvPr>
        </p:nvSpPr>
        <p:spPr>
          <a:xfrm>
            <a:off x="2082823" y="2658512"/>
            <a:ext cx="7086600" cy="2971801"/>
          </a:xfrm>
        </p:spPr>
        <p:txBody>
          <a:bodyPr>
            <a:noAutofit/>
          </a:bodyPr>
          <a:lstStyle/>
          <a:p>
            <a:pPr marL="457200" indent="-457200" algn="l">
              <a:buFont typeface="Wingdings" charset="2"/>
              <a:buChar char="v"/>
            </a:pPr>
            <a:r>
              <a:rPr lang="en-US" sz="3600">
                <a:solidFill>
                  <a:srgbClr val="FF0000"/>
                </a:solidFill>
              </a:rPr>
              <a:t>Course Content</a:t>
            </a:r>
          </a:p>
          <a:p>
            <a:pPr marL="457200" indent="-457200" algn="l">
              <a:buFont typeface="Wingdings" charset="2"/>
              <a:buChar char="v"/>
            </a:pPr>
            <a:r>
              <a:rPr lang="en-US" b="1"/>
              <a:t>Space and Time</a:t>
            </a:r>
          </a:p>
          <a:p>
            <a:pPr marL="457200" indent="-457200" algn="l">
              <a:buFont typeface="Wingdings" charset="2"/>
              <a:buChar char="v"/>
            </a:pPr>
            <a:r>
              <a:rPr lang="en-US" b="1"/>
              <a:t> frame of reference</a:t>
            </a:r>
          </a:p>
          <a:p>
            <a:pPr marL="457200" indent="-457200" algn="l">
              <a:buFont typeface="Wingdings" charset="2"/>
              <a:buChar char="v"/>
            </a:pPr>
            <a:r>
              <a:rPr lang="en-US" b="1"/>
              <a:t> Invariance of physical law</a:t>
            </a:r>
          </a:p>
          <a:p>
            <a:pPr marL="457200" indent="-457200" algn="l">
              <a:buFont typeface="Wingdings" charset="2"/>
              <a:buChar char="v"/>
            </a:pPr>
            <a:r>
              <a:rPr lang="en-US" b="1"/>
              <a:t> relativity of simultaneity</a:t>
            </a:r>
          </a:p>
          <a:p>
            <a:pPr marL="457200" indent="-457200" algn="l">
              <a:buFont typeface="Wingdings" charset="2"/>
              <a:buChar char="v"/>
            </a:pPr>
            <a:r>
              <a:rPr lang="en-US" b="1"/>
              <a:t> Galilean Invariancee</a:t>
            </a:r>
          </a:p>
          <a:p>
            <a:pPr marL="457200" indent="-457200" algn="l">
              <a:buFont typeface="Wingdings" charset="2"/>
              <a:buChar char="v"/>
            </a:pPr>
            <a:r>
              <a:rPr lang="en-US" b="1"/>
              <a:t>Universal Gravitational </a:t>
            </a:r>
            <a:endParaRPr lang="en-GB" sz="2800"/>
          </a:p>
          <a:p>
            <a:endParaRPr lang="en-US" sz="2800"/>
          </a:p>
        </p:txBody>
      </p:sp>
    </p:spTree>
    <p:extLst>
      <p:ext uri="{BB962C8B-B14F-4D97-AF65-F5344CB8AC3E}">
        <p14:creationId xmlns:p14="http://schemas.microsoft.com/office/powerpoint/2010/main" val="185895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a:t>Worked Example</a:t>
            </a:r>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1451353"/>
              </p:ext>
            </p:extLst>
          </p:nvPr>
        </p:nvGraphicFramePr>
        <p:xfrm>
          <a:off x="88172" y="1549400"/>
          <a:ext cx="8949996" cy="5308600"/>
        </p:xfrm>
        <a:graphic>
          <a:graphicData uri="http://schemas.openxmlformats.org/presentationml/2006/ole">
            <mc:AlternateContent xmlns:mc="http://schemas.openxmlformats.org/markup-compatibility/2006">
              <mc:Choice xmlns:v="urn:schemas-microsoft-com:vml" Requires="v">
                <p:oleObj spid="_x0000_s5134" name="Document" r:id="rId3" imgW="5727700" imgH="3759200" progId="Word.Document.12">
                  <p:embed/>
                </p:oleObj>
              </mc:Choice>
              <mc:Fallback>
                <p:oleObj name="Document" r:id="rId3" imgW="5727700" imgH="3759200" progId="Word.Document.12">
                  <p:embed/>
                  <p:pic>
                    <p:nvPicPr>
                      <p:cNvPr id="0" name=""/>
                      <p:cNvPicPr/>
                      <p:nvPr/>
                    </p:nvPicPr>
                    <p:blipFill>
                      <a:blip r:embed="rId4"/>
                      <a:stretch>
                        <a:fillRect/>
                      </a:stretch>
                    </p:blipFill>
                    <p:spPr>
                      <a:xfrm>
                        <a:off x="88172" y="1549400"/>
                        <a:ext cx="8949996" cy="5308600"/>
                      </a:xfrm>
                      <a:prstGeom prst="rect">
                        <a:avLst/>
                      </a:prstGeom>
                    </p:spPr>
                  </p:pic>
                </p:oleObj>
              </mc:Fallback>
            </mc:AlternateContent>
          </a:graphicData>
        </a:graphic>
      </p:graphicFrame>
    </p:spTree>
    <p:extLst>
      <p:ext uri="{BB962C8B-B14F-4D97-AF65-F5344CB8AC3E}">
        <p14:creationId xmlns:p14="http://schemas.microsoft.com/office/powerpoint/2010/main" val="251521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3718528"/>
              </p:ext>
            </p:extLst>
          </p:nvPr>
        </p:nvGraphicFramePr>
        <p:xfrm>
          <a:off x="148166" y="253472"/>
          <a:ext cx="10413999" cy="6753056"/>
        </p:xfrm>
        <a:graphic>
          <a:graphicData uri="http://schemas.openxmlformats.org/presentationml/2006/ole">
            <mc:AlternateContent xmlns:mc="http://schemas.openxmlformats.org/markup-compatibility/2006">
              <mc:Choice xmlns:v="urn:schemas-microsoft-com:vml" Requires="v">
                <p:oleObj spid="_x0000_s6157" name="Document" r:id="rId3" imgW="5727700" imgH="7378700" progId="Word.Document.12">
                  <p:embed/>
                </p:oleObj>
              </mc:Choice>
              <mc:Fallback>
                <p:oleObj name="Document" r:id="rId3" imgW="5727700" imgH="7378700" progId="Word.Document.12">
                  <p:embed/>
                  <p:pic>
                    <p:nvPicPr>
                      <p:cNvPr id="0" name=""/>
                      <p:cNvPicPr/>
                      <p:nvPr/>
                    </p:nvPicPr>
                    <p:blipFill>
                      <a:blip r:embed="rId4"/>
                      <a:stretch>
                        <a:fillRect/>
                      </a:stretch>
                    </p:blipFill>
                    <p:spPr>
                      <a:xfrm>
                        <a:off x="148166" y="253472"/>
                        <a:ext cx="10413999" cy="6753056"/>
                      </a:xfrm>
                      <a:prstGeom prst="rect">
                        <a:avLst/>
                      </a:prstGeom>
                    </p:spPr>
                  </p:pic>
                </p:oleObj>
              </mc:Fallback>
            </mc:AlternateContent>
          </a:graphicData>
        </a:graphic>
      </p:graphicFrame>
    </p:spTree>
    <p:extLst>
      <p:ext uri="{BB962C8B-B14F-4D97-AF65-F5344CB8AC3E}">
        <p14:creationId xmlns:p14="http://schemas.microsoft.com/office/powerpoint/2010/main" val="380758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97707383"/>
              </p:ext>
            </p:extLst>
          </p:nvPr>
        </p:nvGraphicFramePr>
        <p:xfrm>
          <a:off x="41122" y="168804"/>
          <a:ext cx="8939970" cy="6583362"/>
        </p:xfrm>
        <a:graphic>
          <a:graphicData uri="http://schemas.openxmlformats.org/presentationml/2006/ole">
            <mc:AlternateContent xmlns:mc="http://schemas.openxmlformats.org/markup-compatibility/2006">
              <mc:Choice xmlns:v="urn:schemas-microsoft-com:vml" Requires="v">
                <p:oleObj spid="_x0000_s7181" name="Document" r:id="rId3" imgW="6464300" imgH="3848100" progId="Word.Document.12">
                  <p:embed/>
                </p:oleObj>
              </mc:Choice>
              <mc:Fallback>
                <p:oleObj name="Document" r:id="rId3" imgW="6464300" imgH="3848100" progId="Word.Document.12">
                  <p:embed/>
                  <p:pic>
                    <p:nvPicPr>
                      <p:cNvPr id="0" name=""/>
                      <p:cNvPicPr/>
                      <p:nvPr/>
                    </p:nvPicPr>
                    <p:blipFill>
                      <a:blip r:embed="rId4"/>
                      <a:stretch>
                        <a:fillRect/>
                      </a:stretch>
                    </p:blipFill>
                    <p:spPr>
                      <a:xfrm>
                        <a:off x="41122" y="168804"/>
                        <a:ext cx="8939970" cy="6583362"/>
                      </a:xfrm>
                      <a:prstGeom prst="rect">
                        <a:avLst/>
                      </a:prstGeom>
                    </p:spPr>
                  </p:pic>
                </p:oleObj>
              </mc:Fallback>
            </mc:AlternateContent>
          </a:graphicData>
        </a:graphic>
      </p:graphicFrame>
    </p:spTree>
    <p:extLst>
      <p:ext uri="{BB962C8B-B14F-4D97-AF65-F5344CB8AC3E}">
        <p14:creationId xmlns:p14="http://schemas.microsoft.com/office/powerpoint/2010/main" val="268199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2203"/>
            <a:ext cx="8229600" cy="1143000"/>
          </a:xfrm>
        </p:spPr>
        <p:txBody>
          <a:bodyPr/>
          <a:lstStyle/>
          <a:p>
            <a:r>
              <a:rPr lang="en-GB" b="1">
                <a:solidFill>
                  <a:srgbClr val="FF0000"/>
                </a:solidFill>
              </a:rPr>
              <a:t>Invariance </a:t>
            </a:r>
            <a:r>
              <a:rPr lang="en-US" b="1">
                <a:solidFill>
                  <a:srgbClr val="FF0000"/>
                </a:solidFill>
              </a:rPr>
              <a:t>of physical law</a:t>
            </a:r>
            <a:r>
              <a:rPr lang="en-GB">
                <a:solidFill>
                  <a:srgbClr val="FF0000"/>
                </a:solidFill>
                <a:effectLst/>
              </a:rPr>
              <a:t> </a:t>
            </a:r>
            <a:endParaRPr lang="en-US">
              <a:solidFill>
                <a:srgbClr val="FF0000"/>
              </a:solidFill>
            </a:endParaRPr>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765960308"/>
              </p:ext>
            </p:extLst>
          </p:nvPr>
        </p:nvGraphicFramePr>
        <p:xfrm>
          <a:off x="260828" y="930797"/>
          <a:ext cx="8883172" cy="5757869"/>
        </p:xfrm>
        <a:graphic>
          <a:graphicData uri="http://schemas.openxmlformats.org/presentationml/2006/ole">
            <mc:AlternateContent xmlns:mc="http://schemas.openxmlformats.org/markup-compatibility/2006">
              <mc:Choice xmlns:v="urn:schemas-microsoft-com:vml" Requires="v">
                <p:oleObj spid="_x0000_s8205" name="Document" r:id="rId3" imgW="5727700" imgH="4330700" progId="Word.Document.12">
                  <p:embed/>
                </p:oleObj>
              </mc:Choice>
              <mc:Fallback>
                <p:oleObj name="Document" r:id="rId3" imgW="5727700" imgH="4330700" progId="Word.Document.12">
                  <p:embed/>
                  <p:pic>
                    <p:nvPicPr>
                      <p:cNvPr id="0" name=""/>
                      <p:cNvPicPr/>
                      <p:nvPr/>
                    </p:nvPicPr>
                    <p:blipFill>
                      <a:blip r:embed="rId4"/>
                      <a:stretch>
                        <a:fillRect/>
                      </a:stretch>
                    </p:blipFill>
                    <p:spPr>
                      <a:xfrm>
                        <a:off x="260828" y="930797"/>
                        <a:ext cx="8883172" cy="5757869"/>
                      </a:xfrm>
                      <a:prstGeom prst="rect">
                        <a:avLst/>
                      </a:prstGeom>
                    </p:spPr>
                  </p:pic>
                </p:oleObj>
              </mc:Fallback>
            </mc:AlternateContent>
          </a:graphicData>
        </a:graphic>
      </p:graphicFrame>
    </p:spTree>
    <p:extLst>
      <p:ext uri="{BB962C8B-B14F-4D97-AF65-F5344CB8AC3E}">
        <p14:creationId xmlns:p14="http://schemas.microsoft.com/office/powerpoint/2010/main" val="315239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539"/>
            <a:ext cx="8229600" cy="1143000"/>
          </a:xfrm>
        </p:spPr>
        <p:txBody>
          <a:bodyPr>
            <a:normAutofit/>
          </a:bodyPr>
          <a:lstStyle/>
          <a:p>
            <a:r>
              <a:rPr lang="en-GB" sz="4800" b="1">
                <a:solidFill>
                  <a:srgbClr val="FF0000"/>
                </a:solidFill>
              </a:rPr>
              <a:t>Simultaneity</a:t>
            </a:r>
            <a:r>
              <a:rPr lang="en-GB" sz="4800">
                <a:solidFill>
                  <a:srgbClr val="FF0000"/>
                </a:solidFill>
                <a:effectLst/>
              </a:rPr>
              <a:t> </a:t>
            </a:r>
            <a:endParaRPr lang="en-US" sz="4800">
              <a:solidFill>
                <a:srgbClr val="FF0000"/>
              </a:solidFill>
            </a:endParaRPr>
          </a:p>
        </p:txBody>
      </p:sp>
      <p:sp>
        <p:nvSpPr>
          <p:cNvPr id="3" name="Content Placeholder 2"/>
          <p:cNvSpPr>
            <a:spLocks noGrp="1"/>
          </p:cNvSpPr>
          <p:nvPr>
            <p:ph idx="1"/>
          </p:nvPr>
        </p:nvSpPr>
        <p:spPr>
          <a:xfrm>
            <a:off x="0" y="211119"/>
            <a:ext cx="9144000" cy="5216533"/>
          </a:xfrm>
        </p:spPr>
        <p:txBody>
          <a:bodyPr>
            <a:noAutofit/>
          </a:bodyPr>
          <a:lstStyle/>
          <a:p>
            <a:pPr algn="just">
              <a:buFont typeface="Wingdings" charset="2"/>
              <a:buChar char="²"/>
            </a:pPr>
            <a:r>
              <a:rPr lang="en-GB"/>
              <a:t>In Galilean relativity, time is invariant, and so we can consider simultaneous events, which are events that occur at the same time, but not necessarily at the same location. Then, if two events are simultaneous in one frame, they will be simultaneous in any other frame. </a:t>
            </a:r>
          </a:p>
          <a:p>
            <a:pPr algn="just">
              <a:buFont typeface="Wingdings" charset="2"/>
              <a:buChar char="²"/>
            </a:pPr>
            <a:r>
              <a:rPr lang="en-GB"/>
              <a:t>This, along with time-invariance itself, gets dropped in special relativity.</a:t>
            </a:r>
          </a:p>
          <a:p>
            <a:pPr marL="0" indent="0" algn="just">
              <a:buNone/>
            </a:pPr>
            <a:r>
              <a:rPr lang="en-GB" b="1"/>
              <a:t>Spatial separation</a:t>
            </a:r>
            <a:endParaRPr lang="en-GB"/>
          </a:p>
          <a:p>
            <a:pPr algn="just">
              <a:buFont typeface="Wingdings" charset="2"/>
              <a:buChar char="²"/>
            </a:pPr>
            <a:r>
              <a:rPr lang="en-GB"/>
              <a:t>Following directly from the invariance of simultaneity, consider the spatial separation between two simultaneous events - the two ends of a meter stick moving at speed </a:t>
            </a:r>
            <a:r>
              <a:rPr lang="en-GB" i="1"/>
              <a:t>v</a:t>
            </a:r>
            <a:r>
              <a:rPr lang="en-GB"/>
              <a:t>.</a:t>
            </a:r>
          </a:p>
          <a:p>
            <a:pPr algn="just"/>
            <a:endParaRPr lang="en-US"/>
          </a:p>
        </p:txBody>
      </p:sp>
    </p:spTree>
    <p:extLst>
      <p:ext uri="{BB962C8B-B14F-4D97-AF65-F5344CB8AC3E}">
        <p14:creationId xmlns:p14="http://schemas.microsoft.com/office/powerpoint/2010/main" val="169642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91956021"/>
              </p:ext>
            </p:extLst>
          </p:nvPr>
        </p:nvGraphicFramePr>
        <p:xfrm>
          <a:off x="0" y="158740"/>
          <a:ext cx="9144000" cy="6576333"/>
        </p:xfrm>
        <a:graphic>
          <a:graphicData uri="http://schemas.openxmlformats.org/presentationml/2006/ole">
            <mc:AlternateContent xmlns:mc="http://schemas.openxmlformats.org/markup-compatibility/2006">
              <mc:Choice xmlns:v="urn:schemas-microsoft-com:vml" Requires="v">
                <p:oleObj spid="_x0000_s10253" name="Document" r:id="rId3" imgW="5727700" imgH="5397500" progId="Word.Document.12">
                  <p:embed/>
                </p:oleObj>
              </mc:Choice>
              <mc:Fallback>
                <p:oleObj name="Document" r:id="rId3" imgW="5727700" imgH="5397500" progId="Word.Document.12">
                  <p:embed/>
                  <p:pic>
                    <p:nvPicPr>
                      <p:cNvPr id="0" name=""/>
                      <p:cNvPicPr/>
                      <p:nvPr/>
                    </p:nvPicPr>
                    <p:blipFill>
                      <a:blip r:embed="rId4"/>
                      <a:stretch>
                        <a:fillRect/>
                      </a:stretch>
                    </p:blipFill>
                    <p:spPr>
                      <a:xfrm>
                        <a:off x="0" y="158740"/>
                        <a:ext cx="9144000" cy="6576333"/>
                      </a:xfrm>
                      <a:prstGeom prst="rect">
                        <a:avLst/>
                      </a:prstGeom>
                    </p:spPr>
                  </p:pic>
                </p:oleObj>
              </mc:Fallback>
            </mc:AlternateContent>
          </a:graphicData>
        </a:graphic>
      </p:graphicFrame>
    </p:spTree>
    <p:extLst>
      <p:ext uri="{BB962C8B-B14F-4D97-AF65-F5344CB8AC3E}">
        <p14:creationId xmlns:p14="http://schemas.microsoft.com/office/powerpoint/2010/main" val="152447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79867879"/>
              </p:ext>
            </p:extLst>
          </p:nvPr>
        </p:nvGraphicFramePr>
        <p:xfrm>
          <a:off x="0" y="32947"/>
          <a:ext cx="9144000" cy="6792106"/>
        </p:xfrm>
        <a:graphic>
          <a:graphicData uri="http://schemas.openxmlformats.org/presentationml/2006/ole">
            <mc:AlternateContent xmlns:mc="http://schemas.openxmlformats.org/markup-compatibility/2006">
              <mc:Choice xmlns:v="urn:schemas-microsoft-com:vml" Requires="v">
                <p:oleObj spid="_x0000_s11277" name="Document" r:id="rId3" imgW="5727700" imgH="4254500" progId="Word.Document.12">
                  <p:embed/>
                </p:oleObj>
              </mc:Choice>
              <mc:Fallback>
                <p:oleObj name="Document" r:id="rId3" imgW="5727700" imgH="4254500" progId="Word.Document.12">
                  <p:embed/>
                  <p:pic>
                    <p:nvPicPr>
                      <p:cNvPr id="0" name=""/>
                      <p:cNvPicPr/>
                      <p:nvPr/>
                    </p:nvPicPr>
                    <p:blipFill>
                      <a:blip r:embed="rId4"/>
                      <a:stretch>
                        <a:fillRect/>
                      </a:stretch>
                    </p:blipFill>
                    <p:spPr>
                      <a:xfrm>
                        <a:off x="0" y="32947"/>
                        <a:ext cx="9144000" cy="6792106"/>
                      </a:xfrm>
                      <a:prstGeom prst="rect">
                        <a:avLst/>
                      </a:prstGeom>
                    </p:spPr>
                  </p:pic>
                </p:oleObj>
              </mc:Fallback>
            </mc:AlternateContent>
          </a:graphicData>
        </a:graphic>
      </p:graphicFrame>
    </p:spTree>
    <p:extLst>
      <p:ext uri="{BB962C8B-B14F-4D97-AF65-F5344CB8AC3E}">
        <p14:creationId xmlns:p14="http://schemas.microsoft.com/office/powerpoint/2010/main" val="372512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192262483"/>
              </p:ext>
            </p:extLst>
          </p:nvPr>
        </p:nvGraphicFramePr>
        <p:xfrm>
          <a:off x="224363" y="0"/>
          <a:ext cx="8686800" cy="6974355"/>
        </p:xfrm>
        <a:graphic>
          <a:graphicData uri="http://schemas.openxmlformats.org/presentationml/2006/ole">
            <mc:AlternateContent xmlns:mc="http://schemas.openxmlformats.org/markup-compatibility/2006">
              <mc:Choice xmlns:v="urn:schemas-microsoft-com:vml" Requires="v">
                <p:oleObj spid="_x0000_s12301" name="Document" r:id="rId3" imgW="5727700" imgH="4737100" progId="Word.Document.12">
                  <p:embed/>
                </p:oleObj>
              </mc:Choice>
              <mc:Fallback>
                <p:oleObj name="Document" r:id="rId3" imgW="5727700" imgH="4737100" progId="Word.Document.12">
                  <p:embed/>
                  <p:pic>
                    <p:nvPicPr>
                      <p:cNvPr id="0" name=""/>
                      <p:cNvPicPr/>
                      <p:nvPr/>
                    </p:nvPicPr>
                    <p:blipFill>
                      <a:blip r:embed="rId4"/>
                      <a:stretch>
                        <a:fillRect/>
                      </a:stretch>
                    </p:blipFill>
                    <p:spPr>
                      <a:xfrm>
                        <a:off x="224363" y="0"/>
                        <a:ext cx="8686800" cy="6974355"/>
                      </a:xfrm>
                      <a:prstGeom prst="rect">
                        <a:avLst/>
                      </a:prstGeom>
                    </p:spPr>
                  </p:pic>
                </p:oleObj>
              </mc:Fallback>
            </mc:AlternateContent>
          </a:graphicData>
        </a:graphic>
      </p:graphicFrame>
    </p:spTree>
    <p:extLst>
      <p:ext uri="{BB962C8B-B14F-4D97-AF65-F5344CB8AC3E}">
        <p14:creationId xmlns:p14="http://schemas.microsoft.com/office/powerpoint/2010/main" val="3869486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038"/>
            <a:ext cx="8229600" cy="1143000"/>
          </a:xfrm>
        </p:spPr>
        <p:txBody>
          <a:bodyPr>
            <a:normAutofit/>
          </a:bodyPr>
          <a:lstStyle/>
          <a:p>
            <a:r>
              <a:rPr lang="en-US" sz="5400" b="1">
                <a:solidFill>
                  <a:srgbClr val="FF0000"/>
                </a:solidFill>
              </a:rPr>
              <a:t>GALILEAN</a:t>
            </a:r>
            <a:r>
              <a:rPr lang="en-US" sz="5400">
                <a:solidFill>
                  <a:srgbClr val="FF0000"/>
                </a:solidFill>
              </a:rPr>
              <a:t> </a:t>
            </a:r>
            <a:r>
              <a:rPr lang="en-US" sz="5400" b="1">
                <a:solidFill>
                  <a:srgbClr val="FF0000"/>
                </a:solidFill>
              </a:rPr>
              <a:t>INVARIANCE</a:t>
            </a:r>
            <a:r>
              <a:rPr lang="en-GB" sz="5400">
                <a:solidFill>
                  <a:srgbClr val="FF0000"/>
                </a:solidFill>
                <a:effectLst/>
              </a:rPr>
              <a:t> </a:t>
            </a:r>
            <a:endParaRPr lang="en-US" sz="5400">
              <a:solidFill>
                <a:srgbClr val="FF0000"/>
              </a:solidFill>
            </a:endParaRPr>
          </a:p>
        </p:txBody>
      </p:sp>
      <p:sp>
        <p:nvSpPr>
          <p:cNvPr id="3" name="Content Placeholder 2"/>
          <p:cNvSpPr>
            <a:spLocks noGrp="1"/>
          </p:cNvSpPr>
          <p:nvPr>
            <p:ph idx="1"/>
          </p:nvPr>
        </p:nvSpPr>
        <p:spPr>
          <a:xfrm>
            <a:off x="0" y="330180"/>
            <a:ext cx="9144000" cy="5067300"/>
          </a:xfrm>
        </p:spPr>
        <p:txBody>
          <a:bodyPr>
            <a:noAutofit/>
          </a:bodyPr>
          <a:lstStyle/>
          <a:p>
            <a:pPr>
              <a:buFont typeface="Wingdings" charset="2"/>
              <a:buChar char="²"/>
            </a:pPr>
            <a:r>
              <a:rPr lang="en-US" sz="2800" b="1"/>
              <a:t>Galilean invariance</a:t>
            </a:r>
            <a:r>
              <a:rPr lang="en-US" sz="2800"/>
              <a:t> or </a:t>
            </a:r>
            <a:r>
              <a:rPr lang="en-US" sz="2800" b="1"/>
              <a:t>Galilean relativity</a:t>
            </a:r>
            <a:r>
              <a:rPr lang="en-US" sz="2800"/>
              <a:t> states that </a:t>
            </a:r>
            <a:r>
              <a:rPr lang="en-US" sz="2800" i="1"/>
              <a:t>the laws of motion are the same in all inertial frames of reference</a:t>
            </a:r>
            <a:r>
              <a:rPr lang="en-US" sz="2800"/>
              <a:t>. </a:t>
            </a:r>
          </a:p>
          <a:p>
            <a:pPr>
              <a:buFont typeface="Wingdings" charset="2"/>
              <a:buChar char="²"/>
            </a:pPr>
            <a:r>
              <a:rPr lang="en-US" sz="2800" i="1"/>
              <a:t>It is a reference frame in relative motion to absolute space. In such a frame, the object does not accelerate</a:t>
            </a:r>
            <a:r>
              <a:rPr lang="en-US" sz="2800"/>
              <a:t>.</a:t>
            </a:r>
            <a:endParaRPr lang="en-GB" sz="2800"/>
          </a:p>
          <a:p>
            <a:pPr>
              <a:buFont typeface="Wingdings" charset="2"/>
              <a:buChar char="²"/>
            </a:pPr>
            <a:r>
              <a:rPr lang="en-US" sz="2800"/>
              <a:t>Galilee Galileo first described this principle using the example of a ship travelling at constant velocity, without rocking, on a smooth sea; any observer performing experiments below the deck would not be able to tell whether the ship was moving or stationary.</a:t>
            </a:r>
            <a:endParaRPr lang="en-GB" sz="2800"/>
          </a:p>
          <a:p>
            <a:r>
              <a:rPr lang="en-US" sz="2800">
                <a:solidFill>
                  <a:srgbClr val="0000FF"/>
                </a:solidFill>
              </a:rPr>
              <a:t>Among the axioms from Newton’s theory are:</a:t>
            </a:r>
            <a:endParaRPr lang="en-GB" sz="2800">
              <a:solidFill>
                <a:srgbClr val="0000FF"/>
              </a:solidFill>
            </a:endParaRPr>
          </a:p>
          <a:p>
            <a:pPr lvl="0">
              <a:buFont typeface="Wingdings" charset="2"/>
              <a:buChar char="ü"/>
            </a:pPr>
            <a:r>
              <a:rPr lang="en-US" sz="2800">
                <a:solidFill>
                  <a:srgbClr val="FF0000"/>
                </a:solidFill>
              </a:rPr>
              <a:t>There exists an absolute space in which Newton’s laws are true.</a:t>
            </a:r>
            <a:endParaRPr lang="en-GB" sz="2800">
              <a:solidFill>
                <a:srgbClr val="FF0000"/>
              </a:solidFill>
            </a:endParaRPr>
          </a:p>
          <a:p>
            <a:pPr lvl="0">
              <a:buFont typeface="Wingdings" charset="2"/>
              <a:buChar char="ü"/>
            </a:pPr>
            <a:r>
              <a:rPr lang="en-US" sz="2800">
                <a:solidFill>
                  <a:srgbClr val="FF0000"/>
                </a:solidFill>
              </a:rPr>
              <a:t>All inertial frames share a universal time.</a:t>
            </a:r>
            <a:endParaRPr lang="en-GB" sz="2800">
              <a:solidFill>
                <a:srgbClr val="FF0000"/>
              </a:solidFill>
            </a:endParaRPr>
          </a:p>
          <a:p>
            <a:endParaRPr lang="en-US" sz="2800"/>
          </a:p>
        </p:txBody>
      </p:sp>
    </p:spTree>
    <p:extLst>
      <p:ext uri="{BB962C8B-B14F-4D97-AF65-F5344CB8AC3E}">
        <p14:creationId xmlns:p14="http://schemas.microsoft.com/office/powerpoint/2010/main" val="625761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72"/>
            <a:ext cx="9144000" cy="1143000"/>
          </a:xfrm>
        </p:spPr>
        <p:txBody>
          <a:bodyPr>
            <a:noAutofit/>
          </a:bodyPr>
          <a:lstStyle/>
          <a:p>
            <a:r>
              <a:rPr lang="en-US" sz="4800" b="1">
                <a:solidFill>
                  <a:srgbClr val="FF0000"/>
                </a:solidFill>
              </a:rPr>
              <a:t>Galilean Transformation Equations</a:t>
            </a:r>
            <a:r>
              <a:rPr lang="en-GB" sz="4800">
                <a:solidFill>
                  <a:srgbClr val="FF0000"/>
                </a:solidFill>
                <a:effectLst/>
              </a:rPr>
              <a:t> </a:t>
            </a:r>
            <a:endParaRPr lang="en-US" sz="4800">
              <a:solidFill>
                <a:srgbClr val="FF0000"/>
              </a:solidFill>
            </a:endParaRPr>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28066128"/>
              </p:ext>
            </p:extLst>
          </p:nvPr>
        </p:nvGraphicFramePr>
        <p:xfrm>
          <a:off x="193681" y="973667"/>
          <a:ext cx="8802152" cy="5693833"/>
        </p:xfrm>
        <a:graphic>
          <a:graphicData uri="http://schemas.openxmlformats.org/presentationml/2006/ole">
            <mc:AlternateContent xmlns:mc="http://schemas.openxmlformats.org/markup-compatibility/2006">
              <mc:Choice xmlns:v="urn:schemas-microsoft-com:vml" Requires="v">
                <p:oleObj spid="_x0000_s13325" name="Document" r:id="rId3" imgW="5892800" imgH="2717800" progId="Word.Document.12">
                  <p:embed/>
                </p:oleObj>
              </mc:Choice>
              <mc:Fallback>
                <p:oleObj name="Document" r:id="rId3" imgW="5892800" imgH="2717800" progId="Word.Document.12">
                  <p:embed/>
                  <p:pic>
                    <p:nvPicPr>
                      <p:cNvPr id="0" name=""/>
                      <p:cNvPicPr/>
                      <p:nvPr/>
                    </p:nvPicPr>
                    <p:blipFill>
                      <a:blip r:embed="rId4"/>
                      <a:stretch>
                        <a:fillRect/>
                      </a:stretch>
                    </p:blipFill>
                    <p:spPr>
                      <a:xfrm>
                        <a:off x="193681" y="973667"/>
                        <a:ext cx="8802152" cy="5693833"/>
                      </a:xfrm>
                      <a:prstGeom prst="rect">
                        <a:avLst/>
                      </a:prstGeom>
                    </p:spPr>
                  </p:pic>
                </p:oleObj>
              </mc:Fallback>
            </mc:AlternateContent>
          </a:graphicData>
        </a:graphic>
      </p:graphicFrame>
    </p:spTree>
    <p:extLst>
      <p:ext uri="{BB962C8B-B14F-4D97-AF65-F5344CB8AC3E}">
        <p14:creationId xmlns:p14="http://schemas.microsoft.com/office/powerpoint/2010/main" val="335317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a:t>Space and Time</a:t>
            </a:r>
            <a:r>
              <a:rPr lang="en-GB" sz="5400">
                <a:effectLst/>
              </a:rPr>
              <a:t> </a:t>
            </a:r>
            <a:endParaRPr lang="en-US" sz="5400"/>
          </a:p>
        </p:txBody>
      </p:sp>
      <p:sp>
        <p:nvSpPr>
          <p:cNvPr id="3" name="Content Placeholder 2"/>
          <p:cNvSpPr>
            <a:spLocks noGrp="1"/>
          </p:cNvSpPr>
          <p:nvPr>
            <p:ph idx="1"/>
          </p:nvPr>
        </p:nvSpPr>
        <p:spPr>
          <a:xfrm>
            <a:off x="148167" y="1600200"/>
            <a:ext cx="8538633" cy="5024967"/>
          </a:xfrm>
        </p:spPr>
        <p:txBody>
          <a:bodyPr>
            <a:normAutofit/>
          </a:bodyPr>
          <a:lstStyle/>
          <a:p>
            <a:pPr algn="just"/>
            <a:r>
              <a:rPr lang="en-US"/>
              <a:t>In Physics or physical sciences, </a:t>
            </a:r>
            <a:r>
              <a:rPr lang="en-US">
                <a:solidFill>
                  <a:srgbClr val="FF0000"/>
                </a:solidFill>
              </a:rPr>
              <a:t>space is referred to the three-dimensional coordinates points. </a:t>
            </a:r>
            <a:r>
              <a:rPr lang="en-US"/>
              <a:t>In other word, </a:t>
            </a:r>
            <a:r>
              <a:rPr lang="en-US">
                <a:solidFill>
                  <a:srgbClr val="3366FF"/>
                </a:solidFill>
              </a:rPr>
              <a:t>it is an arrangement of all possible point locations where logical statement(s) can be derived to solve a specific problem</a:t>
            </a:r>
            <a:r>
              <a:rPr lang="en-GB">
                <a:solidFill>
                  <a:srgbClr val="3366FF"/>
                </a:solidFill>
                <a:effectLst/>
              </a:rPr>
              <a:t> </a:t>
            </a:r>
          </a:p>
          <a:p>
            <a:pPr algn="just"/>
            <a:r>
              <a:rPr lang="en-US">
                <a:solidFill>
                  <a:srgbClr val="008000"/>
                </a:solidFill>
              </a:rPr>
              <a:t>Time is one-dimensional quantity that is independent of space. </a:t>
            </a:r>
            <a:r>
              <a:rPr lang="en-US"/>
              <a:t>It could be regarded as an origin from which to take duration past or future to any other time instant.</a:t>
            </a:r>
            <a:r>
              <a:rPr lang="en-GB">
                <a:effectLst/>
              </a:rPr>
              <a:t> </a:t>
            </a:r>
            <a:endParaRPr lang="en-US"/>
          </a:p>
        </p:txBody>
      </p:sp>
    </p:spTree>
    <p:extLst>
      <p:ext uri="{BB962C8B-B14F-4D97-AF65-F5344CB8AC3E}">
        <p14:creationId xmlns:p14="http://schemas.microsoft.com/office/powerpoint/2010/main" val="333366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42821682"/>
              </p:ext>
            </p:extLst>
          </p:nvPr>
        </p:nvGraphicFramePr>
        <p:xfrm>
          <a:off x="21167" y="1502824"/>
          <a:ext cx="9025471" cy="4847167"/>
        </p:xfrm>
        <a:graphic>
          <a:graphicData uri="http://schemas.openxmlformats.org/presentationml/2006/ole">
            <mc:AlternateContent xmlns:mc="http://schemas.openxmlformats.org/markup-compatibility/2006">
              <mc:Choice xmlns:v="urn:schemas-microsoft-com:vml" Requires="v">
                <p:oleObj spid="_x0000_s14349" name="Document" r:id="rId3" imgW="5727700" imgH="1689100" progId="Word.Document.12">
                  <p:embed/>
                </p:oleObj>
              </mc:Choice>
              <mc:Fallback>
                <p:oleObj name="Document" r:id="rId3" imgW="5727700" imgH="1689100" progId="Word.Document.12">
                  <p:embed/>
                  <p:pic>
                    <p:nvPicPr>
                      <p:cNvPr id="0" name=""/>
                      <p:cNvPicPr/>
                      <p:nvPr/>
                    </p:nvPicPr>
                    <p:blipFill>
                      <a:blip r:embed="rId4"/>
                      <a:stretch>
                        <a:fillRect/>
                      </a:stretch>
                    </p:blipFill>
                    <p:spPr>
                      <a:xfrm>
                        <a:off x="21167" y="1502824"/>
                        <a:ext cx="9025471" cy="4847167"/>
                      </a:xfrm>
                      <a:prstGeom prst="rect">
                        <a:avLst/>
                      </a:prstGeom>
                    </p:spPr>
                  </p:pic>
                </p:oleObj>
              </mc:Fallback>
            </mc:AlternateContent>
          </a:graphicData>
        </a:graphic>
      </p:graphicFrame>
      <p:sp>
        <p:nvSpPr>
          <p:cNvPr id="6" name="Title 1"/>
          <p:cNvSpPr>
            <a:spLocks noGrp="1"/>
          </p:cNvSpPr>
          <p:nvPr>
            <p:ph type="title"/>
          </p:nvPr>
        </p:nvSpPr>
        <p:spPr>
          <a:xfrm>
            <a:off x="0" y="-360372"/>
            <a:ext cx="9144000" cy="1143000"/>
          </a:xfrm>
        </p:spPr>
        <p:txBody>
          <a:bodyPr>
            <a:noAutofit/>
          </a:bodyPr>
          <a:lstStyle/>
          <a:p>
            <a:r>
              <a:rPr lang="en-US" sz="4800" b="1">
                <a:solidFill>
                  <a:srgbClr val="FF0000"/>
                </a:solidFill>
              </a:rPr>
              <a:t>Galilean Transformation Equations</a:t>
            </a:r>
            <a:r>
              <a:rPr lang="en-GB" sz="4800">
                <a:solidFill>
                  <a:srgbClr val="FF0000"/>
                </a:solidFill>
                <a:effectLst/>
              </a:rPr>
              <a:t> </a:t>
            </a:r>
            <a:endParaRPr lang="en-US" sz="4800">
              <a:solidFill>
                <a:srgbClr val="FF0000"/>
              </a:solidFill>
            </a:endParaRPr>
          </a:p>
        </p:txBody>
      </p:sp>
    </p:spTree>
    <p:extLst>
      <p:ext uri="{BB962C8B-B14F-4D97-AF65-F5344CB8AC3E}">
        <p14:creationId xmlns:p14="http://schemas.microsoft.com/office/powerpoint/2010/main" val="2812383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645404907"/>
              </p:ext>
            </p:extLst>
          </p:nvPr>
        </p:nvGraphicFramePr>
        <p:xfrm>
          <a:off x="457200" y="783697"/>
          <a:ext cx="8475133" cy="5333999"/>
        </p:xfrm>
        <a:graphic>
          <a:graphicData uri="http://schemas.openxmlformats.org/presentationml/2006/ole">
            <mc:AlternateContent xmlns:mc="http://schemas.openxmlformats.org/markup-compatibility/2006">
              <mc:Choice xmlns:v="urn:schemas-microsoft-com:vml" Requires="v">
                <p:oleObj spid="_x0000_s20488" name="Document" r:id="rId3" imgW="5727700" imgH="1524000" progId="Word.Document.12">
                  <p:embed/>
                </p:oleObj>
              </mc:Choice>
              <mc:Fallback>
                <p:oleObj name="Document" r:id="rId3" imgW="5727700" imgH="1524000" progId="Word.Document.12">
                  <p:embed/>
                  <p:pic>
                    <p:nvPicPr>
                      <p:cNvPr id="0" name=""/>
                      <p:cNvPicPr/>
                      <p:nvPr/>
                    </p:nvPicPr>
                    <p:blipFill>
                      <a:blip r:embed="rId4"/>
                      <a:stretch>
                        <a:fillRect/>
                      </a:stretch>
                    </p:blipFill>
                    <p:spPr>
                      <a:xfrm>
                        <a:off x="457200" y="783697"/>
                        <a:ext cx="8475133" cy="5333999"/>
                      </a:xfrm>
                      <a:prstGeom prst="rect">
                        <a:avLst/>
                      </a:prstGeom>
                    </p:spPr>
                  </p:pic>
                </p:oleObj>
              </mc:Fallback>
            </mc:AlternateContent>
          </a:graphicData>
        </a:graphic>
      </p:graphicFrame>
    </p:spTree>
    <p:extLst>
      <p:ext uri="{BB962C8B-B14F-4D97-AF65-F5344CB8AC3E}">
        <p14:creationId xmlns:p14="http://schemas.microsoft.com/office/powerpoint/2010/main" val="239890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196167956"/>
              </p:ext>
            </p:extLst>
          </p:nvPr>
        </p:nvGraphicFramePr>
        <p:xfrm>
          <a:off x="232837" y="126469"/>
          <a:ext cx="8686800" cy="6583362"/>
        </p:xfrm>
        <a:graphic>
          <a:graphicData uri="http://schemas.openxmlformats.org/presentationml/2006/ole">
            <mc:AlternateContent xmlns:mc="http://schemas.openxmlformats.org/markup-compatibility/2006">
              <mc:Choice xmlns:v="urn:schemas-microsoft-com:vml" Requires="v">
                <p:oleObj spid="_x0000_s21512" name="Document" r:id="rId3" imgW="5727700" imgH="5410200" progId="Word.Document.12">
                  <p:embed/>
                </p:oleObj>
              </mc:Choice>
              <mc:Fallback>
                <p:oleObj name="Document" r:id="rId3" imgW="5727700" imgH="5410200" progId="Word.Document.12">
                  <p:embed/>
                  <p:pic>
                    <p:nvPicPr>
                      <p:cNvPr id="0" name=""/>
                      <p:cNvPicPr/>
                      <p:nvPr/>
                    </p:nvPicPr>
                    <p:blipFill>
                      <a:blip r:embed="rId4"/>
                      <a:stretch>
                        <a:fillRect/>
                      </a:stretch>
                    </p:blipFill>
                    <p:spPr>
                      <a:xfrm>
                        <a:off x="232837" y="126469"/>
                        <a:ext cx="8686800" cy="6583362"/>
                      </a:xfrm>
                      <a:prstGeom prst="rect">
                        <a:avLst/>
                      </a:prstGeom>
                    </p:spPr>
                  </p:pic>
                </p:oleObj>
              </mc:Fallback>
            </mc:AlternateContent>
          </a:graphicData>
        </a:graphic>
      </p:graphicFrame>
    </p:spTree>
    <p:extLst>
      <p:ext uri="{BB962C8B-B14F-4D97-AF65-F5344CB8AC3E}">
        <p14:creationId xmlns:p14="http://schemas.microsoft.com/office/powerpoint/2010/main" val="113739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a:solidFill>
                  <a:srgbClr val="FF0000"/>
                </a:solidFill>
              </a:rPr>
              <a:t>Examples</a:t>
            </a:r>
            <a:endParaRPr lang="en-US" sz="6000">
              <a:solidFill>
                <a:srgbClr val="FF0000"/>
              </a:solidFill>
            </a:endParaRPr>
          </a:p>
        </p:txBody>
      </p:sp>
      <p:sp>
        <p:nvSpPr>
          <p:cNvPr id="3" name="Content Placeholder 2"/>
          <p:cNvSpPr>
            <a:spLocks noGrp="1"/>
          </p:cNvSpPr>
          <p:nvPr>
            <p:ph idx="1"/>
          </p:nvPr>
        </p:nvSpPr>
        <p:spPr>
          <a:xfrm>
            <a:off x="0" y="1515532"/>
            <a:ext cx="9144000" cy="4525963"/>
          </a:xfrm>
        </p:spPr>
        <p:txBody>
          <a:bodyPr>
            <a:noAutofit/>
          </a:bodyPr>
          <a:lstStyle/>
          <a:p>
            <a:pPr marL="0" indent="0">
              <a:buNone/>
            </a:pPr>
            <a:r>
              <a:rPr lang="en-US" b="1" i="1"/>
              <a:t>1: </a:t>
            </a:r>
            <a:r>
              <a:rPr lang="en-US" i="1"/>
              <a:t>A boat that is initially stationary begins to move with a velocity of 10m/s with respect to x – axis in the positive direction. Let the water on which it moves be reference frame 1 and the boat represents reference frame 2. Assume that reference frame 1 is always stationary and at t = 0 seconds, the two frames coincide. If we are in reference frame 2 and an event takes place by the boat at point (x</a:t>
            </a:r>
            <a:r>
              <a:rPr lang="en-US" i="1" baseline="-25000"/>
              <a:t>2 </a:t>
            </a:r>
            <a:r>
              <a:rPr lang="en-US" i="1"/>
              <a:t>=50, y</a:t>
            </a:r>
            <a:r>
              <a:rPr lang="en-US" i="1" baseline="-25000"/>
              <a:t>2</a:t>
            </a:r>
            <a:r>
              <a:rPr lang="en-US" i="1"/>
              <a:t> =0, z</a:t>
            </a:r>
            <a:r>
              <a:rPr lang="en-US" i="1" baseline="-25000"/>
              <a:t>2</a:t>
            </a:r>
            <a:r>
              <a:rPr lang="en-US" i="1"/>
              <a:t> =0) after the boat travelled for 120s, find the equivalent position of this event in reference frame 1. </a:t>
            </a:r>
            <a:endParaRPr lang="en-GB"/>
          </a:p>
          <a:p>
            <a:endParaRPr lang="en-US"/>
          </a:p>
        </p:txBody>
      </p:sp>
    </p:spTree>
    <p:extLst>
      <p:ext uri="{BB962C8B-B14F-4D97-AF65-F5344CB8AC3E}">
        <p14:creationId xmlns:p14="http://schemas.microsoft.com/office/powerpoint/2010/main" val="3162469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517868304"/>
              </p:ext>
            </p:extLst>
          </p:nvPr>
        </p:nvGraphicFramePr>
        <p:xfrm>
          <a:off x="118527" y="211670"/>
          <a:ext cx="8913457" cy="6369333"/>
        </p:xfrm>
        <a:graphic>
          <a:graphicData uri="http://schemas.openxmlformats.org/presentationml/2006/ole">
            <mc:AlternateContent xmlns:mc="http://schemas.openxmlformats.org/markup-compatibility/2006">
              <mc:Choice xmlns:v="urn:schemas-microsoft-com:vml" Requires="v">
                <p:oleObj spid="_x0000_s15373" name="Document" r:id="rId3" imgW="6273800" imgH="4483100" progId="Word.Document.12">
                  <p:embed/>
                </p:oleObj>
              </mc:Choice>
              <mc:Fallback>
                <p:oleObj name="Document" r:id="rId3" imgW="6273800" imgH="4483100" progId="Word.Document.12">
                  <p:embed/>
                  <p:pic>
                    <p:nvPicPr>
                      <p:cNvPr id="0" name=""/>
                      <p:cNvPicPr/>
                      <p:nvPr/>
                    </p:nvPicPr>
                    <p:blipFill>
                      <a:blip r:embed="rId4"/>
                      <a:stretch>
                        <a:fillRect/>
                      </a:stretch>
                    </p:blipFill>
                    <p:spPr>
                      <a:xfrm>
                        <a:off x="118527" y="211670"/>
                        <a:ext cx="8913457" cy="6369333"/>
                      </a:xfrm>
                      <a:prstGeom prst="rect">
                        <a:avLst/>
                      </a:prstGeom>
                    </p:spPr>
                  </p:pic>
                </p:oleObj>
              </mc:Fallback>
            </mc:AlternateContent>
          </a:graphicData>
        </a:graphic>
      </p:graphicFrame>
    </p:spTree>
    <p:extLst>
      <p:ext uri="{BB962C8B-B14F-4D97-AF65-F5344CB8AC3E}">
        <p14:creationId xmlns:p14="http://schemas.microsoft.com/office/powerpoint/2010/main" val="1762400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2011"/>
            <a:ext cx="8229600" cy="4525963"/>
          </a:xfrm>
        </p:spPr>
        <p:txBody>
          <a:bodyPr>
            <a:noAutofit/>
          </a:bodyPr>
          <a:lstStyle/>
          <a:p>
            <a:pPr marL="0" indent="0">
              <a:buNone/>
            </a:pPr>
            <a:r>
              <a:rPr lang="en-US" b="1" i="1"/>
              <a:t>2:</a:t>
            </a:r>
            <a:r>
              <a:rPr lang="en-US" i="1"/>
              <a:t> At t = 0 seconds, two reference frames consisting of xyz plane coincide such that the origin of one is found at the origin of the second. However, as time progresses, the second reference frame moves in the positive direction along x-axis with velocity of 37m/s, while the first frame of reference remains stationary. At a time of t = 10 seconds, a particle within the second reference frame has a velocity given by vector U'=12, 0, 0 m/s. Find the equivalent velocity U' of the particle with respect to the first reference frame.</a:t>
            </a:r>
            <a:r>
              <a:rPr lang="en-GB">
                <a:effectLst/>
              </a:rPr>
              <a:t> </a:t>
            </a:r>
            <a:endParaRPr lang="en-US"/>
          </a:p>
        </p:txBody>
      </p:sp>
    </p:spTree>
    <p:extLst>
      <p:ext uri="{BB962C8B-B14F-4D97-AF65-F5344CB8AC3E}">
        <p14:creationId xmlns:p14="http://schemas.microsoft.com/office/powerpoint/2010/main" val="2962341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91431318"/>
              </p:ext>
            </p:extLst>
          </p:nvPr>
        </p:nvGraphicFramePr>
        <p:xfrm>
          <a:off x="107360" y="443975"/>
          <a:ext cx="9043432" cy="6138858"/>
        </p:xfrm>
        <a:graphic>
          <a:graphicData uri="http://schemas.openxmlformats.org/presentationml/2006/ole">
            <mc:AlternateContent xmlns:mc="http://schemas.openxmlformats.org/markup-compatibility/2006">
              <mc:Choice xmlns:v="urn:schemas-microsoft-com:vml" Requires="v">
                <p:oleObj spid="_x0000_s16397" name="Document" r:id="rId3" imgW="6451600" imgH="3721100" progId="Word.Document.12">
                  <p:embed/>
                </p:oleObj>
              </mc:Choice>
              <mc:Fallback>
                <p:oleObj name="Document" r:id="rId3" imgW="6451600" imgH="3721100" progId="Word.Document.12">
                  <p:embed/>
                  <p:pic>
                    <p:nvPicPr>
                      <p:cNvPr id="0" name=""/>
                      <p:cNvPicPr/>
                      <p:nvPr/>
                    </p:nvPicPr>
                    <p:blipFill>
                      <a:blip r:embed="rId4"/>
                      <a:stretch>
                        <a:fillRect/>
                      </a:stretch>
                    </p:blipFill>
                    <p:spPr>
                      <a:xfrm>
                        <a:off x="107360" y="443975"/>
                        <a:ext cx="9043432" cy="6138858"/>
                      </a:xfrm>
                      <a:prstGeom prst="rect">
                        <a:avLst/>
                      </a:prstGeom>
                    </p:spPr>
                  </p:pic>
                </p:oleObj>
              </mc:Fallback>
            </mc:AlternateContent>
          </a:graphicData>
        </a:graphic>
      </p:graphicFrame>
    </p:spTree>
    <p:extLst>
      <p:ext uri="{BB962C8B-B14F-4D97-AF65-F5344CB8AC3E}">
        <p14:creationId xmlns:p14="http://schemas.microsoft.com/office/powerpoint/2010/main" val="780354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113835880"/>
              </p:ext>
            </p:extLst>
          </p:nvPr>
        </p:nvGraphicFramePr>
        <p:xfrm>
          <a:off x="348315" y="274639"/>
          <a:ext cx="8548058" cy="6308194"/>
        </p:xfrm>
        <a:graphic>
          <a:graphicData uri="http://schemas.openxmlformats.org/presentationml/2006/ole">
            <mc:AlternateContent xmlns:mc="http://schemas.openxmlformats.org/markup-compatibility/2006">
              <mc:Choice xmlns:v="urn:schemas-microsoft-com:vml" Requires="v">
                <p:oleObj spid="_x0000_s22536" name="Document" r:id="rId3" imgW="5727700" imgH="2717800" progId="Word.Document.12">
                  <p:embed/>
                </p:oleObj>
              </mc:Choice>
              <mc:Fallback>
                <p:oleObj name="Document" r:id="rId3" imgW="5727700" imgH="2717800" progId="Word.Document.12">
                  <p:embed/>
                  <p:pic>
                    <p:nvPicPr>
                      <p:cNvPr id="0" name=""/>
                      <p:cNvPicPr/>
                      <p:nvPr/>
                    </p:nvPicPr>
                    <p:blipFill>
                      <a:blip r:embed="rId4"/>
                      <a:stretch>
                        <a:fillRect/>
                      </a:stretch>
                    </p:blipFill>
                    <p:spPr>
                      <a:xfrm>
                        <a:off x="348315" y="274639"/>
                        <a:ext cx="8548058" cy="6308194"/>
                      </a:xfrm>
                      <a:prstGeom prst="rect">
                        <a:avLst/>
                      </a:prstGeom>
                    </p:spPr>
                  </p:pic>
                </p:oleObj>
              </mc:Fallback>
            </mc:AlternateContent>
          </a:graphicData>
        </a:graphic>
      </p:graphicFrame>
    </p:spTree>
    <p:extLst>
      <p:ext uri="{BB962C8B-B14F-4D97-AF65-F5344CB8AC3E}">
        <p14:creationId xmlns:p14="http://schemas.microsoft.com/office/powerpoint/2010/main" val="140818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77526934"/>
              </p:ext>
            </p:extLst>
          </p:nvPr>
        </p:nvGraphicFramePr>
        <p:xfrm>
          <a:off x="148167" y="-533"/>
          <a:ext cx="8910531" cy="6970980"/>
        </p:xfrm>
        <a:graphic>
          <a:graphicData uri="http://schemas.openxmlformats.org/presentationml/2006/ole">
            <mc:AlternateContent xmlns:mc="http://schemas.openxmlformats.org/markup-compatibility/2006">
              <mc:Choice xmlns:v="urn:schemas-microsoft-com:vml" Requires="v">
                <p:oleObj spid="_x0000_s17421" name="Document" r:id="rId3" imgW="5727700" imgH="3810000" progId="Word.Document.12">
                  <p:embed/>
                </p:oleObj>
              </mc:Choice>
              <mc:Fallback>
                <p:oleObj name="Document" r:id="rId3" imgW="5727700" imgH="3810000" progId="Word.Document.12">
                  <p:embed/>
                  <p:pic>
                    <p:nvPicPr>
                      <p:cNvPr id="0" name=""/>
                      <p:cNvPicPr/>
                      <p:nvPr/>
                    </p:nvPicPr>
                    <p:blipFill>
                      <a:blip r:embed="rId4"/>
                      <a:stretch>
                        <a:fillRect/>
                      </a:stretch>
                    </p:blipFill>
                    <p:spPr>
                      <a:xfrm>
                        <a:off x="148167" y="-533"/>
                        <a:ext cx="8910531" cy="6970980"/>
                      </a:xfrm>
                      <a:prstGeom prst="rect">
                        <a:avLst/>
                      </a:prstGeom>
                    </p:spPr>
                  </p:pic>
                </p:oleObj>
              </mc:Fallback>
            </mc:AlternateContent>
          </a:graphicData>
        </a:graphic>
      </p:graphicFrame>
    </p:spTree>
    <p:extLst>
      <p:ext uri="{BB962C8B-B14F-4D97-AF65-F5344CB8AC3E}">
        <p14:creationId xmlns:p14="http://schemas.microsoft.com/office/powerpoint/2010/main" val="4268532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33" y="275168"/>
            <a:ext cx="8974667" cy="5850996"/>
          </a:xfrm>
        </p:spPr>
        <p:txBody>
          <a:bodyPr>
            <a:normAutofit fontScale="77500" lnSpcReduction="20000"/>
          </a:bodyPr>
          <a:lstStyle/>
          <a:p>
            <a:pPr marL="0" indent="0">
              <a:buNone/>
            </a:pPr>
            <a:r>
              <a:rPr lang="en-US" b="1"/>
              <a:t>Exercise</a:t>
            </a:r>
            <a:endParaRPr lang="en-GB"/>
          </a:p>
          <a:p>
            <a:pPr>
              <a:buFont typeface="Wingdings" charset="2"/>
              <a:buChar char="²"/>
            </a:pPr>
            <a:r>
              <a:rPr lang="en-US" sz="3800" b="1"/>
              <a:t>7.1</a:t>
            </a:r>
            <a:r>
              <a:rPr lang="en-US" sz="3800"/>
              <a:t> A girl is riding a bicycle along a straight road at constant speed, and passes a friend standing at a bus stop (event 1). At a time of 60s later, the friend catches a bus (event 2). If the distance separating the events is 126m in the frame of the girl on the bicycle, what is the bicycle’s speed? 						(Ans: 2.10m/s) </a:t>
            </a:r>
            <a:endParaRPr lang="en-GB" sz="3800"/>
          </a:p>
          <a:p>
            <a:pPr>
              <a:buFont typeface="Wingdings" charset="2"/>
              <a:buChar char="²"/>
            </a:pPr>
            <a:r>
              <a:rPr lang="en-US" sz="3800" b="1"/>
              <a:t>7.2 </a:t>
            </a:r>
            <a:r>
              <a:rPr lang="en-US" sz="3800"/>
              <a:t>A police car travelling on a straight road at a constant speed of 30m/s catches up with a truck travelling at a constant speed of 20m/s. The police car reaches the truck 25s after it is first sighted. How far ahead of the police car was the truck when it was first sighted? 									(Ans: 250m)</a:t>
            </a:r>
            <a:endParaRPr lang="en-GB" sz="3800"/>
          </a:p>
          <a:p>
            <a:pPr>
              <a:buFont typeface="Wingdings" charset="2"/>
              <a:buChar char="²"/>
            </a:pPr>
            <a:r>
              <a:rPr lang="en-US" sz="3800" b="1"/>
              <a:t>7.3 </a:t>
            </a:r>
            <a:r>
              <a:rPr lang="en-US" sz="3800"/>
              <a:t>Show that the law of conservation of kinetic energy is Galilean Invariant.</a:t>
            </a:r>
            <a:endParaRPr lang="en-GB" sz="3800"/>
          </a:p>
        </p:txBody>
      </p:sp>
      <p:graphicFrame>
        <p:nvGraphicFramePr>
          <p:cNvPr id="4" name="Object 3"/>
          <p:cNvGraphicFramePr>
            <a:graphicFrameLocks noChangeAspect="1"/>
          </p:cNvGraphicFramePr>
          <p:nvPr>
            <p:extLst>
              <p:ext uri="{D42A27DB-BD31-4B8C-83A1-F6EECF244321}">
                <p14:modId xmlns:p14="http://schemas.microsoft.com/office/powerpoint/2010/main" val="2198880691"/>
              </p:ext>
            </p:extLst>
          </p:nvPr>
        </p:nvGraphicFramePr>
        <p:xfrm>
          <a:off x="3888331" y="5632715"/>
          <a:ext cx="8536517" cy="986897"/>
        </p:xfrm>
        <a:graphic>
          <a:graphicData uri="http://schemas.openxmlformats.org/presentationml/2006/ole">
            <mc:AlternateContent xmlns:mc="http://schemas.openxmlformats.org/markup-compatibility/2006">
              <mc:Choice xmlns:v="urn:schemas-microsoft-com:vml" Requires="v">
                <p:oleObj spid="_x0000_s18444" name="Document" r:id="rId3" imgW="5727700" imgH="279400" progId="Word.Document.12">
                  <p:embed/>
                </p:oleObj>
              </mc:Choice>
              <mc:Fallback>
                <p:oleObj name="Document" r:id="rId3" imgW="5727700" imgH="279400" progId="Word.Document.12">
                  <p:embed/>
                  <p:pic>
                    <p:nvPicPr>
                      <p:cNvPr id="0" name=""/>
                      <p:cNvPicPr/>
                      <p:nvPr/>
                    </p:nvPicPr>
                    <p:blipFill>
                      <a:blip r:embed="rId4"/>
                      <a:stretch>
                        <a:fillRect/>
                      </a:stretch>
                    </p:blipFill>
                    <p:spPr>
                      <a:xfrm>
                        <a:off x="3888331" y="5632715"/>
                        <a:ext cx="8536517" cy="986897"/>
                      </a:xfrm>
                      <a:prstGeom prst="rect">
                        <a:avLst/>
                      </a:prstGeom>
                    </p:spPr>
                  </p:pic>
                </p:oleObj>
              </mc:Fallback>
            </mc:AlternateContent>
          </a:graphicData>
        </a:graphic>
      </p:graphicFrame>
    </p:spTree>
    <p:extLst>
      <p:ext uri="{BB962C8B-B14F-4D97-AF65-F5344CB8AC3E}">
        <p14:creationId xmlns:p14="http://schemas.microsoft.com/office/powerpoint/2010/main" val="107568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75"/>
            <a:ext cx="8229600" cy="4525963"/>
          </a:xfrm>
        </p:spPr>
        <p:txBody>
          <a:bodyPr/>
          <a:lstStyle/>
          <a:p>
            <a:r>
              <a:rPr lang="en-US"/>
              <a:t>In classical mechanics, time is separated from space, </a:t>
            </a:r>
          </a:p>
          <a:p>
            <a:r>
              <a:rPr lang="en-US"/>
              <a:t>however, in special relativity; time and space are fused together making four-dimensional geometry called space-time</a:t>
            </a:r>
            <a:r>
              <a:rPr lang="en-GB">
                <a:effectLst/>
              </a:rPr>
              <a:t> </a:t>
            </a:r>
            <a:endParaRPr lang="en-US"/>
          </a:p>
        </p:txBody>
      </p:sp>
      <p:pic>
        <p:nvPicPr>
          <p:cNvPr id="4" name="img" descr="https://upload.wikimedia.org/wikipedia/commons/thumb/8/83/Coord_planes_color.svg/1200px-Coord_planes_color.svg.png"/>
          <p:cNvPicPr/>
          <p:nvPr/>
        </p:nvPicPr>
        <p:blipFill>
          <a:blip r:embed="rId2">
            <a:extLst>
              <a:ext uri="{28A0092B-C50C-407E-A947-70E740481C1C}">
                <a14:useLocalDpi xmlns:a14="http://schemas.microsoft.com/office/drawing/2010/main" val="0"/>
              </a:ext>
            </a:extLst>
          </a:blip>
          <a:srcRect/>
          <a:stretch>
            <a:fillRect/>
          </a:stretch>
        </p:blipFill>
        <p:spPr bwMode="auto">
          <a:xfrm>
            <a:off x="148153" y="3090330"/>
            <a:ext cx="4339175" cy="3247504"/>
          </a:xfrm>
          <a:prstGeom prst="rect">
            <a:avLst/>
          </a:prstGeom>
          <a:noFill/>
          <a:ln>
            <a:noFill/>
          </a:ln>
        </p:spPr>
      </p:pic>
      <p:pic>
        <p:nvPicPr>
          <p:cNvPr id="5" name="Picture 4" descr="mage result for Space and Time, frame of reference, Invariance of physical law, relativity of simultaneity"/>
          <p:cNvPicPr/>
          <p:nvPr/>
        </p:nvPicPr>
        <p:blipFill>
          <a:blip r:embed="rId3">
            <a:extLst>
              <a:ext uri="{28A0092B-C50C-407E-A947-70E740481C1C}">
                <a14:useLocalDpi xmlns:a14="http://schemas.microsoft.com/office/drawing/2010/main" val="0"/>
              </a:ext>
            </a:extLst>
          </a:blip>
          <a:srcRect/>
          <a:stretch>
            <a:fillRect/>
          </a:stretch>
        </p:blipFill>
        <p:spPr bwMode="auto">
          <a:xfrm>
            <a:off x="4064000" y="2984489"/>
            <a:ext cx="4931833" cy="2872749"/>
          </a:xfrm>
          <a:prstGeom prst="rect">
            <a:avLst/>
          </a:prstGeom>
          <a:noFill/>
          <a:ln>
            <a:noFill/>
          </a:ln>
        </p:spPr>
      </p:pic>
    </p:spTree>
    <p:extLst>
      <p:ext uri="{BB962C8B-B14F-4D97-AF65-F5344CB8AC3E}">
        <p14:creationId xmlns:p14="http://schemas.microsoft.com/office/powerpoint/2010/main" val="99110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55107382"/>
              </p:ext>
            </p:extLst>
          </p:nvPr>
        </p:nvGraphicFramePr>
        <p:xfrm>
          <a:off x="21167" y="180954"/>
          <a:ext cx="9122833" cy="6496092"/>
        </p:xfrm>
        <a:graphic>
          <a:graphicData uri="http://schemas.openxmlformats.org/presentationml/2006/ole">
            <mc:AlternateContent xmlns:mc="http://schemas.openxmlformats.org/markup-compatibility/2006">
              <mc:Choice xmlns:v="urn:schemas-microsoft-com:vml" Requires="v">
                <p:oleObj spid="_x0000_s19468" name="Document" r:id="rId3" imgW="5727700" imgH="4521200" progId="Word.Document.12">
                  <p:embed/>
                </p:oleObj>
              </mc:Choice>
              <mc:Fallback>
                <p:oleObj name="Document" r:id="rId3" imgW="5727700" imgH="4521200" progId="Word.Document.12">
                  <p:embed/>
                  <p:pic>
                    <p:nvPicPr>
                      <p:cNvPr id="0" name=""/>
                      <p:cNvPicPr/>
                      <p:nvPr/>
                    </p:nvPicPr>
                    <p:blipFill>
                      <a:blip r:embed="rId4"/>
                      <a:stretch>
                        <a:fillRect/>
                      </a:stretch>
                    </p:blipFill>
                    <p:spPr>
                      <a:xfrm>
                        <a:off x="21167" y="180954"/>
                        <a:ext cx="9122833" cy="6496092"/>
                      </a:xfrm>
                      <a:prstGeom prst="rect">
                        <a:avLst/>
                      </a:prstGeom>
                    </p:spPr>
                  </p:pic>
                </p:oleObj>
              </mc:Fallback>
            </mc:AlternateContent>
          </a:graphicData>
        </a:graphic>
      </p:graphicFrame>
    </p:spTree>
    <p:extLst>
      <p:ext uri="{BB962C8B-B14F-4D97-AF65-F5344CB8AC3E}">
        <p14:creationId xmlns:p14="http://schemas.microsoft.com/office/powerpoint/2010/main" val="2576507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9900">
                <a:solidFill>
                  <a:srgbClr val="FF0000"/>
                </a:solidFill>
              </a:rPr>
              <a:t>Answer</a:t>
            </a:r>
          </a:p>
        </p:txBody>
      </p:sp>
      <p:sp>
        <p:nvSpPr>
          <p:cNvPr id="3" name="Content Placeholder 2"/>
          <p:cNvSpPr>
            <a:spLocks noGrp="1"/>
          </p:cNvSpPr>
          <p:nvPr>
            <p:ph idx="1"/>
          </p:nvPr>
        </p:nvSpPr>
        <p:spPr>
          <a:xfrm>
            <a:off x="457200" y="1854204"/>
            <a:ext cx="8229600" cy="4525963"/>
          </a:xfrm>
        </p:spPr>
        <p:txBody>
          <a:bodyPr>
            <a:noAutofit/>
          </a:bodyPr>
          <a:lstStyle/>
          <a:p>
            <a:pPr marL="514350" indent="-514350">
              <a:buAutoNum type="arabicParenBoth"/>
            </a:pPr>
            <a:r>
              <a:rPr lang="en-US" sz="4000"/>
              <a:t>a</a:t>
            </a:r>
          </a:p>
          <a:p>
            <a:pPr marL="514350" indent="-514350">
              <a:buAutoNum type="arabicParenBoth"/>
            </a:pPr>
            <a:r>
              <a:rPr lang="en-US" sz="4000"/>
              <a:t> a </a:t>
            </a:r>
          </a:p>
          <a:p>
            <a:pPr marL="514350" indent="-514350">
              <a:buAutoNum type="arabicParenBoth"/>
            </a:pPr>
            <a:r>
              <a:rPr lang="en-US" sz="4000"/>
              <a:t>d</a:t>
            </a:r>
          </a:p>
          <a:p>
            <a:pPr marL="0" indent="0">
              <a:buNone/>
            </a:pPr>
            <a:r>
              <a:rPr lang="en-US" sz="4000"/>
              <a:t>(4) c </a:t>
            </a:r>
          </a:p>
          <a:p>
            <a:pPr marL="0" indent="0">
              <a:buNone/>
            </a:pPr>
            <a:r>
              <a:rPr lang="en-US" sz="4000"/>
              <a:t>(5) b </a:t>
            </a:r>
          </a:p>
          <a:p>
            <a:pPr marL="0" indent="0">
              <a:buNone/>
            </a:pPr>
            <a:r>
              <a:rPr lang="en-US" sz="4000"/>
              <a:t>(6) b</a:t>
            </a:r>
          </a:p>
          <a:p>
            <a:pPr marL="0" indent="0">
              <a:buNone/>
            </a:pPr>
            <a:r>
              <a:rPr lang="en-US" sz="4000"/>
              <a:t> (7) a</a:t>
            </a:r>
            <a:endParaRPr lang="en-GB" sz="4000"/>
          </a:p>
          <a:p>
            <a:endParaRPr lang="en-US" sz="4000"/>
          </a:p>
        </p:txBody>
      </p:sp>
    </p:spTree>
    <p:extLst>
      <p:ext uri="{BB962C8B-B14F-4D97-AF65-F5344CB8AC3E}">
        <p14:creationId xmlns:p14="http://schemas.microsoft.com/office/powerpoint/2010/main" val="165868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702"/>
            <a:ext cx="8229600" cy="1143000"/>
          </a:xfrm>
        </p:spPr>
        <p:txBody>
          <a:bodyPr>
            <a:normAutofit/>
          </a:bodyPr>
          <a:lstStyle/>
          <a:p>
            <a:r>
              <a:rPr lang="en-GB" sz="5400" b="1">
                <a:solidFill>
                  <a:srgbClr val="FF0000"/>
                </a:solidFill>
              </a:rPr>
              <a:t>The principle of relativity</a:t>
            </a:r>
            <a:r>
              <a:rPr lang="en-GB" sz="5400">
                <a:solidFill>
                  <a:srgbClr val="FF0000"/>
                </a:solidFill>
                <a:effectLst/>
              </a:rPr>
              <a:t> </a:t>
            </a:r>
            <a:endParaRPr lang="en-US" sz="5400">
              <a:solidFill>
                <a:srgbClr val="FF0000"/>
              </a:solidFill>
            </a:endParaRPr>
          </a:p>
        </p:txBody>
      </p:sp>
      <p:sp>
        <p:nvSpPr>
          <p:cNvPr id="3" name="Content Placeholder 2"/>
          <p:cNvSpPr>
            <a:spLocks noGrp="1"/>
          </p:cNvSpPr>
          <p:nvPr>
            <p:ph idx="1"/>
          </p:nvPr>
        </p:nvSpPr>
        <p:spPr>
          <a:xfrm>
            <a:off x="148167" y="668852"/>
            <a:ext cx="8995833" cy="4525963"/>
          </a:xfrm>
        </p:spPr>
        <p:txBody>
          <a:bodyPr>
            <a:noAutofit/>
          </a:bodyPr>
          <a:lstStyle/>
          <a:p>
            <a:pPr>
              <a:buFont typeface="Wingdings" charset="2"/>
              <a:buChar char="v"/>
            </a:pPr>
            <a:r>
              <a:rPr lang="en-GB"/>
              <a:t>The principles of relativity are described into two postulates. </a:t>
            </a:r>
          </a:p>
          <a:p>
            <a:pPr>
              <a:buFont typeface="Wingdings" charset="2"/>
              <a:buChar char="ü"/>
            </a:pPr>
            <a:r>
              <a:rPr lang="en-GB"/>
              <a:t>The speed of light in vacuum is always the same; and</a:t>
            </a:r>
          </a:p>
          <a:p>
            <a:pPr>
              <a:buFont typeface="Wingdings" charset="2"/>
              <a:buChar char="ü"/>
            </a:pPr>
            <a:r>
              <a:rPr lang="en-GB"/>
              <a:t>It is not possible to measure the absolute speed of an object but only relative can be measured. </a:t>
            </a:r>
          </a:p>
          <a:p>
            <a:pPr>
              <a:buFont typeface="Wingdings" charset="2"/>
              <a:buChar char="v"/>
            </a:pPr>
            <a:r>
              <a:rPr lang="en-GB"/>
              <a:t>The second postulate needs some explanation in the sense that the earth is moving in a rotational motion about its axis round the sun with a known speed, and all the object therein are moving relatively to the earth’s speed and invariably to the sun. </a:t>
            </a:r>
            <a:endParaRPr lang="en-US"/>
          </a:p>
        </p:txBody>
      </p:sp>
    </p:spTree>
    <p:extLst>
      <p:ext uri="{BB962C8B-B14F-4D97-AF65-F5344CB8AC3E}">
        <p14:creationId xmlns:p14="http://schemas.microsoft.com/office/powerpoint/2010/main" val="88394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03178"/>
            <a:ext cx="8995832" cy="5808155"/>
          </a:xfrm>
        </p:spPr>
        <p:txBody>
          <a:bodyPr>
            <a:noAutofit/>
          </a:bodyPr>
          <a:lstStyle/>
          <a:p>
            <a:pPr>
              <a:buFont typeface="Wingdings" charset="2"/>
              <a:buChar char="v"/>
            </a:pPr>
            <a:r>
              <a:rPr lang="en-GB" sz="4000" dirty="0"/>
              <a:t>We can only state how fast one object is moving relative to another. </a:t>
            </a:r>
          </a:p>
          <a:p>
            <a:pPr>
              <a:buFont typeface="Wingdings" charset="2"/>
              <a:buChar char="v"/>
            </a:pPr>
            <a:r>
              <a:rPr lang="en-GB" sz="4000" dirty="0"/>
              <a:t>The second postulate can be expressed as the basic laws of nature,</a:t>
            </a:r>
          </a:p>
          <a:p>
            <a:pPr>
              <a:buFont typeface="Wingdings" charset="2"/>
              <a:buChar char="ü"/>
            </a:pPr>
            <a:r>
              <a:rPr lang="en-GB" sz="4000" dirty="0"/>
              <a:t>which are in all reference fames moving with constant velocity relative to each other  </a:t>
            </a:r>
          </a:p>
          <a:p>
            <a:pPr>
              <a:buFont typeface="Wingdings" charset="2"/>
              <a:buChar char="ü"/>
            </a:pPr>
            <a:r>
              <a:rPr lang="en-GB" sz="4000" dirty="0"/>
              <a:t>are the same in all inertial frame of reference.</a:t>
            </a:r>
          </a:p>
          <a:p>
            <a:pPr marL="0" indent="0">
              <a:buNone/>
            </a:pPr>
            <a:endParaRPr lang="en-GB" sz="4400" dirty="0"/>
          </a:p>
          <a:p>
            <a:pPr marL="0" indent="0">
              <a:buNone/>
            </a:pPr>
            <a:endParaRPr lang="en-GB" sz="4000" dirty="0"/>
          </a:p>
          <a:p>
            <a:pPr marL="0" indent="0">
              <a:buNone/>
            </a:pPr>
            <a:r>
              <a:rPr lang="en-GB" sz="4000" dirty="0"/>
              <a:t> </a:t>
            </a:r>
            <a:endParaRPr lang="en-US" sz="4000" dirty="0"/>
          </a:p>
        </p:txBody>
      </p:sp>
    </p:spTree>
    <p:extLst>
      <p:ext uri="{BB962C8B-B14F-4D97-AF65-F5344CB8AC3E}">
        <p14:creationId xmlns:p14="http://schemas.microsoft.com/office/powerpoint/2010/main" val="154265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0826"/>
            <a:ext cx="9144000" cy="4525963"/>
          </a:xfrm>
        </p:spPr>
        <p:txBody>
          <a:bodyPr>
            <a:noAutofit/>
          </a:bodyPr>
          <a:lstStyle/>
          <a:p>
            <a:pPr algn="just">
              <a:buFont typeface="Wingdings" charset="2"/>
              <a:buChar char="q"/>
            </a:pPr>
            <a:r>
              <a:rPr lang="en-GB" b="1">
                <a:solidFill>
                  <a:srgbClr val="FF0000"/>
                </a:solidFill>
              </a:rPr>
              <a:t>A reference frame is any coordinate system relative to which measurements are taken.</a:t>
            </a:r>
            <a:r>
              <a:rPr lang="en-GB">
                <a:solidFill>
                  <a:srgbClr val="FF0000"/>
                </a:solidFill>
              </a:rPr>
              <a:t> </a:t>
            </a:r>
            <a:r>
              <a:rPr lang="en-GB" b="1">
                <a:solidFill>
                  <a:srgbClr val="FF0000"/>
                </a:solidFill>
              </a:rPr>
              <a:t>For example, the position of a bed, chair, and table can be described to the walls of a room. The room is then the reference frame. In another way, if a fly is sitting on a window in a moving car. The window of the car can describe the position of the fly on the car.</a:t>
            </a:r>
          </a:p>
          <a:p>
            <a:pPr algn="just">
              <a:buFont typeface="Wingdings" charset="2"/>
              <a:buChar char="q"/>
            </a:pPr>
            <a:r>
              <a:rPr lang="en-GB" b="1">
                <a:solidFill>
                  <a:srgbClr val="0000FF"/>
                </a:solidFill>
              </a:rPr>
              <a:t>An inertia reference frame is a coordinate system in which the law of inertia applies: </a:t>
            </a:r>
            <a:r>
              <a:rPr lang="en-GB">
                <a:solidFill>
                  <a:srgbClr val="0000FF"/>
                </a:solidFill>
              </a:rPr>
              <a:t>a </a:t>
            </a:r>
            <a:r>
              <a:rPr lang="en-GB" b="1">
                <a:solidFill>
                  <a:srgbClr val="0000FF"/>
                </a:solidFill>
              </a:rPr>
              <a:t>body remains at rest unless an unbalance force on it causes it to be accelerated. All reference systems moving with constant velocity relative to distant stars are inertia frames.</a:t>
            </a:r>
            <a:endParaRPr lang="en-US">
              <a:solidFill>
                <a:srgbClr val="0000FF"/>
              </a:solidFill>
            </a:endParaRPr>
          </a:p>
        </p:txBody>
      </p:sp>
    </p:spTree>
    <p:extLst>
      <p:ext uri="{BB962C8B-B14F-4D97-AF65-F5344CB8AC3E}">
        <p14:creationId xmlns:p14="http://schemas.microsoft.com/office/powerpoint/2010/main" val="104429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9334"/>
            <a:ext cx="9144000" cy="5956830"/>
          </a:xfrm>
        </p:spPr>
        <p:txBody>
          <a:bodyPr/>
          <a:lstStyle/>
          <a:p>
            <a:pPr>
              <a:buFont typeface="Wingdings" charset="2"/>
              <a:buChar char="v"/>
            </a:pPr>
            <a:r>
              <a:rPr lang="en-GB"/>
              <a:t>The above postulates can be summarised as follow.</a:t>
            </a:r>
          </a:p>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696654932"/>
              </p:ext>
            </p:extLst>
          </p:nvPr>
        </p:nvGraphicFramePr>
        <p:xfrm>
          <a:off x="103583" y="717892"/>
          <a:ext cx="10754917" cy="2241601"/>
        </p:xfrm>
        <a:graphic>
          <a:graphicData uri="http://schemas.openxmlformats.org/presentationml/2006/ole">
            <mc:AlternateContent xmlns:mc="http://schemas.openxmlformats.org/markup-compatibility/2006">
              <mc:Choice xmlns:v="urn:schemas-microsoft-com:vml" Requires="v">
                <p:oleObj spid="_x0000_s1050" name="Document" r:id="rId3" imgW="5727700" imgH="1193800" progId="Word.Document.12">
                  <p:embed/>
                </p:oleObj>
              </mc:Choice>
              <mc:Fallback>
                <p:oleObj name="Document" r:id="rId3" imgW="5727700" imgH="1193800" progId="Word.Document.12">
                  <p:embed/>
                  <p:pic>
                    <p:nvPicPr>
                      <p:cNvPr id="0" name=""/>
                      <p:cNvPicPr/>
                      <p:nvPr/>
                    </p:nvPicPr>
                    <p:blipFill>
                      <a:blip r:embed="rId4"/>
                      <a:stretch>
                        <a:fillRect/>
                      </a:stretch>
                    </p:blipFill>
                    <p:spPr>
                      <a:xfrm>
                        <a:off x="103583" y="717892"/>
                        <a:ext cx="10754917" cy="224160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47343612"/>
              </p:ext>
            </p:extLst>
          </p:nvPr>
        </p:nvGraphicFramePr>
        <p:xfrm>
          <a:off x="24827" y="2493820"/>
          <a:ext cx="10680981" cy="1231510"/>
        </p:xfrm>
        <a:graphic>
          <a:graphicData uri="http://schemas.openxmlformats.org/presentationml/2006/ole">
            <mc:AlternateContent xmlns:mc="http://schemas.openxmlformats.org/markup-compatibility/2006">
              <mc:Choice xmlns:v="urn:schemas-microsoft-com:vml" Requires="v">
                <p:oleObj spid="_x0000_s1051" name="Document" r:id="rId5" imgW="5727700" imgH="660400" progId="Word.Document.12">
                  <p:embed/>
                </p:oleObj>
              </mc:Choice>
              <mc:Fallback>
                <p:oleObj name="Document" r:id="rId5" imgW="5727700" imgH="660400" progId="Word.Document.12">
                  <p:embed/>
                  <p:pic>
                    <p:nvPicPr>
                      <p:cNvPr id="0" name=""/>
                      <p:cNvPicPr/>
                      <p:nvPr/>
                    </p:nvPicPr>
                    <p:blipFill>
                      <a:blip r:embed="rId6"/>
                      <a:stretch>
                        <a:fillRect/>
                      </a:stretch>
                    </p:blipFill>
                    <p:spPr>
                      <a:xfrm>
                        <a:off x="24827" y="2493820"/>
                        <a:ext cx="10680981" cy="1231510"/>
                      </a:xfrm>
                      <a:prstGeom prst="rect">
                        <a:avLst/>
                      </a:prstGeom>
                    </p:spPr>
                  </p:pic>
                </p:oleObj>
              </mc:Fallback>
            </mc:AlternateContent>
          </a:graphicData>
        </a:graphic>
      </p:graphicFrame>
      <p:sp>
        <p:nvSpPr>
          <p:cNvPr id="8" name="Rectangle 7"/>
          <p:cNvSpPr/>
          <p:nvPr/>
        </p:nvSpPr>
        <p:spPr>
          <a:xfrm>
            <a:off x="103582" y="3513660"/>
            <a:ext cx="9040417" cy="3416320"/>
          </a:xfrm>
          <a:prstGeom prst="rect">
            <a:avLst/>
          </a:prstGeom>
        </p:spPr>
        <p:txBody>
          <a:bodyPr wrap="square">
            <a:spAutoFit/>
          </a:bodyPr>
          <a:lstStyle/>
          <a:p>
            <a:pPr marL="571500" indent="-571500" algn="just">
              <a:buFont typeface="Wingdings" charset="2"/>
              <a:buChar char="v"/>
            </a:pPr>
            <a:r>
              <a:rPr lang="en-GB" sz="3600"/>
              <a:t>Apparently, if you are in motion relative to two points that are fixed distance apart, the distance between the two points appears shorter than if you were at rest relative to them. The ratio of the two points is the relativistic factor. </a:t>
            </a:r>
          </a:p>
        </p:txBody>
      </p:sp>
    </p:spTree>
    <p:extLst>
      <p:ext uri="{BB962C8B-B14F-4D97-AF65-F5344CB8AC3E}">
        <p14:creationId xmlns:p14="http://schemas.microsoft.com/office/powerpoint/2010/main" val="69122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147106625"/>
              </p:ext>
            </p:extLst>
          </p:nvPr>
        </p:nvGraphicFramePr>
        <p:xfrm>
          <a:off x="63501" y="0"/>
          <a:ext cx="9144000" cy="6858000"/>
        </p:xfrm>
        <a:graphic>
          <a:graphicData uri="http://schemas.openxmlformats.org/presentationml/2006/ole">
            <mc:AlternateContent xmlns:mc="http://schemas.openxmlformats.org/markup-compatibility/2006">
              <mc:Choice xmlns:v="urn:schemas-microsoft-com:vml" Requires="v">
                <p:oleObj spid="_x0000_s2061" name="Document" r:id="rId3" imgW="5727700" imgH="4622800" progId="Word.Document.12">
                  <p:embed/>
                </p:oleObj>
              </mc:Choice>
              <mc:Fallback>
                <p:oleObj name="Document" r:id="rId3" imgW="5727700" imgH="4622800" progId="Word.Document.12">
                  <p:embed/>
                  <p:pic>
                    <p:nvPicPr>
                      <p:cNvPr id="0" name=""/>
                      <p:cNvPicPr/>
                      <p:nvPr/>
                    </p:nvPicPr>
                    <p:blipFill>
                      <a:blip r:embed="rId4"/>
                      <a:stretch>
                        <a:fillRect/>
                      </a:stretch>
                    </p:blipFill>
                    <p:spPr>
                      <a:xfrm>
                        <a:off x="63501" y="0"/>
                        <a:ext cx="9144000" cy="6858000"/>
                      </a:xfrm>
                      <a:prstGeom prst="rect">
                        <a:avLst/>
                      </a:prstGeom>
                    </p:spPr>
                  </p:pic>
                </p:oleObj>
              </mc:Fallback>
            </mc:AlternateContent>
          </a:graphicData>
        </a:graphic>
      </p:graphicFrame>
    </p:spTree>
    <p:extLst>
      <p:ext uri="{BB962C8B-B14F-4D97-AF65-F5344CB8AC3E}">
        <p14:creationId xmlns:p14="http://schemas.microsoft.com/office/powerpoint/2010/main" val="199829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625850969"/>
              </p:ext>
            </p:extLst>
          </p:nvPr>
        </p:nvGraphicFramePr>
        <p:xfrm>
          <a:off x="56386" y="274638"/>
          <a:ext cx="8897114" cy="6378346"/>
        </p:xfrm>
        <a:graphic>
          <a:graphicData uri="http://schemas.openxmlformats.org/presentationml/2006/ole">
            <mc:AlternateContent xmlns:mc="http://schemas.openxmlformats.org/markup-compatibility/2006">
              <mc:Choice xmlns:v="urn:schemas-microsoft-com:vml" Requires="v">
                <p:oleObj spid="_x0000_s4109" name="Document" r:id="rId3" imgW="5727700" imgH="3060700" progId="Word.Document.12">
                  <p:embed/>
                </p:oleObj>
              </mc:Choice>
              <mc:Fallback>
                <p:oleObj name="Document" r:id="rId3" imgW="5727700" imgH="3060700" progId="Word.Document.12">
                  <p:embed/>
                  <p:pic>
                    <p:nvPicPr>
                      <p:cNvPr id="0" name=""/>
                      <p:cNvPicPr/>
                      <p:nvPr/>
                    </p:nvPicPr>
                    <p:blipFill>
                      <a:blip r:embed="rId4"/>
                      <a:stretch>
                        <a:fillRect/>
                      </a:stretch>
                    </p:blipFill>
                    <p:spPr>
                      <a:xfrm>
                        <a:off x="56386" y="274638"/>
                        <a:ext cx="8897114" cy="6378346"/>
                      </a:xfrm>
                      <a:prstGeom prst="rect">
                        <a:avLst/>
                      </a:prstGeom>
                    </p:spPr>
                  </p:pic>
                </p:oleObj>
              </mc:Fallback>
            </mc:AlternateContent>
          </a:graphicData>
        </a:graphic>
      </p:graphicFrame>
    </p:spTree>
    <p:extLst>
      <p:ext uri="{BB962C8B-B14F-4D97-AF65-F5344CB8AC3E}">
        <p14:creationId xmlns:p14="http://schemas.microsoft.com/office/powerpoint/2010/main" val="126694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1007</Words>
  <Application>Microsoft Office PowerPoint</Application>
  <PresentationFormat>On-screen Show (4:3)</PresentationFormat>
  <Paragraphs>60</Paragraphs>
  <Slides>31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6" baseType="lpstr">
      <vt:lpstr>Arial</vt:lpstr>
      <vt:lpstr>Calibri</vt:lpstr>
      <vt:lpstr>Wingdings</vt:lpstr>
      <vt:lpstr>Office Theme</vt:lpstr>
      <vt:lpstr>Document</vt:lpstr>
      <vt:lpstr>PHY 101  by  Dr O. E. Abe &amp;  J. C. EHIABHILI  </vt:lpstr>
      <vt:lpstr>Space and Time </vt:lpstr>
      <vt:lpstr>PowerPoint Presentation</vt:lpstr>
      <vt:lpstr>The principle of relativity </vt:lpstr>
      <vt:lpstr>PowerPoint Presentation</vt:lpstr>
      <vt:lpstr>PowerPoint Presentation</vt:lpstr>
      <vt:lpstr>PowerPoint Presentation</vt:lpstr>
      <vt:lpstr>PowerPoint Presentation</vt:lpstr>
      <vt:lpstr>PowerPoint Presentation</vt:lpstr>
      <vt:lpstr>Worked Example</vt:lpstr>
      <vt:lpstr>PowerPoint Presentation</vt:lpstr>
      <vt:lpstr>PowerPoint Presentation</vt:lpstr>
      <vt:lpstr>Invariance of physical law </vt:lpstr>
      <vt:lpstr>Simultaneity </vt:lpstr>
      <vt:lpstr>PowerPoint Presentation</vt:lpstr>
      <vt:lpstr>PowerPoint Presentation</vt:lpstr>
      <vt:lpstr>PowerPoint Presentation</vt:lpstr>
      <vt:lpstr>GALILEAN INVARIANCE </vt:lpstr>
      <vt:lpstr>Galilean Transformation Equations </vt:lpstr>
      <vt:lpstr>Galilean Transformation Equations </vt:lpstr>
      <vt:lpstr>PowerPoint Presentation</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Answer</vt:lpstr>
    </vt:vector>
  </TitlesOfParts>
  <Company>ICTP,Trieste, Italy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 101</dc:title>
  <dc:creator>Oladipo E. Abe</dc:creator>
  <cp:lastModifiedBy>Omojola Ayodeji</cp:lastModifiedBy>
  <cp:revision>13</cp:revision>
  <dcterms:created xsi:type="dcterms:W3CDTF">2018-03-28T15:00:40Z</dcterms:created>
  <dcterms:modified xsi:type="dcterms:W3CDTF">2019-04-14T19:49:38Z</dcterms:modified>
</cp:coreProperties>
</file>