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86" r:id="rId15"/>
    <p:sldId id="270" r:id="rId16"/>
    <p:sldId id="273" r:id="rId17"/>
    <p:sldId id="287"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1" d="100"/>
          <a:sy n="71" d="100"/>
        </p:scale>
        <p:origin x="69"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397F-7C7F-4D79-9142-FE5487C1C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60E222-1F39-4886-9522-3954C2B4B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5C7EE4-559E-4BCB-9CA4-1C83F136EA77}"/>
              </a:ext>
            </a:extLst>
          </p:cNvPr>
          <p:cNvSpPr>
            <a:spLocks noGrp="1"/>
          </p:cNvSpPr>
          <p:nvPr>
            <p:ph type="dt" sz="half" idx="10"/>
          </p:nvPr>
        </p:nvSpPr>
        <p:spPr/>
        <p:txBody>
          <a:bodyPr/>
          <a:lstStyle/>
          <a:p>
            <a:fld id="{E531B0C9-FCE7-4778-9722-8AB6CC083DBE}" type="datetimeFigureOut">
              <a:rPr lang="en-US" smtClean="0"/>
              <a:t>6/23/2017</a:t>
            </a:fld>
            <a:endParaRPr lang="en-US"/>
          </a:p>
        </p:txBody>
      </p:sp>
      <p:sp>
        <p:nvSpPr>
          <p:cNvPr id="5" name="Footer Placeholder 4">
            <a:extLst>
              <a:ext uri="{FF2B5EF4-FFF2-40B4-BE49-F238E27FC236}">
                <a16:creationId xmlns:a16="http://schemas.microsoft.com/office/drawing/2014/main" id="{5CF33799-C9C6-4BAA-A0E2-CB11D6FD5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72D6D-1BE6-49A6-A257-0A63A0516CBE}"/>
              </a:ext>
            </a:extLst>
          </p:cNvPr>
          <p:cNvSpPr>
            <a:spLocks noGrp="1"/>
          </p:cNvSpPr>
          <p:nvPr>
            <p:ph type="sldNum" sz="quarter" idx="12"/>
          </p:nvPr>
        </p:nvSpPr>
        <p:spPr/>
        <p:txBody>
          <a:bodyPr/>
          <a:lstStyle/>
          <a:p>
            <a:fld id="{08D3B426-CC5F-445F-9DEA-DAD87C3A0FED}" type="slidenum">
              <a:rPr lang="en-US" smtClean="0"/>
              <a:t>‹#›</a:t>
            </a:fld>
            <a:endParaRPr lang="en-US"/>
          </a:p>
        </p:txBody>
      </p:sp>
    </p:spTree>
    <p:extLst>
      <p:ext uri="{BB962C8B-B14F-4D97-AF65-F5344CB8AC3E}">
        <p14:creationId xmlns:p14="http://schemas.microsoft.com/office/powerpoint/2010/main" val="1294863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CDE8-7082-4613-A8EF-79C21E94DF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2CF9B7-BDCE-4A1D-8FF3-F3D394208F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5AF98-6D34-4967-98AE-3E376F6C66F5}"/>
              </a:ext>
            </a:extLst>
          </p:cNvPr>
          <p:cNvSpPr>
            <a:spLocks noGrp="1"/>
          </p:cNvSpPr>
          <p:nvPr>
            <p:ph type="dt" sz="half" idx="10"/>
          </p:nvPr>
        </p:nvSpPr>
        <p:spPr/>
        <p:txBody>
          <a:bodyPr/>
          <a:lstStyle/>
          <a:p>
            <a:fld id="{E531B0C9-FCE7-4778-9722-8AB6CC083DBE}" type="datetimeFigureOut">
              <a:rPr lang="en-US" smtClean="0"/>
              <a:t>6/23/2017</a:t>
            </a:fld>
            <a:endParaRPr lang="en-US"/>
          </a:p>
        </p:txBody>
      </p:sp>
      <p:sp>
        <p:nvSpPr>
          <p:cNvPr id="5" name="Footer Placeholder 4">
            <a:extLst>
              <a:ext uri="{FF2B5EF4-FFF2-40B4-BE49-F238E27FC236}">
                <a16:creationId xmlns:a16="http://schemas.microsoft.com/office/drawing/2014/main" id="{E172E452-52D1-4F3B-83F2-AF0B1C467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FF9DB-8D05-4FB6-B1BB-790F74B1517C}"/>
              </a:ext>
            </a:extLst>
          </p:cNvPr>
          <p:cNvSpPr>
            <a:spLocks noGrp="1"/>
          </p:cNvSpPr>
          <p:nvPr>
            <p:ph type="sldNum" sz="quarter" idx="12"/>
          </p:nvPr>
        </p:nvSpPr>
        <p:spPr/>
        <p:txBody>
          <a:bodyPr/>
          <a:lstStyle/>
          <a:p>
            <a:fld id="{08D3B426-CC5F-445F-9DEA-DAD87C3A0FED}" type="slidenum">
              <a:rPr lang="en-US" smtClean="0"/>
              <a:t>‹#›</a:t>
            </a:fld>
            <a:endParaRPr lang="en-US"/>
          </a:p>
        </p:txBody>
      </p:sp>
    </p:spTree>
    <p:extLst>
      <p:ext uri="{BB962C8B-B14F-4D97-AF65-F5344CB8AC3E}">
        <p14:creationId xmlns:p14="http://schemas.microsoft.com/office/powerpoint/2010/main" val="304051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39425F-EE4A-4C40-BFB4-C56027633E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6D083A-33C7-44B2-B235-253C1FA539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36231-8477-4AA5-AE21-192292AC8025}"/>
              </a:ext>
            </a:extLst>
          </p:cNvPr>
          <p:cNvSpPr>
            <a:spLocks noGrp="1"/>
          </p:cNvSpPr>
          <p:nvPr>
            <p:ph type="dt" sz="half" idx="10"/>
          </p:nvPr>
        </p:nvSpPr>
        <p:spPr/>
        <p:txBody>
          <a:bodyPr/>
          <a:lstStyle/>
          <a:p>
            <a:fld id="{E531B0C9-FCE7-4778-9722-8AB6CC083DBE}" type="datetimeFigureOut">
              <a:rPr lang="en-US" smtClean="0"/>
              <a:t>6/23/2017</a:t>
            </a:fld>
            <a:endParaRPr lang="en-US"/>
          </a:p>
        </p:txBody>
      </p:sp>
      <p:sp>
        <p:nvSpPr>
          <p:cNvPr id="5" name="Footer Placeholder 4">
            <a:extLst>
              <a:ext uri="{FF2B5EF4-FFF2-40B4-BE49-F238E27FC236}">
                <a16:creationId xmlns:a16="http://schemas.microsoft.com/office/drawing/2014/main" id="{27DCC3F9-3B68-45C8-86F7-FAFA78FFF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587FD-6958-4F4E-A8A5-10A8F0396D58}"/>
              </a:ext>
            </a:extLst>
          </p:cNvPr>
          <p:cNvSpPr>
            <a:spLocks noGrp="1"/>
          </p:cNvSpPr>
          <p:nvPr>
            <p:ph type="sldNum" sz="quarter" idx="12"/>
          </p:nvPr>
        </p:nvSpPr>
        <p:spPr/>
        <p:txBody>
          <a:bodyPr/>
          <a:lstStyle/>
          <a:p>
            <a:fld id="{08D3B426-CC5F-445F-9DEA-DAD87C3A0FED}" type="slidenum">
              <a:rPr lang="en-US" smtClean="0"/>
              <a:t>‹#›</a:t>
            </a:fld>
            <a:endParaRPr lang="en-US"/>
          </a:p>
        </p:txBody>
      </p:sp>
    </p:spTree>
    <p:extLst>
      <p:ext uri="{BB962C8B-B14F-4D97-AF65-F5344CB8AC3E}">
        <p14:creationId xmlns:p14="http://schemas.microsoft.com/office/powerpoint/2010/main" val="163095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8BFE-FF14-4F18-A0A8-13F8389EA7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353F2A-BFB7-4CE9-BF26-48AB518B25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3C168-DD42-46B0-A8B0-827ABE41054E}"/>
              </a:ext>
            </a:extLst>
          </p:cNvPr>
          <p:cNvSpPr>
            <a:spLocks noGrp="1"/>
          </p:cNvSpPr>
          <p:nvPr>
            <p:ph type="dt" sz="half" idx="10"/>
          </p:nvPr>
        </p:nvSpPr>
        <p:spPr/>
        <p:txBody>
          <a:bodyPr/>
          <a:lstStyle/>
          <a:p>
            <a:fld id="{E531B0C9-FCE7-4778-9722-8AB6CC083DBE}" type="datetimeFigureOut">
              <a:rPr lang="en-US" smtClean="0"/>
              <a:t>6/23/2017</a:t>
            </a:fld>
            <a:endParaRPr lang="en-US"/>
          </a:p>
        </p:txBody>
      </p:sp>
      <p:sp>
        <p:nvSpPr>
          <p:cNvPr id="5" name="Footer Placeholder 4">
            <a:extLst>
              <a:ext uri="{FF2B5EF4-FFF2-40B4-BE49-F238E27FC236}">
                <a16:creationId xmlns:a16="http://schemas.microsoft.com/office/drawing/2014/main" id="{3CCB6245-3B9E-4EB7-A1C2-ACB9511A2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21AAC-27C4-48AC-9051-3800AE57FDD4}"/>
              </a:ext>
            </a:extLst>
          </p:cNvPr>
          <p:cNvSpPr>
            <a:spLocks noGrp="1"/>
          </p:cNvSpPr>
          <p:nvPr>
            <p:ph type="sldNum" sz="quarter" idx="12"/>
          </p:nvPr>
        </p:nvSpPr>
        <p:spPr/>
        <p:txBody>
          <a:bodyPr/>
          <a:lstStyle/>
          <a:p>
            <a:fld id="{08D3B426-CC5F-445F-9DEA-DAD87C3A0FED}" type="slidenum">
              <a:rPr lang="en-US" smtClean="0"/>
              <a:t>‹#›</a:t>
            </a:fld>
            <a:endParaRPr lang="en-US"/>
          </a:p>
        </p:txBody>
      </p:sp>
    </p:spTree>
    <p:extLst>
      <p:ext uri="{BB962C8B-B14F-4D97-AF65-F5344CB8AC3E}">
        <p14:creationId xmlns:p14="http://schemas.microsoft.com/office/powerpoint/2010/main" val="194620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6E21-8BB8-464D-B3D7-45339B91A9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8B2F0F-E5F8-48F7-B70B-27FD789A6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3A2F88-7C41-4196-B969-81D42EFE9EC8}"/>
              </a:ext>
            </a:extLst>
          </p:cNvPr>
          <p:cNvSpPr>
            <a:spLocks noGrp="1"/>
          </p:cNvSpPr>
          <p:nvPr>
            <p:ph type="dt" sz="half" idx="10"/>
          </p:nvPr>
        </p:nvSpPr>
        <p:spPr/>
        <p:txBody>
          <a:bodyPr/>
          <a:lstStyle/>
          <a:p>
            <a:fld id="{E531B0C9-FCE7-4778-9722-8AB6CC083DBE}" type="datetimeFigureOut">
              <a:rPr lang="en-US" smtClean="0"/>
              <a:t>6/23/2017</a:t>
            </a:fld>
            <a:endParaRPr lang="en-US"/>
          </a:p>
        </p:txBody>
      </p:sp>
      <p:sp>
        <p:nvSpPr>
          <p:cNvPr id="5" name="Footer Placeholder 4">
            <a:extLst>
              <a:ext uri="{FF2B5EF4-FFF2-40B4-BE49-F238E27FC236}">
                <a16:creationId xmlns:a16="http://schemas.microsoft.com/office/drawing/2014/main" id="{C2BA6D9E-6679-4AA9-9340-0986A9419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F1BDE-ACFC-4F3F-92E1-108BEA1955AF}"/>
              </a:ext>
            </a:extLst>
          </p:cNvPr>
          <p:cNvSpPr>
            <a:spLocks noGrp="1"/>
          </p:cNvSpPr>
          <p:nvPr>
            <p:ph type="sldNum" sz="quarter" idx="12"/>
          </p:nvPr>
        </p:nvSpPr>
        <p:spPr/>
        <p:txBody>
          <a:bodyPr/>
          <a:lstStyle/>
          <a:p>
            <a:fld id="{08D3B426-CC5F-445F-9DEA-DAD87C3A0FED}" type="slidenum">
              <a:rPr lang="en-US" smtClean="0"/>
              <a:t>‹#›</a:t>
            </a:fld>
            <a:endParaRPr lang="en-US"/>
          </a:p>
        </p:txBody>
      </p:sp>
    </p:spTree>
    <p:extLst>
      <p:ext uri="{BB962C8B-B14F-4D97-AF65-F5344CB8AC3E}">
        <p14:creationId xmlns:p14="http://schemas.microsoft.com/office/powerpoint/2010/main" val="359577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4343-1611-4EE5-B7A6-CB131F6FB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C0AB49-7739-4E00-866F-B6577635D8A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888C8F-71F7-43F1-83D1-ABBD4D1936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277E82-2B40-4FEF-BDEC-A928520D435F}"/>
              </a:ext>
            </a:extLst>
          </p:cNvPr>
          <p:cNvSpPr>
            <a:spLocks noGrp="1"/>
          </p:cNvSpPr>
          <p:nvPr>
            <p:ph type="dt" sz="half" idx="10"/>
          </p:nvPr>
        </p:nvSpPr>
        <p:spPr/>
        <p:txBody>
          <a:bodyPr/>
          <a:lstStyle/>
          <a:p>
            <a:fld id="{E531B0C9-FCE7-4778-9722-8AB6CC083DBE}" type="datetimeFigureOut">
              <a:rPr lang="en-US" smtClean="0"/>
              <a:t>6/23/2017</a:t>
            </a:fld>
            <a:endParaRPr lang="en-US"/>
          </a:p>
        </p:txBody>
      </p:sp>
      <p:sp>
        <p:nvSpPr>
          <p:cNvPr id="6" name="Footer Placeholder 5">
            <a:extLst>
              <a:ext uri="{FF2B5EF4-FFF2-40B4-BE49-F238E27FC236}">
                <a16:creationId xmlns:a16="http://schemas.microsoft.com/office/drawing/2014/main" id="{206130BD-30EC-43D3-AACA-749BA58D7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739D0-6402-418D-A86F-8E6FE55BECAA}"/>
              </a:ext>
            </a:extLst>
          </p:cNvPr>
          <p:cNvSpPr>
            <a:spLocks noGrp="1"/>
          </p:cNvSpPr>
          <p:nvPr>
            <p:ph type="sldNum" sz="quarter" idx="12"/>
          </p:nvPr>
        </p:nvSpPr>
        <p:spPr/>
        <p:txBody>
          <a:bodyPr/>
          <a:lstStyle/>
          <a:p>
            <a:fld id="{08D3B426-CC5F-445F-9DEA-DAD87C3A0FED}" type="slidenum">
              <a:rPr lang="en-US" smtClean="0"/>
              <a:t>‹#›</a:t>
            </a:fld>
            <a:endParaRPr lang="en-US"/>
          </a:p>
        </p:txBody>
      </p:sp>
    </p:spTree>
    <p:extLst>
      <p:ext uri="{BB962C8B-B14F-4D97-AF65-F5344CB8AC3E}">
        <p14:creationId xmlns:p14="http://schemas.microsoft.com/office/powerpoint/2010/main" val="139174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C799-DC10-4E5F-B5A7-2A516EED05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9C302F-74D9-4D4D-9F9B-494B877A52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629349-23F1-43AE-B044-B932CD84D6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12CC7-01C1-420D-901D-373C51C39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75A113-7622-441E-90C1-10A3CB7B71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28644C-D7F0-4387-A267-E2943B594EBA}"/>
              </a:ext>
            </a:extLst>
          </p:cNvPr>
          <p:cNvSpPr>
            <a:spLocks noGrp="1"/>
          </p:cNvSpPr>
          <p:nvPr>
            <p:ph type="dt" sz="half" idx="10"/>
          </p:nvPr>
        </p:nvSpPr>
        <p:spPr/>
        <p:txBody>
          <a:bodyPr/>
          <a:lstStyle/>
          <a:p>
            <a:fld id="{E531B0C9-FCE7-4778-9722-8AB6CC083DBE}" type="datetimeFigureOut">
              <a:rPr lang="en-US" smtClean="0"/>
              <a:t>6/23/2017</a:t>
            </a:fld>
            <a:endParaRPr lang="en-US"/>
          </a:p>
        </p:txBody>
      </p:sp>
      <p:sp>
        <p:nvSpPr>
          <p:cNvPr id="8" name="Footer Placeholder 7">
            <a:extLst>
              <a:ext uri="{FF2B5EF4-FFF2-40B4-BE49-F238E27FC236}">
                <a16:creationId xmlns:a16="http://schemas.microsoft.com/office/drawing/2014/main" id="{0F9C2002-4272-4363-A92C-8C455745E3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0E67CE-23F6-45B5-B271-1FD57465D10E}"/>
              </a:ext>
            </a:extLst>
          </p:cNvPr>
          <p:cNvSpPr>
            <a:spLocks noGrp="1"/>
          </p:cNvSpPr>
          <p:nvPr>
            <p:ph type="sldNum" sz="quarter" idx="12"/>
          </p:nvPr>
        </p:nvSpPr>
        <p:spPr/>
        <p:txBody>
          <a:bodyPr/>
          <a:lstStyle/>
          <a:p>
            <a:fld id="{08D3B426-CC5F-445F-9DEA-DAD87C3A0FED}" type="slidenum">
              <a:rPr lang="en-US" smtClean="0"/>
              <a:t>‹#›</a:t>
            </a:fld>
            <a:endParaRPr lang="en-US"/>
          </a:p>
        </p:txBody>
      </p:sp>
    </p:spTree>
    <p:extLst>
      <p:ext uri="{BB962C8B-B14F-4D97-AF65-F5344CB8AC3E}">
        <p14:creationId xmlns:p14="http://schemas.microsoft.com/office/powerpoint/2010/main" val="2002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A576-D425-49CD-AE64-1E9FB71AFE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BA2DF0-86D2-43D6-8F80-558B632A92C7}"/>
              </a:ext>
            </a:extLst>
          </p:cNvPr>
          <p:cNvSpPr>
            <a:spLocks noGrp="1"/>
          </p:cNvSpPr>
          <p:nvPr>
            <p:ph type="dt" sz="half" idx="10"/>
          </p:nvPr>
        </p:nvSpPr>
        <p:spPr/>
        <p:txBody>
          <a:bodyPr/>
          <a:lstStyle/>
          <a:p>
            <a:fld id="{E531B0C9-FCE7-4778-9722-8AB6CC083DBE}" type="datetimeFigureOut">
              <a:rPr lang="en-US" smtClean="0"/>
              <a:t>6/23/2017</a:t>
            </a:fld>
            <a:endParaRPr lang="en-US"/>
          </a:p>
        </p:txBody>
      </p:sp>
      <p:sp>
        <p:nvSpPr>
          <p:cNvPr id="4" name="Footer Placeholder 3">
            <a:extLst>
              <a:ext uri="{FF2B5EF4-FFF2-40B4-BE49-F238E27FC236}">
                <a16:creationId xmlns:a16="http://schemas.microsoft.com/office/drawing/2014/main" id="{2D5448AA-6F75-4C68-BA32-6709C4EA99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239D75-5260-4227-8618-8A0945E59C3C}"/>
              </a:ext>
            </a:extLst>
          </p:cNvPr>
          <p:cNvSpPr>
            <a:spLocks noGrp="1"/>
          </p:cNvSpPr>
          <p:nvPr>
            <p:ph type="sldNum" sz="quarter" idx="12"/>
          </p:nvPr>
        </p:nvSpPr>
        <p:spPr/>
        <p:txBody>
          <a:bodyPr/>
          <a:lstStyle/>
          <a:p>
            <a:fld id="{08D3B426-CC5F-445F-9DEA-DAD87C3A0FED}" type="slidenum">
              <a:rPr lang="en-US" smtClean="0"/>
              <a:t>‹#›</a:t>
            </a:fld>
            <a:endParaRPr lang="en-US"/>
          </a:p>
        </p:txBody>
      </p:sp>
    </p:spTree>
    <p:extLst>
      <p:ext uri="{BB962C8B-B14F-4D97-AF65-F5344CB8AC3E}">
        <p14:creationId xmlns:p14="http://schemas.microsoft.com/office/powerpoint/2010/main" val="289448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760CC1-7E08-4ACC-B6D9-F670F4620F10}"/>
              </a:ext>
            </a:extLst>
          </p:cNvPr>
          <p:cNvSpPr>
            <a:spLocks noGrp="1"/>
          </p:cNvSpPr>
          <p:nvPr>
            <p:ph type="dt" sz="half" idx="10"/>
          </p:nvPr>
        </p:nvSpPr>
        <p:spPr/>
        <p:txBody>
          <a:bodyPr/>
          <a:lstStyle/>
          <a:p>
            <a:fld id="{E531B0C9-FCE7-4778-9722-8AB6CC083DBE}" type="datetimeFigureOut">
              <a:rPr lang="en-US" smtClean="0"/>
              <a:t>6/23/2017</a:t>
            </a:fld>
            <a:endParaRPr lang="en-US"/>
          </a:p>
        </p:txBody>
      </p:sp>
      <p:sp>
        <p:nvSpPr>
          <p:cNvPr id="3" name="Footer Placeholder 2">
            <a:extLst>
              <a:ext uri="{FF2B5EF4-FFF2-40B4-BE49-F238E27FC236}">
                <a16:creationId xmlns:a16="http://schemas.microsoft.com/office/drawing/2014/main" id="{A3DD38E1-B1F5-4C1B-9069-467275F3D6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B4842D-2955-4E35-B2C0-A05D2F84654D}"/>
              </a:ext>
            </a:extLst>
          </p:cNvPr>
          <p:cNvSpPr>
            <a:spLocks noGrp="1"/>
          </p:cNvSpPr>
          <p:nvPr>
            <p:ph type="sldNum" sz="quarter" idx="12"/>
          </p:nvPr>
        </p:nvSpPr>
        <p:spPr/>
        <p:txBody>
          <a:bodyPr/>
          <a:lstStyle/>
          <a:p>
            <a:fld id="{08D3B426-CC5F-445F-9DEA-DAD87C3A0FED}" type="slidenum">
              <a:rPr lang="en-US" smtClean="0"/>
              <a:t>‹#›</a:t>
            </a:fld>
            <a:endParaRPr lang="en-US"/>
          </a:p>
        </p:txBody>
      </p:sp>
    </p:spTree>
    <p:extLst>
      <p:ext uri="{BB962C8B-B14F-4D97-AF65-F5344CB8AC3E}">
        <p14:creationId xmlns:p14="http://schemas.microsoft.com/office/powerpoint/2010/main" val="350804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1FF6-15AA-40D5-A410-A119262D9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E7ECEC-3F79-478A-AD1D-6E3EEAB1C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916121-6398-4B75-A3F8-001F24DCB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66A83D-79BA-4F53-B051-3E8B7C8C5D69}"/>
              </a:ext>
            </a:extLst>
          </p:cNvPr>
          <p:cNvSpPr>
            <a:spLocks noGrp="1"/>
          </p:cNvSpPr>
          <p:nvPr>
            <p:ph type="dt" sz="half" idx="10"/>
          </p:nvPr>
        </p:nvSpPr>
        <p:spPr/>
        <p:txBody>
          <a:bodyPr/>
          <a:lstStyle/>
          <a:p>
            <a:fld id="{E531B0C9-FCE7-4778-9722-8AB6CC083DBE}" type="datetimeFigureOut">
              <a:rPr lang="en-US" smtClean="0"/>
              <a:t>6/23/2017</a:t>
            </a:fld>
            <a:endParaRPr lang="en-US"/>
          </a:p>
        </p:txBody>
      </p:sp>
      <p:sp>
        <p:nvSpPr>
          <p:cNvPr id="6" name="Footer Placeholder 5">
            <a:extLst>
              <a:ext uri="{FF2B5EF4-FFF2-40B4-BE49-F238E27FC236}">
                <a16:creationId xmlns:a16="http://schemas.microsoft.com/office/drawing/2014/main" id="{2C2E639F-4ED4-400A-8B49-3A5E439C7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99A34C-6784-4577-9CF6-A5D4C6233361}"/>
              </a:ext>
            </a:extLst>
          </p:cNvPr>
          <p:cNvSpPr>
            <a:spLocks noGrp="1"/>
          </p:cNvSpPr>
          <p:nvPr>
            <p:ph type="sldNum" sz="quarter" idx="12"/>
          </p:nvPr>
        </p:nvSpPr>
        <p:spPr/>
        <p:txBody>
          <a:bodyPr/>
          <a:lstStyle/>
          <a:p>
            <a:fld id="{08D3B426-CC5F-445F-9DEA-DAD87C3A0FED}" type="slidenum">
              <a:rPr lang="en-US" smtClean="0"/>
              <a:t>‹#›</a:t>
            </a:fld>
            <a:endParaRPr lang="en-US"/>
          </a:p>
        </p:txBody>
      </p:sp>
    </p:spTree>
    <p:extLst>
      <p:ext uri="{BB962C8B-B14F-4D97-AF65-F5344CB8AC3E}">
        <p14:creationId xmlns:p14="http://schemas.microsoft.com/office/powerpoint/2010/main" val="42389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887F-4739-4B84-B10E-EAFB053B5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6C5958-E9E0-4970-AB83-43F556616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C824F9-DA5A-44EF-8856-E2436E027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FE3165-BD78-43EF-A0DF-258E2F68D6AD}"/>
              </a:ext>
            </a:extLst>
          </p:cNvPr>
          <p:cNvSpPr>
            <a:spLocks noGrp="1"/>
          </p:cNvSpPr>
          <p:nvPr>
            <p:ph type="dt" sz="half" idx="10"/>
          </p:nvPr>
        </p:nvSpPr>
        <p:spPr/>
        <p:txBody>
          <a:bodyPr/>
          <a:lstStyle/>
          <a:p>
            <a:fld id="{E531B0C9-FCE7-4778-9722-8AB6CC083DBE}" type="datetimeFigureOut">
              <a:rPr lang="en-US" smtClean="0"/>
              <a:t>6/23/2017</a:t>
            </a:fld>
            <a:endParaRPr lang="en-US"/>
          </a:p>
        </p:txBody>
      </p:sp>
      <p:sp>
        <p:nvSpPr>
          <p:cNvPr id="6" name="Footer Placeholder 5">
            <a:extLst>
              <a:ext uri="{FF2B5EF4-FFF2-40B4-BE49-F238E27FC236}">
                <a16:creationId xmlns:a16="http://schemas.microsoft.com/office/drawing/2014/main" id="{8D667F2B-E6E8-4A37-8519-3E21C1ECF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C8EA2-E3DD-42F3-A06B-6424CB32E171}"/>
              </a:ext>
            </a:extLst>
          </p:cNvPr>
          <p:cNvSpPr>
            <a:spLocks noGrp="1"/>
          </p:cNvSpPr>
          <p:nvPr>
            <p:ph type="sldNum" sz="quarter" idx="12"/>
          </p:nvPr>
        </p:nvSpPr>
        <p:spPr/>
        <p:txBody>
          <a:bodyPr/>
          <a:lstStyle/>
          <a:p>
            <a:fld id="{08D3B426-CC5F-445F-9DEA-DAD87C3A0FED}" type="slidenum">
              <a:rPr lang="en-US" smtClean="0"/>
              <a:t>‹#›</a:t>
            </a:fld>
            <a:endParaRPr lang="en-US"/>
          </a:p>
        </p:txBody>
      </p:sp>
    </p:spTree>
    <p:extLst>
      <p:ext uri="{BB962C8B-B14F-4D97-AF65-F5344CB8AC3E}">
        <p14:creationId xmlns:p14="http://schemas.microsoft.com/office/powerpoint/2010/main" val="262880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5E524-7386-46EC-BA1D-959147A33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160077-D2E3-4EA0-911B-1148D207D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B172B-1A35-4974-8DC1-1C809AE707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1B0C9-FCE7-4778-9722-8AB6CC083DBE}" type="datetimeFigureOut">
              <a:rPr lang="en-US" smtClean="0"/>
              <a:t>6/23/2017</a:t>
            </a:fld>
            <a:endParaRPr lang="en-US"/>
          </a:p>
        </p:txBody>
      </p:sp>
      <p:sp>
        <p:nvSpPr>
          <p:cNvPr id="5" name="Footer Placeholder 4">
            <a:extLst>
              <a:ext uri="{FF2B5EF4-FFF2-40B4-BE49-F238E27FC236}">
                <a16:creationId xmlns:a16="http://schemas.microsoft.com/office/drawing/2014/main" id="{83A284E9-57C7-43EE-96D2-0BED2BCCC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1B2806-73BB-4272-8F6B-0FFEF0079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3B426-CC5F-445F-9DEA-DAD87C3A0FED}" type="slidenum">
              <a:rPr lang="en-US" smtClean="0"/>
              <a:t>‹#›</a:t>
            </a:fld>
            <a:endParaRPr lang="en-US"/>
          </a:p>
        </p:txBody>
      </p:sp>
    </p:spTree>
    <p:extLst>
      <p:ext uri="{BB962C8B-B14F-4D97-AF65-F5344CB8AC3E}">
        <p14:creationId xmlns:p14="http://schemas.microsoft.com/office/powerpoint/2010/main" val="1157744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C20B-B81A-4F0C-913B-33C17125ABFA}"/>
              </a:ext>
            </a:extLst>
          </p:cNvPr>
          <p:cNvSpPr>
            <a:spLocks noGrp="1"/>
          </p:cNvSpPr>
          <p:nvPr>
            <p:ph type="ctrTitle"/>
          </p:nvPr>
        </p:nvSpPr>
        <p:spPr/>
        <p:txBody>
          <a:bodyPr>
            <a:normAutofit fontScale="90000"/>
          </a:bodyPr>
          <a:lstStyle/>
          <a:p>
            <a:br>
              <a:rPr lang="en-US" b="1" dirty="0"/>
            </a:br>
            <a:br>
              <a:rPr lang="en-US" b="1" dirty="0"/>
            </a:br>
            <a:br>
              <a:rPr lang="en-US" b="1" dirty="0"/>
            </a:br>
            <a:r>
              <a:rPr lang="en-US" sz="4900" b="1" dirty="0"/>
              <a:t>Electric field and forces, Electric field lines, Electric Dipoles, Charged particles in an electric field. </a:t>
            </a:r>
            <a:br>
              <a:rPr lang="en-US" dirty="0"/>
            </a:br>
            <a:endParaRPr lang="en-US" dirty="0"/>
          </a:p>
        </p:txBody>
      </p:sp>
      <p:sp>
        <p:nvSpPr>
          <p:cNvPr id="3" name="Subtitle 2">
            <a:extLst>
              <a:ext uri="{FF2B5EF4-FFF2-40B4-BE49-F238E27FC236}">
                <a16:creationId xmlns:a16="http://schemas.microsoft.com/office/drawing/2014/main" id="{3B859444-BAA7-4A01-9E3C-EAD373F14246}"/>
              </a:ext>
            </a:extLst>
          </p:cNvPr>
          <p:cNvSpPr>
            <a:spLocks noGrp="1"/>
          </p:cNvSpPr>
          <p:nvPr>
            <p:ph type="subTitle" idx="1"/>
          </p:nvPr>
        </p:nvSpPr>
        <p:spPr/>
        <p:txBody>
          <a:bodyPr/>
          <a:lstStyle/>
          <a:p>
            <a:r>
              <a:rPr lang="en-US" b="1" dirty="0"/>
              <a:t>. </a:t>
            </a:r>
            <a:endParaRPr lang="en-US" dirty="0"/>
          </a:p>
          <a:p>
            <a:r>
              <a:rPr lang="en-US" sz="4000" b="1" dirty="0"/>
              <a:t>Electric field and forces</a:t>
            </a:r>
            <a:endParaRPr lang="en-US" sz="4000" dirty="0"/>
          </a:p>
        </p:txBody>
      </p:sp>
    </p:spTree>
    <p:extLst>
      <p:ext uri="{BB962C8B-B14F-4D97-AF65-F5344CB8AC3E}">
        <p14:creationId xmlns:p14="http://schemas.microsoft.com/office/powerpoint/2010/main" val="389595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1A08-AC20-4203-B069-67A1AA1C52DB}"/>
              </a:ext>
            </a:extLst>
          </p:cNvPr>
          <p:cNvSpPr>
            <a:spLocks noGrp="1"/>
          </p:cNvSpPr>
          <p:nvPr>
            <p:ph type="title"/>
          </p:nvPr>
        </p:nvSpPr>
        <p:spPr/>
        <p:txBody>
          <a:bodyPr/>
          <a:lstStyle/>
          <a:p>
            <a:r>
              <a:rPr lang="en-US" dirty="0"/>
              <a:t>Dipoles</a:t>
            </a:r>
          </a:p>
        </p:txBody>
      </p:sp>
      <p:sp>
        <p:nvSpPr>
          <p:cNvPr id="3" name="Content Placeholder 2">
            <a:extLst>
              <a:ext uri="{FF2B5EF4-FFF2-40B4-BE49-F238E27FC236}">
                <a16:creationId xmlns:a16="http://schemas.microsoft.com/office/drawing/2014/main" id="{5A894A7A-2B83-422C-A5FA-AC9DAE7358C1}"/>
              </a:ext>
            </a:extLst>
          </p:cNvPr>
          <p:cNvSpPr>
            <a:spLocks noGrp="1"/>
          </p:cNvSpPr>
          <p:nvPr>
            <p:ph idx="1"/>
          </p:nvPr>
        </p:nvSpPr>
        <p:spPr>
          <a:xfrm>
            <a:off x="2743200" y="1825625"/>
            <a:ext cx="6493008" cy="4351338"/>
          </a:xfrm>
        </p:spPr>
        <p:txBody>
          <a:bodyPr/>
          <a:lstStyle/>
          <a:p>
            <a:r>
              <a:rPr lang="en-US" dirty="0"/>
              <a:t>Fields in a dipole</a:t>
            </a:r>
          </a:p>
        </p:txBody>
      </p:sp>
      <p:grpSp>
        <p:nvGrpSpPr>
          <p:cNvPr id="4" name="Canvas 2105">
            <a:extLst>
              <a:ext uri="{FF2B5EF4-FFF2-40B4-BE49-F238E27FC236}">
                <a16:creationId xmlns:a16="http://schemas.microsoft.com/office/drawing/2014/main" id="{CEF59F47-D0AB-41F3-87A0-139A72D49DBF}"/>
              </a:ext>
            </a:extLst>
          </p:cNvPr>
          <p:cNvGrpSpPr/>
          <p:nvPr/>
        </p:nvGrpSpPr>
        <p:grpSpPr>
          <a:xfrm>
            <a:off x="3352800" y="1862137"/>
            <a:ext cx="5486400" cy="3133725"/>
            <a:chOff x="0" y="0"/>
            <a:chExt cx="5486400" cy="3133725"/>
          </a:xfrm>
        </p:grpSpPr>
        <p:sp>
          <p:nvSpPr>
            <p:cNvPr id="5" name="Rectangle 4">
              <a:extLst>
                <a:ext uri="{FF2B5EF4-FFF2-40B4-BE49-F238E27FC236}">
                  <a16:creationId xmlns:a16="http://schemas.microsoft.com/office/drawing/2014/main" id="{B8534454-442B-4FE8-B2A0-520F2F71706D}"/>
                </a:ext>
              </a:extLst>
            </p:cNvPr>
            <p:cNvSpPr/>
            <p:nvPr/>
          </p:nvSpPr>
          <p:spPr>
            <a:xfrm>
              <a:off x="0" y="0"/>
              <a:ext cx="5486400" cy="3133725"/>
            </a:xfrm>
            <a:prstGeom prst="rect">
              <a:avLst/>
            </a:prstGeom>
            <a:noFill/>
          </p:spPr>
        </p:sp>
        <p:cxnSp>
          <p:nvCxnSpPr>
            <p:cNvPr id="6" name="Line 2106">
              <a:extLst>
                <a:ext uri="{FF2B5EF4-FFF2-40B4-BE49-F238E27FC236}">
                  <a16:creationId xmlns:a16="http://schemas.microsoft.com/office/drawing/2014/main" id="{687E9F64-4165-46FF-8591-A42A51FC844E}"/>
                </a:ext>
              </a:extLst>
            </p:cNvPr>
            <p:cNvCxnSpPr>
              <a:cxnSpLocks noChangeShapeType="1"/>
            </p:cNvCxnSpPr>
            <p:nvPr/>
          </p:nvCxnSpPr>
          <p:spPr bwMode="auto">
            <a:xfrm>
              <a:off x="2628900" y="800100"/>
              <a:ext cx="0" cy="182911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7" name="Line 2107">
              <a:extLst>
                <a:ext uri="{FF2B5EF4-FFF2-40B4-BE49-F238E27FC236}">
                  <a16:creationId xmlns:a16="http://schemas.microsoft.com/office/drawing/2014/main" id="{A2CE26E4-53C1-4A8B-98CA-DE0DDC069464}"/>
                </a:ext>
              </a:extLst>
            </p:cNvPr>
            <p:cNvCxnSpPr>
              <a:cxnSpLocks noChangeShapeType="1"/>
            </p:cNvCxnSpPr>
            <p:nvPr/>
          </p:nvCxnSpPr>
          <p:spPr bwMode="auto">
            <a:xfrm flipH="1">
              <a:off x="1714500" y="800100"/>
              <a:ext cx="914400" cy="182911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8" name="Line 2108">
              <a:extLst>
                <a:ext uri="{FF2B5EF4-FFF2-40B4-BE49-F238E27FC236}">
                  <a16:creationId xmlns:a16="http://schemas.microsoft.com/office/drawing/2014/main" id="{86FCF971-093B-42EF-9E1E-12C32EA021D7}"/>
                </a:ext>
              </a:extLst>
            </p:cNvPr>
            <p:cNvCxnSpPr>
              <a:cxnSpLocks noChangeShapeType="1"/>
            </p:cNvCxnSpPr>
            <p:nvPr/>
          </p:nvCxnSpPr>
          <p:spPr bwMode="auto">
            <a:xfrm>
              <a:off x="2628900" y="800100"/>
              <a:ext cx="914400" cy="182911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9" name="Line 2111">
              <a:extLst>
                <a:ext uri="{FF2B5EF4-FFF2-40B4-BE49-F238E27FC236}">
                  <a16:creationId xmlns:a16="http://schemas.microsoft.com/office/drawing/2014/main" id="{F89FFE5E-6787-4080-A30B-946DA18A481F}"/>
                </a:ext>
              </a:extLst>
            </p:cNvPr>
            <p:cNvCxnSpPr>
              <a:cxnSpLocks noChangeShapeType="1"/>
            </p:cNvCxnSpPr>
            <p:nvPr/>
          </p:nvCxnSpPr>
          <p:spPr bwMode="auto">
            <a:xfrm>
              <a:off x="1714500" y="2629218"/>
              <a:ext cx="1828800" cy="0"/>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cxnSp>
        <p:cxnSp>
          <p:nvCxnSpPr>
            <p:cNvPr id="10" name="Line 2112">
              <a:extLst>
                <a:ext uri="{FF2B5EF4-FFF2-40B4-BE49-F238E27FC236}">
                  <a16:creationId xmlns:a16="http://schemas.microsoft.com/office/drawing/2014/main" id="{3699208E-5BF3-46CB-BBBB-97B8708B03DD}"/>
                </a:ext>
              </a:extLst>
            </p:cNvPr>
            <p:cNvCxnSpPr>
              <a:cxnSpLocks noChangeShapeType="1"/>
            </p:cNvCxnSpPr>
            <p:nvPr/>
          </p:nvCxnSpPr>
          <p:spPr bwMode="auto">
            <a:xfrm>
              <a:off x="3543300" y="2629218"/>
              <a:ext cx="10287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1" name="Line 2113">
              <a:extLst>
                <a:ext uri="{FF2B5EF4-FFF2-40B4-BE49-F238E27FC236}">
                  <a16:creationId xmlns:a16="http://schemas.microsoft.com/office/drawing/2014/main" id="{BB7F3AC2-7BC3-42BA-91D2-6B623EFCC936}"/>
                </a:ext>
              </a:extLst>
            </p:cNvPr>
            <p:cNvCxnSpPr>
              <a:cxnSpLocks noChangeShapeType="1"/>
            </p:cNvCxnSpPr>
            <p:nvPr/>
          </p:nvCxnSpPr>
          <p:spPr bwMode="auto">
            <a:xfrm>
              <a:off x="4572000" y="2629218"/>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2114">
              <a:extLst>
                <a:ext uri="{FF2B5EF4-FFF2-40B4-BE49-F238E27FC236}">
                  <a16:creationId xmlns:a16="http://schemas.microsoft.com/office/drawing/2014/main" id="{24085C15-4441-418F-AF8C-519E390C4B1A}"/>
                </a:ext>
              </a:extLst>
            </p:cNvPr>
            <p:cNvCxnSpPr>
              <a:cxnSpLocks noChangeShapeType="1"/>
            </p:cNvCxnSpPr>
            <p:nvPr/>
          </p:nvCxnSpPr>
          <p:spPr bwMode="auto">
            <a:xfrm>
              <a:off x="2628900" y="2629217"/>
              <a:ext cx="0" cy="2281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2115">
              <a:extLst>
                <a:ext uri="{FF2B5EF4-FFF2-40B4-BE49-F238E27FC236}">
                  <a16:creationId xmlns:a16="http://schemas.microsoft.com/office/drawing/2014/main" id="{81155730-AB99-4DE6-8C4C-C31280A135D3}"/>
                </a:ext>
              </a:extLst>
            </p:cNvPr>
            <p:cNvCxnSpPr>
              <a:cxnSpLocks noChangeShapeType="1"/>
            </p:cNvCxnSpPr>
            <p:nvPr/>
          </p:nvCxnSpPr>
          <p:spPr bwMode="auto">
            <a:xfrm>
              <a:off x="2628900" y="2857394"/>
              <a:ext cx="1943100" cy="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4" name="Text Box 2116">
              <a:extLst>
                <a:ext uri="{FF2B5EF4-FFF2-40B4-BE49-F238E27FC236}">
                  <a16:creationId xmlns:a16="http://schemas.microsoft.com/office/drawing/2014/main" id="{8130372A-7198-46C9-9A3C-8752F12D29C6}"/>
                </a:ext>
              </a:extLst>
            </p:cNvPr>
            <p:cNvSpPr txBox="1">
              <a:spLocks noChangeArrowheads="1"/>
            </p:cNvSpPr>
            <p:nvPr/>
          </p:nvSpPr>
          <p:spPr bwMode="auto">
            <a:xfrm>
              <a:off x="1600200" y="2629217"/>
              <a:ext cx="342900" cy="22817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-q</a:t>
              </a:r>
            </a:p>
          </p:txBody>
        </p:sp>
        <p:sp>
          <p:nvSpPr>
            <p:cNvPr id="15" name="Text Box 2117">
              <a:extLst>
                <a:ext uri="{FF2B5EF4-FFF2-40B4-BE49-F238E27FC236}">
                  <a16:creationId xmlns:a16="http://schemas.microsoft.com/office/drawing/2014/main" id="{A00D9621-74A3-47E3-9B99-AE6084681995}"/>
                </a:ext>
              </a:extLst>
            </p:cNvPr>
            <p:cNvSpPr txBox="1">
              <a:spLocks noChangeArrowheads="1"/>
            </p:cNvSpPr>
            <p:nvPr/>
          </p:nvSpPr>
          <p:spPr bwMode="auto">
            <a:xfrm>
              <a:off x="3429000" y="2629217"/>
              <a:ext cx="342900" cy="22817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+q</a:t>
              </a:r>
            </a:p>
          </p:txBody>
        </p:sp>
        <p:sp>
          <p:nvSpPr>
            <p:cNvPr id="16" name="Text Box 2118">
              <a:extLst>
                <a:ext uri="{FF2B5EF4-FFF2-40B4-BE49-F238E27FC236}">
                  <a16:creationId xmlns:a16="http://schemas.microsoft.com/office/drawing/2014/main" id="{974A8EF5-C1B9-4067-B82B-0A64958F04A2}"/>
                </a:ext>
              </a:extLst>
            </p:cNvPr>
            <p:cNvSpPr txBox="1">
              <a:spLocks noChangeArrowheads="1"/>
            </p:cNvSpPr>
            <p:nvPr/>
          </p:nvSpPr>
          <p:spPr bwMode="auto">
            <a:xfrm>
              <a:off x="4325112" y="2629217"/>
              <a:ext cx="342900" cy="22965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AutoShape 2120">
              <a:extLst>
                <a:ext uri="{FF2B5EF4-FFF2-40B4-BE49-F238E27FC236}">
                  <a16:creationId xmlns:a16="http://schemas.microsoft.com/office/drawing/2014/main" id="{278146CC-9ECE-4A55-9D2A-837A24FA1EAA}"/>
                </a:ext>
              </a:extLst>
            </p:cNvPr>
            <p:cNvSpPr>
              <a:spLocks noChangeArrowheads="1"/>
            </p:cNvSpPr>
            <p:nvPr/>
          </p:nvSpPr>
          <p:spPr bwMode="auto">
            <a:xfrm>
              <a:off x="4515612" y="2572914"/>
              <a:ext cx="114300" cy="114829"/>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18" name="Line 2121">
              <a:extLst>
                <a:ext uri="{FF2B5EF4-FFF2-40B4-BE49-F238E27FC236}">
                  <a16:creationId xmlns:a16="http://schemas.microsoft.com/office/drawing/2014/main" id="{11FC95AF-AF64-4FC5-B242-51ADB8F02EB5}"/>
                </a:ext>
              </a:extLst>
            </p:cNvPr>
            <p:cNvCxnSpPr>
              <a:cxnSpLocks noChangeShapeType="1"/>
            </p:cNvCxnSpPr>
            <p:nvPr/>
          </p:nvCxnSpPr>
          <p:spPr bwMode="auto">
            <a:xfrm flipH="1">
              <a:off x="2400300" y="800100"/>
              <a:ext cx="228600" cy="45709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Line 2124">
              <a:extLst>
                <a:ext uri="{FF2B5EF4-FFF2-40B4-BE49-F238E27FC236}">
                  <a16:creationId xmlns:a16="http://schemas.microsoft.com/office/drawing/2014/main" id="{72ADC2F9-0354-4C9F-8142-F79D5AF868BA}"/>
                </a:ext>
              </a:extLst>
            </p:cNvPr>
            <p:cNvCxnSpPr>
              <a:cxnSpLocks noChangeShapeType="1"/>
            </p:cNvCxnSpPr>
            <p:nvPr/>
          </p:nvCxnSpPr>
          <p:spPr bwMode="auto">
            <a:xfrm flipH="1" flipV="1">
              <a:off x="2400300" y="457094"/>
              <a:ext cx="228600" cy="3430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Line 2126">
              <a:extLst>
                <a:ext uri="{FF2B5EF4-FFF2-40B4-BE49-F238E27FC236}">
                  <a16:creationId xmlns:a16="http://schemas.microsoft.com/office/drawing/2014/main" id="{21869280-2792-4D99-BD93-86DA6DBAA73F}"/>
                </a:ext>
              </a:extLst>
            </p:cNvPr>
            <p:cNvCxnSpPr>
              <a:cxnSpLocks noChangeShapeType="1"/>
            </p:cNvCxnSpPr>
            <p:nvPr/>
          </p:nvCxnSpPr>
          <p:spPr bwMode="auto">
            <a:xfrm flipH="1">
              <a:off x="2171700" y="800100"/>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 name="Text Box 2127">
              <a:extLst>
                <a:ext uri="{FF2B5EF4-FFF2-40B4-BE49-F238E27FC236}">
                  <a16:creationId xmlns:a16="http://schemas.microsoft.com/office/drawing/2014/main" id="{28792DB3-019B-4A0C-AE82-EBC2F59384D7}"/>
                </a:ext>
              </a:extLst>
            </p:cNvPr>
            <p:cNvSpPr txBox="1">
              <a:spLocks noChangeArrowheads="1"/>
            </p:cNvSpPr>
            <p:nvPr/>
          </p:nvSpPr>
          <p:spPr bwMode="auto">
            <a:xfrm>
              <a:off x="2591562" y="647488"/>
              <a:ext cx="228600" cy="22891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 Box 2128">
              <a:extLst>
                <a:ext uri="{FF2B5EF4-FFF2-40B4-BE49-F238E27FC236}">
                  <a16:creationId xmlns:a16="http://schemas.microsoft.com/office/drawing/2014/main" id="{2927C148-1A02-48E1-B627-C488C0717979}"/>
                </a:ext>
              </a:extLst>
            </p:cNvPr>
            <p:cNvSpPr txBox="1">
              <a:spLocks noChangeArrowheads="1"/>
            </p:cNvSpPr>
            <p:nvPr/>
          </p:nvSpPr>
          <p:spPr bwMode="auto">
            <a:xfrm>
              <a:off x="1943100" y="686012"/>
              <a:ext cx="342900" cy="22817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t>
              </a:r>
              <a:r>
                <a:rPr lang="en-US" sz="1100" baseline="-25000">
                  <a:effectLst/>
                  <a:latin typeface="Calibri" panose="020F0502020204030204" pitchFamily="34" charset="0"/>
                  <a:ea typeface="Calibri" panose="020F0502020204030204" pitchFamily="34" charset="0"/>
                  <a:cs typeface="Times New Roman" panose="02020603050405020304" pitchFamily="18" charset="0"/>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 Box 2129">
              <a:extLst>
                <a:ext uri="{FF2B5EF4-FFF2-40B4-BE49-F238E27FC236}">
                  <a16:creationId xmlns:a16="http://schemas.microsoft.com/office/drawing/2014/main" id="{09FD4762-99DF-4067-806A-65E33A4C14E5}"/>
                </a:ext>
              </a:extLst>
            </p:cNvPr>
            <p:cNvSpPr txBox="1">
              <a:spLocks noChangeArrowheads="1"/>
            </p:cNvSpPr>
            <p:nvPr/>
          </p:nvSpPr>
          <p:spPr bwMode="auto">
            <a:xfrm>
              <a:off x="2105406" y="1037908"/>
              <a:ext cx="342900" cy="33337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E_</a:t>
              </a:r>
            </a:p>
          </p:txBody>
        </p:sp>
        <p:sp>
          <p:nvSpPr>
            <p:cNvPr id="24" name="Text Box 2130">
              <a:extLst>
                <a:ext uri="{FF2B5EF4-FFF2-40B4-BE49-F238E27FC236}">
                  <a16:creationId xmlns:a16="http://schemas.microsoft.com/office/drawing/2014/main" id="{D1CC187C-E1EC-4D9E-9759-B2C733722BB1}"/>
                </a:ext>
              </a:extLst>
            </p:cNvPr>
            <p:cNvSpPr txBox="1">
              <a:spLocks noChangeArrowheads="1"/>
            </p:cNvSpPr>
            <p:nvPr/>
          </p:nvSpPr>
          <p:spPr bwMode="auto">
            <a:xfrm>
              <a:off x="2162556" y="342265"/>
              <a:ext cx="342900" cy="33337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t>
              </a:r>
              <a:r>
                <a:rPr lang="en-US" sz="1100" baseline="-25000">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Freeform 2135">
              <a:extLst>
                <a:ext uri="{FF2B5EF4-FFF2-40B4-BE49-F238E27FC236}">
                  <a16:creationId xmlns:a16="http://schemas.microsoft.com/office/drawing/2014/main" id="{69E1FBF9-59EA-4790-8A1D-E23FF456A7AE}"/>
                </a:ext>
              </a:extLst>
            </p:cNvPr>
            <p:cNvSpPr>
              <a:spLocks/>
            </p:cNvSpPr>
            <p:nvPr/>
          </p:nvSpPr>
          <p:spPr bwMode="auto">
            <a:xfrm>
              <a:off x="3314700" y="2464012"/>
              <a:ext cx="133350" cy="165206"/>
            </a:xfrm>
            <a:custGeom>
              <a:avLst/>
              <a:gdLst>
                <a:gd name="T0" fmla="*/ 0 w 210"/>
                <a:gd name="T1" fmla="*/ 260 h 260"/>
                <a:gd name="T2" fmla="*/ 60 w 210"/>
                <a:gd name="T3" fmla="*/ 50 h 260"/>
                <a:gd name="T4" fmla="*/ 210 w 210"/>
                <a:gd name="T5" fmla="*/ 5 h 260"/>
              </a:gdLst>
              <a:ahLst/>
              <a:cxnLst>
                <a:cxn ang="0">
                  <a:pos x="T0" y="T1"/>
                </a:cxn>
                <a:cxn ang="0">
                  <a:pos x="T2" y="T3"/>
                </a:cxn>
                <a:cxn ang="0">
                  <a:pos x="T4" y="T5"/>
                </a:cxn>
              </a:cxnLst>
              <a:rect l="0" t="0" r="r" b="b"/>
              <a:pathLst>
                <a:path w="210" h="260">
                  <a:moveTo>
                    <a:pt x="0" y="260"/>
                  </a:moveTo>
                  <a:cubicBezTo>
                    <a:pt x="12" y="176"/>
                    <a:pt x="25" y="92"/>
                    <a:pt x="60" y="50"/>
                  </a:cubicBezTo>
                  <a:cubicBezTo>
                    <a:pt x="95" y="8"/>
                    <a:pt x="190" y="0"/>
                    <a:pt x="210" y="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Text Box 2136">
              <a:extLst>
                <a:ext uri="{FF2B5EF4-FFF2-40B4-BE49-F238E27FC236}">
                  <a16:creationId xmlns:a16="http://schemas.microsoft.com/office/drawing/2014/main" id="{6E4EB1BA-2658-4E67-82BF-DCDD5C3C93F8}"/>
                </a:ext>
              </a:extLst>
            </p:cNvPr>
            <p:cNvSpPr txBox="1">
              <a:spLocks noChangeArrowheads="1"/>
            </p:cNvSpPr>
            <p:nvPr/>
          </p:nvSpPr>
          <p:spPr bwMode="auto">
            <a:xfrm>
              <a:off x="3086100" y="2323994"/>
              <a:ext cx="309245" cy="40640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t" anchorCtr="0" upright="1">
              <a:spAutoFit/>
            </a:bodyPr>
            <a:lstStyle/>
            <a:p>
              <a:pPr marL="0" marR="0">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 Box 2137">
              <a:extLst>
                <a:ext uri="{FF2B5EF4-FFF2-40B4-BE49-F238E27FC236}">
                  <a16:creationId xmlns:a16="http://schemas.microsoft.com/office/drawing/2014/main" id="{8D71E275-78FC-4C5B-9EB8-7F6BF7B04891}"/>
                </a:ext>
              </a:extLst>
            </p:cNvPr>
            <p:cNvSpPr txBox="1">
              <a:spLocks noChangeArrowheads="1"/>
            </p:cNvSpPr>
            <p:nvPr/>
          </p:nvSpPr>
          <p:spPr bwMode="auto">
            <a:xfrm>
              <a:off x="2581656" y="1552046"/>
              <a:ext cx="342900" cy="33337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r</a:t>
              </a:r>
              <a:r>
                <a:rPr lang="en-US" sz="1100" baseline="-25000">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Text Box 2138">
              <a:extLst>
                <a:ext uri="{FF2B5EF4-FFF2-40B4-BE49-F238E27FC236}">
                  <a16:creationId xmlns:a16="http://schemas.microsoft.com/office/drawing/2014/main" id="{1B3E2E61-0AB6-4506-83AD-1C5A6AFDAB3D}"/>
                </a:ext>
              </a:extLst>
            </p:cNvPr>
            <p:cNvSpPr txBox="1">
              <a:spLocks noChangeArrowheads="1"/>
            </p:cNvSpPr>
            <p:nvPr/>
          </p:nvSpPr>
          <p:spPr bwMode="auto">
            <a:xfrm>
              <a:off x="3486150" y="2800350"/>
              <a:ext cx="342900" cy="33337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r</a:t>
              </a:r>
              <a:r>
                <a:rPr lang="en-US" sz="1100" baseline="-25000">
                  <a:effectLst/>
                  <a:latin typeface="Calibri" panose="020F050202020403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9" name="Line 2139">
              <a:extLst>
                <a:ext uri="{FF2B5EF4-FFF2-40B4-BE49-F238E27FC236}">
                  <a16:creationId xmlns:a16="http://schemas.microsoft.com/office/drawing/2014/main" id="{9D77A4D9-596F-4DBF-8ABA-5374E8FFB38D}"/>
                </a:ext>
              </a:extLst>
            </p:cNvPr>
            <p:cNvCxnSpPr>
              <a:cxnSpLocks noChangeShapeType="1"/>
            </p:cNvCxnSpPr>
            <p:nvPr/>
          </p:nvCxnSpPr>
          <p:spPr bwMode="auto">
            <a:xfrm>
              <a:off x="4572000" y="2629217"/>
              <a:ext cx="762" cy="22817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 name="Line 2140">
              <a:extLst>
                <a:ext uri="{FF2B5EF4-FFF2-40B4-BE49-F238E27FC236}">
                  <a16:creationId xmlns:a16="http://schemas.microsoft.com/office/drawing/2014/main" id="{8E0FF1E0-BE15-45FE-ACB4-C75A5FE60160}"/>
                </a:ext>
              </a:extLst>
            </p:cNvPr>
            <p:cNvCxnSpPr>
              <a:cxnSpLocks noChangeShapeType="1"/>
            </p:cNvCxnSpPr>
            <p:nvPr/>
          </p:nvCxnSpPr>
          <p:spPr bwMode="auto">
            <a:xfrm>
              <a:off x="2628900" y="228917"/>
              <a:ext cx="0" cy="685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1" name="Text Box 2141">
              <a:extLst>
                <a:ext uri="{FF2B5EF4-FFF2-40B4-BE49-F238E27FC236}">
                  <a16:creationId xmlns:a16="http://schemas.microsoft.com/office/drawing/2014/main" id="{D6B3B93D-966A-429C-A76A-A130C4D8389B}"/>
                </a:ext>
              </a:extLst>
            </p:cNvPr>
            <p:cNvSpPr txBox="1">
              <a:spLocks noChangeArrowheads="1"/>
            </p:cNvSpPr>
            <p:nvPr/>
          </p:nvSpPr>
          <p:spPr bwMode="auto">
            <a:xfrm>
              <a:off x="2628900" y="343006"/>
              <a:ext cx="228600" cy="343006"/>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32" name="Text Box 2142">
              <a:extLst>
                <a:ext uri="{FF2B5EF4-FFF2-40B4-BE49-F238E27FC236}">
                  <a16:creationId xmlns:a16="http://schemas.microsoft.com/office/drawing/2014/main" id="{C8675010-739F-4934-8417-7A766CD1351F}"/>
                </a:ext>
              </a:extLst>
            </p:cNvPr>
            <p:cNvSpPr txBox="1">
              <a:spLocks noChangeArrowheads="1"/>
            </p:cNvSpPr>
            <p:nvPr/>
          </p:nvSpPr>
          <p:spPr bwMode="auto">
            <a:xfrm>
              <a:off x="4829556" y="2381038"/>
              <a:ext cx="342900" cy="33337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t>
              </a:r>
              <a:r>
                <a:rPr lang="en-US" sz="1100" baseline="-25000">
                  <a:effectLst/>
                  <a:latin typeface="Calibri" panose="020F0502020204030204" pitchFamily="34" charset="0"/>
                  <a:ea typeface="Calibri" panose="020F0502020204030204" pitchFamily="34" charset="0"/>
                  <a:cs typeface="Times New Roman" panose="02020603050405020304" pitchFamily="18" charset="0"/>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Text Box 2143">
              <a:extLst>
                <a:ext uri="{FF2B5EF4-FFF2-40B4-BE49-F238E27FC236}">
                  <a16:creationId xmlns:a16="http://schemas.microsoft.com/office/drawing/2014/main" id="{E6D508CC-EF56-4922-B1D0-ECD6464796C8}"/>
                </a:ext>
              </a:extLst>
            </p:cNvPr>
            <p:cNvSpPr txBox="1">
              <a:spLocks noChangeArrowheads="1"/>
            </p:cNvSpPr>
            <p:nvPr/>
          </p:nvSpPr>
          <p:spPr bwMode="auto">
            <a:xfrm>
              <a:off x="5219700" y="2448454"/>
              <a:ext cx="228600" cy="34226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x</a:t>
              </a:r>
            </a:p>
          </p:txBody>
        </p:sp>
        <p:sp>
          <p:nvSpPr>
            <p:cNvPr id="34" name="Text Box 2146">
              <a:extLst>
                <a:ext uri="{FF2B5EF4-FFF2-40B4-BE49-F238E27FC236}">
                  <a16:creationId xmlns:a16="http://schemas.microsoft.com/office/drawing/2014/main" id="{7B232E9B-2897-42C3-958E-2774CCE75C80}"/>
                </a:ext>
              </a:extLst>
            </p:cNvPr>
            <p:cNvSpPr txBox="1">
              <a:spLocks noChangeArrowheads="1"/>
            </p:cNvSpPr>
            <p:nvPr/>
          </p:nvSpPr>
          <p:spPr bwMode="auto">
            <a:xfrm>
              <a:off x="2433066" y="2593658"/>
              <a:ext cx="228600" cy="22891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a:t>
              </a:r>
            </a:p>
          </p:txBody>
        </p:sp>
      </p:grpSp>
    </p:spTree>
    <p:extLst>
      <p:ext uri="{BB962C8B-B14F-4D97-AF65-F5344CB8AC3E}">
        <p14:creationId xmlns:p14="http://schemas.microsoft.com/office/powerpoint/2010/main" val="385532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A6F6-33EF-47DE-AD04-2DA9B8029F97}"/>
              </a:ext>
            </a:extLst>
          </p:cNvPr>
          <p:cNvSpPr>
            <a:spLocks noGrp="1"/>
          </p:cNvSpPr>
          <p:nvPr>
            <p:ph type="title"/>
          </p:nvPr>
        </p:nvSpPr>
        <p:spPr/>
        <p:txBody>
          <a:bodyPr/>
          <a:lstStyle/>
          <a:p>
            <a:r>
              <a:rPr lang="en-US" dirty="0"/>
              <a:t>Along the axis of the dipole</a:t>
            </a:r>
          </a:p>
        </p:txBody>
      </p:sp>
      <p:sp>
        <p:nvSpPr>
          <p:cNvPr id="3" name="Content Placeholder 2">
            <a:extLst>
              <a:ext uri="{FF2B5EF4-FFF2-40B4-BE49-F238E27FC236}">
                <a16:creationId xmlns:a16="http://schemas.microsoft.com/office/drawing/2014/main" id="{C0F8B72F-D98E-432F-AE75-901F64116CB3}"/>
              </a:ext>
            </a:extLst>
          </p:cNvPr>
          <p:cNvSpPr>
            <a:spLocks noGrp="1"/>
          </p:cNvSpPr>
          <p:nvPr>
            <p:ph idx="1"/>
          </p:nvPr>
        </p:nvSpPr>
        <p:spPr>
          <a:xfrm>
            <a:off x="730624" y="1759844"/>
            <a:ext cx="10515600" cy="4351338"/>
          </a:xfrm>
        </p:spPr>
        <p:txBody>
          <a:bodyPr/>
          <a:lstStyle/>
          <a:p>
            <a:r>
              <a:rPr lang="en-US" dirty="0"/>
              <a:t>by superposition principle </a:t>
            </a:r>
          </a:p>
          <a:p>
            <a:r>
              <a:rPr lang="en-US" dirty="0"/>
              <a:t>Fields at far point</a:t>
            </a:r>
          </a:p>
          <a:p>
            <a:r>
              <a:rPr lang="en-US" dirty="0"/>
              <a:t>Fields at near points</a:t>
            </a:r>
          </a:p>
          <a:p>
            <a:pPr lvl="0"/>
            <a:r>
              <a:rPr lang="en-US" dirty="0"/>
              <a:t>the field of large charges close together is the same as the field of small charges at large distances as the field depends only on the product </a:t>
            </a:r>
            <a:r>
              <a:rPr lang="en-US" dirty="0" err="1"/>
              <a:t>qa</a:t>
            </a:r>
            <a:r>
              <a:rPr lang="en-US" dirty="0"/>
              <a:t>.</a:t>
            </a:r>
          </a:p>
          <a:p>
            <a:pPr lvl="0"/>
            <a:r>
              <a:rPr lang="en-US" dirty="0"/>
              <a:t>a single isolated charge has its electric field fall as 1/r</a:t>
            </a:r>
            <a:r>
              <a:rPr lang="en-US" baseline="30000" dirty="0"/>
              <a:t>2</a:t>
            </a:r>
            <a:r>
              <a:rPr lang="en-US" dirty="0"/>
              <a:t>, a dipole with two charges has its field falls as 1/r</a:t>
            </a:r>
            <a:r>
              <a:rPr lang="en-US" baseline="30000" dirty="0"/>
              <a:t>3</a:t>
            </a:r>
            <a:endParaRPr lang="en-US" dirty="0"/>
          </a:p>
          <a:p>
            <a:endParaRPr lang="en-US" dirty="0"/>
          </a:p>
          <a:p>
            <a:endParaRPr lang="en-US" dirty="0"/>
          </a:p>
          <a:p>
            <a:endParaRPr lang="en-US" dirty="0"/>
          </a:p>
        </p:txBody>
      </p:sp>
      <p:sp>
        <p:nvSpPr>
          <p:cNvPr id="4" name="Rectangle 1">
            <a:extLst>
              <a:ext uri="{FF2B5EF4-FFF2-40B4-BE49-F238E27FC236}">
                <a16:creationId xmlns:a16="http://schemas.microsoft.com/office/drawing/2014/main" id="{066EAA86-0254-40D3-95BE-20A4A3C581A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5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689D823-EAF4-46D1-9991-C9195121BE75}"/>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5396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AAA7-6011-41C0-A496-8F42DEE786C3}"/>
              </a:ext>
            </a:extLst>
          </p:cNvPr>
          <p:cNvSpPr>
            <a:spLocks noGrp="1"/>
          </p:cNvSpPr>
          <p:nvPr>
            <p:ph type="title"/>
          </p:nvPr>
        </p:nvSpPr>
        <p:spPr/>
        <p:txBody>
          <a:bodyPr/>
          <a:lstStyle/>
          <a:p>
            <a:r>
              <a:rPr lang="en-US" dirty="0"/>
              <a:t>Field lines of the Dipole, field and equipotential lines</a:t>
            </a:r>
          </a:p>
        </p:txBody>
      </p:sp>
      <p:pic>
        <p:nvPicPr>
          <p:cNvPr id="4" name="Content Placeholder 3" descr="C:\Users\iaadi\AppData\Local\Microsoft\Windows\INetCache\Content.Word\fiellinesEquipotential.jpg">
            <a:extLst>
              <a:ext uri="{FF2B5EF4-FFF2-40B4-BE49-F238E27FC236}">
                <a16:creationId xmlns:a16="http://schemas.microsoft.com/office/drawing/2014/main" id="{B1D9A372-4312-40B0-8D26-4F257D0686F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50024" y="2230683"/>
            <a:ext cx="3979921" cy="3541222"/>
          </a:xfrm>
          <a:prstGeom prst="rect">
            <a:avLst/>
          </a:prstGeom>
          <a:noFill/>
          <a:ln>
            <a:noFill/>
          </a:ln>
        </p:spPr>
      </p:pic>
    </p:spTree>
    <p:extLst>
      <p:ext uri="{BB962C8B-B14F-4D97-AF65-F5344CB8AC3E}">
        <p14:creationId xmlns:p14="http://schemas.microsoft.com/office/powerpoint/2010/main" val="226716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BCAB-4BDA-48E0-840D-843DFF505FF0}"/>
              </a:ext>
            </a:extLst>
          </p:cNvPr>
          <p:cNvSpPr>
            <a:spLocks noGrp="1"/>
          </p:cNvSpPr>
          <p:nvPr>
            <p:ph type="title"/>
          </p:nvPr>
        </p:nvSpPr>
        <p:spPr/>
        <p:txBody>
          <a:bodyPr/>
          <a:lstStyle/>
          <a:p>
            <a:r>
              <a:rPr lang="en-US" dirty="0"/>
              <a:t>Motion of Charged Particle in </a:t>
            </a:r>
            <a:r>
              <a:rPr lang="en-US" i="1" dirty="0"/>
              <a:t>E</a:t>
            </a:r>
            <a:r>
              <a:rPr lang="en-US" dirty="0"/>
              <a:t> field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5CCEED-647D-4657-975D-DD041F8D446A}"/>
                  </a:ext>
                </a:extLst>
              </p:cNvPr>
              <p:cNvSpPr>
                <a:spLocks noGrp="1"/>
              </p:cNvSpPr>
              <p:nvPr>
                <p:ph idx="1"/>
              </p:nvPr>
            </p:nvSpPr>
            <p:spPr/>
            <p:txBody>
              <a:bodyPr/>
              <a:lstStyle/>
              <a:p>
                <a:r>
                  <a:rPr lang="en-US" dirty="0"/>
                  <a:t>A charged particle in an electric field experience a force which causes it to move in the field. The equation of motion in the electric field is given by </a:t>
                </a:r>
              </a:p>
              <a:p>
                <a14:m>
                  <m:oMath xmlns:m="http://schemas.openxmlformats.org/officeDocument/2006/math">
                    <m:r>
                      <a:rPr lang="en-US" i="1"/>
                      <m:t>𝑚𝑎</m:t>
                    </m:r>
                    <m:r>
                      <a:rPr lang="en-US" i="1"/>
                      <m:t>=</m:t>
                    </m:r>
                    <m:r>
                      <a:rPr lang="en-US" i="1"/>
                      <m:t>𝑞𝐸</m:t>
                    </m:r>
                    <m:r>
                      <a:rPr lang="en-US" i="1"/>
                      <m:t>;  </m:t>
                    </m:r>
                    <m:r>
                      <a:rPr lang="en-US" i="1"/>
                      <m:t>𝑜𝑟</m:t>
                    </m:r>
                    <m:r>
                      <a:rPr lang="en-US" i="1"/>
                      <m:t>  </m:t>
                    </m:r>
                    <m:r>
                      <a:rPr lang="en-US" i="1"/>
                      <m:t>𝑎</m:t>
                    </m:r>
                    <m:r>
                      <a:rPr lang="en-US" i="1"/>
                      <m:t>=</m:t>
                    </m:r>
                    <m:f>
                      <m:fPr>
                        <m:ctrlPr>
                          <a:rPr lang="en-US" i="1"/>
                        </m:ctrlPr>
                      </m:fPr>
                      <m:num>
                        <m:r>
                          <a:rPr lang="en-US" i="1"/>
                          <m:t>𝑞</m:t>
                        </m:r>
                      </m:num>
                      <m:den>
                        <m:r>
                          <a:rPr lang="en-US" i="1"/>
                          <m:t>𝑚</m:t>
                        </m:r>
                      </m:den>
                    </m:f>
                    <m:r>
                      <a:rPr lang="en-US" i="1"/>
                      <m:t>𝐸</m:t>
                    </m:r>
                  </m:oMath>
                </a14:m>
                <a:endParaRPr lang="en-US" dirty="0"/>
              </a:p>
              <a:p>
                <a:r>
                  <a:rPr lang="en-US" dirty="0"/>
                  <a:t>Motion in Electric and Gravitational fields</a:t>
                </a:r>
              </a:p>
            </p:txBody>
          </p:sp>
        </mc:Choice>
        <mc:Fallback>
          <p:sp>
            <p:nvSpPr>
              <p:cNvPr id="3" name="Content Placeholder 2">
                <a:extLst>
                  <a:ext uri="{FF2B5EF4-FFF2-40B4-BE49-F238E27FC236}">
                    <a16:creationId xmlns:a16="http://schemas.microsoft.com/office/drawing/2014/main" id="{225CCEED-647D-4657-975D-DD041F8D446A}"/>
                  </a:ext>
                </a:extLst>
              </p:cNvPr>
              <p:cNvSpPr>
                <a:spLocks noGrp="1" noRot="1" noChangeAspect="1" noMove="1" noResize="1" noEditPoints="1" noAdjustHandles="1" noChangeArrowheads="1" noChangeShapeType="1" noTextEdit="1"/>
              </p:cNvSpPr>
              <p:nvPr>
                <p:ph idx="1"/>
              </p:nvPr>
            </p:nvSpPr>
            <p:spPr>
              <a:blipFill>
                <a:blip r:embed="rId2"/>
                <a:stretch>
                  <a:fillRect l="-1043" t="-2241" r="-638"/>
                </a:stretch>
              </a:blipFill>
            </p:spPr>
            <p:txBody>
              <a:bodyPr/>
              <a:lstStyle/>
              <a:p>
                <a:r>
                  <a:rPr lang="en-US">
                    <a:noFill/>
                  </a:rPr>
                  <a:t> </a:t>
                </a:r>
              </a:p>
            </p:txBody>
          </p:sp>
        </mc:Fallback>
      </mc:AlternateContent>
    </p:spTree>
    <p:extLst>
      <p:ext uri="{BB962C8B-B14F-4D97-AF65-F5344CB8AC3E}">
        <p14:creationId xmlns:p14="http://schemas.microsoft.com/office/powerpoint/2010/main" val="339111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F36C-4ED2-4579-9934-2B7D2DC133EB}"/>
              </a:ext>
            </a:extLst>
          </p:cNvPr>
          <p:cNvSpPr>
            <a:spLocks noGrp="1"/>
          </p:cNvSpPr>
          <p:nvPr>
            <p:ph type="title"/>
          </p:nvPr>
        </p:nvSpPr>
        <p:spPr/>
        <p:txBody>
          <a:bodyPr/>
          <a:lstStyle/>
          <a:p>
            <a:r>
              <a:rPr lang="en-US" dirty="0"/>
              <a:t>Motion in an E field</a:t>
            </a:r>
          </a:p>
        </p:txBody>
      </p:sp>
      <p:pic>
        <p:nvPicPr>
          <p:cNvPr id="4" name="Content Placeholder 3" descr="C:\Users\iaadi\AppData\Local\Microsoft\Windows\INetCache\Content.Word\particleinEField.jpg">
            <a:extLst>
              <a:ext uri="{FF2B5EF4-FFF2-40B4-BE49-F238E27FC236}">
                <a16:creationId xmlns:a16="http://schemas.microsoft.com/office/drawing/2014/main" id="{EE693F75-09A9-48BC-86DD-705AC0A77F91}"/>
              </a:ext>
            </a:extLst>
          </p:cNvPr>
          <p:cNvPicPr>
            <a:picLocks noGrp="1"/>
          </p:cNvPicPr>
          <p:nvPr>
            <p:ph idx="1"/>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835408" y="1982482"/>
            <a:ext cx="5424927" cy="3926540"/>
          </a:xfrm>
          <a:prstGeom prst="rect">
            <a:avLst/>
          </a:prstGeom>
          <a:noFill/>
          <a:ln>
            <a:noFill/>
          </a:ln>
        </p:spPr>
      </p:pic>
    </p:spTree>
    <p:extLst>
      <p:ext uri="{BB962C8B-B14F-4D97-AF65-F5344CB8AC3E}">
        <p14:creationId xmlns:p14="http://schemas.microsoft.com/office/powerpoint/2010/main" val="1055513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2776-9E4F-4B10-9AF5-87ED5D5A719A}"/>
              </a:ext>
            </a:extLst>
          </p:cNvPr>
          <p:cNvSpPr>
            <a:spLocks noGrp="1"/>
          </p:cNvSpPr>
          <p:nvPr>
            <p:ph type="title"/>
          </p:nvPr>
        </p:nvSpPr>
        <p:spPr/>
        <p:txBody>
          <a:bodyPr/>
          <a:lstStyle/>
          <a:p>
            <a:r>
              <a:rPr lang="en-US" dirty="0"/>
              <a:t>Equation of Parabola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B138F6-D8E7-4FC9-9C8D-26E5B2F9F256}"/>
                  </a:ext>
                </a:extLst>
              </p:cNvPr>
              <p:cNvSpPr>
                <a:spLocks noGrp="1"/>
              </p:cNvSpPr>
              <p:nvPr>
                <p:ph idx="1"/>
              </p:nvPr>
            </p:nvSpPr>
            <p:spPr/>
            <p:txBody>
              <a:bodyPr/>
              <a:lstStyle/>
              <a:p>
                <a:r>
                  <a:rPr lang="en-US" dirty="0"/>
                  <a:t>Newton’s laws </a:t>
                </a:r>
                <a:r>
                  <a:rPr lang="en-US" b="1" i="1" dirty="0"/>
                  <a:t>(x =</a:t>
                </a:r>
                <a:r>
                  <a:rPr lang="en-US" b="1" i="1" dirty="0" err="1"/>
                  <a:t>ut</a:t>
                </a:r>
                <a:r>
                  <a:rPr lang="en-US" b="1" i="1" dirty="0"/>
                  <a:t> +1/2 at</a:t>
                </a:r>
                <a:r>
                  <a:rPr lang="en-US" b="1" i="1" baseline="30000" dirty="0"/>
                  <a:t>2</a:t>
                </a:r>
                <a:r>
                  <a:rPr lang="en-US" b="1" i="1" dirty="0"/>
                  <a:t>)</a:t>
                </a:r>
                <a:endParaRPr lang="en-US" dirty="0"/>
              </a:p>
              <a:p>
                <a14:m>
                  <m:oMath xmlns:m="http://schemas.openxmlformats.org/officeDocument/2006/math">
                    <m:r>
                      <a:rPr lang="en-US" i="1"/>
                      <m:t>𝑥</m:t>
                    </m:r>
                    <m:r>
                      <a:rPr lang="en-US" i="1"/>
                      <m:t>= </m:t>
                    </m:r>
                    <m:sSub>
                      <m:sSubPr>
                        <m:ctrlPr>
                          <a:rPr lang="en-US" i="1"/>
                        </m:ctrlPr>
                      </m:sSubPr>
                      <m:e>
                        <m:r>
                          <a:rPr lang="en-US" i="1"/>
                          <m:t>𝑣</m:t>
                        </m:r>
                      </m:e>
                      <m:sub>
                        <m:r>
                          <a:rPr lang="en-US" i="1"/>
                          <m:t>0</m:t>
                        </m:r>
                      </m:sub>
                    </m:sSub>
                    <m:r>
                      <a:rPr lang="en-US" i="1"/>
                      <m:t>𝑡</m:t>
                    </m:r>
                    <m:r>
                      <a:rPr lang="en-US" i="1"/>
                      <m:t>,  </m:t>
                    </m:r>
                    <m:r>
                      <a:rPr lang="en-US" i="1"/>
                      <m:t>𝑦</m:t>
                    </m:r>
                    <m:r>
                      <a:rPr lang="en-US" i="1"/>
                      <m:t>=</m:t>
                    </m:r>
                    <m:f>
                      <m:fPr>
                        <m:ctrlPr>
                          <a:rPr lang="en-US" i="1"/>
                        </m:ctrlPr>
                      </m:fPr>
                      <m:num>
                        <m:r>
                          <a:rPr lang="en-US" i="1"/>
                          <m:t>1</m:t>
                        </m:r>
                      </m:num>
                      <m:den>
                        <m:r>
                          <a:rPr lang="en-US" i="1"/>
                          <m:t>2</m:t>
                        </m:r>
                      </m:den>
                    </m:f>
                    <m:f>
                      <m:fPr>
                        <m:ctrlPr>
                          <a:rPr lang="en-US" i="1"/>
                        </m:ctrlPr>
                      </m:fPr>
                      <m:num>
                        <m:r>
                          <a:rPr lang="en-US" i="1"/>
                          <m:t>𝑞</m:t>
                        </m:r>
                      </m:num>
                      <m:den>
                        <m:r>
                          <a:rPr lang="en-US" i="1"/>
                          <m:t>𝑚</m:t>
                        </m:r>
                      </m:den>
                    </m:f>
                    <m:r>
                      <a:rPr lang="en-US" i="1"/>
                      <m:t>𝐸</m:t>
                    </m:r>
                    <m:sSup>
                      <m:sSupPr>
                        <m:ctrlPr>
                          <a:rPr lang="en-US" i="1"/>
                        </m:ctrlPr>
                      </m:sSupPr>
                      <m:e>
                        <m:r>
                          <a:rPr lang="en-US" i="1"/>
                          <m:t>𝑡</m:t>
                        </m:r>
                      </m:e>
                      <m:sup>
                        <m:r>
                          <a:rPr lang="en-US" i="1"/>
                          <m:t>2</m:t>
                        </m:r>
                      </m:sup>
                    </m:sSup>
                  </m:oMath>
                </a14:m>
                <a:endParaRPr lang="en-US" dirty="0"/>
              </a:p>
              <a:p>
                <a14:m>
                  <m:oMath xmlns:m="http://schemas.openxmlformats.org/officeDocument/2006/math">
                    <m:r>
                      <a:rPr lang="en-US" i="1"/>
                      <m:t>𝑦</m:t>
                    </m:r>
                    <m:r>
                      <a:rPr lang="en-US" i="1"/>
                      <m:t>= </m:t>
                    </m:r>
                    <m:f>
                      <m:fPr>
                        <m:ctrlPr>
                          <a:rPr lang="en-US" i="1"/>
                        </m:ctrlPr>
                      </m:fPr>
                      <m:num>
                        <m:r>
                          <a:rPr lang="en-US" i="1"/>
                          <m:t>1</m:t>
                        </m:r>
                      </m:num>
                      <m:den>
                        <m:r>
                          <a:rPr lang="en-US" i="1"/>
                          <m:t>2</m:t>
                        </m:r>
                      </m:den>
                    </m:f>
                    <m:f>
                      <m:fPr>
                        <m:ctrlPr>
                          <a:rPr lang="en-US" i="1"/>
                        </m:ctrlPr>
                      </m:fPr>
                      <m:num>
                        <m:r>
                          <a:rPr lang="en-US" i="1"/>
                          <m:t>𝑞</m:t>
                        </m:r>
                      </m:num>
                      <m:den>
                        <m:r>
                          <a:rPr lang="en-US" i="1"/>
                          <m:t>𝑚</m:t>
                        </m:r>
                      </m:den>
                    </m:f>
                    <m:f>
                      <m:fPr>
                        <m:ctrlPr>
                          <a:rPr lang="en-US" i="1"/>
                        </m:ctrlPr>
                      </m:fPr>
                      <m:num>
                        <m:r>
                          <a:rPr lang="en-US" i="1"/>
                          <m:t>𝐸</m:t>
                        </m:r>
                      </m:num>
                      <m:den>
                        <m:sSubSup>
                          <m:sSubSupPr>
                            <m:ctrlPr>
                              <a:rPr lang="en-US" i="1"/>
                            </m:ctrlPr>
                          </m:sSubSupPr>
                          <m:e>
                            <m:r>
                              <a:rPr lang="en-US" i="1"/>
                              <m:t>𝑣</m:t>
                            </m:r>
                          </m:e>
                          <m:sub>
                            <m:r>
                              <a:rPr lang="en-US" i="1"/>
                              <m:t>0</m:t>
                            </m:r>
                          </m:sub>
                          <m:sup>
                            <m:r>
                              <a:rPr lang="en-US" i="1"/>
                              <m:t>2</m:t>
                            </m:r>
                          </m:sup>
                        </m:sSubSup>
                      </m:den>
                    </m:f>
                    <m:sSup>
                      <m:sSupPr>
                        <m:ctrlPr>
                          <a:rPr lang="en-US" i="1"/>
                        </m:ctrlPr>
                      </m:sSupPr>
                      <m:e>
                        <m:r>
                          <a:rPr lang="en-US" i="1"/>
                          <m:t>𝑥</m:t>
                        </m:r>
                      </m:e>
                      <m:sup>
                        <m:r>
                          <a:rPr lang="en-US" i="1"/>
                          <m:t>2</m:t>
                        </m:r>
                      </m:sup>
                    </m:sSup>
                  </m:oMath>
                </a14:m>
                <a:endParaRPr lang="en-US" dirty="0"/>
              </a:p>
              <a:p>
                <a14:m>
                  <m:oMath xmlns:m="http://schemas.openxmlformats.org/officeDocument/2006/math">
                    <m:func>
                      <m:funcPr>
                        <m:ctrlPr>
                          <a:rPr lang="en-US" i="1"/>
                        </m:ctrlPr>
                      </m:funcPr>
                      <m:fName>
                        <m:r>
                          <m:rPr>
                            <m:sty m:val="p"/>
                          </m:rPr>
                          <a:rPr lang="en-US"/>
                          <m:t>tan</m:t>
                        </m:r>
                      </m:fName>
                      <m:e>
                        <m:r>
                          <a:rPr lang="en-US" i="1"/>
                          <m:t>𝛼</m:t>
                        </m:r>
                        <m:r>
                          <a:rPr lang="en-US" i="1"/>
                          <m:t>= </m:t>
                        </m:r>
                        <m:sSub>
                          <m:sSubPr>
                            <m:ctrlPr>
                              <a:rPr lang="en-US" i="1"/>
                            </m:ctrlPr>
                          </m:sSubPr>
                          <m:e>
                            <m:d>
                              <m:dPr>
                                <m:ctrlPr>
                                  <a:rPr lang="en-US" i="1"/>
                                </m:ctrlPr>
                              </m:dPr>
                              <m:e>
                                <m:f>
                                  <m:fPr>
                                    <m:ctrlPr>
                                      <a:rPr lang="en-US" i="1"/>
                                    </m:ctrlPr>
                                  </m:fPr>
                                  <m:num>
                                    <m:r>
                                      <a:rPr lang="en-US" i="1"/>
                                      <m:t>𝑑𝑦</m:t>
                                    </m:r>
                                  </m:num>
                                  <m:den>
                                    <m:r>
                                      <a:rPr lang="en-US" i="1"/>
                                      <m:t>𝑑𝑥</m:t>
                                    </m:r>
                                  </m:den>
                                </m:f>
                              </m:e>
                            </m:d>
                          </m:e>
                          <m:sub>
                            <m:r>
                              <a:rPr lang="en-US" i="1"/>
                              <m:t>𝑥</m:t>
                            </m:r>
                            <m:r>
                              <a:rPr lang="en-US" i="1"/>
                              <m:t>=</m:t>
                            </m:r>
                            <m:r>
                              <a:rPr lang="en-US" i="1"/>
                              <m:t>𝑎</m:t>
                            </m:r>
                          </m:sub>
                        </m:sSub>
                        <m:r>
                          <a:rPr lang="en-US" i="1"/>
                          <m:t>=</m:t>
                        </m:r>
                        <m:f>
                          <m:fPr>
                            <m:ctrlPr>
                              <a:rPr lang="en-US" i="1"/>
                            </m:ctrlPr>
                          </m:fPr>
                          <m:num>
                            <m:r>
                              <a:rPr lang="en-US" i="1"/>
                              <m:t>𝑞𝐸𝑎</m:t>
                            </m:r>
                          </m:num>
                          <m:den>
                            <m:r>
                              <a:rPr lang="en-US" i="1"/>
                              <m:t>𝑚</m:t>
                            </m:r>
                            <m:sSubSup>
                              <m:sSubSupPr>
                                <m:ctrlPr>
                                  <a:rPr lang="en-US" i="1"/>
                                </m:ctrlPr>
                              </m:sSubSupPr>
                              <m:e>
                                <m:r>
                                  <a:rPr lang="en-US" i="1"/>
                                  <m:t>𝑣</m:t>
                                </m:r>
                              </m:e>
                              <m:sub>
                                <m:r>
                                  <a:rPr lang="en-US" i="1"/>
                                  <m:t>0</m:t>
                                </m:r>
                              </m:sub>
                              <m:sup>
                                <m:r>
                                  <a:rPr lang="en-US" i="1"/>
                                  <m:t>2</m:t>
                                </m:r>
                              </m:sup>
                            </m:sSubSup>
                          </m:den>
                        </m:f>
                        <m:r>
                          <a:rPr lang="en-US" i="1"/>
                          <m:t> ≈</m:t>
                        </m:r>
                        <m:f>
                          <m:fPr>
                            <m:ctrlPr>
                              <a:rPr lang="en-US" i="1"/>
                            </m:ctrlPr>
                          </m:fPr>
                          <m:num>
                            <m:r>
                              <a:rPr lang="en-US" i="1"/>
                              <m:t>𝑑</m:t>
                            </m:r>
                          </m:num>
                          <m:den>
                            <m:r>
                              <a:rPr lang="en-US" i="1"/>
                              <m:t>𝐿</m:t>
                            </m:r>
                          </m:den>
                        </m:f>
                        <m:r>
                          <a:rPr lang="en-US" i="1"/>
                          <m:t>  </m:t>
                        </m:r>
                        <m:r>
                          <a:rPr lang="en-US" i="1"/>
                          <m:t>𝑓𝑜𝑟</m:t>
                        </m:r>
                        <m:r>
                          <a:rPr lang="en-US" i="1"/>
                          <m:t> </m:t>
                        </m:r>
                        <m:r>
                          <a:rPr lang="en-US" i="1"/>
                          <m:t>𝐵𝐷</m:t>
                        </m:r>
                        <m:r>
                          <a:rPr lang="en-US" i="1"/>
                          <m:t>≪</m:t>
                        </m:r>
                        <m:r>
                          <a:rPr lang="en-US" i="1"/>
                          <m:t>𝑑</m:t>
                        </m:r>
                      </m:e>
                    </m:func>
                  </m:oMath>
                </a14:m>
                <a:endParaRPr lang="en-US" dirty="0"/>
              </a:p>
              <a:p>
                <a:endParaRPr lang="en-US" dirty="0"/>
              </a:p>
            </p:txBody>
          </p:sp>
        </mc:Choice>
        <mc:Fallback>
          <p:sp>
            <p:nvSpPr>
              <p:cNvPr id="3" name="Content Placeholder 2">
                <a:extLst>
                  <a:ext uri="{FF2B5EF4-FFF2-40B4-BE49-F238E27FC236}">
                    <a16:creationId xmlns:a16="http://schemas.microsoft.com/office/drawing/2014/main" id="{C2B138F6-D8E7-4FC9-9C8D-26E5B2F9F25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8705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2015-AE71-4337-A249-6F44404F0433}"/>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30A800-E416-4934-AB82-1D83A0E7DD3A}"/>
                  </a:ext>
                </a:extLst>
              </p:cNvPr>
              <p:cNvSpPr>
                <a:spLocks noGrp="1"/>
              </p:cNvSpPr>
              <p:nvPr>
                <p:ph idx="1"/>
              </p:nvPr>
            </p:nvSpPr>
            <p:spPr/>
            <p:txBody>
              <a:bodyPr/>
              <a:lstStyle/>
              <a:p>
                <a:r>
                  <a:rPr lang="en-US" dirty="0"/>
                  <a:t>Given that </a:t>
                </a:r>
                <a14:m>
                  <m:oMath xmlns:m="http://schemas.openxmlformats.org/officeDocument/2006/math">
                    <m:sSub>
                      <m:sSubPr>
                        <m:ctrlPr>
                          <a:rPr lang="en-US" i="1"/>
                        </m:ctrlPr>
                      </m:sSubPr>
                      <m:e>
                        <m:r>
                          <a:rPr lang="en-US" i="1"/>
                          <m:t>𝑞</m:t>
                        </m:r>
                      </m:e>
                      <m:sub>
                        <m:r>
                          <a:rPr lang="en-US" i="1"/>
                          <m:t>1</m:t>
                        </m:r>
                      </m:sub>
                    </m:sSub>
                    <m:r>
                      <a:rPr lang="en-US" i="1"/>
                      <m:t>=1.5 </m:t>
                    </m:r>
                    <m:r>
                      <a:rPr lang="en-US" i="1"/>
                      <m:t>𝑥</m:t>
                    </m:r>
                    <m:r>
                      <a:rPr lang="en-US" i="1"/>
                      <m:t> </m:t>
                    </m:r>
                    <m:sSup>
                      <m:sSupPr>
                        <m:ctrlPr>
                          <a:rPr lang="en-US" i="1"/>
                        </m:ctrlPr>
                      </m:sSupPr>
                      <m:e>
                        <m:r>
                          <a:rPr lang="en-US" i="1"/>
                          <m:t>10</m:t>
                        </m:r>
                      </m:e>
                      <m:sup>
                        <m:r>
                          <a:rPr lang="en-US" i="1"/>
                          <m:t>−3</m:t>
                        </m:r>
                      </m:sup>
                    </m:sSup>
                    <m:r>
                      <a:rPr lang="en-US" i="1"/>
                      <m:t>𝐶</m:t>
                    </m:r>
                    <m:r>
                      <a:rPr lang="en-US" i="1"/>
                      <m:t>;  </m:t>
                    </m:r>
                    <m:sSub>
                      <m:sSubPr>
                        <m:ctrlPr>
                          <a:rPr lang="en-US" i="1"/>
                        </m:ctrlPr>
                      </m:sSubPr>
                      <m:e>
                        <m:r>
                          <a:rPr lang="en-US" i="1"/>
                          <m:t>𝑞</m:t>
                        </m:r>
                      </m:e>
                      <m:sub>
                        <m:r>
                          <a:rPr lang="en-US" i="1"/>
                          <m:t>2</m:t>
                        </m:r>
                      </m:sub>
                    </m:sSub>
                    <m:r>
                      <a:rPr lang="en-US" i="1"/>
                      <m:t>=−0.5 </m:t>
                    </m:r>
                    <m:r>
                      <a:rPr lang="en-US" i="1"/>
                      <m:t>𝑥</m:t>
                    </m:r>
                    <m:r>
                      <a:rPr lang="en-US" i="1"/>
                      <m:t> </m:t>
                    </m:r>
                    <m:sSup>
                      <m:sSupPr>
                        <m:ctrlPr>
                          <a:rPr lang="en-US" i="1"/>
                        </m:ctrlPr>
                      </m:sSupPr>
                      <m:e>
                        <m:r>
                          <a:rPr lang="en-US" i="1"/>
                          <m:t>10</m:t>
                        </m:r>
                      </m:e>
                      <m:sup>
                        <m:r>
                          <a:rPr lang="en-US" i="1"/>
                          <m:t>−3</m:t>
                        </m:r>
                      </m:sup>
                    </m:sSup>
                    <m:r>
                      <a:rPr lang="en-US" i="1"/>
                      <m:t>𝐶</m:t>
                    </m:r>
                    <m:r>
                      <a:rPr lang="en-US" i="1"/>
                      <m:t>; </m:t>
                    </m:r>
                    <m:sSub>
                      <m:sSubPr>
                        <m:ctrlPr>
                          <a:rPr lang="en-US" i="1"/>
                        </m:ctrlPr>
                      </m:sSubPr>
                      <m:e>
                        <m:r>
                          <a:rPr lang="en-US" i="1"/>
                          <m:t>𝑞</m:t>
                        </m:r>
                      </m:e>
                      <m:sub>
                        <m:r>
                          <a:rPr lang="en-US" i="1"/>
                          <m:t>3</m:t>
                        </m:r>
                      </m:sub>
                    </m:sSub>
                    <m:r>
                      <a:rPr lang="en-US" i="1"/>
                      <m:t>=0.2 </m:t>
                    </m:r>
                    <m:r>
                      <a:rPr lang="en-US" i="1"/>
                      <m:t>𝑥</m:t>
                    </m:r>
                    <m:r>
                      <a:rPr lang="en-US" i="1"/>
                      <m:t> </m:t>
                    </m:r>
                    <m:sSup>
                      <m:sSupPr>
                        <m:ctrlPr>
                          <a:rPr lang="en-US" i="1"/>
                        </m:ctrlPr>
                      </m:sSupPr>
                      <m:e>
                        <m:r>
                          <a:rPr lang="en-US" i="1"/>
                          <m:t>10</m:t>
                        </m:r>
                      </m:e>
                      <m:sup>
                        <m:r>
                          <a:rPr lang="en-US" i="1"/>
                          <m:t>−3</m:t>
                        </m:r>
                      </m:sup>
                    </m:sSup>
                    <m:r>
                      <a:rPr lang="en-US" i="1"/>
                      <m:t>𝐶</m:t>
                    </m:r>
                    <m:r>
                      <a:rPr lang="en-US" i="1"/>
                      <m:t>;</m:t>
                    </m:r>
                    <m:r>
                      <a:rPr lang="en-US" i="1"/>
                      <m:t>𝐴𝐶</m:t>
                    </m:r>
                    <m:r>
                      <a:rPr lang="en-US" i="1"/>
                      <m:t>=1.2</m:t>
                    </m:r>
                    <m:r>
                      <a:rPr lang="en-US" i="1"/>
                      <m:t>𝑚</m:t>
                    </m:r>
                    <m:r>
                      <a:rPr lang="en-US" i="1"/>
                      <m:t> </m:t>
                    </m:r>
                    <m:r>
                      <a:rPr lang="en-US" i="1"/>
                      <m:t>𝑎𝑛𝑑</m:t>
                    </m:r>
                    <m:r>
                      <a:rPr lang="en-US" i="1"/>
                      <m:t> </m:t>
                    </m:r>
                    <m:r>
                      <a:rPr lang="en-US" i="1"/>
                      <m:t>𝐵𝐶</m:t>
                    </m:r>
                    <m:r>
                      <a:rPr lang="en-US" i="1"/>
                      <m:t>=0.5</m:t>
                    </m:r>
                    <m:r>
                      <a:rPr lang="en-US" i="1"/>
                      <m:t>𝑚</m:t>
                    </m:r>
                    <m:r>
                      <a:rPr lang="en-US" i="1"/>
                      <m:t>. </m:t>
                    </m:r>
                  </m:oMath>
                </a14:m>
                <a:r>
                  <a:rPr lang="en-US" dirty="0"/>
                  <a:t>Calculate the electric field, E produced by charges q</a:t>
                </a:r>
                <a:r>
                  <a:rPr lang="en-US" baseline="-25000" dirty="0"/>
                  <a:t>1</a:t>
                </a:r>
                <a:r>
                  <a:rPr lang="en-US" dirty="0"/>
                  <a:t> and q</a:t>
                </a:r>
                <a:r>
                  <a:rPr lang="en-US" baseline="-25000" dirty="0"/>
                  <a:t>2</a:t>
                </a:r>
                <a:r>
                  <a:rPr lang="en-US" dirty="0"/>
                  <a:t> at C.</a:t>
                </a:r>
              </a:p>
              <a:p>
                <a:endParaRPr lang="en-US" dirty="0"/>
              </a:p>
            </p:txBody>
          </p:sp>
        </mc:Choice>
        <mc:Fallback>
          <p:sp>
            <p:nvSpPr>
              <p:cNvPr id="3" name="Content Placeholder 2">
                <a:extLst>
                  <a:ext uri="{FF2B5EF4-FFF2-40B4-BE49-F238E27FC236}">
                    <a16:creationId xmlns:a16="http://schemas.microsoft.com/office/drawing/2014/main" id="{8630A800-E416-4934-AB82-1D83A0E7DD3A}"/>
                  </a:ext>
                </a:extLst>
              </p:cNvPr>
              <p:cNvSpPr>
                <a:spLocks noGrp="1" noRot="1" noChangeAspect="1" noMove="1" noResize="1" noEditPoints="1" noAdjustHandles="1" noChangeArrowheads="1" noChangeShapeType="1" noTextEdit="1"/>
              </p:cNvSpPr>
              <p:nvPr>
                <p:ph idx="1"/>
              </p:nvPr>
            </p:nvSpPr>
            <p:spPr>
              <a:blipFill>
                <a:blip r:embed="rId2"/>
                <a:stretch>
                  <a:fillRect t="-1961" r="-1739"/>
                </a:stretch>
              </a:blipFill>
            </p:spPr>
            <p:txBody>
              <a:bodyPr/>
              <a:lstStyle/>
              <a:p>
                <a:r>
                  <a:rPr lang="en-US">
                    <a:noFill/>
                  </a:rPr>
                  <a:t> </a:t>
                </a:r>
              </a:p>
            </p:txBody>
          </p:sp>
        </mc:Fallback>
      </mc:AlternateContent>
      <p:pic>
        <p:nvPicPr>
          <p:cNvPr id="4" name="Picture 3" descr="C:\Users\iaadi\AppData\Local\Microsoft\Windows\INetCache\Content.Word\ForcetestCharge.jpg">
            <a:extLst>
              <a:ext uri="{FF2B5EF4-FFF2-40B4-BE49-F238E27FC236}">
                <a16:creationId xmlns:a16="http://schemas.microsoft.com/office/drawing/2014/main" id="{3B87BB14-2CD0-4A48-A360-C093E3A572AC}"/>
              </a:ext>
            </a:extLst>
          </p:cNvPr>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183044" y="3142771"/>
            <a:ext cx="5707383" cy="3357816"/>
          </a:xfrm>
          <a:prstGeom prst="rect">
            <a:avLst/>
          </a:prstGeom>
          <a:noFill/>
          <a:ln>
            <a:noFill/>
          </a:ln>
        </p:spPr>
      </p:pic>
    </p:spTree>
    <p:extLst>
      <p:ext uri="{BB962C8B-B14F-4D97-AF65-F5344CB8AC3E}">
        <p14:creationId xmlns:p14="http://schemas.microsoft.com/office/powerpoint/2010/main" val="2638351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50E8-8D78-4AC9-B87A-A9BD9004F3FF}"/>
              </a:ext>
            </a:extLst>
          </p:cNvPr>
          <p:cNvSpPr>
            <a:spLocks noGrp="1"/>
          </p:cNvSpPr>
          <p:nvPr>
            <p:ph type="title"/>
          </p:nvPr>
        </p:nvSpPr>
        <p:spPr/>
        <p:txBody>
          <a:bodyPr/>
          <a:lstStyle/>
          <a:p>
            <a:r>
              <a:rPr lang="en-US" dirty="0"/>
              <a:t>Two Approaches</a:t>
            </a:r>
          </a:p>
        </p:txBody>
      </p:sp>
      <p:sp>
        <p:nvSpPr>
          <p:cNvPr id="3" name="Content Placeholder 2">
            <a:extLst>
              <a:ext uri="{FF2B5EF4-FFF2-40B4-BE49-F238E27FC236}">
                <a16:creationId xmlns:a16="http://schemas.microsoft.com/office/drawing/2014/main" id="{3762C126-3FF3-4DB8-B449-86E2C588CF9E}"/>
              </a:ext>
            </a:extLst>
          </p:cNvPr>
          <p:cNvSpPr>
            <a:spLocks noGrp="1"/>
          </p:cNvSpPr>
          <p:nvPr>
            <p:ph idx="1"/>
          </p:nvPr>
        </p:nvSpPr>
        <p:spPr/>
        <p:txBody>
          <a:bodyPr/>
          <a:lstStyle/>
          <a:p>
            <a:r>
              <a:rPr lang="en-US" dirty="0"/>
              <a:t>Through Coulomb's law</a:t>
            </a:r>
          </a:p>
          <a:p>
            <a:endParaRPr lang="en-US" dirty="0"/>
          </a:p>
          <a:p>
            <a:r>
              <a:rPr lang="en-US" dirty="0"/>
              <a:t>Calculate E for each charges effects</a:t>
            </a:r>
          </a:p>
        </p:txBody>
      </p:sp>
    </p:spTree>
    <p:extLst>
      <p:ext uri="{BB962C8B-B14F-4D97-AF65-F5344CB8AC3E}">
        <p14:creationId xmlns:p14="http://schemas.microsoft.com/office/powerpoint/2010/main" val="1934936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4281-74A3-4928-963E-F6AD3E025EF1}"/>
              </a:ext>
            </a:extLst>
          </p:cNvPr>
          <p:cNvSpPr>
            <a:spLocks noGrp="1"/>
          </p:cNvSpPr>
          <p:nvPr>
            <p:ph type="title"/>
          </p:nvPr>
        </p:nvSpPr>
        <p:spPr/>
        <p:txBody>
          <a:bodyPr/>
          <a:lstStyle/>
          <a:p>
            <a:r>
              <a:rPr lang="en-US" dirty="0"/>
              <a:t>Coulomb</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D0630F-C8EF-4E35-8182-E66E2FCE1D7A}"/>
                  </a:ext>
                </a:extLst>
              </p:cNvPr>
              <p:cNvSpPr>
                <a:spLocks noGrp="1"/>
              </p:cNvSpPr>
              <p:nvPr>
                <p:ph idx="1"/>
              </p:nvPr>
            </p:nvSpPr>
            <p:spPr/>
            <p:txBody>
              <a:bodyPr/>
              <a:lstStyle/>
              <a:p>
                <a14:m>
                  <m:oMath xmlns:m="http://schemas.openxmlformats.org/officeDocument/2006/math">
                    <m:sSub>
                      <m:sSubPr>
                        <m:ctrlPr>
                          <a:rPr lang="en-US" i="1"/>
                        </m:ctrlPr>
                      </m:sSubPr>
                      <m:e>
                        <m:r>
                          <a:rPr lang="en-US" i="1"/>
                          <m:t>𝐹</m:t>
                        </m:r>
                      </m:e>
                      <m:sub>
                        <m:r>
                          <a:rPr lang="en-US" i="1"/>
                          <m:t>1</m:t>
                        </m:r>
                      </m:sub>
                    </m:sSub>
                    <m:r>
                      <a:rPr lang="en-US" i="1"/>
                      <m:t>= </m:t>
                    </m:r>
                    <m:f>
                      <m:fPr>
                        <m:ctrlPr>
                          <a:rPr lang="en-US" i="1"/>
                        </m:ctrlPr>
                      </m:fPr>
                      <m:num>
                        <m:sSub>
                          <m:sSubPr>
                            <m:ctrlPr>
                              <a:rPr lang="en-US" i="1"/>
                            </m:ctrlPr>
                          </m:sSubPr>
                          <m:e>
                            <m:r>
                              <a:rPr lang="en-US" i="1"/>
                              <m:t>𝑞</m:t>
                            </m:r>
                          </m:e>
                          <m:sub>
                            <m:r>
                              <a:rPr lang="en-US" i="1"/>
                              <m:t>1</m:t>
                            </m:r>
                          </m:sub>
                        </m:sSub>
                        <m:sSub>
                          <m:sSubPr>
                            <m:ctrlPr>
                              <a:rPr lang="en-US" i="1"/>
                            </m:ctrlPr>
                          </m:sSubPr>
                          <m:e>
                            <m:r>
                              <a:rPr lang="en-US" i="1"/>
                              <m:t>𝑞</m:t>
                            </m:r>
                          </m:e>
                          <m:sub>
                            <m:r>
                              <a:rPr lang="en-US" i="1"/>
                              <m:t>2</m:t>
                            </m:r>
                          </m:sub>
                        </m:sSub>
                      </m:num>
                      <m:den>
                        <m:r>
                          <a:rPr lang="en-US" i="1"/>
                          <m:t>4</m:t>
                        </m:r>
                        <m:r>
                          <a:rPr lang="en-US" i="1"/>
                          <m:t>𝜋</m:t>
                        </m:r>
                        <m:sSub>
                          <m:sSubPr>
                            <m:ctrlPr>
                              <a:rPr lang="en-US" i="1"/>
                            </m:ctrlPr>
                          </m:sSubPr>
                          <m:e>
                            <m:r>
                              <a:rPr lang="en-US" i="1"/>
                              <m:t>𝜀</m:t>
                            </m:r>
                          </m:e>
                          <m:sub>
                            <m:r>
                              <a:rPr lang="en-US" i="1"/>
                              <m:t>0</m:t>
                            </m:r>
                          </m:sub>
                        </m:sSub>
                        <m:sSubSup>
                          <m:sSubSupPr>
                            <m:ctrlPr>
                              <a:rPr lang="en-US" i="1"/>
                            </m:ctrlPr>
                          </m:sSubSupPr>
                          <m:e>
                            <m:r>
                              <a:rPr lang="en-US" i="1"/>
                              <m:t>𝑟</m:t>
                            </m:r>
                          </m:e>
                          <m:sub>
                            <m:r>
                              <a:rPr lang="en-US" i="1"/>
                              <m:t>1</m:t>
                            </m:r>
                          </m:sub>
                          <m:sup>
                            <m:r>
                              <a:rPr lang="en-US" i="1"/>
                              <m:t>2</m:t>
                            </m:r>
                          </m:sup>
                        </m:sSubSup>
                      </m:den>
                    </m:f>
                    <m:r>
                      <a:rPr lang="en-US" i="1"/>
                      <m:t>=1.875 </m:t>
                    </m:r>
                    <m:r>
                      <a:rPr lang="en-US" i="1"/>
                      <m:t>𝑥</m:t>
                    </m:r>
                    <m:r>
                      <a:rPr lang="en-US" i="1"/>
                      <m:t> </m:t>
                    </m:r>
                    <m:sSup>
                      <m:sSupPr>
                        <m:ctrlPr>
                          <a:rPr lang="en-US" i="1"/>
                        </m:ctrlPr>
                      </m:sSupPr>
                      <m:e>
                        <m:r>
                          <a:rPr lang="en-US" i="1"/>
                          <m:t>10</m:t>
                        </m:r>
                      </m:e>
                      <m:sup>
                        <m:r>
                          <a:rPr lang="en-US" i="1"/>
                          <m:t>3</m:t>
                        </m:r>
                      </m:sup>
                    </m:sSup>
                    <m:r>
                      <a:rPr lang="en-US" i="1"/>
                      <m:t>𝑁</m:t>
                    </m:r>
                  </m:oMath>
                </a14:m>
                <a:endParaRPr lang="en-US" dirty="0"/>
              </a:p>
              <a:p>
                <a:r>
                  <a:rPr lang="en-US" dirty="0"/>
                  <a:t> </a:t>
                </a:r>
              </a:p>
              <a:p>
                <a14:m>
                  <m:oMath xmlns:m="http://schemas.openxmlformats.org/officeDocument/2006/math">
                    <m:sSub>
                      <m:sSubPr>
                        <m:ctrlPr>
                          <a:rPr lang="en-US" i="1"/>
                        </m:ctrlPr>
                      </m:sSubPr>
                      <m:e>
                        <m:r>
                          <a:rPr lang="en-US" i="1"/>
                          <m:t>𝐹</m:t>
                        </m:r>
                      </m:e>
                      <m:sub>
                        <m:r>
                          <a:rPr lang="en-US" i="1"/>
                          <m:t>2</m:t>
                        </m:r>
                      </m:sub>
                    </m:sSub>
                    <m:r>
                      <a:rPr lang="en-US" i="1"/>
                      <m:t>= </m:t>
                    </m:r>
                    <m:f>
                      <m:fPr>
                        <m:ctrlPr>
                          <a:rPr lang="en-US" i="1"/>
                        </m:ctrlPr>
                      </m:fPr>
                      <m:num>
                        <m:sSub>
                          <m:sSubPr>
                            <m:ctrlPr>
                              <a:rPr lang="en-US" i="1"/>
                            </m:ctrlPr>
                          </m:sSubPr>
                          <m:e>
                            <m:r>
                              <a:rPr lang="en-US" i="1"/>
                              <m:t>𝑞</m:t>
                            </m:r>
                          </m:e>
                          <m:sub>
                            <m:r>
                              <a:rPr lang="en-US" i="1"/>
                              <m:t>2</m:t>
                            </m:r>
                          </m:sub>
                        </m:sSub>
                        <m:sSub>
                          <m:sSubPr>
                            <m:ctrlPr>
                              <a:rPr lang="en-US" i="1"/>
                            </m:ctrlPr>
                          </m:sSubPr>
                          <m:e>
                            <m:r>
                              <a:rPr lang="en-US" i="1"/>
                              <m:t>𝑞</m:t>
                            </m:r>
                          </m:e>
                          <m:sub>
                            <m:r>
                              <a:rPr lang="en-US" i="1"/>
                              <m:t>3</m:t>
                            </m:r>
                          </m:sub>
                        </m:sSub>
                      </m:num>
                      <m:den>
                        <m:r>
                          <a:rPr lang="en-US" i="1"/>
                          <m:t>4</m:t>
                        </m:r>
                        <m:r>
                          <a:rPr lang="en-US" i="1"/>
                          <m:t>𝜋</m:t>
                        </m:r>
                        <m:sSub>
                          <m:sSubPr>
                            <m:ctrlPr>
                              <a:rPr lang="en-US" i="1"/>
                            </m:ctrlPr>
                          </m:sSubPr>
                          <m:e>
                            <m:r>
                              <a:rPr lang="en-US" i="1"/>
                              <m:t>𝜀</m:t>
                            </m:r>
                          </m:e>
                          <m:sub>
                            <m:r>
                              <a:rPr lang="en-US" i="1"/>
                              <m:t>0</m:t>
                            </m:r>
                          </m:sub>
                        </m:sSub>
                        <m:sSubSup>
                          <m:sSubSupPr>
                            <m:ctrlPr>
                              <a:rPr lang="en-US" i="1"/>
                            </m:ctrlPr>
                          </m:sSubSupPr>
                          <m:e>
                            <m:r>
                              <a:rPr lang="en-US" i="1"/>
                              <m:t>𝑟</m:t>
                            </m:r>
                          </m:e>
                          <m:sub>
                            <m:r>
                              <a:rPr lang="en-US" i="1"/>
                              <m:t>2</m:t>
                            </m:r>
                          </m:sub>
                          <m:sup>
                            <m:r>
                              <a:rPr lang="en-US" i="1"/>
                              <m:t>2</m:t>
                            </m:r>
                          </m:sup>
                        </m:sSubSup>
                      </m:den>
                    </m:f>
                    <m:r>
                      <a:rPr lang="en-US" i="1"/>
                      <m:t>=−3.5 </m:t>
                    </m:r>
                    <m:r>
                      <a:rPr lang="en-US" i="1"/>
                      <m:t>𝑥</m:t>
                    </m:r>
                    <m:r>
                      <a:rPr lang="en-US" i="1"/>
                      <m:t> </m:t>
                    </m:r>
                    <m:sSup>
                      <m:sSupPr>
                        <m:ctrlPr>
                          <a:rPr lang="en-US" i="1"/>
                        </m:ctrlPr>
                      </m:sSupPr>
                      <m:e>
                        <m:r>
                          <a:rPr lang="en-US" i="1"/>
                          <m:t>10</m:t>
                        </m:r>
                      </m:e>
                      <m:sup>
                        <m:r>
                          <a:rPr lang="en-US" i="1"/>
                          <m:t>3</m:t>
                        </m:r>
                      </m:sup>
                    </m:sSup>
                    <m:r>
                      <a:rPr lang="en-US" i="1"/>
                      <m:t>𝑁</m:t>
                    </m:r>
                  </m:oMath>
                </a14:m>
                <a:endParaRPr lang="en-US" dirty="0"/>
              </a:p>
              <a:p>
                <a14:m>
                  <m:oMath xmlns:m="http://schemas.openxmlformats.org/officeDocument/2006/math">
                    <m:r>
                      <a:rPr lang="en-US" i="1"/>
                      <m:t>𝐹</m:t>
                    </m:r>
                    <m:r>
                      <a:rPr lang="en-US" i="1"/>
                      <m:t>= </m:t>
                    </m:r>
                    <m:rad>
                      <m:radPr>
                        <m:degHide m:val="on"/>
                        <m:ctrlPr>
                          <a:rPr lang="en-US" i="1"/>
                        </m:ctrlPr>
                      </m:radPr>
                      <m:deg/>
                      <m:e>
                        <m:sSubSup>
                          <m:sSubSupPr>
                            <m:ctrlPr>
                              <a:rPr lang="en-US" i="1"/>
                            </m:ctrlPr>
                          </m:sSubSupPr>
                          <m:e>
                            <m:r>
                              <a:rPr lang="en-US" i="1"/>
                              <m:t>𝐹</m:t>
                            </m:r>
                          </m:e>
                          <m:sub>
                            <m:r>
                              <a:rPr lang="en-US" i="1"/>
                              <m:t>1</m:t>
                            </m:r>
                          </m:sub>
                          <m:sup>
                            <m:r>
                              <a:rPr lang="en-US" i="1"/>
                              <m:t>2</m:t>
                            </m:r>
                          </m:sup>
                        </m:sSubSup>
                        <m:r>
                          <a:rPr lang="en-US" i="1"/>
                          <m:t>+ </m:t>
                        </m:r>
                        <m:sSubSup>
                          <m:sSubSupPr>
                            <m:ctrlPr>
                              <a:rPr lang="en-US" i="1"/>
                            </m:ctrlPr>
                          </m:sSubSupPr>
                          <m:e>
                            <m:r>
                              <a:rPr lang="en-US" i="1"/>
                              <m:t>𝐹</m:t>
                            </m:r>
                          </m:e>
                          <m:sub>
                            <m:r>
                              <a:rPr lang="en-US" i="1"/>
                              <m:t>2</m:t>
                            </m:r>
                          </m:sub>
                          <m:sup>
                            <m:r>
                              <a:rPr lang="en-US" i="1"/>
                              <m:t>2</m:t>
                            </m:r>
                          </m:sup>
                        </m:sSubSup>
                      </m:e>
                    </m:rad>
                    <m:r>
                      <a:rPr lang="en-US" i="1"/>
                      <m:t>=4.06 </m:t>
                    </m:r>
                    <m:r>
                      <a:rPr lang="en-US" i="1"/>
                      <m:t>𝑥</m:t>
                    </m:r>
                    <m:r>
                      <a:rPr lang="en-US" i="1"/>
                      <m:t> </m:t>
                    </m:r>
                    <m:sSup>
                      <m:sSupPr>
                        <m:ctrlPr>
                          <a:rPr lang="en-US" i="1"/>
                        </m:ctrlPr>
                      </m:sSupPr>
                      <m:e>
                        <m:r>
                          <a:rPr lang="en-US" i="1"/>
                          <m:t>10</m:t>
                        </m:r>
                      </m:e>
                      <m:sup>
                        <m:r>
                          <a:rPr lang="en-US" i="1"/>
                          <m:t>3</m:t>
                        </m:r>
                      </m:sup>
                    </m:sSup>
                    <m:r>
                      <a:rPr lang="en-US" i="1"/>
                      <m:t>𝑁</m:t>
                    </m:r>
                    <m:r>
                      <a:rPr lang="en-US" i="1"/>
                      <m:t> </m:t>
                    </m:r>
                    <m:r>
                      <a:rPr lang="en-US" i="1"/>
                      <m:t>𝑎𝑛𝑑</m:t>
                    </m:r>
                    <m:r>
                      <a:rPr lang="en-US" i="1"/>
                      <m:t>  </m:t>
                    </m:r>
                    <m:r>
                      <a:rPr lang="en-US" i="1"/>
                      <m:t>𝐸</m:t>
                    </m:r>
                    <m:r>
                      <a:rPr lang="en-US" i="1"/>
                      <m:t>= </m:t>
                    </m:r>
                    <m:f>
                      <m:fPr>
                        <m:ctrlPr>
                          <a:rPr lang="en-US" i="1"/>
                        </m:ctrlPr>
                      </m:fPr>
                      <m:num>
                        <m:r>
                          <a:rPr lang="en-US" i="1"/>
                          <m:t>𝐹</m:t>
                        </m:r>
                      </m:num>
                      <m:den>
                        <m:sSub>
                          <m:sSubPr>
                            <m:ctrlPr>
                              <a:rPr lang="en-US" i="1"/>
                            </m:ctrlPr>
                          </m:sSubPr>
                          <m:e>
                            <m:r>
                              <a:rPr lang="en-US" i="1"/>
                              <m:t>𝑞</m:t>
                            </m:r>
                          </m:e>
                          <m:sub>
                            <m:r>
                              <a:rPr lang="en-US" i="1"/>
                              <m:t>3</m:t>
                            </m:r>
                          </m:sub>
                        </m:sSub>
                      </m:den>
                    </m:f>
                    <m:r>
                      <a:rPr lang="en-US" i="1"/>
                      <m:t>=2.03 </m:t>
                    </m:r>
                    <m:r>
                      <a:rPr lang="en-US" i="1"/>
                      <m:t>𝑥</m:t>
                    </m:r>
                    <m:r>
                      <a:rPr lang="en-US" i="1"/>
                      <m:t> </m:t>
                    </m:r>
                    <m:sSup>
                      <m:sSupPr>
                        <m:ctrlPr>
                          <a:rPr lang="en-US" i="1"/>
                        </m:ctrlPr>
                      </m:sSupPr>
                      <m:e>
                        <m:r>
                          <a:rPr lang="en-US" i="1"/>
                          <m:t>10</m:t>
                        </m:r>
                      </m:e>
                      <m:sup>
                        <m:r>
                          <a:rPr lang="en-US" i="1"/>
                          <m:t>7</m:t>
                        </m:r>
                      </m:sup>
                    </m:sSup>
                    <m:r>
                      <a:rPr lang="en-US" i="1"/>
                      <m:t>𝑁</m:t>
                    </m:r>
                    <m:r>
                      <a:rPr lang="en-US" i="1"/>
                      <m:t>/</m:t>
                    </m:r>
                    <m:r>
                      <a:rPr lang="en-US" i="1"/>
                      <m:t>𝐶</m:t>
                    </m:r>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31D0630F-C8EF-4E35-8182-E66E2FCE1D7A}"/>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53058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4B55-D241-44A1-BA76-0B336EF024D0}"/>
              </a:ext>
            </a:extLst>
          </p:cNvPr>
          <p:cNvSpPr>
            <a:spLocks noGrp="1"/>
          </p:cNvSpPr>
          <p:nvPr>
            <p:ph type="title"/>
          </p:nvPr>
        </p:nvSpPr>
        <p:spPr/>
        <p:txBody>
          <a:bodyPr>
            <a:normAutofit fontScale="90000"/>
          </a:bodyPr>
          <a:lstStyle/>
          <a:p>
            <a:br>
              <a:rPr lang="en-US" sz="3600" dirty="0"/>
            </a:br>
            <a:r>
              <a:rPr lang="en-US" sz="3600" dirty="0"/>
              <a:t>Calculate E</a:t>
            </a:r>
            <a:r>
              <a:rPr lang="en-US" sz="3600" baseline="-25000" dirty="0"/>
              <a:t>1</a:t>
            </a:r>
            <a:r>
              <a:rPr lang="en-US" sz="3600" dirty="0"/>
              <a:t> and E</a:t>
            </a:r>
            <a:r>
              <a:rPr lang="en-US" sz="3600" baseline="-25000" dirty="0"/>
              <a:t>2</a:t>
            </a:r>
            <a:r>
              <a:rPr lang="en-US" sz="3600" dirty="0"/>
              <a:t>  due to q</a:t>
            </a:r>
            <a:r>
              <a:rPr lang="en-US" sz="3600" baseline="-25000" dirty="0"/>
              <a:t>1</a:t>
            </a:r>
            <a:r>
              <a:rPr lang="en-US" sz="3600" dirty="0"/>
              <a:t> and q</a:t>
            </a:r>
            <a:r>
              <a:rPr lang="en-US" sz="3600" baseline="-25000" dirty="0"/>
              <a:t>2</a:t>
            </a:r>
            <a:r>
              <a:rPr lang="en-US" sz="3600" dirty="0"/>
              <a:t> on q</a:t>
            </a:r>
            <a:r>
              <a:rPr lang="en-US" sz="3600" baseline="-25000" dirty="0"/>
              <a:t>3</a:t>
            </a:r>
            <a:r>
              <a:rPr lang="en-US" sz="3600" dirty="0"/>
              <a:t>, and find the resultant</a:t>
            </a:r>
            <a:br>
              <a:rPr lang="en-US"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88A30CC-0FB4-4A00-957D-C511AC1AAACD}"/>
                  </a:ext>
                </a:extLst>
              </p:cNvPr>
              <p:cNvSpPr>
                <a:spLocks noGrp="1"/>
              </p:cNvSpPr>
              <p:nvPr>
                <p:ph idx="1"/>
              </p:nvPr>
            </p:nvSpPr>
            <p:spPr/>
            <p:txBody>
              <a:bodyPr/>
              <a:lstStyle/>
              <a:p>
                <a14:m>
                  <m:oMath xmlns:m="http://schemas.openxmlformats.org/officeDocument/2006/math">
                    <m:sSub>
                      <m:sSubPr>
                        <m:ctrlPr>
                          <a:rPr lang="en-US" i="1"/>
                        </m:ctrlPr>
                      </m:sSubPr>
                      <m:e>
                        <m:r>
                          <a:rPr lang="en-US" i="1"/>
                          <m:t>𝐸</m:t>
                        </m:r>
                      </m:e>
                      <m:sub>
                        <m:r>
                          <a:rPr lang="en-US" i="1"/>
                          <m:t>1</m:t>
                        </m:r>
                      </m:sub>
                    </m:sSub>
                    <m:r>
                      <a:rPr lang="en-US" i="1"/>
                      <m:t>= </m:t>
                    </m:r>
                    <m:f>
                      <m:fPr>
                        <m:ctrlPr>
                          <a:rPr lang="en-US" i="1"/>
                        </m:ctrlPr>
                      </m:fPr>
                      <m:num>
                        <m:sSub>
                          <m:sSubPr>
                            <m:ctrlPr>
                              <a:rPr lang="en-US" i="1"/>
                            </m:ctrlPr>
                          </m:sSubPr>
                          <m:e>
                            <m:r>
                              <a:rPr lang="en-US" i="1"/>
                              <m:t>𝑞</m:t>
                            </m:r>
                          </m:e>
                          <m:sub>
                            <m:r>
                              <a:rPr lang="en-US" i="1"/>
                              <m:t>1</m:t>
                            </m:r>
                          </m:sub>
                        </m:sSub>
                      </m:num>
                      <m:den>
                        <m:r>
                          <a:rPr lang="en-US" i="1"/>
                          <m:t>4</m:t>
                        </m:r>
                        <m:r>
                          <a:rPr lang="en-US" i="1"/>
                          <m:t>𝜋</m:t>
                        </m:r>
                        <m:sSub>
                          <m:sSubPr>
                            <m:ctrlPr>
                              <a:rPr lang="en-US" i="1"/>
                            </m:ctrlPr>
                          </m:sSubPr>
                          <m:e>
                            <m:r>
                              <a:rPr lang="en-US" i="1"/>
                              <m:t>𝜀</m:t>
                            </m:r>
                          </m:e>
                          <m:sub>
                            <m:r>
                              <a:rPr lang="en-US" i="1"/>
                              <m:t>0</m:t>
                            </m:r>
                          </m:sub>
                        </m:sSub>
                        <m:sSubSup>
                          <m:sSubSupPr>
                            <m:ctrlPr>
                              <a:rPr lang="en-US" i="1"/>
                            </m:ctrlPr>
                          </m:sSubSupPr>
                          <m:e>
                            <m:r>
                              <a:rPr lang="en-US" i="1"/>
                              <m:t>𝑟</m:t>
                            </m:r>
                          </m:e>
                          <m:sub>
                            <m:r>
                              <a:rPr lang="en-US" i="1"/>
                              <m:t>1</m:t>
                            </m:r>
                          </m:sub>
                          <m:sup>
                            <m:r>
                              <a:rPr lang="en-US" i="1"/>
                              <m:t>2</m:t>
                            </m:r>
                          </m:sup>
                        </m:sSubSup>
                      </m:den>
                    </m:f>
                    <m:r>
                      <a:rPr lang="en-US" i="1"/>
                      <m:t>=9.37 </m:t>
                    </m:r>
                    <m:r>
                      <a:rPr lang="en-US" i="1"/>
                      <m:t>𝑥</m:t>
                    </m:r>
                    <m:r>
                      <a:rPr lang="en-US" i="1"/>
                      <m:t> </m:t>
                    </m:r>
                    <m:sSup>
                      <m:sSupPr>
                        <m:ctrlPr>
                          <a:rPr lang="en-US" i="1"/>
                        </m:ctrlPr>
                      </m:sSupPr>
                      <m:e>
                        <m:r>
                          <a:rPr lang="en-US" i="1"/>
                          <m:t>10</m:t>
                        </m:r>
                      </m:e>
                      <m:sup>
                        <m:r>
                          <a:rPr lang="en-US" i="1"/>
                          <m:t>6</m:t>
                        </m:r>
                      </m:sup>
                    </m:sSup>
                    <m:r>
                      <a:rPr lang="en-US" i="1"/>
                      <m:t>𝑁</m:t>
                    </m:r>
                    <m:r>
                      <a:rPr lang="en-US" i="1"/>
                      <m:t>/</m:t>
                    </m:r>
                    <m:r>
                      <a:rPr lang="en-US" i="1"/>
                      <m:t>𝐶</m:t>
                    </m:r>
                  </m:oMath>
                </a14:m>
                <a:endParaRPr lang="en-US" dirty="0"/>
              </a:p>
              <a:p>
                <a14:m>
                  <m:oMath xmlns:m="http://schemas.openxmlformats.org/officeDocument/2006/math">
                    <m:sSub>
                      <m:sSubPr>
                        <m:ctrlPr>
                          <a:rPr lang="en-US" i="1"/>
                        </m:ctrlPr>
                      </m:sSubPr>
                      <m:e>
                        <m:r>
                          <a:rPr lang="en-US" i="1"/>
                          <m:t>𝐸</m:t>
                        </m:r>
                      </m:e>
                      <m:sub>
                        <m:r>
                          <a:rPr lang="en-US" i="1"/>
                          <m:t>2</m:t>
                        </m:r>
                      </m:sub>
                    </m:sSub>
                    <m:r>
                      <a:rPr lang="en-US" i="1"/>
                      <m:t>= </m:t>
                    </m:r>
                    <m:f>
                      <m:fPr>
                        <m:ctrlPr>
                          <a:rPr lang="en-US" i="1"/>
                        </m:ctrlPr>
                      </m:fPr>
                      <m:num>
                        <m:sSub>
                          <m:sSubPr>
                            <m:ctrlPr>
                              <a:rPr lang="en-US" i="1"/>
                            </m:ctrlPr>
                          </m:sSubPr>
                          <m:e>
                            <m:r>
                              <a:rPr lang="en-US" i="1"/>
                              <m:t>𝑞</m:t>
                            </m:r>
                          </m:e>
                          <m:sub>
                            <m:r>
                              <a:rPr lang="en-US" i="1"/>
                              <m:t>2</m:t>
                            </m:r>
                          </m:sub>
                        </m:sSub>
                      </m:num>
                      <m:den>
                        <m:r>
                          <a:rPr lang="en-US" i="1"/>
                          <m:t>4</m:t>
                        </m:r>
                        <m:r>
                          <a:rPr lang="en-US" i="1"/>
                          <m:t>𝜋</m:t>
                        </m:r>
                        <m:sSub>
                          <m:sSubPr>
                            <m:ctrlPr>
                              <a:rPr lang="en-US" i="1"/>
                            </m:ctrlPr>
                          </m:sSubPr>
                          <m:e>
                            <m:r>
                              <a:rPr lang="en-US" i="1"/>
                              <m:t>𝜀</m:t>
                            </m:r>
                          </m:e>
                          <m:sub>
                            <m:r>
                              <a:rPr lang="en-US" i="1"/>
                              <m:t>0</m:t>
                            </m:r>
                          </m:sub>
                        </m:sSub>
                        <m:sSubSup>
                          <m:sSubSupPr>
                            <m:ctrlPr>
                              <a:rPr lang="en-US" i="1"/>
                            </m:ctrlPr>
                          </m:sSubSupPr>
                          <m:e>
                            <m:r>
                              <a:rPr lang="en-US" i="1"/>
                              <m:t>𝑟</m:t>
                            </m:r>
                          </m:e>
                          <m:sub>
                            <m:r>
                              <a:rPr lang="en-US" i="1"/>
                              <m:t>2</m:t>
                            </m:r>
                          </m:sub>
                          <m:sup>
                            <m:r>
                              <a:rPr lang="en-US" i="1"/>
                              <m:t>2</m:t>
                            </m:r>
                          </m:sup>
                        </m:sSubSup>
                      </m:den>
                    </m:f>
                    <m:r>
                      <a:rPr lang="en-US" i="1"/>
                      <m:t>=1.8 </m:t>
                    </m:r>
                    <m:r>
                      <a:rPr lang="en-US" i="1"/>
                      <m:t>𝑥</m:t>
                    </m:r>
                    <m:r>
                      <a:rPr lang="en-US" i="1"/>
                      <m:t> </m:t>
                    </m:r>
                    <m:sSup>
                      <m:sSupPr>
                        <m:ctrlPr>
                          <a:rPr lang="en-US" i="1"/>
                        </m:ctrlPr>
                      </m:sSupPr>
                      <m:e>
                        <m:r>
                          <a:rPr lang="en-US" i="1"/>
                          <m:t>10</m:t>
                        </m:r>
                      </m:e>
                      <m:sup>
                        <m:r>
                          <a:rPr lang="en-US" i="1"/>
                          <m:t>7</m:t>
                        </m:r>
                      </m:sup>
                    </m:sSup>
                    <m:r>
                      <a:rPr lang="en-US" i="1"/>
                      <m:t>𝑁</m:t>
                    </m:r>
                    <m:r>
                      <a:rPr lang="en-US" i="1"/>
                      <m:t>/</m:t>
                    </m:r>
                    <m:r>
                      <a:rPr lang="en-US" i="1"/>
                      <m:t>𝐶</m:t>
                    </m:r>
                  </m:oMath>
                </a14:m>
                <a:endParaRPr lang="en-US" dirty="0"/>
              </a:p>
              <a:p>
                <a14:m>
                  <m:oMath xmlns:m="http://schemas.openxmlformats.org/officeDocument/2006/math">
                    <m:r>
                      <a:rPr lang="en-US" i="1"/>
                      <m:t>𝐸</m:t>
                    </m:r>
                    <m:r>
                      <a:rPr lang="en-US" i="1"/>
                      <m:t>= </m:t>
                    </m:r>
                    <m:rad>
                      <m:radPr>
                        <m:degHide m:val="on"/>
                        <m:ctrlPr>
                          <a:rPr lang="en-US" i="1"/>
                        </m:ctrlPr>
                      </m:radPr>
                      <m:deg/>
                      <m:e>
                        <m:sSubSup>
                          <m:sSubSupPr>
                            <m:ctrlPr>
                              <a:rPr lang="en-US" i="1"/>
                            </m:ctrlPr>
                          </m:sSubSupPr>
                          <m:e>
                            <m:r>
                              <a:rPr lang="en-US" i="1"/>
                              <m:t>𝐸</m:t>
                            </m:r>
                          </m:e>
                          <m:sub>
                            <m:r>
                              <a:rPr lang="en-US" i="1"/>
                              <m:t>1</m:t>
                            </m:r>
                          </m:sub>
                          <m:sup>
                            <m:r>
                              <a:rPr lang="en-US" i="1"/>
                              <m:t>2</m:t>
                            </m:r>
                          </m:sup>
                        </m:sSubSup>
                        <m:r>
                          <a:rPr lang="en-US" i="1"/>
                          <m:t>+ </m:t>
                        </m:r>
                        <m:sSubSup>
                          <m:sSubSupPr>
                            <m:ctrlPr>
                              <a:rPr lang="en-US" i="1"/>
                            </m:ctrlPr>
                          </m:sSubSupPr>
                          <m:e>
                            <m:r>
                              <a:rPr lang="en-US" i="1"/>
                              <m:t>𝐸</m:t>
                            </m:r>
                          </m:e>
                          <m:sub>
                            <m:r>
                              <a:rPr lang="en-US" i="1"/>
                              <m:t>2</m:t>
                            </m:r>
                          </m:sub>
                          <m:sup>
                            <m:r>
                              <a:rPr lang="en-US" i="1"/>
                              <m:t>2</m:t>
                            </m:r>
                          </m:sup>
                        </m:sSubSup>
                      </m:e>
                    </m:rad>
                    <m:r>
                      <a:rPr lang="en-US" i="1"/>
                      <m:t>=2.03 </m:t>
                    </m:r>
                    <m:r>
                      <a:rPr lang="en-US" i="1"/>
                      <m:t>𝑥</m:t>
                    </m:r>
                    <m:r>
                      <a:rPr lang="en-US" i="1"/>
                      <m:t> </m:t>
                    </m:r>
                    <m:sSup>
                      <m:sSupPr>
                        <m:ctrlPr>
                          <a:rPr lang="en-US" i="1"/>
                        </m:ctrlPr>
                      </m:sSupPr>
                      <m:e>
                        <m:r>
                          <a:rPr lang="en-US" i="1"/>
                          <m:t>10</m:t>
                        </m:r>
                      </m:e>
                      <m:sup>
                        <m:r>
                          <a:rPr lang="en-US" i="1"/>
                          <m:t>7</m:t>
                        </m:r>
                      </m:sup>
                    </m:sSup>
                    <m:r>
                      <a:rPr lang="en-US" i="1"/>
                      <m:t> </m:t>
                    </m:r>
                    <m:r>
                      <a:rPr lang="en-US" i="1"/>
                      <m:t>𝑁</m:t>
                    </m:r>
                    <m:r>
                      <a:rPr lang="en-US" i="1"/>
                      <m:t>/</m:t>
                    </m:r>
                    <m:r>
                      <a:rPr lang="en-US" i="1"/>
                      <m:t>𝐶</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388A30CC-0FB4-4A00-957D-C511AC1AAAC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678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EA7F-4EE9-4002-9FC7-A57081386FB1}"/>
              </a:ext>
            </a:extLst>
          </p:cNvPr>
          <p:cNvSpPr>
            <a:spLocks noGrp="1"/>
          </p:cNvSpPr>
          <p:nvPr>
            <p:ph type="title"/>
          </p:nvPr>
        </p:nvSpPr>
        <p:spPr/>
        <p:txBody>
          <a:bodyPr/>
          <a:lstStyle/>
          <a:p>
            <a:r>
              <a:rPr lang="en-US" dirty="0"/>
              <a:t>We look at the Followings</a:t>
            </a:r>
          </a:p>
        </p:txBody>
      </p:sp>
      <p:sp>
        <p:nvSpPr>
          <p:cNvPr id="3" name="Content Placeholder 2">
            <a:extLst>
              <a:ext uri="{FF2B5EF4-FFF2-40B4-BE49-F238E27FC236}">
                <a16:creationId xmlns:a16="http://schemas.microsoft.com/office/drawing/2014/main" id="{88AE800B-082C-4707-92C5-91BD3F2FAB06}"/>
              </a:ext>
            </a:extLst>
          </p:cNvPr>
          <p:cNvSpPr>
            <a:spLocks noGrp="1"/>
          </p:cNvSpPr>
          <p:nvPr>
            <p:ph idx="1"/>
          </p:nvPr>
        </p:nvSpPr>
        <p:spPr/>
        <p:txBody>
          <a:bodyPr/>
          <a:lstStyle/>
          <a:p>
            <a:pPr lvl="0"/>
            <a:endParaRPr lang="en-US" dirty="0"/>
          </a:p>
          <a:p>
            <a:pPr lvl="0"/>
            <a:r>
              <a:rPr lang="en-US" sz="4000" dirty="0"/>
              <a:t>Fields due to static and moving charges</a:t>
            </a:r>
          </a:p>
          <a:p>
            <a:pPr lvl="0"/>
            <a:r>
              <a:rPr lang="en-US" sz="4000" dirty="0"/>
              <a:t>Lines of force and electric field lines</a:t>
            </a:r>
          </a:p>
          <a:p>
            <a:pPr lvl="0"/>
            <a:r>
              <a:rPr lang="en-US" sz="4000" dirty="0"/>
              <a:t>Objects such as molecules, that are oppositely charged at two points or poles, DIPOLES</a:t>
            </a:r>
          </a:p>
          <a:p>
            <a:pPr lvl="0"/>
            <a:r>
              <a:rPr lang="en-US" sz="4000" dirty="0"/>
              <a:t>Behavior of charged particles in an electric field</a:t>
            </a:r>
          </a:p>
          <a:p>
            <a:endParaRPr lang="en-US" dirty="0"/>
          </a:p>
        </p:txBody>
      </p:sp>
    </p:spTree>
    <p:extLst>
      <p:ext uri="{BB962C8B-B14F-4D97-AF65-F5344CB8AC3E}">
        <p14:creationId xmlns:p14="http://schemas.microsoft.com/office/powerpoint/2010/main" val="3938420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718B-5A7F-4D29-A39D-236FF2EDBA48}"/>
              </a:ext>
            </a:extLst>
          </p:cNvPr>
          <p:cNvSpPr>
            <a:spLocks noGrp="1"/>
          </p:cNvSpPr>
          <p:nvPr>
            <p:ph type="title"/>
          </p:nvPr>
        </p:nvSpPr>
        <p:spPr/>
        <p:txBody>
          <a:bodyPr/>
          <a:lstStyle/>
          <a:p>
            <a:r>
              <a:rPr lang="en-US" dirty="0"/>
              <a:t>Angle or direction of the field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5E7B87-4EE9-458A-AD42-7E1F8D0EA073}"/>
                  </a:ext>
                </a:extLst>
              </p:cNvPr>
              <p:cNvSpPr>
                <a:spLocks noGrp="1"/>
              </p:cNvSpPr>
              <p:nvPr>
                <p:ph idx="1"/>
              </p:nvPr>
            </p:nvSpPr>
            <p:spPr/>
            <p:txBody>
              <a:bodyPr/>
              <a:lstStyle/>
              <a:p>
                <a14:m>
                  <m:oMath xmlns:m="http://schemas.openxmlformats.org/officeDocument/2006/math">
                    <m:func>
                      <m:funcPr>
                        <m:ctrlPr>
                          <a:rPr lang="en-US" i="1"/>
                        </m:ctrlPr>
                      </m:funcPr>
                      <m:fName>
                        <m:r>
                          <m:rPr>
                            <m:sty m:val="p"/>
                          </m:rPr>
                          <a:rPr lang="en-US"/>
                          <m:t>tan</m:t>
                        </m:r>
                      </m:fName>
                      <m:e>
                        <m:r>
                          <a:rPr lang="en-US" i="1"/>
                          <m:t>𝜃</m:t>
                        </m:r>
                        <m:r>
                          <a:rPr lang="en-US" i="1"/>
                          <m:t>= </m:t>
                        </m:r>
                        <m:f>
                          <m:fPr>
                            <m:ctrlPr>
                              <a:rPr lang="en-US" i="1"/>
                            </m:ctrlPr>
                          </m:fPr>
                          <m:num>
                            <m:sSub>
                              <m:sSubPr>
                                <m:ctrlPr>
                                  <a:rPr lang="en-US" i="1"/>
                                </m:ctrlPr>
                              </m:sSubPr>
                              <m:e>
                                <m:r>
                                  <a:rPr lang="en-US" i="1"/>
                                  <m:t>𝐸</m:t>
                                </m:r>
                              </m:e>
                              <m:sub>
                                <m:r>
                                  <a:rPr lang="en-US" i="1"/>
                                  <m:t>2</m:t>
                                </m:r>
                              </m:sub>
                            </m:sSub>
                          </m:num>
                          <m:den>
                            <m:sSub>
                              <m:sSubPr>
                                <m:ctrlPr>
                                  <a:rPr lang="en-US" i="1"/>
                                </m:ctrlPr>
                              </m:sSubPr>
                              <m:e>
                                <m:r>
                                  <a:rPr lang="en-US" i="1"/>
                                  <m:t>𝐸</m:t>
                                </m:r>
                              </m:e>
                              <m:sub>
                                <m:r>
                                  <a:rPr lang="en-US" i="1"/>
                                  <m:t>1</m:t>
                                </m:r>
                              </m:sub>
                            </m:sSub>
                          </m:den>
                        </m:f>
                      </m:e>
                    </m:func>
                    <m:r>
                      <a:rPr lang="en-US" i="1"/>
                      <m:t> </m:t>
                    </m:r>
                  </m:oMath>
                </a14:m>
                <a:r>
                  <a:rPr lang="en-US" dirty="0"/>
                  <a:t> or </a:t>
                </a:r>
                <a14:m>
                  <m:oMath xmlns:m="http://schemas.openxmlformats.org/officeDocument/2006/math">
                    <m:r>
                      <a:rPr lang="en-US" i="1"/>
                      <m:t>𝜃</m:t>
                    </m:r>
                    <m:r>
                      <a:rPr lang="en-US" i="1"/>
                      <m:t>= </m:t>
                    </m:r>
                    <m:sSup>
                      <m:sSupPr>
                        <m:ctrlPr>
                          <a:rPr lang="en-US" i="1"/>
                        </m:ctrlPr>
                      </m:sSupPr>
                      <m:e>
                        <m:r>
                          <a:rPr lang="en-US" i="1"/>
                          <m:t>𝑡𝑎𝑛</m:t>
                        </m:r>
                      </m:e>
                      <m:sup>
                        <m:r>
                          <a:rPr lang="en-US" i="1"/>
                          <m:t>−1</m:t>
                        </m:r>
                      </m:sup>
                    </m:sSup>
                    <m:d>
                      <m:dPr>
                        <m:ctrlPr>
                          <a:rPr lang="en-US" i="1"/>
                        </m:ctrlPr>
                      </m:dPr>
                      <m:e>
                        <m:f>
                          <m:fPr>
                            <m:ctrlPr>
                              <a:rPr lang="en-US" i="1"/>
                            </m:ctrlPr>
                          </m:fPr>
                          <m:num>
                            <m:sSub>
                              <m:sSubPr>
                                <m:ctrlPr>
                                  <a:rPr lang="en-US" i="1"/>
                                </m:ctrlPr>
                              </m:sSubPr>
                              <m:e>
                                <m:r>
                                  <a:rPr lang="en-US" i="1"/>
                                  <m:t>𝐸</m:t>
                                </m:r>
                              </m:e>
                              <m:sub>
                                <m:r>
                                  <a:rPr lang="en-US" i="1"/>
                                  <m:t>2</m:t>
                                </m:r>
                              </m:sub>
                            </m:sSub>
                          </m:num>
                          <m:den>
                            <m:sSub>
                              <m:sSubPr>
                                <m:ctrlPr>
                                  <a:rPr lang="en-US" i="1"/>
                                </m:ctrlPr>
                              </m:sSubPr>
                              <m:e>
                                <m:r>
                                  <a:rPr lang="en-US" i="1"/>
                                  <m:t>𝐸</m:t>
                                </m:r>
                              </m:e>
                              <m:sub>
                                <m:r>
                                  <a:rPr lang="en-US" i="1"/>
                                  <m:t>1</m:t>
                                </m:r>
                              </m:sub>
                            </m:sSub>
                          </m:den>
                        </m:f>
                      </m:e>
                    </m:d>
                    <m:r>
                      <a:rPr lang="en-US" i="1"/>
                      <m:t>=62.5°</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D35E7B87-4EE9-458A-AD42-7E1F8D0EA073}"/>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191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B58F-A7E1-45C6-8078-04C732310A92}"/>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F469A052-C379-40CC-A2C5-B9CD6EECB9EB}"/>
              </a:ext>
            </a:extLst>
          </p:cNvPr>
          <p:cNvSpPr>
            <a:spLocks noGrp="1"/>
          </p:cNvSpPr>
          <p:nvPr>
            <p:ph idx="1"/>
          </p:nvPr>
        </p:nvSpPr>
        <p:spPr/>
        <p:txBody>
          <a:bodyPr/>
          <a:lstStyle/>
          <a:p>
            <a:r>
              <a:rPr lang="en-US" dirty="0"/>
              <a:t>Due 2 weeks from this date</a:t>
            </a:r>
          </a:p>
        </p:txBody>
      </p:sp>
    </p:spTree>
    <p:extLst>
      <p:ext uri="{BB962C8B-B14F-4D97-AF65-F5344CB8AC3E}">
        <p14:creationId xmlns:p14="http://schemas.microsoft.com/office/powerpoint/2010/main" val="3494964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3C91-698C-48C1-BB65-235DA49B36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2A1959-2632-4190-B589-B1F7D624AA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3612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3F2E-BBB7-4C48-AF31-1F3FD9E749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635D2C-7A37-4AAC-AA46-9413501C1E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7843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56BC-3CF5-47C9-BF2A-1BDDA05E71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543AA3-E034-4E57-9571-5E9869113C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6777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59F3-8B75-4429-ACFC-17A958A781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162465-E77A-4BD1-82C4-9453F4293A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0919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5C8B-9AA4-4864-AB75-94018072CC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C39915-F6C7-4A84-B751-7D5B775EC4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1822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7943-8B12-4A65-BEF7-D2EA5CB02A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23A6AA-BF59-42B9-8CB7-736A334E8D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5608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808E-AFEE-449A-92D0-A8B518F558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A24E7A-DA65-41C3-BE2D-4EB8817B83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7756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598D-967E-4781-8A4C-0B23FF81AE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522DB-6A0A-45BC-B1B2-282F5B96B5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467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BAB9-F46D-4C8E-B4D3-C06AE0E815E7}"/>
              </a:ext>
            </a:extLst>
          </p:cNvPr>
          <p:cNvSpPr>
            <a:spLocks noGrp="1"/>
          </p:cNvSpPr>
          <p:nvPr>
            <p:ph type="title"/>
          </p:nvPr>
        </p:nvSpPr>
        <p:spPr/>
        <p:txBody>
          <a:bodyPr/>
          <a:lstStyle/>
          <a:p>
            <a:r>
              <a:rPr lang="en-US" dirty="0"/>
              <a:t>Field</a:t>
            </a:r>
          </a:p>
        </p:txBody>
      </p:sp>
      <p:sp>
        <p:nvSpPr>
          <p:cNvPr id="3" name="Content Placeholder 2">
            <a:extLst>
              <a:ext uri="{FF2B5EF4-FFF2-40B4-BE49-F238E27FC236}">
                <a16:creationId xmlns:a16="http://schemas.microsoft.com/office/drawing/2014/main" id="{31C24B63-CD68-492D-BB19-CD232E637ABB}"/>
              </a:ext>
            </a:extLst>
          </p:cNvPr>
          <p:cNvSpPr>
            <a:spLocks noGrp="1"/>
          </p:cNvSpPr>
          <p:nvPr>
            <p:ph idx="1"/>
          </p:nvPr>
        </p:nvSpPr>
        <p:spPr/>
        <p:txBody>
          <a:bodyPr/>
          <a:lstStyle/>
          <a:p>
            <a:r>
              <a:rPr lang="en-US" sz="4800" dirty="0"/>
              <a:t>A Physical Phenomenon such as a force, potential, that pervades a region. Examples are Electric field, gravitational field, magnetic field, etc.</a:t>
            </a:r>
          </a:p>
          <a:p>
            <a:endParaRPr lang="en-US" dirty="0"/>
          </a:p>
        </p:txBody>
      </p:sp>
    </p:spTree>
    <p:extLst>
      <p:ext uri="{BB962C8B-B14F-4D97-AF65-F5344CB8AC3E}">
        <p14:creationId xmlns:p14="http://schemas.microsoft.com/office/powerpoint/2010/main" val="295936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EA4F-F821-4DE0-9B83-7A269D8AEA50}"/>
              </a:ext>
            </a:extLst>
          </p:cNvPr>
          <p:cNvSpPr>
            <a:spLocks noGrp="1"/>
          </p:cNvSpPr>
          <p:nvPr>
            <p:ph type="title"/>
          </p:nvPr>
        </p:nvSpPr>
        <p:spPr/>
        <p:txBody>
          <a:bodyPr/>
          <a:lstStyle/>
          <a:p>
            <a:r>
              <a:rPr lang="en-US" dirty="0"/>
              <a:t>Charges and </a:t>
            </a:r>
            <a:r>
              <a:rPr lang="en-US" dirty="0" err="1"/>
              <a:t>Dsitributions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7C447F-FA9D-487B-9601-7F3DB93C805B}"/>
                  </a:ext>
                </a:extLst>
              </p:cNvPr>
              <p:cNvSpPr>
                <a:spLocks noGrp="1"/>
              </p:cNvSpPr>
              <p:nvPr>
                <p:ph idx="1"/>
              </p:nvPr>
            </p:nvSpPr>
            <p:spPr/>
            <p:txBody>
              <a:bodyPr/>
              <a:lstStyle/>
              <a:p>
                <a:r>
                  <a:rPr lang="en-US" b="1" dirty="0"/>
                  <a:t>Static Charges</a:t>
                </a:r>
              </a:p>
              <a:p>
                <a:pPr lvl="1"/>
                <a:r>
                  <a:rPr lang="en-US" b="1" dirty="0"/>
                  <a:t>Positive and Negative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e>
                    </m:nary>
                  </m:oMath>
                </a14:m>
                <a:endParaRPr lang="en-US" b="1" dirty="0"/>
              </a:p>
              <a:p>
                <a:pPr lvl="1"/>
                <a:endParaRPr lang="en-US" b="1" dirty="0"/>
              </a:p>
              <a:p>
                <a:pPr lvl="1"/>
                <a:endParaRPr lang="en-US" b="1" dirty="0"/>
              </a:p>
              <a:p>
                <a:pPr marL="457200" lvl="1" indent="0">
                  <a:buNone/>
                </a:pPr>
                <a:r>
                  <a:rPr lang="en-US" b="1" dirty="0"/>
                  <a:t>Charge Distributions</a:t>
                </a:r>
              </a:p>
              <a:p>
                <a:pPr lvl="2"/>
                <a:r>
                  <a:rPr lang="en-US" dirty="0"/>
                  <a:t>ρ the volume charge density ρ = </a:t>
                </a:r>
                <a:r>
                  <a:rPr lang="en-US" dirty="0" err="1"/>
                  <a:t>dq</a:t>
                </a:r>
                <a:r>
                  <a:rPr lang="en-US" dirty="0"/>
                  <a:t>/</a:t>
                </a:r>
                <a:r>
                  <a:rPr lang="en-US" dirty="0" err="1"/>
                  <a:t>dV</a:t>
                </a:r>
                <a:r>
                  <a:rPr lang="en-US" dirty="0"/>
                  <a:t>  C/m</a:t>
                </a:r>
                <a:r>
                  <a:rPr lang="en-US" baseline="30000" dirty="0"/>
                  <a:t>3</a:t>
                </a:r>
                <a:endParaRPr lang="en-US" sz="1600" dirty="0"/>
              </a:p>
              <a:p>
                <a:pPr lvl="2"/>
                <a:r>
                  <a:rPr lang="en-US" dirty="0"/>
                  <a:t>σ the area charge density      σ = </a:t>
                </a:r>
                <a:r>
                  <a:rPr lang="en-US" dirty="0" err="1"/>
                  <a:t>dq</a:t>
                </a:r>
                <a:r>
                  <a:rPr lang="en-US" dirty="0"/>
                  <a:t>/</a:t>
                </a:r>
                <a:r>
                  <a:rPr lang="en-US" dirty="0" err="1"/>
                  <a:t>dA</a:t>
                </a:r>
                <a:r>
                  <a:rPr lang="en-US" dirty="0"/>
                  <a:t>  C/m</a:t>
                </a:r>
                <a:r>
                  <a:rPr lang="en-US" baseline="30000" dirty="0"/>
                  <a:t>2</a:t>
                </a:r>
                <a:endParaRPr lang="en-US" sz="1600" dirty="0"/>
              </a:p>
              <a:p>
                <a:pPr lvl="2"/>
                <a:r>
                  <a:rPr lang="en-US" dirty="0"/>
                  <a:t>μ the linear charge density    μ = </a:t>
                </a:r>
                <a:r>
                  <a:rPr lang="en-US" dirty="0" err="1"/>
                  <a:t>dq</a:t>
                </a:r>
                <a:r>
                  <a:rPr lang="en-US" dirty="0"/>
                  <a:t>/d</a:t>
                </a:r>
                <a:r>
                  <a:rPr lang="en-US" i="1" dirty="0"/>
                  <a:t>l</a:t>
                </a:r>
                <a:r>
                  <a:rPr lang="en-US" dirty="0"/>
                  <a:t>    C/m</a:t>
                </a:r>
                <a:endParaRPr lang="en-US" sz="1600"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857C447F-FA9D-487B-9601-7F3DB93C805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034554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0658-EFED-45A6-AB5D-8679639FAB96}"/>
              </a:ext>
            </a:extLst>
          </p:cNvPr>
          <p:cNvSpPr>
            <a:spLocks noGrp="1"/>
          </p:cNvSpPr>
          <p:nvPr>
            <p:ph type="title"/>
          </p:nvPr>
        </p:nvSpPr>
        <p:spPr>
          <a:xfrm>
            <a:off x="990600" y="341680"/>
            <a:ext cx="10515600" cy="1325563"/>
          </a:xfrm>
        </p:spPr>
        <p:txBody>
          <a:bodyPr/>
          <a:lstStyle/>
          <a:p>
            <a:r>
              <a:rPr lang="en-US" b="1" dirty="0"/>
              <a:t>Electric Field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ECE0D9-1C0D-42D7-A029-FB38CFB8DEFC}"/>
                  </a:ext>
                </a:extLst>
              </p:cNvPr>
              <p:cNvSpPr>
                <a:spLocks noGrp="1"/>
              </p:cNvSpPr>
              <p:nvPr>
                <p:ph idx="1"/>
              </p:nvPr>
            </p:nvSpPr>
            <p:spPr>
              <a:xfrm>
                <a:off x="838200" y="1849072"/>
                <a:ext cx="10515600" cy="4351338"/>
              </a:xfrm>
            </p:spPr>
            <p:txBody>
              <a:bodyPr/>
              <a:lstStyle/>
              <a:p>
                <a:r>
                  <a:rPr lang="en-US" dirty="0"/>
                  <a:t>Any region where an electric charge experiences a force</a:t>
                </a:r>
              </a:p>
              <a:p>
                <a14:m>
                  <m:oMath xmlns:m="http://schemas.openxmlformats.org/officeDocument/2006/math">
                    <m:sSub>
                      <m:sSubPr>
                        <m:ctrlPr>
                          <a:rPr lang="en-US" i="1"/>
                        </m:ctrlPr>
                      </m:sSubPr>
                      <m:e>
                        <m:r>
                          <a:rPr lang="en-US" i="1"/>
                          <m:t>𝐸</m:t>
                        </m:r>
                      </m:e>
                      <m:sub>
                        <m:r>
                          <a:rPr lang="en-US" i="1"/>
                          <m:t>1</m:t>
                        </m:r>
                      </m:sub>
                    </m:sSub>
                    <m:r>
                      <a:rPr lang="en-US" i="1"/>
                      <m:t>= </m:t>
                    </m:r>
                    <m:f>
                      <m:fPr>
                        <m:ctrlPr>
                          <a:rPr lang="en-US" i="1"/>
                        </m:ctrlPr>
                      </m:fPr>
                      <m:num>
                        <m:sSub>
                          <m:sSubPr>
                            <m:ctrlPr>
                              <a:rPr lang="en-US" i="1"/>
                            </m:ctrlPr>
                          </m:sSubPr>
                          <m:e>
                            <m:r>
                              <a:rPr lang="en-US" i="1"/>
                              <m:t>𝑞</m:t>
                            </m:r>
                          </m:e>
                          <m:sub>
                            <m:r>
                              <a:rPr lang="en-US" i="1"/>
                              <m:t>1</m:t>
                            </m:r>
                          </m:sub>
                        </m:sSub>
                      </m:num>
                      <m:den>
                        <m:r>
                          <a:rPr lang="en-US" i="1"/>
                          <m:t>4</m:t>
                        </m:r>
                        <m:r>
                          <a:rPr lang="en-US" i="1"/>
                          <m:t>𝜋</m:t>
                        </m:r>
                        <m:sSub>
                          <m:sSubPr>
                            <m:ctrlPr>
                              <a:rPr lang="en-US" i="1"/>
                            </m:ctrlPr>
                          </m:sSubPr>
                          <m:e>
                            <m:r>
                              <a:rPr lang="en-US" i="1"/>
                              <m:t>𝜀</m:t>
                            </m:r>
                          </m:e>
                          <m:sub>
                            <m:r>
                              <a:rPr lang="en-US" i="1"/>
                              <m:t>0</m:t>
                            </m:r>
                          </m:sub>
                        </m:sSub>
                        <m:sSubSup>
                          <m:sSubSupPr>
                            <m:ctrlPr>
                              <a:rPr lang="en-US" i="1"/>
                            </m:ctrlPr>
                          </m:sSubSupPr>
                          <m:e>
                            <m:r>
                              <a:rPr lang="en-US" i="1"/>
                              <m:t>𝑟</m:t>
                            </m:r>
                          </m:e>
                          <m:sub>
                            <m:r>
                              <a:rPr lang="en-US" i="1"/>
                              <m:t>1</m:t>
                            </m:r>
                          </m:sub>
                          <m:sup>
                            <m:r>
                              <a:rPr lang="en-US" i="1"/>
                              <m:t>2</m:t>
                            </m:r>
                          </m:sup>
                        </m:sSubSup>
                      </m:den>
                    </m:f>
                  </m:oMath>
                </a14:m>
                <a:endParaRPr lang="en-US" dirty="0"/>
              </a:p>
              <a:p>
                <a:r>
                  <a:rPr lang="en-US" dirty="0"/>
                  <a:t>Vector</a:t>
                </a:r>
              </a:p>
              <a:p>
                <a:r>
                  <a:rPr lang="en-US" dirty="0"/>
                  <a:t>Direction</a:t>
                </a:r>
              </a:p>
              <a:p>
                <a:r>
                  <a:rPr lang="en-US" dirty="0"/>
                  <a:t>Magnitude</a:t>
                </a:r>
              </a:p>
              <a:p>
                <a:endParaRPr lang="en-US" dirty="0"/>
              </a:p>
            </p:txBody>
          </p:sp>
        </mc:Choice>
        <mc:Fallback>
          <p:sp>
            <p:nvSpPr>
              <p:cNvPr id="3" name="Content Placeholder 2">
                <a:extLst>
                  <a:ext uri="{FF2B5EF4-FFF2-40B4-BE49-F238E27FC236}">
                    <a16:creationId xmlns:a16="http://schemas.microsoft.com/office/drawing/2014/main" id="{D9ECE0D9-1C0D-42D7-A029-FB38CFB8DEFC}"/>
                  </a:ext>
                </a:extLst>
              </p:cNvPr>
              <p:cNvSpPr>
                <a:spLocks noGrp="1" noRot="1" noChangeAspect="1" noMove="1" noResize="1" noEditPoints="1" noAdjustHandles="1" noChangeArrowheads="1" noChangeShapeType="1" noTextEdit="1"/>
              </p:cNvSpPr>
              <p:nvPr>
                <p:ph idx="1"/>
              </p:nvPr>
            </p:nvSpPr>
            <p:spPr>
              <a:xfrm>
                <a:off x="838200" y="1849072"/>
                <a:ext cx="10515600" cy="4351338"/>
              </a:xfrm>
              <a:blipFill>
                <a:blip r:embed="rId2"/>
                <a:stretch>
                  <a:fillRect l="-1043" t="-2241"/>
                </a:stretch>
              </a:blipFill>
            </p:spPr>
            <p:txBody>
              <a:bodyPr/>
              <a:lstStyle/>
              <a:p>
                <a:r>
                  <a:rPr lang="en-US">
                    <a:noFill/>
                  </a:rPr>
                  <a:t> </a:t>
                </a:r>
              </a:p>
            </p:txBody>
          </p:sp>
        </mc:Fallback>
      </mc:AlternateContent>
      <p:sp>
        <p:nvSpPr>
          <p:cNvPr id="4" name="Rectangle 1">
            <a:extLst>
              <a:ext uri="{FF2B5EF4-FFF2-40B4-BE49-F238E27FC236}">
                <a16:creationId xmlns:a16="http://schemas.microsoft.com/office/drawing/2014/main" id="{1228AD8A-EB03-44D6-8033-80CA6146AFEA}"/>
              </a:ext>
            </a:extLst>
          </p:cNvPr>
          <p:cNvSpPr>
            <a:spLocks noChangeArrowheads="1"/>
          </p:cNvSpPr>
          <p:nvPr/>
        </p:nvSpPr>
        <p:spPr bwMode="auto">
          <a:xfrm>
            <a:off x="0" y="234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E5988B0F-BFEC-471A-A6F0-0CF2F200E300}"/>
              </a:ext>
            </a:extLst>
          </p:cNvPr>
          <p:cNvSpPr>
            <a:spLocks noChangeArrowheads="1"/>
          </p:cNvSpPr>
          <p:nvPr/>
        </p:nvSpPr>
        <p:spPr bwMode="auto">
          <a:xfrm>
            <a:off x="152400" y="1758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576FA113-6280-4D7D-9EDC-56213D6223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81D755-62EB-4891-8A10-7143E84FFEFF}"/>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97B0296F-54D1-471A-9298-58E5340E3192}"/>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50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Content Placeholder 3" descr="C:\Users\iaadi\AppData\Local\Microsoft\Windows\INetCache\Content.Word\Fieldlines1.jpg"/>
          <p:cNvPicPr>
            <a:picLocks noChangeAspect="1"/>
          </p:cNvPicPr>
          <p:nvPr/>
        </p:nvPicPr>
        <p:blipFill rotWithShape="1">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p:blipFill>
        <p:spPr>
          <a:xfrm>
            <a:off x="6183088" y="2940617"/>
            <a:ext cx="5170711" cy="2469014"/>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4" name="Freeform: Shap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C381E-C67C-4859-B9D3-D69F2D807675}"/>
              </a:ext>
            </a:extLst>
          </p:cNvPr>
          <p:cNvSpPr>
            <a:spLocks noGrp="1"/>
          </p:cNvSpPr>
          <p:nvPr>
            <p:ph type="title"/>
          </p:nvPr>
        </p:nvSpPr>
        <p:spPr>
          <a:xfrm>
            <a:off x="838200" y="365126"/>
            <a:ext cx="5340605" cy="1146176"/>
          </a:xfrm>
        </p:spPr>
        <p:txBody>
          <a:bodyPr>
            <a:normAutofit/>
          </a:bodyPr>
          <a:lstStyle/>
          <a:p>
            <a:r>
              <a:rPr lang="en-US" b="1"/>
              <a:t>Electric field lines</a:t>
            </a:r>
            <a:endParaRPr lang="en-US"/>
          </a:p>
        </p:txBody>
      </p:sp>
      <p:sp>
        <p:nvSpPr>
          <p:cNvPr id="12" name="Content Placeholder 8"/>
          <p:cNvSpPr>
            <a:spLocks noGrp="1"/>
          </p:cNvSpPr>
          <p:nvPr>
            <p:ph idx="1"/>
          </p:nvPr>
        </p:nvSpPr>
        <p:spPr>
          <a:xfrm>
            <a:off x="838200" y="2173288"/>
            <a:ext cx="3603171" cy="3639684"/>
          </a:xfrm>
        </p:spPr>
        <p:txBody>
          <a:bodyPr anchor="ctr">
            <a:normAutofit/>
          </a:bodyPr>
          <a:lstStyle/>
          <a:p>
            <a:r>
              <a:rPr lang="en-US" sz="2000">
                <a:solidFill>
                  <a:schemeClr val="bg1"/>
                </a:solidFill>
              </a:rPr>
              <a:t>Radially outward for +ve test charge</a:t>
            </a:r>
          </a:p>
          <a:p>
            <a:r>
              <a:rPr lang="en-US" sz="2000">
                <a:solidFill>
                  <a:schemeClr val="bg1"/>
                </a:solidFill>
              </a:rPr>
              <a:t>Radially inward for –ve test charge</a:t>
            </a:r>
          </a:p>
          <a:p>
            <a:r>
              <a:rPr lang="en-US" sz="2000">
                <a:solidFill>
                  <a:schemeClr val="bg1"/>
                </a:solidFill>
              </a:rPr>
              <a:t>Direction is from +ve to -ve</a:t>
            </a:r>
          </a:p>
        </p:txBody>
      </p:sp>
    </p:spTree>
    <p:extLst>
      <p:ext uri="{BB962C8B-B14F-4D97-AF65-F5344CB8AC3E}">
        <p14:creationId xmlns:p14="http://schemas.microsoft.com/office/powerpoint/2010/main" val="320504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Shap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3" descr="C:\Users\iaadi\AppData\Local\Microsoft\Windows\INetCache\Content.Word\FieldlinesDirection.jpg"/>
          <p:cNvPicPr>
            <a:picLocks noChangeAspect="1"/>
          </p:cNvPicPr>
          <p:nvPr/>
        </p:nvPicPr>
        <p:blipFill rotWithShape="1">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p:blipFill>
        <p:spPr>
          <a:xfrm>
            <a:off x="6693455" y="1999251"/>
            <a:ext cx="4533345" cy="311667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a:extLst>
              <a:ext uri="{FF2B5EF4-FFF2-40B4-BE49-F238E27FC236}">
                <a16:creationId xmlns:a16="http://schemas.microsoft.com/office/drawing/2014/main" id="{A6C06624-6E6E-43C0-878C-CEFEC0BE4C42}"/>
              </a:ext>
            </a:extLst>
          </p:cNvPr>
          <p:cNvSpPr>
            <a:spLocks noGrp="1"/>
          </p:cNvSpPr>
          <p:nvPr>
            <p:ph type="title"/>
          </p:nvPr>
        </p:nvSpPr>
        <p:spPr>
          <a:xfrm>
            <a:off x="838200" y="365126"/>
            <a:ext cx="5340605" cy="1146176"/>
          </a:xfrm>
        </p:spPr>
        <p:txBody>
          <a:bodyPr>
            <a:normAutofit/>
          </a:bodyPr>
          <a:lstStyle/>
          <a:p>
            <a:pPr>
              <a:lnSpc>
                <a:spcPct val="80000"/>
              </a:lnSpc>
            </a:pPr>
            <a:r>
              <a:rPr lang="en-US" sz="4100" dirty="0"/>
              <a:t>Field lines and Equipotential Surface</a:t>
            </a:r>
          </a:p>
        </p:txBody>
      </p:sp>
      <mc:AlternateContent xmlns:mc="http://schemas.openxmlformats.org/markup-compatibility/2006">
        <mc:Choice xmlns:a14="http://schemas.microsoft.com/office/drawing/2010/main" Requires="a14">
          <p:sp>
            <p:nvSpPr>
              <p:cNvPr id="9" name="Content Placeholder 8"/>
              <p:cNvSpPr>
                <a:spLocks noGrp="1"/>
              </p:cNvSpPr>
              <p:nvPr>
                <p:ph idx="1"/>
              </p:nvPr>
            </p:nvSpPr>
            <p:spPr>
              <a:xfrm>
                <a:off x="838200" y="2173288"/>
                <a:ext cx="3603171" cy="3639684"/>
              </a:xfrm>
            </p:spPr>
            <p:txBody>
              <a:bodyPr anchor="ctr">
                <a:normAutofit/>
              </a:bodyPr>
              <a:lstStyle/>
              <a:p>
                <a:r>
                  <a:rPr lang="en-US" sz="2000" dirty="0">
                    <a:solidFill>
                      <a:schemeClr val="bg1"/>
                    </a:solidFill>
                  </a:rPr>
                  <a:t>Potential </a:t>
                </a:r>
                <a14:m>
                  <m:oMath xmlns:m="http://schemas.openxmlformats.org/officeDocument/2006/math">
                    <m:r>
                      <a:rPr lang="en-US" sz="2000" i="1">
                        <a:solidFill>
                          <a:schemeClr val="bg1"/>
                        </a:solidFill>
                        <a:latin typeface="Cambria Math" panose="02040503050406030204" pitchFamily="18" charset="0"/>
                      </a:rPr>
                      <m:t>𝑉</m:t>
                    </m:r>
                    <m:r>
                      <a:rPr lang="en-US" sz="2000" i="1">
                        <a:solidFill>
                          <a:schemeClr val="bg1"/>
                        </a:solidFill>
                        <a:latin typeface="Cambria Math" panose="02040503050406030204" pitchFamily="18" charset="0"/>
                      </a:rPr>
                      <m:t>=</m:t>
                    </m:r>
                    <m:f>
                      <m:fPr>
                        <m:ctrlPr>
                          <a:rPr lang="en-US" sz="2000" i="1">
                            <a:solidFill>
                              <a:schemeClr val="bg1"/>
                            </a:solidFill>
                            <a:latin typeface="Cambria Math" panose="02040503050406030204" pitchFamily="18" charset="0"/>
                          </a:rPr>
                        </m:ctrlPr>
                      </m:fPr>
                      <m:num>
                        <m:r>
                          <a:rPr lang="en-US" sz="2000" i="1">
                            <a:solidFill>
                              <a:schemeClr val="bg1"/>
                            </a:solidFill>
                            <a:latin typeface="Cambria Math" panose="02040503050406030204" pitchFamily="18" charset="0"/>
                          </a:rPr>
                          <m:t>𝑘𝑞</m:t>
                        </m:r>
                      </m:num>
                      <m:den>
                        <m:r>
                          <a:rPr lang="en-US" sz="2000" i="1">
                            <a:solidFill>
                              <a:schemeClr val="bg1"/>
                            </a:solidFill>
                            <a:latin typeface="Cambria Math" panose="02040503050406030204" pitchFamily="18" charset="0"/>
                          </a:rPr>
                          <m:t>𝑟</m:t>
                        </m:r>
                      </m:den>
                    </m:f>
                  </m:oMath>
                </a14:m>
                <a:endParaRPr lang="en-US" sz="2000" dirty="0">
                  <a:solidFill>
                    <a:schemeClr val="bg1"/>
                  </a:solidFill>
                </a:endParaRPr>
              </a:p>
            </p:txBody>
          </p:sp>
        </mc:Choice>
        <mc:Fallback>
          <p:sp>
            <p:nvSpPr>
              <p:cNvPr id="9" name="Content Placeholder 8"/>
              <p:cNvSpPr>
                <a:spLocks noGrp="1" noRot="1" noChangeAspect="1" noMove="1" noResize="1" noEditPoints="1" noAdjustHandles="1" noChangeArrowheads="1" noChangeShapeType="1" noTextEdit="1"/>
              </p:cNvSpPr>
              <p:nvPr>
                <p:ph idx="1"/>
              </p:nvPr>
            </p:nvSpPr>
            <p:spPr>
              <a:xfrm>
                <a:off x="838200" y="2173288"/>
                <a:ext cx="3603171" cy="3639684"/>
              </a:xfrm>
              <a:blipFill>
                <a:blip r:embed="rId4"/>
                <a:stretch>
                  <a:fillRect l="-1523"/>
                </a:stretch>
              </a:blipFill>
            </p:spPr>
            <p:txBody>
              <a:bodyPr/>
              <a:lstStyle/>
              <a:p>
                <a:r>
                  <a:rPr lang="en-US">
                    <a:noFill/>
                  </a:rPr>
                  <a:t> </a:t>
                </a:r>
              </a:p>
            </p:txBody>
          </p:sp>
        </mc:Fallback>
      </mc:AlternateContent>
    </p:spTree>
    <p:extLst>
      <p:ext uri="{BB962C8B-B14F-4D97-AF65-F5344CB8AC3E}">
        <p14:creationId xmlns:p14="http://schemas.microsoft.com/office/powerpoint/2010/main" val="93861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E729-7F4E-4F83-9B77-8E978F7A88C1}"/>
              </a:ext>
            </a:extLst>
          </p:cNvPr>
          <p:cNvSpPr>
            <a:spLocks noGrp="1"/>
          </p:cNvSpPr>
          <p:nvPr>
            <p:ph type="title"/>
          </p:nvPr>
        </p:nvSpPr>
        <p:spPr/>
        <p:txBody>
          <a:bodyPr/>
          <a:lstStyle/>
          <a:p>
            <a:r>
              <a:rPr lang="en-US" b="1" dirty="0"/>
              <a:t>Characteristics of Electric field lines</a:t>
            </a:r>
            <a:endParaRPr lang="en-US" dirty="0"/>
          </a:p>
        </p:txBody>
      </p:sp>
      <p:sp>
        <p:nvSpPr>
          <p:cNvPr id="3" name="Content Placeholder 2">
            <a:extLst>
              <a:ext uri="{FF2B5EF4-FFF2-40B4-BE49-F238E27FC236}">
                <a16:creationId xmlns:a16="http://schemas.microsoft.com/office/drawing/2014/main" id="{26C1C04E-BC0A-4E9A-890F-79E8D1424B15}"/>
              </a:ext>
            </a:extLst>
          </p:cNvPr>
          <p:cNvSpPr>
            <a:spLocks noGrp="1"/>
          </p:cNvSpPr>
          <p:nvPr>
            <p:ph idx="1"/>
          </p:nvPr>
        </p:nvSpPr>
        <p:spPr/>
        <p:txBody>
          <a:bodyPr>
            <a:normAutofit lnSpcReduction="10000"/>
          </a:bodyPr>
          <a:lstStyle/>
          <a:p>
            <a:pPr lvl="0"/>
            <a:r>
              <a:rPr lang="en-US" dirty="0"/>
              <a:t>Electric field lines radiate from the charges in 3 dimensions, hence an infinite number of lines could be drawn. </a:t>
            </a:r>
          </a:p>
          <a:p>
            <a:pPr lvl="0"/>
            <a:r>
              <a:rPr lang="en-US" dirty="0"/>
              <a:t>They provide information about the strength of the field. Note that near the charges the field lines are close and the electric field strongest. As distances increase from the test charge the filed strength is weaker. </a:t>
            </a:r>
            <a:r>
              <a:rPr lang="en-US" i="1" dirty="0"/>
              <a:t>The number density (number of lines per unit area) passing perpendicular through an area is proportional to the magnitude of the electric field</a:t>
            </a:r>
            <a:endParaRPr lang="en-US" dirty="0"/>
          </a:p>
          <a:p>
            <a:pPr lvl="0"/>
            <a:r>
              <a:rPr lang="en-US" dirty="0"/>
              <a:t>Electric field lines are not always straight. Most often they are curved</a:t>
            </a:r>
          </a:p>
          <a:p>
            <a:pPr lvl="0"/>
            <a:r>
              <a:rPr lang="en-US" dirty="0"/>
              <a:t>Electric field lines always begin on a positive charge and end on the negative charge</a:t>
            </a:r>
          </a:p>
          <a:p>
            <a:endParaRPr lang="en-US" dirty="0"/>
          </a:p>
        </p:txBody>
      </p:sp>
    </p:spTree>
    <p:extLst>
      <p:ext uri="{BB962C8B-B14F-4D97-AF65-F5344CB8AC3E}">
        <p14:creationId xmlns:p14="http://schemas.microsoft.com/office/powerpoint/2010/main" val="253517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6DBE-3B10-4B4D-A761-AC2360DEA857}"/>
              </a:ext>
            </a:extLst>
          </p:cNvPr>
          <p:cNvSpPr>
            <a:spLocks noGrp="1"/>
          </p:cNvSpPr>
          <p:nvPr>
            <p:ph type="title"/>
          </p:nvPr>
        </p:nvSpPr>
        <p:spPr/>
        <p:txBody>
          <a:bodyPr/>
          <a:lstStyle/>
          <a:p>
            <a:r>
              <a:rPr lang="en-US" b="1" dirty="0"/>
              <a:t>Dipoles</a:t>
            </a:r>
            <a:br>
              <a:rPr lang="en-US" dirty="0"/>
            </a:br>
            <a:endParaRPr lang="en-US" dirty="0"/>
          </a:p>
        </p:txBody>
      </p:sp>
      <p:sp>
        <p:nvSpPr>
          <p:cNvPr id="3" name="Content Placeholder 2">
            <a:extLst>
              <a:ext uri="{FF2B5EF4-FFF2-40B4-BE49-F238E27FC236}">
                <a16:creationId xmlns:a16="http://schemas.microsoft.com/office/drawing/2014/main" id="{17F87ABB-2BC9-4F71-A6F5-42CD7CE7D93A}"/>
              </a:ext>
            </a:extLst>
          </p:cNvPr>
          <p:cNvSpPr>
            <a:spLocks noGrp="1"/>
          </p:cNvSpPr>
          <p:nvPr>
            <p:ph idx="1"/>
          </p:nvPr>
        </p:nvSpPr>
        <p:spPr/>
        <p:txBody>
          <a:bodyPr/>
          <a:lstStyle/>
          <a:p>
            <a:r>
              <a:rPr lang="en-US" dirty="0"/>
              <a:t>Two separate charges that have the same magnitude but opposite signs</a:t>
            </a:r>
          </a:p>
          <a:p>
            <a:r>
              <a:rPr lang="en-US" i="1" dirty="0"/>
              <a:t>Dipole moment, p =</a:t>
            </a:r>
            <a:r>
              <a:rPr lang="en-US" i="1" dirty="0" err="1"/>
              <a:t>qa</a:t>
            </a:r>
            <a:endParaRPr lang="en-US" i="1" dirty="0"/>
          </a:p>
          <a:p>
            <a:r>
              <a:rPr lang="en-US" dirty="0"/>
              <a:t>Importance</a:t>
            </a:r>
          </a:p>
        </p:txBody>
      </p:sp>
    </p:spTree>
    <p:extLst>
      <p:ext uri="{BB962C8B-B14F-4D97-AF65-F5344CB8AC3E}">
        <p14:creationId xmlns:p14="http://schemas.microsoft.com/office/powerpoint/2010/main" val="117475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636</Words>
  <Application>Microsoft Office PowerPoint</Application>
  <PresentationFormat>Widescreen</PresentationFormat>
  <Paragraphs>98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Times New Roman</vt:lpstr>
      <vt:lpstr>Office Theme</vt:lpstr>
      <vt:lpstr>   Electric field and forces, Electric field lines, Electric Dipoles, Charged particles in an electric field.  </vt:lpstr>
      <vt:lpstr>We look at the Followings</vt:lpstr>
      <vt:lpstr>Field</vt:lpstr>
      <vt:lpstr>Charges and Dsitributions</vt:lpstr>
      <vt:lpstr>Electric Field</vt:lpstr>
      <vt:lpstr>Electric field lines</vt:lpstr>
      <vt:lpstr>Field lines and Equipotential Surface</vt:lpstr>
      <vt:lpstr>Characteristics of Electric field lines</vt:lpstr>
      <vt:lpstr>Dipoles </vt:lpstr>
      <vt:lpstr>Dipoles</vt:lpstr>
      <vt:lpstr>Along the axis of the dipole</vt:lpstr>
      <vt:lpstr>Field lines of the Dipole, field and equipotential lines</vt:lpstr>
      <vt:lpstr>Motion of Charged Particle in E field</vt:lpstr>
      <vt:lpstr>Motion in an E field</vt:lpstr>
      <vt:lpstr>Equation of Parabola</vt:lpstr>
      <vt:lpstr>Example</vt:lpstr>
      <vt:lpstr>Two Approaches</vt:lpstr>
      <vt:lpstr>Coulomb</vt:lpstr>
      <vt:lpstr> Calculate E1 and E2  due to q1 and q2 on q3, and find the resultant </vt:lpstr>
      <vt:lpstr>Angle or direction of the field</vt:lpstr>
      <vt:lpstr>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Electric field and forces, Electric field lines, Electric Dipoles, Charged particles in an electric field.  </dc:title>
  <dc:creator>Abiodun Adimula</dc:creator>
  <cp:lastModifiedBy>Abiodun Adimula</cp:lastModifiedBy>
  <cp:revision>6</cp:revision>
  <dcterms:created xsi:type="dcterms:W3CDTF">2017-06-23T16:32:37Z</dcterms:created>
  <dcterms:modified xsi:type="dcterms:W3CDTF">2017-06-23T17:19:32Z</dcterms:modified>
</cp:coreProperties>
</file>