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57" r:id="rId6"/>
    <p:sldId id="260" r:id="rId7"/>
    <p:sldId id="262" r:id="rId8"/>
    <p:sldId id="269" r:id="rId9"/>
    <p:sldId id="261" r:id="rId10"/>
    <p:sldId id="263" r:id="rId11"/>
    <p:sldId id="264" r:id="rId12"/>
    <p:sldId id="270" r:id="rId13"/>
    <p:sldId id="265" r:id="rId14"/>
    <p:sldId id="266" r:id="rId15"/>
    <p:sldId id="267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0DCC-AD6F-4CCC-83DC-1C3C8D2D26D6}" type="datetimeFigureOut">
              <a:rPr lang="en-US" smtClean="0"/>
              <a:pPr/>
              <a:t>8/26/2019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B33-5DFB-4A43-A1E4-2D3F33A37A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0DCC-AD6F-4CCC-83DC-1C3C8D2D26D6}" type="datetimeFigureOut">
              <a:rPr lang="en-US" smtClean="0"/>
              <a:pPr/>
              <a:t>8/26/2019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B33-5DFB-4A43-A1E4-2D3F33A37A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0DCC-AD6F-4CCC-83DC-1C3C8D2D26D6}" type="datetimeFigureOut">
              <a:rPr lang="en-US" smtClean="0"/>
              <a:pPr/>
              <a:t>8/26/2019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B33-5DFB-4A43-A1E4-2D3F33A37A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0DCC-AD6F-4CCC-83DC-1C3C8D2D26D6}" type="datetimeFigureOut">
              <a:rPr lang="en-US" smtClean="0"/>
              <a:pPr/>
              <a:t>8/26/2019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B33-5DFB-4A43-A1E4-2D3F33A37A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0DCC-AD6F-4CCC-83DC-1C3C8D2D26D6}" type="datetimeFigureOut">
              <a:rPr lang="en-US" smtClean="0"/>
              <a:pPr/>
              <a:t>8/26/2019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B33-5DFB-4A43-A1E4-2D3F33A37A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0DCC-AD6F-4CCC-83DC-1C3C8D2D26D6}" type="datetimeFigureOut">
              <a:rPr lang="en-US" smtClean="0"/>
              <a:pPr/>
              <a:t>8/26/2019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B33-5DFB-4A43-A1E4-2D3F33A37A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0DCC-AD6F-4CCC-83DC-1C3C8D2D26D6}" type="datetimeFigureOut">
              <a:rPr lang="en-US" smtClean="0"/>
              <a:pPr/>
              <a:t>8/26/2019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B33-5DFB-4A43-A1E4-2D3F33A37A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0DCC-AD6F-4CCC-83DC-1C3C8D2D26D6}" type="datetimeFigureOut">
              <a:rPr lang="en-US" smtClean="0"/>
              <a:pPr/>
              <a:t>8/26/2019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B33-5DFB-4A43-A1E4-2D3F33A37A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0DCC-AD6F-4CCC-83DC-1C3C8D2D26D6}" type="datetimeFigureOut">
              <a:rPr lang="en-US" smtClean="0"/>
              <a:pPr/>
              <a:t>8/26/2019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B33-5DFB-4A43-A1E4-2D3F33A37A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0DCC-AD6F-4CCC-83DC-1C3C8D2D26D6}" type="datetimeFigureOut">
              <a:rPr lang="en-US" smtClean="0"/>
              <a:pPr/>
              <a:t>8/26/2019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B33-5DFB-4A43-A1E4-2D3F33A37A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0DCC-AD6F-4CCC-83DC-1C3C8D2D26D6}" type="datetimeFigureOut">
              <a:rPr lang="en-US" smtClean="0"/>
              <a:pPr/>
              <a:t>8/26/2019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B33-5DFB-4A43-A1E4-2D3F33A37A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70DCC-AD6F-4CCC-83DC-1C3C8D2D26D6}" type="datetimeFigureOut">
              <a:rPr lang="en-US" smtClean="0"/>
              <a:pPr/>
              <a:t>8/26/2019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4B33-5DFB-4A43-A1E4-2D3F33A37A0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PHYLUM ARTHROPODA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</a:t>
            </a:r>
          </a:p>
          <a:p>
            <a:endParaRPr lang="en-GB" dirty="0"/>
          </a:p>
          <a:p>
            <a:r>
              <a:rPr lang="en-GB" dirty="0" smtClean="0"/>
              <a:t>DR. OKOH H.I.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Insecta (</a:t>
            </a:r>
            <a:r>
              <a:rPr lang="en-GB" dirty="0" err="1" smtClean="0"/>
              <a:t>Haxapods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BASIC CHARACTERISTICS:</a:t>
            </a:r>
          </a:p>
          <a:p>
            <a:r>
              <a:rPr lang="en-US" b="1" dirty="0" smtClean="0"/>
              <a:t>Six legs</a:t>
            </a:r>
            <a:endParaRPr lang="en-US" dirty="0" smtClean="0"/>
          </a:p>
          <a:p>
            <a:r>
              <a:rPr lang="en-US" b="1" dirty="0" smtClean="0"/>
              <a:t>Body structure divided into three parts</a:t>
            </a:r>
            <a:r>
              <a:rPr lang="en-US" dirty="0" smtClean="0"/>
              <a:t>: Well defined head, thorax and abdomen, </a:t>
            </a:r>
          </a:p>
          <a:p>
            <a:r>
              <a:rPr lang="en-US" dirty="0" smtClean="0"/>
              <a:t>a pair of antennae, </a:t>
            </a:r>
          </a:p>
          <a:p>
            <a:r>
              <a:rPr lang="en-US" b="1" dirty="0" smtClean="0"/>
              <a:t>Development:</a:t>
            </a:r>
            <a:r>
              <a:rPr lang="en-US" dirty="0" smtClean="0"/>
              <a:t> Posses exoskeleton of chitin, growth occurs periodically at ecdyses or moults when exoskeletons are discharged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Life cycle: </a:t>
            </a:r>
          </a:p>
          <a:p>
            <a:r>
              <a:rPr lang="en-US" b="1" dirty="0" smtClean="0"/>
              <a:t>(1) Holometabolous life cycle (complete metamorphosis)</a:t>
            </a:r>
            <a:r>
              <a:rPr lang="en-US" dirty="0" smtClean="0"/>
              <a:t>: </a:t>
            </a:r>
            <a:r>
              <a:rPr lang="en-US" dirty="0"/>
              <a:t>T</a:t>
            </a:r>
            <a:r>
              <a:rPr lang="en-US" dirty="0" smtClean="0"/>
              <a:t>he larva that hatches out of the egg does not look like the adult e.g. mosquito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(2</a:t>
            </a:r>
            <a:r>
              <a:rPr lang="en-US" b="1" dirty="0" smtClean="0"/>
              <a:t>). Hemimetabolous life cycle (incomplete metamorphosis):</a:t>
            </a:r>
            <a:r>
              <a:rPr lang="en-US" dirty="0" smtClean="0"/>
              <a:t> In this type of life cycle, the larvae which hatches from the egg resemble the adults, though may look smaller e.g. Grasshopper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“Mrs” </a:t>
            </a:r>
            <a:r>
              <a:rPr lang="en-GB" i="1" dirty="0" smtClean="0"/>
              <a:t>Anopheles</a:t>
            </a:r>
            <a:r>
              <a:rPr lang="en-GB" dirty="0" smtClean="0"/>
              <a:t> Mosquito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8429684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“Mrs” </a:t>
            </a:r>
            <a:r>
              <a:rPr lang="en-GB" i="1" dirty="0" err="1" smtClean="0"/>
              <a:t>Aedes</a:t>
            </a:r>
            <a:r>
              <a:rPr lang="en-GB" dirty="0" smtClean="0"/>
              <a:t> Mosquito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6437" y="2148681"/>
            <a:ext cx="51911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Life Cycle of Mosquito</a:t>
            </a:r>
            <a:endParaRPr lang="en-GB" dirty="0"/>
          </a:p>
        </p:txBody>
      </p:sp>
      <p:pic>
        <p:nvPicPr>
          <p:cNvPr id="4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14488"/>
            <a:ext cx="8643966" cy="471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857388"/>
          </a:xfrm>
        </p:spPr>
        <p:txBody>
          <a:bodyPr>
            <a:normAutofit/>
          </a:bodyPr>
          <a:lstStyle/>
          <a:p>
            <a:pPr lvl="0"/>
            <a:r>
              <a:rPr lang="en-GB" sz="3600" b="1" dirty="0" smtClean="0"/>
              <a:t>EXTERNAL FEATURES OF GRASSHOPPERS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pic>
        <p:nvPicPr>
          <p:cNvPr id="4" name="Pictu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2984"/>
            <a:ext cx="9001157" cy="49292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Life cycle of Grass hopper</a:t>
            </a:r>
            <a:endParaRPr lang="en-GB" dirty="0"/>
          </a:p>
        </p:txBody>
      </p:sp>
      <p:pic>
        <p:nvPicPr>
          <p:cNvPr id="4" name="Pictu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662" y="1600200"/>
            <a:ext cx="3094676" cy="4525963"/>
          </a:xfrm>
          <a:prstGeom prst="rect">
            <a:avLst/>
          </a:prstGeom>
        </p:spPr>
      </p:pic>
      <p:pic>
        <p:nvPicPr>
          <p:cNvPr id="5" name="Picture"/>
          <p:cNvPicPr>
            <a:picLocks noChangeAspect="1"/>
          </p:cNvPicPr>
          <p:nvPr/>
        </p:nvPicPr>
        <p:blipFill>
          <a:blip r:embed="rId3"/>
          <a:srcRect b="7459"/>
          <a:stretch>
            <a:fillRect/>
          </a:stretch>
        </p:blipFill>
        <p:spPr>
          <a:xfrm>
            <a:off x="928663" y="1325880"/>
            <a:ext cx="7709560" cy="53178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PREAMBLE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organisms in this world are either </a:t>
            </a:r>
          </a:p>
          <a:p>
            <a:pPr>
              <a:buNone/>
            </a:pPr>
            <a:r>
              <a:rPr lang="en-GB" dirty="0" smtClean="0"/>
              <a:t>- Plants </a:t>
            </a:r>
          </a:p>
          <a:p>
            <a:pPr>
              <a:buFontTx/>
              <a:buChar char="-"/>
            </a:pPr>
            <a:r>
              <a:rPr lang="en-GB" dirty="0" smtClean="0"/>
              <a:t>Animals</a:t>
            </a:r>
          </a:p>
          <a:p>
            <a:pPr>
              <a:buFontTx/>
              <a:buChar char="-"/>
            </a:pPr>
            <a:r>
              <a:rPr lang="en-GB" dirty="0" smtClean="0"/>
              <a:t>In – between e.g. Euglena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Kindgom Animalia is further divided into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Phylum Protozoa</a:t>
            </a:r>
          </a:p>
          <a:p>
            <a:r>
              <a:rPr lang="en-GB" dirty="0" smtClean="0"/>
              <a:t>Phylum </a:t>
            </a:r>
            <a:r>
              <a:rPr lang="en-GB" dirty="0" err="1" smtClean="0"/>
              <a:t>Coelenterata</a:t>
            </a:r>
            <a:endParaRPr lang="en-GB" dirty="0" smtClean="0"/>
          </a:p>
          <a:p>
            <a:r>
              <a:rPr lang="en-GB" dirty="0" smtClean="0"/>
              <a:t>Phylum </a:t>
            </a:r>
            <a:r>
              <a:rPr lang="en-GB" dirty="0" err="1" smtClean="0"/>
              <a:t>Porifera</a:t>
            </a:r>
            <a:endParaRPr lang="en-GB" dirty="0" smtClean="0"/>
          </a:p>
          <a:p>
            <a:r>
              <a:rPr lang="en-GB" dirty="0" smtClean="0"/>
              <a:t>Phylum </a:t>
            </a:r>
            <a:r>
              <a:rPr lang="en-GB" dirty="0" err="1" smtClean="0"/>
              <a:t>Platyhelminthes</a:t>
            </a:r>
            <a:endParaRPr lang="en-GB" dirty="0" smtClean="0"/>
          </a:p>
          <a:p>
            <a:r>
              <a:rPr lang="en-GB" dirty="0" smtClean="0"/>
              <a:t>Phylum </a:t>
            </a:r>
            <a:r>
              <a:rPr lang="en-GB" dirty="0" err="1" smtClean="0"/>
              <a:t>Nematoda</a:t>
            </a:r>
            <a:endParaRPr lang="en-GB" dirty="0" smtClean="0"/>
          </a:p>
          <a:p>
            <a:r>
              <a:rPr lang="en-GB" dirty="0" smtClean="0"/>
              <a:t>Phylum </a:t>
            </a:r>
            <a:r>
              <a:rPr lang="en-GB" dirty="0" err="1" smtClean="0"/>
              <a:t>Annelida</a:t>
            </a:r>
            <a:endParaRPr lang="en-GB" dirty="0" smtClean="0"/>
          </a:p>
          <a:p>
            <a:r>
              <a:rPr lang="en-GB" dirty="0" smtClean="0"/>
              <a:t>Phylum </a:t>
            </a:r>
            <a:r>
              <a:rPr lang="en-GB" dirty="0" err="1" smtClean="0"/>
              <a:t>Echinodermata</a:t>
            </a:r>
            <a:endParaRPr lang="en-GB" dirty="0" smtClean="0"/>
          </a:p>
          <a:p>
            <a:r>
              <a:rPr lang="en-GB" dirty="0" smtClean="0"/>
              <a:t>Phylum </a:t>
            </a:r>
            <a:r>
              <a:rPr lang="en-GB" dirty="0" err="1" smtClean="0"/>
              <a:t>Mollusca</a:t>
            </a:r>
            <a:endParaRPr lang="en-GB" dirty="0" smtClean="0"/>
          </a:p>
          <a:p>
            <a:r>
              <a:rPr lang="en-GB" dirty="0" smtClean="0"/>
              <a:t>Phylum </a:t>
            </a:r>
            <a:r>
              <a:rPr lang="en-GB" dirty="0" err="1" smtClean="0"/>
              <a:t>Chordata</a:t>
            </a:r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Phylum Arthropoda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arthropods?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Unpleasant creatures</a:t>
            </a:r>
            <a:r>
              <a:rPr lang="en-US" dirty="0" smtClean="0"/>
              <a:t>: crabs, spiders, beetles,</a:t>
            </a:r>
          </a:p>
          <a:p>
            <a:pPr>
              <a:buNone/>
            </a:pPr>
            <a:r>
              <a:rPr lang="en-US" dirty="0" smtClean="0"/>
              <a:t>            caterpillars</a:t>
            </a:r>
          </a:p>
          <a:p>
            <a:pPr>
              <a:buNone/>
            </a:pPr>
            <a:r>
              <a:rPr lang="en-US" b="1" dirty="0" smtClean="0"/>
              <a:t>Fliers</a:t>
            </a:r>
            <a:r>
              <a:rPr lang="en-US" dirty="0" smtClean="0"/>
              <a:t>: mosquitoes, moth, bees, and wasp</a:t>
            </a:r>
          </a:p>
          <a:p>
            <a:pPr algn="just">
              <a:buNone/>
            </a:pPr>
            <a:r>
              <a:rPr lang="en-US" b="1" dirty="0" smtClean="0"/>
              <a:t>Biters and stingers</a:t>
            </a:r>
            <a:r>
              <a:rPr lang="en-US" dirty="0" smtClean="0"/>
              <a:t>; bees, wasps, ants, termites,       </a:t>
            </a:r>
          </a:p>
          <a:p>
            <a:pPr algn="just">
              <a:buNone/>
            </a:pPr>
            <a:r>
              <a:rPr lang="en-US" dirty="0" smtClean="0"/>
              <a:t>            scorpions</a:t>
            </a:r>
          </a:p>
          <a:p>
            <a:pPr>
              <a:buNone/>
            </a:pPr>
            <a:r>
              <a:rPr lang="en-US" b="1" dirty="0" smtClean="0"/>
              <a:t>Jumpers</a:t>
            </a:r>
            <a:r>
              <a:rPr lang="en-US" dirty="0" smtClean="0"/>
              <a:t>: fleas, crickets, grasshoppers</a:t>
            </a:r>
          </a:p>
          <a:p>
            <a:pPr>
              <a:buNone/>
            </a:pPr>
            <a:r>
              <a:rPr lang="en-US" b="1" dirty="0" smtClean="0"/>
              <a:t>Singers</a:t>
            </a:r>
            <a:r>
              <a:rPr lang="en-US" dirty="0" smtClean="0"/>
              <a:t>: crickets, cicadas…</a:t>
            </a:r>
          </a:p>
          <a:p>
            <a:pPr>
              <a:buNone/>
            </a:pPr>
            <a:r>
              <a:rPr lang="en-US" b="1" dirty="0" smtClean="0"/>
              <a:t>A sign of good luck</a:t>
            </a:r>
            <a:r>
              <a:rPr lang="en-US" dirty="0" smtClean="0"/>
              <a:t>:  June beetle</a:t>
            </a:r>
          </a:p>
          <a:p>
            <a:pPr>
              <a:buNone/>
            </a:pPr>
            <a:r>
              <a:rPr lang="en-US" b="1" dirty="0" smtClean="0"/>
              <a:t>Sign of evil eyes</a:t>
            </a:r>
            <a:r>
              <a:rPr lang="en-US" dirty="0" smtClean="0"/>
              <a:t>: black beetle</a:t>
            </a:r>
          </a:p>
          <a:p>
            <a:pPr>
              <a:buNone/>
            </a:pPr>
            <a:r>
              <a:rPr lang="en-US" b="1" dirty="0" smtClean="0"/>
              <a:t>Source of food</a:t>
            </a:r>
            <a:r>
              <a:rPr lang="en-US" dirty="0" smtClean="0"/>
              <a:t>; larvae, ants, grasshoppers, etc</a:t>
            </a:r>
          </a:p>
          <a:p>
            <a:pPr>
              <a:buNone/>
            </a:pPr>
            <a:r>
              <a:rPr lang="en-US" b="1" dirty="0" smtClean="0"/>
              <a:t>Medical agents</a:t>
            </a:r>
            <a:r>
              <a:rPr lang="en-US" dirty="0" smtClean="0"/>
              <a:t>: bees, beetles, scorpions, spiders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ARTHROPODS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“Arthro” means jointed</a:t>
            </a:r>
          </a:p>
          <a:p>
            <a:r>
              <a:rPr lang="en-GB" dirty="0" smtClean="0"/>
              <a:t>“Poda” means legs</a:t>
            </a:r>
          </a:p>
          <a:p>
            <a:r>
              <a:rPr lang="en-GB" dirty="0" smtClean="0"/>
              <a:t>They are invertebrates characterised by </a:t>
            </a:r>
          </a:p>
          <a:p>
            <a:pPr>
              <a:buNone/>
            </a:pPr>
            <a:r>
              <a:rPr lang="en-GB" dirty="0" smtClean="0"/>
              <a:t> - </a:t>
            </a:r>
            <a:r>
              <a:rPr lang="en-GB" dirty="0" smtClean="0">
                <a:solidFill>
                  <a:srgbClr val="FF0000"/>
                </a:solidFill>
              </a:rPr>
              <a:t>multiple jointed appendages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- Exoskeleton made of chitin</a:t>
            </a:r>
          </a:p>
          <a:p>
            <a:pPr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Symmetrical body sub – divided into segments</a:t>
            </a:r>
          </a:p>
          <a:p>
            <a:pPr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Open Circulatory system</a:t>
            </a:r>
          </a:p>
          <a:p>
            <a:pPr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Body cavity between the alimentary canal and body wall</a:t>
            </a:r>
          </a:p>
          <a:p>
            <a:pPr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Ventral ladder type of nervous system called ganglia which are situated at different locations in the body with a ladder type linkage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Growth by molting, which is controlled by hormones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Phylum Arthropoda Contd.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Arthropods are the most diverse group of animals on earth</a:t>
            </a:r>
          </a:p>
          <a:p>
            <a:r>
              <a:rPr lang="en-GB" dirty="0" smtClean="0"/>
              <a:t>The phylum is the largest in the animal kingdom and the most successful both in diversity and number of species</a:t>
            </a:r>
          </a:p>
          <a:p>
            <a:r>
              <a:rPr lang="en-GB" dirty="0" smtClean="0"/>
              <a:t>About 80% of all known animal species belong to this Phylum</a:t>
            </a:r>
          </a:p>
          <a:p>
            <a:r>
              <a:rPr lang="en-GB" dirty="0" smtClean="0"/>
              <a:t>Recent estimates puts the total number of species in the phylum at about 6 million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The major reason for their success is </a:t>
            </a:r>
          </a:p>
          <a:p>
            <a:pPr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Ability to evolve rapidly by short life cycles</a:t>
            </a:r>
          </a:p>
          <a:p>
            <a:pPr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Ability to adapt to new and empty ecological niches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Phylum Arthropoda Contd.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Arthropods are responsible for </a:t>
            </a:r>
          </a:p>
          <a:p>
            <a:pPr>
              <a:buFontTx/>
              <a:buChar char="-"/>
            </a:pPr>
            <a:r>
              <a:rPr lang="en-GB" dirty="0" smtClean="0"/>
              <a:t>Food spoilage</a:t>
            </a:r>
          </a:p>
          <a:p>
            <a:pPr>
              <a:buFontTx/>
              <a:buChar char="-"/>
            </a:pPr>
            <a:r>
              <a:rPr lang="en-GB" dirty="0" smtClean="0"/>
              <a:t>Transmission of infectious organisms</a:t>
            </a:r>
          </a:p>
          <a:p>
            <a:pPr>
              <a:buFontTx/>
              <a:buChar char="-"/>
            </a:pPr>
            <a:r>
              <a:rPr lang="en-GB" dirty="0" smtClean="0"/>
              <a:t>Destruction to building structures and furniture</a:t>
            </a:r>
          </a:p>
          <a:p>
            <a:pPr>
              <a:buFontTx/>
              <a:buChar char="-"/>
            </a:pPr>
            <a:r>
              <a:rPr lang="en-GB" dirty="0" smtClean="0"/>
              <a:t>Cause toxic reactions in vertebrates including man by bites, stings and defensive secretions</a:t>
            </a:r>
          </a:p>
          <a:p>
            <a:pPr>
              <a:buFontTx/>
              <a:buChar char="-"/>
            </a:pPr>
            <a:r>
              <a:rPr lang="en-GB" dirty="0" smtClean="0"/>
              <a:t>They are found in extremes of temperature, toxicity, acidity, and salinity</a:t>
            </a:r>
          </a:p>
          <a:p>
            <a:pPr>
              <a:buFontTx/>
              <a:buChar char="-"/>
            </a:pPr>
            <a:r>
              <a:rPr lang="en-GB" dirty="0" smtClean="0"/>
              <a:t>They are also found in a great variety of habitats than any other animal group including mountain tops, great depths in the ocean, and the icy </a:t>
            </a:r>
            <a:r>
              <a:rPr lang="en-GB" dirty="0" err="1" smtClean="0"/>
              <a:t>antarctica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CLASSIFICATION OF THE PHYLUM ARTHROPODA</a:t>
            </a:r>
            <a:endParaRPr lang="en-GB" sz="32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681956"/>
            <a:ext cx="8643998" cy="460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of Arthropods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Insecta</a:t>
            </a:r>
            <a:r>
              <a:rPr lang="en-US" b="1" dirty="0" smtClean="0"/>
              <a:t>/ </a:t>
            </a:r>
            <a:r>
              <a:rPr lang="en-US" b="1" dirty="0" err="1" smtClean="0"/>
              <a:t>Hexapoda</a:t>
            </a:r>
            <a:r>
              <a:rPr lang="en-US" b="1" dirty="0" smtClean="0"/>
              <a:t>- </a:t>
            </a:r>
            <a:r>
              <a:rPr lang="en-US" dirty="0" smtClean="0"/>
              <a:t>(the six legers) The insects.</a:t>
            </a:r>
          </a:p>
          <a:p>
            <a:r>
              <a:rPr lang="en-US" b="1" dirty="0" smtClean="0"/>
              <a:t>Class </a:t>
            </a:r>
            <a:r>
              <a:rPr lang="en-US" b="1" dirty="0" err="1" smtClean="0"/>
              <a:t>Chilopoda</a:t>
            </a:r>
            <a:r>
              <a:rPr lang="en-US" b="1" dirty="0" smtClean="0"/>
              <a:t> - </a:t>
            </a:r>
            <a:r>
              <a:rPr lang="en-US" dirty="0" smtClean="0"/>
              <a:t>The centipedes (they have one pair of legs per segment)</a:t>
            </a:r>
          </a:p>
          <a:p>
            <a:r>
              <a:rPr lang="en-US" b="1" dirty="0" smtClean="0"/>
              <a:t>Class </a:t>
            </a:r>
            <a:r>
              <a:rPr lang="en-US" b="1" dirty="0" err="1" smtClean="0"/>
              <a:t>Diplopoda</a:t>
            </a:r>
            <a:r>
              <a:rPr lang="en-US" b="1" dirty="0" smtClean="0"/>
              <a:t> - </a:t>
            </a:r>
            <a:r>
              <a:rPr lang="en-US" dirty="0" smtClean="0"/>
              <a:t>The millipedes (they have two pairs of legs per segment)</a:t>
            </a:r>
          </a:p>
          <a:p>
            <a:r>
              <a:rPr lang="en-US" b="1" dirty="0" smtClean="0"/>
              <a:t>Class </a:t>
            </a:r>
            <a:r>
              <a:rPr lang="en-US" b="1" dirty="0" err="1" smtClean="0"/>
              <a:t>Crustacea</a:t>
            </a:r>
            <a:r>
              <a:rPr lang="en-US" b="1" dirty="0" smtClean="0"/>
              <a:t> - </a:t>
            </a:r>
            <a:r>
              <a:rPr lang="en-US" dirty="0" smtClean="0"/>
              <a:t>Cyclops, the sea- food group such as lobsters, crabs, cry fish, etc</a:t>
            </a:r>
          </a:p>
          <a:p>
            <a:r>
              <a:rPr lang="en-US" b="1" dirty="0" smtClean="0"/>
              <a:t>Class </a:t>
            </a:r>
            <a:r>
              <a:rPr lang="en-US" b="1" dirty="0" err="1" smtClean="0"/>
              <a:t>Arachnida</a:t>
            </a:r>
            <a:r>
              <a:rPr lang="en-US" b="1" dirty="0" smtClean="0"/>
              <a:t> - </a:t>
            </a:r>
            <a:r>
              <a:rPr lang="en-US" dirty="0" smtClean="0"/>
              <a:t>(the eight legers) - Spiders, mites, ticks, scorpions etc.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601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PHYLUM ARTHROPODA</vt:lpstr>
      <vt:lpstr>PREAMBLE</vt:lpstr>
      <vt:lpstr>The Kindgom Animalia is further divided into  </vt:lpstr>
      <vt:lpstr>What are arthropods?</vt:lpstr>
      <vt:lpstr>ARTHROPODS</vt:lpstr>
      <vt:lpstr>Phylum Arthropoda Contd.</vt:lpstr>
      <vt:lpstr>Phylum Arthropoda Contd.</vt:lpstr>
      <vt:lpstr>CLASSIFICATION OF THE PHYLUM ARTHROPODA</vt:lpstr>
      <vt:lpstr>Classification of Arthropods</vt:lpstr>
      <vt:lpstr>Class Insecta (Haxapods)</vt:lpstr>
      <vt:lpstr>“Mrs” Anopheles Mosquito</vt:lpstr>
      <vt:lpstr>“Mrs” Aedes Mosquito</vt:lpstr>
      <vt:lpstr>Life Cycle of Mosquito</vt:lpstr>
      <vt:lpstr>EXTERNAL FEATURES OF GRASSHOPPERS </vt:lpstr>
      <vt:lpstr>Life cycle of Grass hopper</vt:lpstr>
      <vt:lpstr>Slide 16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PHYLUM ARTHROPODA</dc:title>
  <dc:creator>user</dc:creator>
  <cp:lastModifiedBy>user</cp:lastModifiedBy>
  <cp:revision>1</cp:revision>
  <dcterms:created xsi:type="dcterms:W3CDTF">2018-08-27T13:40:47Z</dcterms:created>
  <dcterms:modified xsi:type="dcterms:W3CDTF">2019-08-26T10:55:29Z</dcterms:modified>
</cp:coreProperties>
</file>