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80" r:id="rId7"/>
    <p:sldId id="261" r:id="rId8"/>
    <p:sldId id="262" r:id="rId9"/>
    <p:sldId id="265" r:id="rId10"/>
    <p:sldId id="266" r:id="rId11"/>
    <p:sldId id="267" r:id="rId12"/>
    <p:sldId id="268" r:id="rId13"/>
    <p:sldId id="269" r:id="rId14"/>
    <p:sldId id="270" r:id="rId15"/>
    <p:sldId id="294" r:id="rId16"/>
    <p:sldId id="277" r:id="rId17"/>
    <p:sldId id="271" r:id="rId18"/>
    <p:sldId id="272" r:id="rId19"/>
    <p:sldId id="273" r:id="rId20"/>
    <p:sldId id="295" r:id="rId21"/>
    <p:sldId id="274" r:id="rId22"/>
    <p:sldId id="275" r:id="rId23"/>
    <p:sldId id="278" r:id="rId24"/>
    <p:sldId id="276" r:id="rId25"/>
    <p:sldId id="279" r:id="rId26"/>
    <p:sldId id="281" r:id="rId27"/>
    <p:sldId id="282" r:id="rId28"/>
    <p:sldId id="283" r:id="rId29"/>
    <p:sldId id="284" r:id="rId30"/>
    <p:sldId id="285" r:id="rId31"/>
    <p:sldId id="286" r:id="rId32"/>
    <p:sldId id="287" r:id="rId33"/>
    <p:sldId id="296" r:id="rId34"/>
    <p:sldId id="293" r:id="rId35"/>
    <p:sldId id="289" r:id="rId36"/>
    <p:sldId id="290" r:id="rId37"/>
    <p:sldId id="297" r:id="rId38"/>
    <p:sldId id="291" r:id="rId39"/>
    <p:sldId id="292" r:id="rId40"/>
    <p:sldId id="288" r:id="rId4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49DE45F-FC12-4A11-A8EB-51E034784761}" type="datetimeFigureOut">
              <a:rPr lang="en-US" smtClean="0"/>
              <a:pPr/>
              <a:t>5/15/2017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D7F321-5D57-4D95-BCF6-A571968DED2E}"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49DE45F-FC12-4A11-A8EB-51E034784761}" type="datetimeFigureOut">
              <a:rPr lang="en-US" smtClean="0"/>
              <a:pPr/>
              <a:t>5/15/2017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D7F321-5D57-4D95-BCF6-A571968DED2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49DE45F-FC12-4A11-A8EB-51E034784761}" type="datetimeFigureOut">
              <a:rPr lang="en-US" smtClean="0"/>
              <a:pPr/>
              <a:t>5/15/2017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D7F321-5D57-4D95-BCF6-A571968DED2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49DE45F-FC12-4A11-A8EB-51E034784761}" type="datetimeFigureOut">
              <a:rPr lang="en-US" smtClean="0"/>
              <a:pPr/>
              <a:t>5/15/2017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D7F321-5D57-4D95-BCF6-A571968DED2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49DE45F-FC12-4A11-A8EB-51E034784761}" type="datetimeFigureOut">
              <a:rPr lang="en-US" smtClean="0"/>
              <a:pPr/>
              <a:t>5/15/2017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D7F321-5D57-4D95-BCF6-A571968DED2E}"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49DE45F-FC12-4A11-A8EB-51E034784761}" type="datetimeFigureOut">
              <a:rPr lang="en-US" smtClean="0"/>
              <a:pPr/>
              <a:t>5/15/2017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D7F321-5D57-4D95-BCF6-A571968DED2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49DE45F-FC12-4A11-A8EB-51E034784761}" type="datetimeFigureOut">
              <a:rPr lang="en-US" smtClean="0"/>
              <a:pPr/>
              <a:t>5/15/2017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0D7F321-5D57-4D95-BCF6-A571968DED2E}"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49DE45F-FC12-4A11-A8EB-51E034784761}" type="datetimeFigureOut">
              <a:rPr lang="en-US" smtClean="0"/>
              <a:pPr/>
              <a:t>5/15/2017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0D7F321-5D57-4D95-BCF6-A571968DED2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49DE45F-FC12-4A11-A8EB-51E034784761}" type="datetimeFigureOut">
              <a:rPr lang="en-US" smtClean="0"/>
              <a:pPr/>
              <a:t>5/15/2017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0D7F321-5D57-4D95-BCF6-A571968DED2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49DE45F-FC12-4A11-A8EB-51E034784761}" type="datetimeFigureOut">
              <a:rPr lang="en-US" smtClean="0"/>
              <a:pPr/>
              <a:t>5/15/2017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D7F321-5D57-4D95-BCF6-A571968DED2E}"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49DE45F-FC12-4A11-A8EB-51E034784761}" type="datetimeFigureOut">
              <a:rPr lang="en-US" smtClean="0"/>
              <a:pPr/>
              <a:t>5/15/2017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D7F321-5D57-4D95-BCF6-A571968DED2E}"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49DE45F-FC12-4A11-A8EB-51E034784761}" type="datetimeFigureOut">
              <a:rPr lang="en-US" smtClean="0"/>
              <a:pPr/>
              <a:t>5/15/2017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0D7F321-5D57-4D95-BCF6-A571968DED2E}"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GST 102</a:t>
            </a:r>
            <a:endParaRPr lang="en-US" dirty="0"/>
          </a:p>
        </p:txBody>
      </p:sp>
      <p:sp>
        <p:nvSpPr>
          <p:cNvPr id="3" name="Subtitle 2"/>
          <p:cNvSpPr>
            <a:spLocks noGrp="1"/>
          </p:cNvSpPr>
          <p:nvPr>
            <p:ph type="subTitle" idx="1"/>
          </p:nvPr>
        </p:nvSpPr>
        <p:spPr/>
        <p:txBody>
          <a:bodyPr/>
          <a:lstStyle/>
          <a:p>
            <a:r>
              <a:rPr lang="en-US" dirty="0" smtClean="0"/>
              <a:t>WORD CLASSES</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GB" b="1" dirty="0"/>
              <a:t>Possessive pronouns</a:t>
            </a:r>
            <a:r>
              <a:rPr lang="en-GB" dirty="0"/>
              <a:t>: possessive pronouns are pronouns which are used in place of possessive nouns and noun phrases</a:t>
            </a:r>
            <a:r>
              <a:rPr lang="en-GB" dirty="0" smtClean="0"/>
              <a:t>. They </a:t>
            </a:r>
            <a:r>
              <a:rPr lang="en-GB" dirty="0"/>
              <a:t>are used to show possession. Possessive pronouns can be classified into two categories which are:</a:t>
            </a:r>
            <a:endParaRPr lang="en-US" dirty="0"/>
          </a:p>
          <a:p>
            <a:r>
              <a:rPr lang="en-GB" dirty="0"/>
              <a:t>(a) </a:t>
            </a:r>
            <a:r>
              <a:rPr lang="en-GB" i="1" dirty="0"/>
              <a:t>my, your, his, her, its, our, their.</a:t>
            </a:r>
            <a:endParaRPr lang="en-US" dirty="0"/>
          </a:p>
          <a:p>
            <a:r>
              <a:rPr lang="en-GB" dirty="0"/>
              <a:t>(b) </a:t>
            </a:r>
            <a:r>
              <a:rPr lang="en-GB" i="1" dirty="0"/>
              <a:t>mine, yours, his, hers, its, ours, theirs</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a:bodyPr>
          <a:lstStyle/>
          <a:p>
            <a:r>
              <a:rPr lang="en-GB" b="1" dirty="0"/>
              <a:t>Demonstrative </a:t>
            </a:r>
            <a:r>
              <a:rPr lang="en-GB" b="1" dirty="0" smtClean="0"/>
              <a:t>pronouns </a:t>
            </a:r>
            <a:r>
              <a:rPr lang="en-GB" dirty="0" smtClean="0"/>
              <a:t>are </a:t>
            </a:r>
            <a:r>
              <a:rPr lang="en-GB" dirty="0"/>
              <a:t>the same with the usual demonstratives used in English expressions i.e. this/that, these/those. They are called pronouns when they replace a noun or a noun phrase. </a:t>
            </a:r>
            <a:r>
              <a:rPr lang="en-GB" dirty="0" smtClean="0"/>
              <a:t>They </a:t>
            </a:r>
            <a:r>
              <a:rPr lang="en-GB" dirty="0"/>
              <a:t>are used to point out entities in the context of discussion. For example: </a:t>
            </a:r>
            <a:r>
              <a:rPr lang="en-GB" i="1" dirty="0"/>
              <a:t>This is a beautiful </a:t>
            </a:r>
            <a:r>
              <a:rPr lang="en-GB" i="1" dirty="0" smtClean="0"/>
              <a:t>wear,</a:t>
            </a:r>
            <a:r>
              <a:rPr lang="en-GB" dirty="0" smtClean="0"/>
              <a:t> </a:t>
            </a:r>
            <a:r>
              <a:rPr lang="en-GB" i="1" dirty="0" smtClean="0"/>
              <a:t>Whose properties </a:t>
            </a:r>
            <a:r>
              <a:rPr lang="en-GB" i="1" dirty="0"/>
              <a:t>are those?</a:t>
            </a:r>
            <a:endParaRPr lang="en-US" dirty="0"/>
          </a:p>
          <a:p>
            <a:r>
              <a:rPr lang="en-GB" b="1" dirty="0"/>
              <a:t>Reciprocal </a:t>
            </a:r>
            <a:r>
              <a:rPr lang="en-GB" b="1" dirty="0" smtClean="0"/>
              <a:t>pronouns </a:t>
            </a:r>
            <a:r>
              <a:rPr lang="en-GB" dirty="0" smtClean="0"/>
              <a:t>are used </a:t>
            </a:r>
            <a:r>
              <a:rPr lang="en-GB" dirty="0"/>
              <a:t>when describing reciprocal actions or relations</a:t>
            </a:r>
            <a:r>
              <a:rPr lang="en-GB" dirty="0" smtClean="0"/>
              <a:t>. They are: </a:t>
            </a:r>
            <a:r>
              <a:rPr lang="en-GB" i="1" dirty="0" smtClean="0"/>
              <a:t>each </a:t>
            </a:r>
            <a:r>
              <a:rPr lang="en-GB" i="1" dirty="0"/>
              <a:t>other </a:t>
            </a:r>
            <a:r>
              <a:rPr lang="en-GB" dirty="0" smtClean="0"/>
              <a:t>and </a:t>
            </a:r>
            <a:r>
              <a:rPr lang="en-GB" i="1" dirty="0" smtClean="0"/>
              <a:t>one </a:t>
            </a:r>
            <a:r>
              <a:rPr lang="en-GB" i="1" dirty="0"/>
              <a:t>another</a:t>
            </a:r>
            <a:r>
              <a:rPr lang="en-GB" dirty="0"/>
              <a:t>. </a:t>
            </a:r>
            <a:endParaRPr lang="en-US" dirty="0"/>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440363"/>
          </a:xfrm>
        </p:spPr>
        <p:txBody>
          <a:bodyPr>
            <a:normAutofit fontScale="92500"/>
          </a:bodyPr>
          <a:lstStyle/>
          <a:p>
            <a:r>
              <a:rPr lang="en-GB" b="1" dirty="0" smtClean="0"/>
              <a:t>Indefinite pronouns </a:t>
            </a:r>
            <a:r>
              <a:rPr lang="en-GB" dirty="0" smtClean="0"/>
              <a:t>refer to persons or things that are not clearly specified with regards to their identity, number or quantity.  The indefinite pronouns in English are:</a:t>
            </a:r>
            <a:endParaRPr lang="en-US" dirty="0" smtClean="0"/>
          </a:p>
          <a:p>
            <a:r>
              <a:rPr lang="en-GB" i="1" dirty="0" smtClean="0"/>
              <a:t>anybody,  everybody,  nobody,  somebody, anyone,  everyone,  no one,  someone, anything, everything, nothing, something, none etc.</a:t>
            </a:r>
            <a:endParaRPr lang="en-GB" b="1" dirty="0" smtClean="0"/>
          </a:p>
          <a:p>
            <a:r>
              <a:rPr lang="en-GB" b="1" dirty="0" smtClean="0"/>
              <a:t>Reflexive Pronouns </a:t>
            </a:r>
            <a:r>
              <a:rPr lang="en-GB" dirty="0" smtClean="0"/>
              <a:t>begin </a:t>
            </a:r>
            <a:r>
              <a:rPr lang="en-GB" dirty="0"/>
              <a:t>with </a:t>
            </a:r>
            <a:r>
              <a:rPr lang="en-GB" dirty="0" smtClean="0"/>
              <a:t>a </a:t>
            </a:r>
            <a:r>
              <a:rPr lang="en-GB" dirty="0"/>
              <a:t>form of personal pronouns and </a:t>
            </a:r>
            <a:r>
              <a:rPr lang="en-GB" dirty="0" smtClean="0"/>
              <a:t>end </a:t>
            </a:r>
            <a:r>
              <a:rPr lang="en-GB" dirty="0"/>
              <a:t>with -</a:t>
            </a:r>
            <a:r>
              <a:rPr lang="en-GB" i="1" dirty="0"/>
              <a:t>self/-selves</a:t>
            </a:r>
            <a:r>
              <a:rPr lang="en-GB" dirty="0"/>
              <a:t>. They are: </a:t>
            </a:r>
            <a:r>
              <a:rPr lang="en-GB" i="1" dirty="0"/>
              <a:t>myself</a:t>
            </a:r>
            <a:r>
              <a:rPr lang="en-GB" dirty="0"/>
              <a:t>, </a:t>
            </a:r>
            <a:r>
              <a:rPr lang="en-GB" i="1" dirty="0"/>
              <a:t>yourself</a:t>
            </a:r>
            <a:r>
              <a:rPr lang="en-GB" dirty="0"/>
              <a:t>, </a:t>
            </a:r>
            <a:r>
              <a:rPr lang="en-GB" i="1" dirty="0"/>
              <a:t>himself</a:t>
            </a:r>
            <a:r>
              <a:rPr lang="en-GB" dirty="0"/>
              <a:t>, </a:t>
            </a:r>
            <a:r>
              <a:rPr lang="en-GB" i="1" dirty="0"/>
              <a:t>herself</a:t>
            </a:r>
            <a:r>
              <a:rPr lang="en-GB" dirty="0"/>
              <a:t>, </a:t>
            </a:r>
            <a:r>
              <a:rPr lang="en-GB" i="1" dirty="0"/>
              <a:t>itself</a:t>
            </a:r>
            <a:r>
              <a:rPr lang="en-GB" dirty="0"/>
              <a:t>, </a:t>
            </a:r>
            <a:r>
              <a:rPr lang="en-GB" i="1" dirty="0"/>
              <a:t>ourselves</a:t>
            </a:r>
            <a:r>
              <a:rPr lang="en-GB" dirty="0"/>
              <a:t>, </a:t>
            </a:r>
            <a:r>
              <a:rPr lang="en-GB" i="1" dirty="0"/>
              <a:t>yourselves</a:t>
            </a:r>
            <a:r>
              <a:rPr lang="en-GB" dirty="0"/>
              <a:t>, </a:t>
            </a:r>
            <a:r>
              <a:rPr lang="en-GB" i="1" dirty="0"/>
              <a:t>themselves</a:t>
            </a:r>
            <a:r>
              <a:rPr lang="en-GB" dirty="0"/>
              <a:t>, </a:t>
            </a:r>
            <a:r>
              <a:rPr lang="en-GB" i="1" dirty="0"/>
              <a:t>oneself</a:t>
            </a:r>
            <a:r>
              <a:rPr lang="en-GB" dirty="0"/>
              <a:t>. </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Verbs </a:t>
            </a:r>
            <a:endParaRPr lang="en-US" dirty="0"/>
          </a:p>
        </p:txBody>
      </p:sp>
      <p:sp>
        <p:nvSpPr>
          <p:cNvPr id="3" name="Content Placeholder 2"/>
          <p:cNvSpPr>
            <a:spLocks noGrp="1"/>
          </p:cNvSpPr>
          <p:nvPr>
            <p:ph idx="1"/>
          </p:nvPr>
        </p:nvSpPr>
        <p:spPr/>
        <p:txBody>
          <a:bodyPr>
            <a:normAutofit fontScale="92500" lnSpcReduction="20000"/>
          </a:bodyPr>
          <a:lstStyle/>
          <a:p>
            <a:r>
              <a:rPr lang="en-GB" dirty="0"/>
              <a:t>Verbs refer to </a:t>
            </a:r>
            <a:r>
              <a:rPr lang="en-GB" dirty="0" smtClean="0"/>
              <a:t>words </a:t>
            </a:r>
            <a:r>
              <a:rPr lang="en-GB" dirty="0"/>
              <a:t>that </a:t>
            </a:r>
            <a:r>
              <a:rPr lang="en-GB" dirty="0" smtClean="0"/>
              <a:t>show </a:t>
            </a:r>
            <a:r>
              <a:rPr lang="en-GB" dirty="0"/>
              <a:t>the action performed in a clause. </a:t>
            </a:r>
          </a:p>
          <a:p>
            <a:r>
              <a:rPr lang="en-GB" dirty="0" smtClean="0"/>
              <a:t>Types</a:t>
            </a:r>
          </a:p>
          <a:p>
            <a:r>
              <a:rPr lang="en-GB" dirty="0" smtClean="0"/>
              <a:t>Lexical verbs: </a:t>
            </a:r>
            <a:r>
              <a:rPr lang="en-GB" dirty="0"/>
              <a:t>Main verbs are verbs that have meanings on their own and </a:t>
            </a:r>
            <a:r>
              <a:rPr lang="en-GB" dirty="0" smtClean="0"/>
              <a:t>can be </a:t>
            </a:r>
            <a:r>
              <a:rPr lang="en-GB" dirty="0"/>
              <a:t>used alone as predicators in sentences.</a:t>
            </a:r>
            <a:r>
              <a:rPr lang="en-GB" dirty="0" smtClean="0"/>
              <a:t> come, go, call, sit etc.</a:t>
            </a:r>
          </a:p>
          <a:p>
            <a:pPr lvl="0"/>
            <a:r>
              <a:rPr lang="en-GB" dirty="0" smtClean="0"/>
              <a:t>Auxiliary verbs: They are usually used with lexical verbs in sentences to express particular meanings in clauses. They show the mood or the progress of an action. There are two basic types of auxiliaries. They are:</a:t>
            </a:r>
            <a:endParaRPr lang="en-US" dirty="0" smtClean="0"/>
          </a:p>
          <a:p>
            <a:endParaRPr lang="en-GB" dirty="0" smtClean="0"/>
          </a:p>
          <a:p>
            <a:pPr>
              <a:buNone/>
            </a:pP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lnSpcReduction="10000"/>
          </a:bodyPr>
          <a:lstStyle/>
          <a:p>
            <a:pPr lvl="0"/>
            <a:r>
              <a:rPr lang="en-GB" b="1" dirty="0" smtClean="0"/>
              <a:t>Primary </a:t>
            </a:r>
            <a:r>
              <a:rPr lang="en-GB" b="1" dirty="0"/>
              <a:t>auxiliary verbs</a:t>
            </a:r>
            <a:r>
              <a:rPr lang="en-GB" dirty="0"/>
              <a:t>: these refer to the forms of verbs: BE, HAVE </a:t>
            </a:r>
            <a:r>
              <a:rPr lang="en-GB" dirty="0" smtClean="0"/>
              <a:t>and DO. They function as helping verbs and also main verbs in English sentences. They show whether an action has been completed or is in progress.</a:t>
            </a:r>
            <a:endParaRPr lang="en-US" dirty="0"/>
          </a:p>
          <a:p>
            <a:r>
              <a:rPr lang="en-GB" b="1" dirty="0"/>
              <a:t>BE form</a:t>
            </a:r>
            <a:r>
              <a:rPr lang="en-GB" dirty="0"/>
              <a:t>: </a:t>
            </a:r>
            <a:r>
              <a:rPr lang="en-GB" dirty="0" smtClean="0"/>
              <a:t>has </a:t>
            </a:r>
            <a:r>
              <a:rPr lang="en-GB" dirty="0"/>
              <a:t>three present forms: am/is/are and two past forms: was/were. </a:t>
            </a:r>
            <a:r>
              <a:rPr lang="en-GB" dirty="0" smtClean="0"/>
              <a:t>The auxiliary </a:t>
            </a:r>
            <a:r>
              <a:rPr lang="en-GB" dirty="0"/>
              <a:t>indicates that </a:t>
            </a:r>
            <a:r>
              <a:rPr lang="en-GB" dirty="0" smtClean="0"/>
              <a:t>an </a:t>
            </a:r>
            <a:r>
              <a:rPr lang="en-GB" dirty="0"/>
              <a:t>action is still in progress. Therefore, the form of the main verb used with it is usually the –</a:t>
            </a:r>
            <a:r>
              <a:rPr lang="en-GB" dirty="0" err="1"/>
              <a:t>ing</a:t>
            </a:r>
            <a:r>
              <a:rPr lang="en-GB" dirty="0"/>
              <a:t> form. </a:t>
            </a:r>
            <a:r>
              <a:rPr lang="en-GB" dirty="0" err="1"/>
              <a:t>E.g</a:t>
            </a:r>
            <a:r>
              <a:rPr lang="en-GB" dirty="0"/>
              <a:t> he is coming, he was dancing. They were climbing when he shouted. </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7500" lnSpcReduction="20000"/>
          </a:bodyPr>
          <a:lstStyle/>
          <a:p>
            <a:r>
              <a:rPr lang="en-GB" b="1" dirty="0" smtClean="0"/>
              <a:t>Have</a:t>
            </a:r>
            <a:r>
              <a:rPr lang="en-GB" dirty="0" smtClean="0"/>
              <a:t>: This verb has two present (has/have) forms and a past form (had). The forms indicate the perfective aspect in clauses. This means that the verbs show that an action has been completed at a certain point in time. For example: he has come home. They have completed the job. They had gone before he came.</a:t>
            </a:r>
            <a:endParaRPr lang="en-US" dirty="0" smtClean="0"/>
          </a:p>
          <a:p>
            <a:r>
              <a:rPr lang="en-GB" b="1" dirty="0" smtClean="0"/>
              <a:t>Do</a:t>
            </a:r>
            <a:r>
              <a:rPr lang="en-GB" dirty="0" smtClean="0"/>
              <a:t>: there are two present forms (does/do) and one past form (did) of the verb. They do not have any effect on the meaning of the verb they are attached to except where they are used for emphasis. They are called special utility auxiliaries. This means that they are used when no other auxiliary is available for use.</a:t>
            </a:r>
          </a:p>
          <a:p>
            <a:r>
              <a:rPr lang="en-US" dirty="0" smtClean="0"/>
              <a:t> Example:</a:t>
            </a:r>
            <a:r>
              <a:rPr lang="en-GB" dirty="0" smtClean="0"/>
              <a:t>She does come around every Sunday</a:t>
            </a:r>
            <a:endParaRPr lang="en-US" dirty="0" smtClean="0"/>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fontScale="85000" lnSpcReduction="10000"/>
          </a:bodyPr>
          <a:lstStyle/>
          <a:p>
            <a:pPr lvl="0"/>
            <a:r>
              <a:rPr lang="en-GB" dirty="0" smtClean="0"/>
              <a:t>Modal auxiliary verbs: modal auxiliaries are used as helping verbs in verb phrases to show the mood/ modal notions such as possibility, ability, and permission, certainty etc. Each of the modal auxiliaries help other verbs to express meaning, therefore it is wrong to see one as present </a:t>
            </a:r>
            <a:r>
              <a:rPr lang="en-GB" dirty="0" err="1" smtClean="0"/>
              <a:t>formand</a:t>
            </a:r>
            <a:r>
              <a:rPr lang="en-GB" dirty="0" smtClean="0"/>
              <a:t> the other as the past form. Modal auxiliaries are:</a:t>
            </a:r>
          </a:p>
          <a:p>
            <a:pPr lvl="0"/>
            <a:r>
              <a:rPr lang="en-GB" dirty="0" smtClean="0"/>
              <a:t>Can/could</a:t>
            </a:r>
          </a:p>
          <a:p>
            <a:pPr lvl="0"/>
            <a:r>
              <a:rPr lang="en-GB" dirty="0" smtClean="0"/>
              <a:t>Will/would</a:t>
            </a:r>
          </a:p>
          <a:p>
            <a:pPr lvl="0"/>
            <a:r>
              <a:rPr lang="en-GB" dirty="0" smtClean="0"/>
              <a:t>Shall/should</a:t>
            </a:r>
          </a:p>
          <a:p>
            <a:pPr lvl="0"/>
            <a:r>
              <a:rPr lang="en-GB" dirty="0" smtClean="0"/>
              <a:t>May/might</a:t>
            </a:r>
          </a:p>
          <a:p>
            <a:pPr lvl="0"/>
            <a:r>
              <a:rPr lang="en-GB" dirty="0" smtClean="0"/>
              <a:t>must</a:t>
            </a:r>
          </a:p>
          <a:p>
            <a:pPr lvl="0"/>
            <a:r>
              <a:rPr lang="en-GB" dirty="0" smtClean="0"/>
              <a:t>Ought to</a:t>
            </a:r>
            <a:endParaRPr lang="en-US" dirty="0" smtClean="0"/>
          </a:p>
          <a:p>
            <a:endParaRPr lang="en-US" dirty="0" smtClean="0"/>
          </a:p>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fontScale="85000" lnSpcReduction="20000"/>
          </a:bodyPr>
          <a:lstStyle/>
          <a:p>
            <a:r>
              <a:rPr lang="en-GB" dirty="0"/>
              <a:t>ADVERBS </a:t>
            </a:r>
            <a:endParaRPr lang="en-US" dirty="0"/>
          </a:p>
          <a:p>
            <a:r>
              <a:rPr lang="en-GB" dirty="0"/>
              <a:t>Adverbs are </a:t>
            </a:r>
            <a:r>
              <a:rPr lang="en-GB" dirty="0" smtClean="0"/>
              <a:t>words </a:t>
            </a:r>
            <a:r>
              <a:rPr lang="en-GB" dirty="0"/>
              <a:t>used to modify verbs, adjectives and other adverbs. </a:t>
            </a:r>
            <a:r>
              <a:rPr lang="en-GB" dirty="0" smtClean="0"/>
              <a:t>Adverbs </a:t>
            </a:r>
            <a:r>
              <a:rPr lang="en-GB" dirty="0"/>
              <a:t>can be single words</a:t>
            </a:r>
            <a:r>
              <a:rPr lang="en-GB" dirty="0" smtClean="0"/>
              <a:t>, phrases or clauses.  Adverbs </a:t>
            </a:r>
            <a:r>
              <a:rPr lang="en-GB" dirty="0"/>
              <a:t>answer one of these questions: </a:t>
            </a:r>
            <a:r>
              <a:rPr lang="en-GB" i="1" dirty="0" err="1" smtClean="0"/>
              <a:t>How?When?Where</a:t>
            </a:r>
            <a:r>
              <a:rPr lang="en-GB" i="1" dirty="0" smtClean="0"/>
              <a:t>?, Why</a:t>
            </a:r>
            <a:r>
              <a:rPr lang="en-GB" i="1" dirty="0"/>
              <a:t>? How often? Etc.  </a:t>
            </a:r>
          </a:p>
          <a:p>
            <a:r>
              <a:rPr lang="en-GB" i="1" dirty="0" smtClean="0"/>
              <a:t>Examples </a:t>
            </a:r>
            <a:r>
              <a:rPr lang="en-GB" i="1" dirty="0"/>
              <a:t>are:</a:t>
            </a:r>
            <a:endParaRPr lang="en-US" dirty="0"/>
          </a:p>
          <a:p>
            <a:r>
              <a:rPr lang="en-GB" i="1" dirty="0"/>
              <a:t>Ade lovingly corrected the little boy (lovingly modifies the verb corrected)</a:t>
            </a:r>
            <a:endParaRPr lang="en-US" dirty="0"/>
          </a:p>
          <a:p>
            <a:r>
              <a:rPr lang="en-GB" i="1" dirty="0"/>
              <a:t>She is really beautiful. (really modifies the adjective beautiful)</a:t>
            </a:r>
            <a:endParaRPr lang="en-US" dirty="0"/>
          </a:p>
          <a:p>
            <a:r>
              <a:rPr lang="en-GB" i="1" dirty="0"/>
              <a:t>Consequently, she came late. (consequently modifies the whole clause)</a:t>
            </a:r>
            <a:endParaRPr lang="en-US" dirty="0"/>
          </a:p>
          <a:p>
            <a:r>
              <a:rPr lang="en-GB" dirty="0"/>
              <a:t>They came in very quickly (very modifying the adverb quickly</a:t>
            </a:r>
            <a:r>
              <a:rPr lang="en-GB" dirty="0" smtClean="0"/>
              <a:t>)</a:t>
            </a:r>
          </a:p>
          <a:p>
            <a:endParaRPr lang="en-US" dirty="0"/>
          </a:p>
          <a:p>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fontScale="62500" lnSpcReduction="20000"/>
          </a:bodyPr>
          <a:lstStyle/>
          <a:p>
            <a:r>
              <a:rPr lang="en-GB" b="1" dirty="0" smtClean="0"/>
              <a:t>Types of Adverbs</a:t>
            </a:r>
          </a:p>
          <a:p>
            <a:r>
              <a:rPr lang="en-GB" b="1" dirty="0" smtClean="0"/>
              <a:t>Place</a:t>
            </a:r>
            <a:r>
              <a:rPr lang="en-GB" dirty="0"/>
              <a:t>: answers the question where. Examples: across, away, anywhere, indoors, here, there, behind etc.</a:t>
            </a:r>
            <a:endParaRPr lang="en-US" dirty="0"/>
          </a:p>
          <a:p>
            <a:r>
              <a:rPr lang="en-GB" b="1" dirty="0"/>
              <a:t>Manner</a:t>
            </a:r>
            <a:r>
              <a:rPr lang="en-GB" dirty="0"/>
              <a:t>: answers the question how. Examples: curiously, stylishly, fearfully, bravely etc. </a:t>
            </a:r>
            <a:endParaRPr lang="en-US" dirty="0"/>
          </a:p>
          <a:p>
            <a:r>
              <a:rPr lang="en-GB" b="1" dirty="0"/>
              <a:t>Time</a:t>
            </a:r>
            <a:r>
              <a:rPr lang="en-GB" dirty="0"/>
              <a:t>: answers the question when. Examples: now, </a:t>
            </a:r>
            <a:r>
              <a:rPr lang="en-GB" dirty="0" smtClean="0"/>
              <a:t>everyday</a:t>
            </a:r>
            <a:r>
              <a:rPr lang="en-GB" dirty="0"/>
              <a:t>, often, last week </a:t>
            </a:r>
            <a:endParaRPr lang="en-US" dirty="0"/>
          </a:p>
          <a:p>
            <a:r>
              <a:rPr lang="en-GB" b="1" dirty="0"/>
              <a:t>Reason</a:t>
            </a:r>
            <a:r>
              <a:rPr lang="en-GB" dirty="0"/>
              <a:t>: answers the question why. Examples:</a:t>
            </a:r>
            <a:endParaRPr lang="en-US" dirty="0"/>
          </a:p>
          <a:p>
            <a:pPr>
              <a:buNone/>
            </a:pPr>
            <a:r>
              <a:rPr lang="en-GB" dirty="0" smtClean="0"/>
              <a:t>	He </a:t>
            </a:r>
            <a:r>
              <a:rPr lang="en-GB" dirty="0"/>
              <a:t>came because he was sick.</a:t>
            </a:r>
            <a:endParaRPr lang="en-US" dirty="0"/>
          </a:p>
          <a:p>
            <a:pPr>
              <a:buNone/>
            </a:pPr>
            <a:r>
              <a:rPr lang="en-GB" dirty="0" smtClean="0"/>
              <a:t>	He </a:t>
            </a:r>
            <a:r>
              <a:rPr lang="en-GB" dirty="0"/>
              <a:t>was suspended on account of poor performance.</a:t>
            </a:r>
            <a:endParaRPr lang="en-US" dirty="0"/>
          </a:p>
          <a:p>
            <a:r>
              <a:rPr lang="en-GB" b="1" dirty="0"/>
              <a:t>Means/Instrument</a:t>
            </a:r>
            <a:r>
              <a:rPr lang="en-GB" dirty="0"/>
              <a:t>: by what means is an action carried out. Examples:</a:t>
            </a:r>
            <a:endParaRPr lang="en-US" dirty="0"/>
          </a:p>
          <a:p>
            <a:pPr>
              <a:buNone/>
            </a:pPr>
            <a:r>
              <a:rPr lang="en-GB" dirty="0" smtClean="0"/>
              <a:t>	She </a:t>
            </a:r>
            <a:r>
              <a:rPr lang="en-GB" dirty="0"/>
              <a:t>went home by car</a:t>
            </a:r>
            <a:endParaRPr lang="en-US" dirty="0"/>
          </a:p>
          <a:p>
            <a:pPr>
              <a:buNone/>
            </a:pPr>
            <a:r>
              <a:rPr lang="en-GB" dirty="0" smtClean="0"/>
              <a:t>	They </a:t>
            </a:r>
            <a:r>
              <a:rPr lang="en-GB" dirty="0"/>
              <a:t>came by road</a:t>
            </a:r>
            <a:endParaRPr lang="en-US" dirty="0"/>
          </a:p>
          <a:p>
            <a:r>
              <a:rPr lang="en-GB" b="1" dirty="0" smtClean="0"/>
              <a:t>Degree</a:t>
            </a:r>
            <a:r>
              <a:rPr lang="en-GB" dirty="0"/>
              <a:t>: Answers the question to what extent.</a:t>
            </a:r>
            <a:endParaRPr lang="en-US" dirty="0"/>
          </a:p>
          <a:p>
            <a:pPr>
              <a:buNone/>
            </a:pPr>
            <a:r>
              <a:rPr lang="en-GB" dirty="0" smtClean="0"/>
              <a:t>	I </a:t>
            </a:r>
            <a:r>
              <a:rPr lang="en-GB" dirty="0"/>
              <a:t>fully agree to your decision.</a:t>
            </a:r>
            <a:endParaRPr lang="en-US" dirty="0"/>
          </a:p>
          <a:p>
            <a:pPr>
              <a:buNone/>
            </a:pPr>
            <a:r>
              <a:rPr lang="en-GB" dirty="0" smtClean="0"/>
              <a:t>	He </a:t>
            </a:r>
            <a:r>
              <a:rPr lang="en-GB" dirty="0"/>
              <a:t>hardly comes home in the afternoon.</a:t>
            </a:r>
            <a:endParaRPr lang="en-US" dirty="0"/>
          </a:p>
          <a:p>
            <a:r>
              <a:rPr lang="en-GB" b="1" dirty="0" smtClean="0"/>
              <a:t>Purpose</a:t>
            </a:r>
            <a:r>
              <a:rPr lang="en-GB" b="1" dirty="0"/>
              <a:t>: </a:t>
            </a:r>
            <a:r>
              <a:rPr lang="en-GB" dirty="0"/>
              <a:t>answers the question for what purpose</a:t>
            </a:r>
            <a:endParaRPr lang="en-US" dirty="0"/>
          </a:p>
          <a:p>
            <a:pPr>
              <a:buNone/>
            </a:pPr>
            <a:r>
              <a:rPr lang="en-GB" dirty="0" smtClean="0"/>
              <a:t>	The </a:t>
            </a:r>
            <a:r>
              <a:rPr lang="en-GB" dirty="0"/>
              <a:t>man killed for money</a:t>
            </a:r>
            <a:endParaRPr lang="en-US" dirty="0"/>
          </a:p>
          <a:p>
            <a:pPr>
              <a:buNone/>
            </a:pPr>
            <a:r>
              <a:rPr lang="en-GB" dirty="0" smtClean="0"/>
              <a:t>	He </a:t>
            </a:r>
            <a:r>
              <a:rPr lang="en-GB" dirty="0"/>
              <a:t>came around for the award</a:t>
            </a:r>
            <a:endParaRPr lang="en-US" dirty="0"/>
          </a:p>
          <a:p>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fontScale="92500" lnSpcReduction="20000"/>
          </a:bodyPr>
          <a:lstStyle/>
          <a:p>
            <a:r>
              <a:rPr lang="en-GB" b="1" dirty="0"/>
              <a:t>Adjectives:</a:t>
            </a:r>
            <a:endParaRPr lang="en-US" dirty="0"/>
          </a:p>
          <a:p>
            <a:r>
              <a:rPr lang="en-GB" dirty="0"/>
              <a:t>An adjective is a word used to describe a noun</a:t>
            </a:r>
            <a:r>
              <a:rPr lang="en-GB" dirty="0" smtClean="0"/>
              <a:t>. It defines </a:t>
            </a:r>
            <a:r>
              <a:rPr lang="en-GB" dirty="0"/>
              <a:t>more precisely the referent and quality of a noun and pronoun. They are open class items: new members of the class are usually formed and added. They can be inflected to show comparative and superlative degrees. For example: big, bigger, biggest.</a:t>
            </a:r>
            <a:endParaRPr lang="en-US" dirty="0"/>
          </a:p>
          <a:p>
            <a:r>
              <a:rPr lang="en-GB" dirty="0"/>
              <a:t>Adjectives can perform attributive and predicative roles in sentences. They are attributive adjectives when they are used to qualify a noun in a noun phrase; the adjective forms part of the noun phrase. Examples: the beautiful girl, the tall man, </a:t>
            </a:r>
            <a:r>
              <a:rPr lang="en-GB" dirty="0" smtClean="0"/>
              <a:t>a </a:t>
            </a:r>
            <a:r>
              <a:rPr lang="en-GB" dirty="0"/>
              <a:t>brilliant idea, the cruel leader etc.</a:t>
            </a:r>
            <a:endParaRPr lang="en-US" dirty="0"/>
          </a:p>
          <a:p>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NOUNS</a:t>
            </a:r>
            <a:endParaRPr lang="en-US" dirty="0"/>
          </a:p>
        </p:txBody>
      </p:sp>
      <p:sp>
        <p:nvSpPr>
          <p:cNvPr id="3" name="Content Placeholder 2"/>
          <p:cNvSpPr>
            <a:spLocks noGrp="1"/>
          </p:cNvSpPr>
          <p:nvPr>
            <p:ph idx="1"/>
          </p:nvPr>
        </p:nvSpPr>
        <p:spPr/>
        <p:txBody>
          <a:bodyPr>
            <a:normAutofit/>
          </a:bodyPr>
          <a:lstStyle/>
          <a:p>
            <a:r>
              <a:rPr lang="en-US" dirty="0" smtClean="0"/>
              <a:t>DEFINITION</a:t>
            </a:r>
          </a:p>
          <a:p>
            <a:r>
              <a:rPr lang="en-GB" dirty="0" smtClean="0"/>
              <a:t>Words that </a:t>
            </a:r>
            <a:r>
              <a:rPr lang="en-GB" dirty="0"/>
              <a:t>refer to entities such as persons, things, substances, places and abstractions of various </a:t>
            </a:r>
            <a:r>
              <a:rPr lang="en-GB" dirty="0" smtClean="0"/>
              <a:t>kinds.</a:t>
            </a:r>
          </a:p>
          <a:p>
            <a:r>
              <a:rPr lang="en-GB" dirty="0" smtClean="0"/>
              <a:t>They are used to identify persons, places, things etc. </a:t>
            </a:r>
          </a:p>
          <a:p>
            <a:r>
              <a:rPr lang="en-GB" dirty="0" smtClean="0"/>
              <a:t>Examples: John, table, Lagos, goat happiness, joy etc.</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364163"/>
          </a:xfrm>
        </p:spPr>
        <p:txBody>
          <a:bodyPr>
            <a:normAutofit fontScale="77500" lnSpcReduction="20000"/>
          </a:bodyPr>
          <a:lstStyle/>
          <a:p>
            <a:r>
              <a:rPr lang="en-GB" dirty="0" smtClean="0"/>
              <a:t>Predicative adjectives or adjectives with predicative functions are used in a sentence as part of the predicate. For example: the game is interesting, the girl is beautiful, the man is handsome, and everybody called him reckless.</a:t>
            </a:r>
            <a:endParaRPr lang="en-US" dirty="0" smtClean="0"/>
          </a:p>
          <a:p>
            <a:pPr>
              <a:buNone/>
            </a:pPr>
            <a:endParaRPr lang="en-GB" dirty="0" smtClean="0"/>
          </a:p>
          <a:p>
            <a:r>
              <a:rPr lang="en-GB" dirty="0" smtClean="0"/>
              <a:t>Adjectives can also be gradable and non- gradable. Gradable adjectives are adjectives that show different degrees of a quality or attribute. They can take the comparative and superlative forms while non -gradable adjectives express attributes or qualities whose degree cannot be determined, therefore, cannot take the comparative and superlative forms. For example:</a:t>
            </a:r>
            <a:endParaRPr lang="en-US" dirty="0" smtClean="0"/>
          </a:p>
          <a:p>
            <a:r>
              <a:rPr lang="en-GB" dirty="0" smtClean="0"/>
              <a:t>Gradable </a:t>
            </a:r>
            <a:endParaRPr lang="en-US" dirty="0" smtClean="0"/>
          </a:p>
          <a:p>
            <a:r>
              <a:rPr lang="en-GB" dirty="0" smtClean="0"/>
              <a:t>Old, new, tall, small, clean, clear, big etc.</a:t>
            </a:r>
            <a:endParaRPr lang="en-US" dirty="0" smtClean="0"/>
          </a:p>
          <a:p>
            <a:r>
              <a:rPr lang="en-GB" dirty="0" smtClean="0"/>
              <a:t>Non gradable: red, wooden, swollen, Nigerian</a:t>
            </a:r>
            <a:endParaRPr lang="en-US" dirty="0" smtClean="0"/>
          </a:p>
          <a:p>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lstStyle/>
          <a:p>
            <a:r>
              <a:rPr lang="en-GB" dirty="0"/>
              <a:t>Prepositions: </a:t>
            </a:r>
            <a:endParaRPr lang="en-US" dirty="0"/>
          </a:p>
          <a:p>
            <a:r>
              <a:rPr lang="en-GB" dirty="0"/>
              <a:t>Prepositions are function words used to introduce prepositional phrases. They are words that connect nouns, pronouns or noun phrases to the other part of the sentence. They can also be called positioning words because they are used to show relationship between two persons, things or actions.</a:t>
            </a:r>
            <a:endParaRPr lang="en-US" dirty="0"/>
          </a:p>
          <a:p>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364163"/>
          </a:xfrm>
        </p:spPr>
        <p:txBody>
          <a:bodyPr>
            <a:normAutofit fontScale="55000" lnSpcReduction="20000"/>
          </a:bodyPr>
          <a:lstStyle/>
          <a:p>
            <a:r>
              <a:rPr lang="en-GB" dirty="0"/>
              <a:t>CONJUNCTION</a:t>
            </a:r>
            <a:endParaRPr lang="en-US" dirty="0"/>
          </a:p>
          <a:p>
            <a:r>
              <a:rPr lang="en-GB" dirty="0"/>
              <a:t>This is a term which refers to words that have a conjoining or linking role in grammar. They are words used to connect words, phrases and clauses. Examples are: and, but, because, when, since, etc. </a:t>
            </a:r>
            <a:endParaRPr lang="en-US" dirty="0"/>
          </a:p>
          <a:p>
            <a:r>
              <a:rPr lang="en-GB" dirty="0"/>
              <a:t>Types of conjunctions</a:t>
            </a:r>
            <a:endParaRPr lang="en-US" dirty="0"/>
          </a:p>
          <a:p>
            <a:r>
              <a:rPr lang="en-GB" dirty="0"/>
              <a:t>Coordinating conjunctions: these are used to connect words, phrases or clauses which are of equal rank or order. There are three main coordinators in English. They </a:t>
            </a:r>
            <a:r>
              <a:rPr lang="en-GB" err="1"/>
              <a:t>are</a:t>
            </a:r>
            <a:r>
              <a:rPr lang="en-GB" smtClean="0"/>
              <a:t>: ‘</a:t>
            </a:r>
            <a:r>
              <a:rPr lang="en-GB" dirty="0" err="1"/>
              <a:t>and</a:t>
            </a:r>
            <a:r>
              <a:rPr lang="en-GB" dirty="0"/>
              <a:t>’ which is used for inclusion or addition, ‘or’ which indicates alternatives, </a:t>
            </a:r>
            <a:r>
              <a:rPr lang="en-GB" dirty="0" smtClean="0"/>
              <a:t>‘but’ </a:t>
            </a:r>
            <a:r>
              <a:rPr lang="en-GB" dirty="0"/>
              <a:t>which is used to show contrast. Examples:</a:t>
            </a:r>
            <a:endParaRPr lang="en-US" dirty="0"/>
          </a:p>
          <a:p>
            <a:r>
              <a:rPr lang="en-GB" dirty="0" smtClean="0"/>
              <a:t>Ade </a:t>
            </a:r>
            <a:r>
              <a:rPr lang="en-GB" dirty="0"/>
              <a:t>and Bola are my friends</a:t>
            </a:r>
            <a:endParaRPr lang="en-US" dirty="0"/>
          </a:p>
          <a:p>
            <a:r>
              <a:rPr lang="en-GB" dirty="0"/>
              <a:t>I can teach or coordinate at the programme</a:t>
            </a:r>
            <a:r>
              <a:rPr lang="en-GB" dirty="0" smtClean="0"/>
              <a:t>.</a:t>
            </a:r>
          </a:p>
          <a:p>
            <a:r>
              <a:rPr lang="en-GB" dirty="0" smtClean="0"/>
              <a:t>Subordinating </a:t>
            </a:r>
            <a:r>
              <a:rPr lang="en-GB" dirty="0"/>
              <a:t>conjunctions: this type of conjunctions is used to link a clause to another in such a way that the clause becomes dependent on the other clause which is referred to as the main clause. </a:t>
            </a:r>
            <a:r>
              <a:rPr lang="en-GB" dirty="0" smtClean="0"/>
              <a:t> They indicate time, place, manner, reason, purpose, condition etc. Examples</a:t>
            </a:r>
          </a:p>
          <a:p>
            <a:r>
              <a:rPr lang="en-GB" dirty="0"/>
              <a:t>Time: as soon as, as long as, as, often, before, since, till, until, when while etc.</a:t>
            </a:r>
            <a:endParaRPr lang="en-US" dirty="0"/>
          </a:p>
          <a:p>
            <a:r>
              <a:rPr lang="en-GB" dirty="0"/>
              <a:t>Place: where, wherever, etc.</a:t>
            </a:r>
            <a:endParaRPr lang="en-US" dirty="0"/>
          </a:p>
          <a:p>
            <a:r>
              <a:rPr lang="en-GB" dirty="0"/>
              <a:t>Reason or cause: because, in as much as, since, etc.</a:t>
            </a:r>
            <a:endParaRPr lang="en-US" dirty="0"/>
          </a:p>
          <a:p>
            <a:r>
              <a:rPr lang="en-GB" dirty="0"/>
              <a:t>Condition: provided that, if, on condition that, as long as etc.</a:t>
            </a:r>
            <a:endParaRPr lang="en-US" dirty="0"/>
          </a:p>
          <a:p>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5287963"/>
          </a:xfrm>
        </p:spPr>
        <p:txBody>
          <a:bodyPr>
            <a:normAutofit fontScale="70000" lnSpcReduction="20000"/>
          </a:bodyPr>
          <a:lstStyle/>
          <a:p>
            <a:r>
              <a:rPr lang="en-GB" dirty="0" smtClean="0"/>
              <a:t>Purpose: in order that, so that, lest etc.</a:t>
            </a:r>
            <a:endParaRPr lang="en-US" dirty="0" smtClean="0"/>
          </a:p>
          <a:p>
            <a:r>
              <a:rPr lang="en-GB" dirty="0" smtClean="0"/>
              <a:t>Concession: although, nevertheless, even if, even though, yet etc</a:t>
            </a:r>
            <a:endParaRPr lang="en-US" dirty="0" smtClean="0"/>
          </a:p>
          <a:p>
            <a:r>
              <a:rPr lang="en-GB" dirty="0" smtClean="0"/>
              <a:t>Result: for, so as, so that, that etc.</a:t>
            </a:r>
            <a:endParaRPr lang="en-US" dirty="0" smtClean="0"/>
          </a:p>
          <a:p>
            <a:endParaRPr lang="en-GB" dirty="0" smtClean="0"/>
          </a:p>
          <a:p>
            <a:r>
              <a:rPr lang="en-GB" dirty="0" smtClean="0"/>
              <a:t>He stood where the incident happened</a:t>
            </a:r>
            <a:endParaRPr lang="en-US" dirty="0" smtClean="0"/>
          </a:p>
          <a:p>
            <a:r>
              <a:rPr lang="en-GB" dirty="0" smtClean="0"/>
              <a:t>She came before the boss arrived. </a:t>
            </a:r>
            <a:endParaRPr lang="en-US" dirty="0" smtClean="0"/>
          </a:p>
          <a:p>
            <a:r>
              <a:rPr lang="en-GB" dirty="0" smtClean="0"/>
              <a:t>Since you will be at the party, I need not go there. </a:t>
            </a:r>
            <a:endParaRPr lang="en-US" dirty="0" smtClean="0"/>
          </a:p>
          <a:p>
            <a:pPr>
              <a:buNone/>
            </a:pPr>
            <a:endParaRPr lang="en-US" dirty="0" smtClean="0"/>
          </a:p>
          <a:p>
            <a:r>
              <a:rPr lang="en-GB" dirty="0" smtClean="0"/>
              <a:t>Correlative conjunctions: these conjunctions join parts that have mutual relations such that when a part is mentioned the other part is also mentioned. They are: either …or, both … and, neither…nor, more… than, not only but also etc.</a:t>
            </a:r>
            <a:endParaRPr lang="en-US" dirty="0" smtClean="0"/>
          </a:p>
          <a:p>
            <a:r>
              <a:rPr lang="en-GB" dirty="0" smtClean="0"/>
              <a:t>There are also conjunctions that do not add to the meaning of the first part, they connect other part(s) with, so they attract singular verbs. Examples: along with, as well as, as much as, etc.   </a:t>
            </a:r>
            <a:endParaRPr lang="en-US" dirty="0" smtClean="0"/>
          </a:p>
          <a:p>
            <a:endParaRPr lang="en-US" dirty="0" smtClean="0"/>
          </a:p>
          <a:p>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fontScale="85000" lnSpcReduction="20000"/>
          </a:bodyPr>
          <a:lstStyle/>
          <a:p>
            <a:r>
              <a:rPr lang="en-GB" dirty="0"/>
              <a:t>Determiners are words that </a:t>
            </a:r>
            <a:r>
              <a:rPr lang="en-GB" dirty="0" smtClean="0"/>
              <a:t>determine or </a:t>
            </a:r>
            <a:r>
              <a:rPr lang="en-GB" dirty="0"/>
              <a:t>specify the referent of the noun they occur with and explain how that reference should be understood. The primary function of determiners is to modify nouns. </a:t>
            </a:r>
            <a:endParaRPr lang="en-GB" dirty="0" smtClean="0"/>
          </a:p>
          <a:p>
            <a:r>
              <a:rPr lang="en-GB" dirty="0" smtClean="0"/>
              <a:t>Examples</a:t>
            </a:r>
            <a:r>
              <a:rPr lang="en-GB" dirty="0"/>
              <a:t>: </a:t>
            </a:r>
            <a:r>
              <a:rPr lang="en-GB" i="1" dirty="0"/>
              <a:t>the</a:t>
            </a:r>
            <a:r>
              <a:rPr lang="en-GB" dirty="0"/>
              <a:t> beautiful young lady, </a:t>
            </a:r>
            <a:r>
              <a:rPr lang="en-GB" i="1" dirty="0"/>
              <a:t>some</a:t>
            </a:r>
            <a:r>
              <a:rPr lang="en-GB" dirty="0"/>
              <a:t> oranges. There are different categories of words that are referred to as determiners. They are:</a:t>
            </a:r>
            <a:endParaRPr lang="en-US" dirty="0"/>
          </a:p>
          <a:p>
            <a:pPr lvl="0"/>
            <a:r>
              <a:rPr lang="en-GB" dirty="0"/>
              <a:t>Articles: </a:t>
            </a:r>
            <a:r>
              <a:rPr lang="en-GB" dirty="0" smtClean="0"/>
              <a:t>These are </a:t>
            </a:r>
            <a:r>
              <a:rPr lang="en-GB" dirty="0"/>
              <a:t>the most common type of determiners. </a:t>
            </a:r>
            <a:r>
              <a:rPr lang="en-GB" dirty="0" smtClean="0"/>
              <a:t>They </a:t>
            </a:r>
            <a:r>
              <a:rPr lang="en-GB" dirty="0"/>
              <a:t>are categorised into two which are the definite (the) and indefinite articles (a/an). </a:t>
            </a:r>
            <a:endParaRPr lang="en-US" dirty="0"/>
          </a:p>
          <a:p>
            <a:pPr lvl="0"/>
            <a:r>
              <a:rPr lang="en-GB" dirty="0" smtClean="0"/>
              <a:t>Demonstrative determiners</a:t>
            </a:r>
            <a:r>
              <a:rPr lang="en-GB" dirty="0"/>
              <a:t>: these are referred to as demonstratives because they single out the referent of a noun in relation to location and distance of the noun to </a:t>
            </a:r>
            <a:r>
              <a:rPr lang="en-GB" dirty="0" smtClean="0"/>
              <a:t>the speaker</a:t>
            </a:r>
            <a:r>
              <a:rPr lang="en-GB" dirty="0"/>
              <a:t>. This, these</a:t>
            </a:r>
            <a:r>
              <a:rPr lang="en-GB" i="1" dirty="0"/>
              <a:t>, </a:t>
            </a:r>
            <a:r>
              <a:rPr lang="en-GB" dirty="0"/>
              <a:t>that</a:t>
            </a:r>
            <a:r>
              <a:rPr lang="en-GB" i="1" dirty="0" smtClean="0"/>
              <a:t>, </a:t>
            </a:r>
            <a:r>
              <a:rPr lang="en-GB" dirty="0" smtClean="0"/>
              <a:t>those are </a:t>
            </a:r>
            <a:r>
              <a:rPr lang="en-GB" dirty="0"/>
              <a:t>the demonstrative determiners in English. </a:t>
            </a:r>
            <a:endParaRPr lang="en-US" dirty="0"/>
          </a:p>
          <a:p>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5287963"/>
          </a:xfrm>
        </p:spPr>
        <p:txBody>
          <a:bodyPr>
            <a:normAutofit fontScale="77500" lnSpcReduction="20000"/>
          </a:bodyPr>
          <a:lstStyle/>
          <a:p>
            <a:pPr lvl="0"/>
            <a:r>
              <a:rPr lang="en-GB" dirty="0" smtClean="0"/>
              <a:t>Indefinite/General determiners: these are used to provide indefinite (non -specific) information on the number and quantity of the noun(s) in a noun phrase. They are also called quantifiers. Examples are </a:t>
            </a:r>
            <a:r>
              <a:rPr lang="en-GB" i="1" dirty="0" smtClean="0"/>
              <a:t>all</a:t>
            </a:r>
            <a:r>
              <a:rPr lang="en-GB" dirty="0" smtClean="0"/>
              <a:t>, </a:t>
            </a:r>
            <a:r>
              <a:rPr lang="en-GB" i="1" dirty="0" smtClean="0"/>
              <a:t>some</a:t>
            </a:r>
            <a:r>
              <a:rPr lang="en-GB" dirty="0" smtClean="0"/>
              <a:t>, </a:t>
            </a:r>
            <a:r>
              <a:rPr lang="en-GB" i="1" dirty="0" smtClean="0"/>
              <a:t>much</a:t>
            </a:r>
            <a:r>
              <a:rPr lang="en-GB" dirty="0" smtClean="0"/>
              <a:t>, </a:t>
            </a:r>
            <a:r>
              <a:rPr lang="en-GB" i="1" dirty="0" smtClean="0"/>
              <a:t>each</a:t>
            </a:r>
            <a:r>
              <a:rPr lang="en-GB" dirty="0" smtClean="0"/>
              <a:t>, another, every, several little, much, less, a few, a little etc.  </a:t>
            </a:r>
            <a:endParaRPr lang="en-US" dirty="0" smtClean="0"/>
          </a:p>
          <a:p>
            <a:pPr lvl="0"/>
            <a:r>
              <a:rPr lang="en-GB" i="1" dirty="0" err="1" smtClean="0"/>
              <a:t>Wh</a:t>
            </a:r>
            <a:r>
              <a:rPr lang="en-GB" i="1" dirty="0" smtClean="0"/>
              <a:t>-</a:t>
            </a:r>
            <a:r>
              <a:rPr lang="en-GB" dirty="0" smtClean="0"/>
              <a:t>word/ </a:t>
            </a:r>
            <a:r>
              <a:rPr lang="en-GB" dirty="0" err="1" smtClean="0"/>
              <a:t>interrogativedeterminers</a:t>
            </a:r>
            <a:r>
              <a:rPr lang="en-GB" dirty="0" smtClean="0"/>
              <a:t>: these are used in interrogative clauses. Examples </a:t>
            </a:r>
            <a:r>
              <a:rPr lang="en-GB" dirty="0" err="1" smtClean="0"/>
              <a:t>are</a:t>
            </a:r>
            <a:r>
              <a:rPr lang="en-GB" i="1" dirty="0" err="1" smtClean="0"/>
              <a:t>which</a:t>
            </a:r>
            <a:r>
              <a:rPr lang="en-GB" dirty="0" smtClean="0"/>
              <a:t>, </a:t>
            </a:r>
            <a:r>
              <a:rPr lang="en-GB" i="1" dirty="0" smtClean="0"/>
              <a:t>what </a:t>
            </a:r>
            <a:r>
              <a:rPr lang="en-GB" dirty="0" smtClean="0"/>
              <a:t>and </a:t>
            </a:r>
            <a:r>
              <a:rPr lang="en-GB" i="1" dirty="0" smtClean="0"/>
              <a:t>whose etc</a:t>
            </a:r>
            <a:r>
              <a:rPr lang="en-GB" dirty="0" smtClean="0"/>
              <a:t>. </a:t>
            </a:r>
            <a:endParaRPr lang="en-US" dirty="0" smtClean="0"/>
          </a:p>
          <a:p>
            <a:r>
              <a:rPr lang="en-GB" i="1" dirty="0" smtClean="0"/>
              <a:t>what book is recommended</a:t>
            </a:r>
            <a:endParaRPr lang="en-US" dirty="0" smtClean="0"/>
          </a:p>
          <a:p>
            <a:r>
              <a:rPr lang="en-GB" i="1" dirty="0" smtClean="0"/>
              <a:t>which house are we entering</a:t>
            </a:r>
            <a:endParaRPr lang="en-US" dirty="0" smtClean="0"/>
          </a:p>
          <a:p>
            <a:pPr lvl="0"/>
            <a:r>
              <a:rPr lang="en-GB" i="1" dirty="0" smtClean="0"/>
              <a:t>Numerical determiners:</a:t>
            </a:r>
            <a:r>
              <a:rPr lang="en-GB" dirty="0" smtClean="0"/>
              <a:t> these refer to the use of numbers (ordinal: first, second etc and cardinal: one two etc.) to show the referent of a noun in a noun phrase.</a:t>
            </a:r>
            <a:endParaRPr lang="en-US" dirty="0" smtClean="0"/>
          </a:p>
          <a:p>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SENTENCES</a:t>
            </a:r>
            <a:endParaRPr lang="en-US" dirty="0"/>
          </a:p>
        </p:txBody>
      </p:sp>
      <p:sp>
        <p:nvSpPr>
          <p:cNvPr id="3" name="Content Placeholder 2"/>
          <p:cNvSpPr>
            <a:spLocks noGrp="1"/>
          </p:cNvSpPr>
          <p:nvPr>
            <p:ph idx="1"/>
          </p:nvPr>
        </p:nvSpPr>
        <p:spPr/>
        <p:txBody>
          <a:bodyPr>
            <a:normAutofit/>
          </a:bodyPr>
          <a:lstStyle/>
          <a:p>
            <a:pPr lvl="0" algn="just"/>
            <a:r>
              <a:rPr lang="en-GB" b="1" dirty="0" smtClean="0">
                <a:latin typeface="Times New Roman" pitchFamily="18" charset="0"/>
                <a:cs typeface="Times New Roman" pitchFamily="18" charset="0"/>
              </a:rPr>
              <a:t>Sentence</a:t>
            </a:r>
            <a:endParaRPr lang="en-US" dirty="0" smtClean="0">
              <a:latin typeface="Times New Roman" pitchFamily="18" charset="0"/>
              <a:cs typeface="Times New Roman" pitchFamily="18" charset="0"/>
            </a:endParaRPr>
          </a:p>
          <a:p>
            <a:pPr algn="just"/>
            <a:r>
              <a:rPr lang="en-GB" dirty="0" smtClean="0">
                <a:latin typeface="Times New Roman" pitchFamily="18" charset="0"/>
                <a:cs typeface="Times New Roman" pitchFamily="18" charset="0"/>
              </a:rPr>
              <a:t>A sentence refers to the largest grammatical unit which includes phrases and/or clauses used to express  a statement, a question, a command, etc. it is a basic unit of thought and can be regarded as the basic unit of composition. </a:t>
            </a:r>
            <a:endParaRPr lang="en-US" dirty="0" smtClean="0">
              <a:latin typeface="Times New Roman" pitchFamily="18" charset="0"/>
              <a:cs typeface="Times New Roman" pitchFamily="18" charset="0"/>
            </a:endParaRPr>
          </a:p>
          <a:p>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SENTENCES</a:t>
            </a:r>
            <a:endParaRPr lang="en-US" dirty="0"/>
          </a:p>
        </p:txBody>
      </p:sp>
      <p:sp>
        <p:nvSpPr>
          <p:cNvPr id="3" name="Content Placeholder 2"/>
          <p:cNvSpPr>
            <a:spLocks noGrp="1"/>
          </p:cNvSpPr>
          <p:nvPr>
            <p:ph idx="1"/>
          </p:nvPr>
        </p:nvSpPr>
        <p:spPr/>
        <p:txBody>
          <a:bodyPr>
            <a:normAutofit fontScale="85000" lnSpcReduction="10000"/>
          </a:bodyPr>
          <a:lstStyle/>
          <a:p>
            <a:pPr algn="just">
              <a:buNone/>
            </a:pPr>
            <a:r>
              <a:rPr lang="en-GB" b="1" dirty="0" smtClean="0"/>
              <a:t>Simple Sentence</a:t>
            </a:r>
            <a:r>
              <a:rPr lang="en-GB" dirty="0" smtClean="0"/>
              <a:t>:</a:t>
            </a:r>
            <a:endParaRPr lang="en-US" dirty="0" smtClean="0"/>
          </a:p>
          <a:p>
            <a:pPr algn="just"/>
            <a:r>
              <a:rPr lang="en-GB" dirty="0" smtClean="0"/>
              <a:t>The simple sentence is any combination of words that contains a finite verb and expresses a complete thought. The words in a simple sentence may be as few as two words or may comprise more words.</a:t>
            </a:r>
            <a:endParaRPr lang="en-US" dirty="0" smtClean="0"/>
          </a:p>
          <a:p>
            <a:pPr algn="just"/>
            <a:r>
              <a:rPr lang="en-GB" dirty="0" smtClean="0"/>
              <a:t>Examples:</a:t>
            </a:r>
            <a:endParaRPr lang="en-US" dirty="0" smtClean="0"/>
          </a:p>
          <a:p>
            <a:pPr algn="just"/>
            <a:r>
              <a:rPr lang="en-GB" dirty="0" smtClean="0"/>
              <a:t>She wept.</a:t>
            </a:r>
            <a:endParaRPr lang="en-US" dirty="0" smtClean="0"/>
          </a:p>
          <a:p>
            <a:pPr algn="just"/>
            <a:r>
              <a:rPr lang="en-GB" dirty="0" smtClean="0"/>
              <a:t>She wept profusely.</a:t>
            </a:r>
            <a:endParaRPr lang="en-US" dirty="0" smtClean="0"/>
          </a:p>
          <a:p>
            <a:r>
              <a:rPr lang="en-US" dirty="0" smtClean="0"/>
              <a:t>He is the father of the boy and the little girl on the street.</a:t>
            </a:r>
          </a:p>
          <a:p>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COMPOUND SENTENCE</a:t>
            </a:r>
            <a:endParaRPr lang="en-US" dirty="0"/>
          </a:p>
        </p:txBody>
      </p:sp>
      <p:sp>
        <p:nvSpPr>
          <p:cNvPr id="3" name="Content Placeholder 2"/>
          <p:cNvSpPr>
            <a:spLocks noGrp="1"/>
          </p:cNvSpPr>
          <p:nvPr>
            <p:ph idx="1"/>
          </p:nvPr>
        </p:nvSpPr>
        <p:spPr/>
        <p:txBody>
          <a:bodyPr/>
          <a:lstStyle/>
          <a:p>
            <a:r>
              <a:rPr lang="en-GB" dirty="0" smtClean="0"/>
              <a:t>This refers to any sentence comprising at least two main clauses linked together by coordinators such as: and, or and but. For example:</a:t>
            </a:r>
            <a:endParaRPr lang="en-US" dirty="0" smtClean="0"/>
          </a:p>
          <a:p>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None/>
            </a:pPr>
            <a:r>
              <a:rPr lang="en-US" dirty="0" smtClean="0"/>
              <a:t>Main clauses</a:t>
            </a:r>
            <a:endParaRPr lang="en-US" dirty="0"/>
          </a:p>
        </p:txBody>
      </p:sp>
      <p:sp>
        <p:nvSpPr>
          <p:cNvPr id="4" name="Text Placeholder 4"/>
          <p:cNvSpPr txBox="1">
            <a:spLocks/>
          </p:cNvSpPr>
          <p:nvPr/>
        </p:nvSpPr>
        <p:spPr>
          <a:xfrm>
            <a:off x="381000" y="1524000"/>
            <a:ext cx="4040188" cy="639762"/>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tabLst/>
              <a:defRPr/>
            </a:pP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sp>
        <p:nvSpPr>
          <p:cNvPr id="5" name="Content Placeholder 5"/>
          <p:cNvSpPr txBox="1">
            <a:spLocks/>
          </p:cNvSpPr>
          <p:nvPr/>
        </p:nvSpPr>
        <p:spPr>
          <a:xfrm>
            <a:off x="457200" y="2174875"/>
            <a:ext cx="4040188" cy="3951288"/>
          </a:xfrm>
          <a:prstGeom prst="rect">
            <a:avLst/>
          </a:prstGeom>
        </p:spPr>
        <p:txBody>
          <a:bodyPr>
            <a:normAutofit fontScale="85000" lnSpcReduction="10000"/>
          </a:bodyPr>
          <a:lstStyle/>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The man is a nice man                                            </a:t>
            </a: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The wife is humble</a:t>
            </a:r>
            <a:r>
              <a:rPr kumimoji="0" lang="en-US" sz="3200" b="0" i="0" u="none" strike="noStrike" kern="1200" cap="none" spc="0" normalizeH="0" baseline="0" noProof="0" dirty="0" smtClean="0">
                <a:ln>
                  <a:noFill/>
                </a:ln>
                <a:solidFill>
                  <a:schemeClr val="tx1"/>
                </a:solidFill>
                <a:effectLst/>
                <a:uLnTx/>
                <a:uFillTx/>
                <a:latin typeface="+mn-lt"/>
                <a:ea typeface="+mn-ea"/>
                <a:cs typeface="+mn-cs"/>
              </a:rPr>
              <a:t>.</a:t>
            </a:r>
            <a:r>
              <a:rPr kumimoji="0" lang="en-GB" sz="3200" b="0" i="0" u="none" strike="noStrike" kern="1200" cap="none" spc="0" normalizeH="0" baseline="0" noProof="0" dirty="0" smtClean="0">
                <a:ln>
                  <a:noFill/>
                </a:ln>
                <a:solidFill>
                  <a:schemeClr val="tx1"/>
                </a:solidFill>
                <a:effectLst/>
                <a:uLnTx/>
                <a:uFillTx/>
                <a:latin typeface="+mn-lt"/>
                <a:ea typeface="+mn-ea"/>
                <a:cs typeface="+mn-cs"/>
              </a:rPr>
              <a:t>                          </a:t>
            </a:r>
          </a:p>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The students were diligent </a:t>
            </a:r>
          </a:p>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 They didn’t pass their examination.            </a:t>
            </a: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You may eat some food                   </a:t>
            </a: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He may bring  you some snacks.</a:t>
            </a: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sp>
        <p:nvSpPr>
          <p:cNvPr id="6" name="Text Placeholder 6"/>
          <p:cNvSpPr txBox="1">
            <a:spLocks/>
          </p:cNvSpPr>
          <p:nvPr/>
        </p:nvSpPr>
        <p:spPr>
          <a:xfrm>
            <a:off x="4645025" y="1535113"/>
            <a:ext cx="4041775" cy="639762"/>
          </a:xfrm>
          <a:prstGeom prst="rect">
            <a:avLst/>
          </a:prstGeom>
        </p:spPr>
        <p:txBody>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GB" sz="2800" b="0" i="0" u="none" strike="noStrike" kern="1200" cap="none" spc="0" normalizeH="0" baseline="0" noProof="0" dirty="0" smtClean="0">
                <a:ln>
                  <a:noFill/>
                </a:ln>
                <a:solidFill>
                  <a:schemeClr val="tx1"/>
                </a:solidFill>
                <a:effectLst/>
                <a:uLnTx/>
                <a:uFillTx/>
                <a:latin typeface="+mn-lt"/>
                <a:ea typeface="+mn-ea"/>
                <a:cs typeface="+mn-cs"/>
              </a:rPr>
              <a:t>Compound sentences</a:t>
            </a:r>
            <a:endParaRPr kumimoji="0" lang="en-US" sz="2800" b="0" i="0" u="none" strike="noStrike" kern="1200" cap="none" spc="0" normalizeH="0" baseline="0" noProof="0" dirty="0">
              <a:ln>
                <a:noFill/>
              </a:ln>
              <a:solidFill>
                <a:schemeClr val="tx1"/>
              </a:solidFill>
              <a:effectLst/>
              <a:uLnTx/>
              <a:uFillTx/>
              <a:latin typeface="+mn-lt"/>
              <a:ea typeface="+mn-ea"/>
              <a:cs typeface="+mn-cs"/>
            </a:endParaRPr>
          </a:p>
        </p:txBody>
      </p:sp>
      <p:sp>
        <p:nvSpPr>
          <p:cNvPr id="7" name="Content Placeholder 7"/>
          <p:cNvSpPr txBox="1">
            <a:spLocks/>
          </p:cNvSpPr>
          <p:nvPr/>
        </p:nvSpPr>
        <p:spPr>
          <a:xfrm>
            <a:off x="4645025" y="2174875"/>
            <a:ext cx="4041775" cy="3951288"/>
          </a:xfrm>
          <a:prstGeom prst="rect">
            <a:avLst/>
          </a:prstGeom>
        </p:spPr>
        <p:txBody>
          <a:bodyPr>
            <a:normAutofit fontScale="92500" lnSpcReduction="20000"/>
          </a:bodyPr>
          <a:lstStyle/>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None/>
              <a:tabLst/>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    The man is a nice man and the wife is humble.</a:t>
            </a: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The students were diligent but they didn’t pass their examination.             </a:t>
            </a: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You may eat some food or he may bring you some snacks.</a:t>
            </a: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sp>
        <p:nvSpPr>
          <p:cNvPr id="8" name="Right Brace 7"/>
          <p:cNvSpPr/>
          <p:nvPr/>
        </p:nvSpPr>
        <p:spPr>
          <a:xfrm>
            <a:off x="3657600" y="2362200"/>
            <a:ext cx="79248" cy="6858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Right Brace 8"/>
          <p:cNvSpPr/>
          <p:nvPr/>
        </p:nvSpPr>
        <p:spPr>
          <a:xfrm>
            <a:off x="4191000" y="3200400"/>
            <a:ext cx="381000" cy="6858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Right Brace 9"/>
          <p:cNvSpPr/>
          <p:nvPr/>
        </p:nvSpPr>
        <p:spPr>
          <a:xfrm>
            <a:off x="4419600" y="4419600"/>
            <a:ext cx="79248" cy="6858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Types of nouns</a:t>
            </a:r>
            <a:br>
              <a:rPr lang="en-US" dirty="0" smtClean="0"/>
            </a:br>
            <a:endParaRPr lang="en-US" dirty="0"/>
          </a:p>
        </p:txBody>
      </p:sp>
      <p:sp>
        <p:nvSpPr>
          <p:cNvPr id="3" name="Content Placeholder 2"/>
          <p:cNvSpPr>
            <a:spLocks noGrp="1"/>
          </p:cNvSpPr>
          <p:nvPr>
            <p:ph idx="1"/>
          </p:nvPr>
        </p:nvSpPr>
        <p:spPr/>
        <p:txBody>
          <a:bodyPr>
            <a:normAutofit fontScale="92500" lnSpcReduction="10000"/>
          </a:bodyPr>
          <a:lstStyle/>
          <a:p>
            <a:r>
              <a:rPr lang="en-GB" b="1" dirty="0"/>
              <a:t>Concrete and abstract nouns:</a:t>
            </a:r>
            <a:endParaRPr lang="en-US" dirty="0"/>
          </a:p>
          <a:p>
            <a:r>
              <a:rPr lang="en-GB" dirty="0"/>
              <a:t>Concrete </a:t>
            </a:r>
            <a:r>
              <a:rPr lang="en-GB" dirty="0" smtClean="0"/>
              <a:t>nouns refer </a:t>
            </a:r>
            <a:r>
              <a:rPr lang="en-GB" dirty="0"/>
              <a:t>to things that can be seen and </a:t>
            </a:r>
            <a:r>
              <a:rPr lang="en-GB" dirty="0" smtClean="0"/>
              <a:t>touched. Examples: window</a:t>
            </a:r>
            <a:r>
              <a:rPr lang="en-GB" dirty="0"/>
              <a:t>, book, </a:t>
            </a:r>
            <a:r>
              <a:rPr lang="en-GB" dirty="0" smtClean="0"/>
              <a:t>table, chair, etc.</a:t>
            </a:r>
            <a:endParaRPr lang="en-US" dirty="0" smtClean="0"/>
          </a:p>
          <a:p>
            <a:r>
              <a:rPr lang="en-GB" dirty="0" smtClean="0"/>
              <a:t>Abstract </a:t>
            </a:r>
            <a:r>
              <a:rPr lang="en-GB" dirty="0"/>
              <a:t>nouns refer to things that are not physical or </a:t>
            </a:r>
            <a:r>
              <a:rPr lang="en-GB" dirty="0" smtClean="0"/>
              <a:t>concrete. Examples:  feeling: </a:t>
            </a:r>
            <a:r>
              <a:rPr lang="en-GB" dirty="0"/>
              <a:t>sorrow, happiness</a:t>
            </a:r>
            <a:r>
              <a:rPr lang="en-GB" dirty="0" smtClean="0"/>
              <a:t>, etc </a:t>
            </a:r>
            <a:r>
              <a:rPr lang="en-GB" dirty="0"/>
              <a:t>events: invitation, arrival, call (medical term) etc, states: loneliness</a:t>
            </a:r>
            <a:r>
              <a:rPr lang="en-GB" dirty="0" smtClean="0"/>
              <a:t>, comma </a:t>
            </a:r>
            <a:r>
              <a:rPr lang="en-GB" dirty="0"/>
              <a:t>etc, times: year, morning, etc. and mental phenomena such as ideas, vision </a:t>
            </a:r>
            <a:r>
              <a:rPr lang="en-GB" dirty="0" smtClean="0"/>
              <a:t>etc.</a:t>
            </a:r>
            <a:endParaRPr lang="en-US" dirty="0"/>
          </a:p>
          <a:p>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Complex sentence</a:t>
            </a:r>
            <a:endParaRPr lang="en-US" dirty="0"/>
          </a:p>
        </p:txBody>
      </p:sp>
      <p:sp>
        <p:nvSpPr>
          <p:cNvPr id="3" name="Content Placeholder 2"/>
          <p:cNvSpPr>
            <a:spLocks noGrp="1"/>
          </p:cNvSpPr>
          <p:nvPr>
            <p:ph idx="1"/>
          </p:nvPr>
        </p:nvSpPr>
        <p:spPr/>
        <p:txBody>
          <a:bodyPr/>
          <a:lstStyle/>
          <a:p>
            <a:pPr algn="just"/>
            <a:r>
              <a:rPr lang="en-GB" dirty="0" smtClean="0"/>
              <a:t>A Complex Sentence is usually formed with the use of a subordinator as the connector for the source sentences. This makes one of the source clauses dependent on the other. Therefore, a complex sentence comprises a main clause (independent clause) and a subordinate clause (dependent clause). </a:t>
            </a:r>
            <a:endParaRPr lang="en-US" dirty="0" smtClean="0"/>
          </a:p>
          <a:p>
            <a:endParaRPr lang="en-US" dirty="0" smtClean="0"/>
          </a:p>
          <a:p>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a:t>
            </a:r>
            <a:endParaRPr lang="en-US" dirty="0"/>
          </a:p>
        </p:txBody>
      </p:sp>
      <p:sp>
        <p:nvSpPr>
          <p:cNvPr id="3" name="Content Placeholder 2"/>
          <p:cNvSpPr>
            <a:spLocks noGrp="1"/>
          </p:cNvSpPr>
          <p:nvPr>
            <p:ph idx="1"/>
          </p:nvPr>
        </p:nvSpPr>
        <p:spPr/>
        <p:txBody>
          <a:bodyPr/>
          <a:lstStyle/>
          <a:p>
            <a:r>
              <a:rPr lang="en-GB" dirty="0" smtClean="0"/>
              <a:t>Source Clauses		Complex Sentences</a:t>
            </a:r>
            <a:endParaRPr lang="en-US" dirty="0" smtClean="0"/>
          </a:p>
          <a:p>
            <a:pPr lvl="0"/>
            <a:r>
              <a:rPr lang="en-GB" dirty="0" smtClean="0"/>
              <a:t>I love the little girl          I love the little girl 				because she is pleasant.</a:t>
            </a:r>
            <a:endParaRPr lang="en-US" dirty="0" smtClean="0"/>
          </a:p>
          <a:p>
            <a:r>
              <a:rPr lang="en-GB" dirty="0" smtClean="0"/>
              <a:t>  She is pleasant</a:t>
            </a:r>
            <a:endParaRPr lang="en-US" dirty="0" smtClean="0"/>
          </a:p>
          <a:p>
            <a:pPr lvl="0"/>
            <a:r>
              <a:rPr lang="en-GB" dirty="0" smtClean="0"/>
              <a:t>He comes here regularly    It is obvious that he 				         comes here regularly.</a:t>
            </a:r>
            <a:endParaRPr lang="en-US" dirty="0" smtClean="0"/>
          </a:p>
          <a:p>
            <a:r>
              <a:rPr lang="en-GB" dirty="0" smtClean="0"/>
              <a:t>It is obvious.</a:t>
            </a:r>
            <a:endParaRPr lang="en-US" dirty="0" smtClean="0"/>
          </a:p>
          <a:p>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Compound Complex </a:t>
            </a:r>
            <a:endParaRPr lang="en-US" dirty="0"/>
          </a:p>
        </p:txBody>
      </p:sp>
      <p:sp>
        <p:nvSpPr>
          <p:cNvPr id="3" name="Content Placeholder 2"/>
          <p:cNvSpPr>
            <a:spLocks noGrp="1"/>
          </p:cNvSpPr>
          <p:nvPr>
            <p:ph idx="1"/>
          </p:nvPr>
        </p:nvSpPr>
        <p:spPr/>
        <p:txBody>
          <a:bodyPr>
            <a:normAutofit/>
          </a:bodyPr>
          <a:lstStyle/>
          <a:p>
            <a:r>
              <a:rPr lang="en-GB" dirty="0" smtClean="0">
                <a:latin typeface="Times New Roman" pitchFamily="18" charset="0"/>
                <a:cs typeface="Times New Roman" pitchFamily="18" charset="0"/>
              </a:rPr>
              <a:t>This type of sentence usually comprise at least two main clauses and a subordinate clause such that two of the clauses have a compound sentence relationship while at least two clauses also have a complex sentence relationship.</a:t>
            </a:r>
            <a:endParaRPr lang="en-US" sz="2800" dirty="0" smtClean="0">
              <a:latin typeface="Times New Roman" pitchFamily="18" charset="0"/>
              <a:cs typeface="Times New Roman" pitchFamily="18" charset="0"/>
            </a:endParaRPr>
          </a:p>
          <a:p>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lstStyle/>
          <a:p>
            <a:r>
              <a:rPr lang="en-US" dirty="0" err="1" smtClean="0"/>
              <a:t>Categorisation</a:t>
            </a:r>
            <a:r>
              <a:rPr lang="en-US" dirty="0" smtClean="0"/>
              <a:t> according to function</a:t>
            </a:r>
          </a:p>
          <a:p>
            <a:r>
              <a:rPr lang="en-US" dirty="0" smtClean="0"/>
              <a:t>Declarative sentence:</a:t>
            </a:r>
          </a:p>
          <a:p>
            <a:r>
              <a:rPr lang="en-US" dirty="0" smtClean="0"/>
              <a:t>He was here. I am happy.</a:t>
            </a:r>
          </a:p>
          <a:p>
            <a:r>
              <a:rPr lang="en-US" dirty="0" smtClean="0"/>
              <a:t>Interrogative sentence:</a:t>
            </a:r>
          </a:p>
          <a:p>
            <a:r>
              <a:rPr lang="en-US" dirty="0" smtClean="0"/>
              <a:t>Why are you here? Where are you going?</a:t>
            </a:r>
          </a:p>
          <a:p>
            <a:r>
              <a:rPr lang="en-US" dirty="0" smtClean="0"/>
              <a:t>Imperative sentence:</a:t>
            </a:r>
          </a:p>
          <a:p>
            <a:r>
              <a:rPr lang="en-US" dirty="0" smtClean="0"/>
              <a:t>Come here, Don’t shout.</a:t>
            </a:r>
          </a:p>
          <a:p>
            <a:r>
              <a:rPr lang="en-US" dirty="0" smtClean="0"/>
              <a:t>Exclamatory sentence:</a:t>
            </a:r>
          </a:p>
          <a:p>
            <a:r>
              <a:rPr lang="en-US" dirty="0" smtClean="0"/>
              <a:t>What a beautiful day, Such a handsome man.</a:t>
            </a:r>
          </a:p>
          <a:p>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 </a:t>
            </a:r>
            <a:endParaRPr lang="en-US" dirty="0"/>
          </a:p>
        </p:txBody>
      </p:sp>
      <p:sp>
        <p:nvSpPr>
          <p:cNvPr id="3" name="Content Placeholder 2"/>
          <p:cNvSpPr>
            <a:spLocks noGrp="1"/>
          </p:cNvSpPr>
          <p:nvPr>
            <p:ph idx="1"/>
          </p:nvPr>
        </p:nvSpPr>
        <p:spPr/>
        <p:txBody>
          <a:bodyPr/>
          <a:lstStyle/>
          <a:p>
            <a:pPr algn="just"/>
            <a:r>
              <a:rPr lang="en-GB" dirty="0" smtClean="0"/>
              <a:t>The boy came and (he) opened the door because no one answered him.</a:t>
            </a:r>
            <a:endParaRPr lang="en-US" dirty="0" smtClean="0"/>
          </a:p>
          <a:p>
            <a:pPr algn="just"/>
            <a:r>
              <a:rPr lang="en-GB" dirty="0" smtClean="0"/>
              <a:t>He made a suggestion which was accepted and he was appointed the leader</a:t>
            </a:r>
            <a:endParaRPr 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paragraph</a:t>
            </a:r>
            <a:endParaRPr lang="en-US" dirty="0"/>
          </a:p>
        </p:txBody>
      </p:sp>
      <p:sp>
        <p:nvSpPr>
          <p:cNvPr id="3" name="Content Placeholder 2"/>
          <p:cNvSpPr>
            <a:spLocks noGrp="1"/>
          </p:cNvSpPr>
          <p:nvPr>
            <p:ph idx="1"/>
          </p:nvPr>
        </p:nvSpPr>
        <p:spPr/>
        <p:txBody>
          <a:bodyPr/>
          <a:lstStyle/>
          <a:p>
            <a:r>
              <a:rPr lang="en-GB" dirty="0" smtClean="0">
                <a:latin typeface="Times New Roman" pitchFamily="18" charset="0"/>
                <a:cs typeface="Times New Roman" pitchFamily="18" charset="0"/>
              </a:rPr>
              <a:t>The paragraph is defined as a group of sentences closely linked together by continuous line of thought. An important feature of the paragraph is that it consists of related sentences usually developing a central idea and linked together in a logical and cohesive way. One of the purposes of paragraphing an essay is to assist the writer in organising a piece of writing.</a:t>
            </a:r>
            <a:endParaRPr 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fontScale="92500" lnSpcReduction="10000"/>
          </a:bodyPr>
          <a:lstStyle/>
          <a:p>
            <a:r>
              <a:rPr lang="en-GB" dirty="0" smtClean="0">
                <a:latin typeface="Times New Roman" pitchFamily="18" charset="0"/>
                <a:cs typeface="Times New Roman" pitchFamily="18" charset="0"/>
              </a:rPr>
              <a:t>A paragraph must have a central theme expressed by a sentence. </a:t>
            </a:r>
            <a:r>
              <a:rPr lang="en-GB" b="1" dirty="0" smtClean="0">
                <a:latin typeface="Times New Roman" pitchFamily="18" charset="0"/>
                <a:cs typeface="Times New Roman" pitchFamily="18" charset="0"/>
              </a:rPr>
              <a:t>This sentence is referred to as the topic sentence</a:t>
            </a:r>
            <a:r>
              <a:rPr lang="en-GB" dirty="0" smtClean="0">
                <a:latin typeface="Times New Roman" pitchFamily="18" charset="0"/>
                <a:cs typeface="Times New Roman" pitchFamily="18" charset="0"/>
              </a:rPr>
              <a:t>. All other sentences in the paragraph are used to develop the topic sentence. Also, a paragraph is expected to be a coherent piece. This means that the sentences that make up the paragraph must be logically connected and consistent.  While considering the paragraph, it is important to define these two terms: cohesion and coherence.</a:t>
            </a:r>
            <a:endParaRPr lang="en-US" dirty="0" smtClean="0">
              <a:latin typeface="Times New Roman" pitchFamily="18" charset="0"/>
              <a:cs typeface="Times New Roman" pitchFamily="18" charset="0"/>
            </a:endParaRPr>
          </a:p>
          <a:p>
            <a:endParaRPr 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coherence</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latin typeface="Times New Roman" pitchFamily="18" charset="0"/>
                <a:cs typeface="Times New Roman" pitchFamily="18" charset="0"/>
              </a:rPr>
              <a:t>Coherence is the term used to describe the way a text establishes links in meaning within and between sentences.  It is the quality of a text when all the parts are clearly connected. Also, it is concerned with the content of a text and the meaning it conveys. Coherence is established in a text when every part of the text contributes to the meaning of the text and are logically connected, i.e. they hang together as a whole.  Coherence can be ensured in writing through thematic/paragraph unity and cohesion.</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Thematic unity</a:t>
            </a:r>
            <a:endParaRPr lang="en-US" dirty="0"/>
          </a:p>
        </p:txBody>
      </p:sp>
      <p:sp>
        <p:nvSpPr>
          <p:cNvPr id="3" name="Content Placeholder 2"/>
          <p:cNvSpPr>
            <a:spLocks noGrp="1"/>
          </p:cNvSpPr>
          <p:nvPr>
            <p:ph idx="1"/>
          </p:nvPr>
        </p:nvSpPr>
        <p:spPr/>
        <p:txBody>
          <a:bodyPr/>
          <a:lstStyle/>
          <a:p>
            <a:r>
              <a:rPr lang="en-US" dirty="0" smtClean="0">
                <a:latin typeface="Times New Roman" pitchFamily="18" charset="0"/>
                <a:cs typeface="Times New Roman" pitchFamily="18" charset="0"/>
              </a:rPr>
              <a:t>This concept has to do with a paragraph having a central idea and maintaining same as the subject of discussion. The sentence that introduces the theme is called the topic sentence. It introduces and familiarizes the reader with the subject of discussion. The unity in the paragraph lies in the fact that the idea being discussed is consistent.</a:t>
            </a:r>
          </a:p>
          <a:p>
            <a:endParaRPr lang="en-US"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Cohesion </a:t>
            </a:r>
            <a:endParaRPr lang="en-US" dirty="0"/>
          </a:p>
        </p:txBody>
      </p:sp>
      <p:sp>
        <p:nvSpPr>
          <p:cNvPr id="3" name="Content Placeholder 2"/>
          <p:cNvSpPr>
            <a:spLocks noGrp="1"/>
          </p:cNvSpPr>
          <p:nvPr>
            <p:ph idx="1"/>
          </p:nvPr>
        </p:nvSpPr>
        <p:spPr/>
        <p:txBody>
          <a:bodyPr/>
          <a:lstStyle/>
          <a:p>
            <a:pPr algn="just"/>
            <a:r>
              <a:rPr lang="en-US" dirty="0" smtClean="0">
                <a:latin typeface="Times New Roman" pitchFamily="18" charset="0"/>
                <a:cs typeface="Times New Roman" pitchFamily="18" charset="0"/>
              </a:rPr>
              <a:t>Cohesion is the term used to describe the grammatical means by which sentences and paragraphs are linked and the relationships between them established. This is done through the use of cohesive devices also called sentence connectors. </a:t>
            </a:r>
          </a:p>
          <a:p>
            <a:pPr algn="just"/>
            <a:endParaRPr lang="en-US" dirty="0" smtClean="0">
              <a:latin typeface="Times New Roman" pitchFamily="18" charset="0"/>
              <a:cs typeface="Times New Roman" pitchFamily="18" charset="0"/>
            </a:endParaRPr>
          </a:p>
          <a:p>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GB" b="1" dirty="0"/>
              <a:t>Count and non-count nouns</a:t>
            </a:r>
            <a:endParaRPr lang="en-US" dirty="0"/>
          </a:p>
          <a:p>
            <a:r>
              <a:rPr lang="en-GB" dirty="0"/>
              <a:t>Count nouns refer to items or entities that can be counted </a:t>
            </a:r>
            <a:r>
              <a:rPr lang="en-GB" dirty="0" smtClean="0"/>
              <a:t>i.e</a:t>
            </a:r>
            <a:r>
              <a:rPr lang="en-GB" dirty="0"/>
              <a:t>. can have singular and plural.</a:t>
            </a:r>
            <a:endParaRPr lang="en-US" dirty="0"/>
          </a:p>
          <a:p>
            <a:r>
              <a:rPr lang="en-GB" dirty="0"/>
              <a:t>Non count nouns refer to entities that cannot be </a:t>
            </a:r>
            <a:r>
              <a:rPr lang="en-GB" dirty="0" smtClean="0"/>
              <a:t>counted. </a:t>
            </a:r>
            <a:r>
              <a:rPr lang="en-GB" dirty="0"/>
              <a:t>This means that there is usually no distinction between the singular and plural of a non-count noun. Examples are: water, fuel, sand, etc.</a:t>
            </a:r>
            <a:endParaRPr lang="en-US" dirty="0"/>
          </a:p>
          <a:p>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Sentence connectors</a:t>
            </a:r>
            <a:endParaRPr lang="en-US" dirty="0"/>
          </a:p>
        </p:txBody>
      </p:sp>
      <p:sp>
        <p:nvSpPr>
          <p:cNvPr id="3" name="Content Placeholder 2"/>
          <p:cNvSpPr>
            <a:spLocks noGrp="1"/>
          </p:cNvSpPr>
          <p:nvPr>
            <p:ph idx="1"/>
          </p:nvPr>
        </p:nvSpPr>
        <p:spPr/>
        <p:txBody>
          <a:bodyPr>
            <a:normAutofit lnSpcReduction="10000"/>
          </a:bodyPr>
          <a:lstStyle/>
          <a:p>
            <a:pPr algn="just">
              <a:buNone/>
            </a:pPr>
            <a:endParaRPr lang="en-US" dirty="0" smtClean="0"/>
          </a:p>
          <a:p>
            <a:r>
              <a:rPr lang="en-US" dirty="0" smtClean="0"/>
              <a:t>Repetition </a:t>
            </a:r>
          </a:p>
          <a:p>
            <a:r>
              <a:rPr lang="en-US" dirty="0" smtClean="0"/>
              <a:t>Synonymy</a:t>
            </a:r>
          </a:p>
          <a:p>
            <a:r>
              <a:rPr lang="en-US" dirty="0" err="1" smtClean="0"/>
              <a:t>Antonymy</a:t>
            </a:r>
            <a:endParaRPr lang="en-US" dirty="0" smtClean="0"/>
          </a:p>
          <a:p>
            <a:r>
              <a:rPr lang="en-US" dirty="0" smtClean="0"/>
              <a:t>Hyponymy</a:t>
            </a:r>
          </a:p>
          <a:p>
            <a:r>
              <a:rPr lang="en-US" dirty="0" smtClean="0"/>
              <a:t>Conjunction</a:t>
            </a:r>
          </a:p>
          <a:p>
            <a:r>
              <a:rPr lang="en-US" dirty="0" smtClean="0"/>
              <a:t>Substitution</a:t>
            </a:r>
          </a:p>
          <a:p>
            <a:r>
              <a:rPr lang="en-US" smtClean="0"/>
              <a:t>Ellipsis </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GB" b="1" dirty="0"/>
              <a:t>Proper and common nouns</a:t>
            </a:r>
            <a:endParaRPr lang="en-US" dirty="0"/>
          </a:p>
          <a:p>
            <a:r>
              <a:rPr lang="en-GB" dirty="0"/>
              <a:t>Proper nouns are names of persons or places that specifically identify their referents</a:t>
            </a:r>
            <a:r>
              <a:rPr lang="en-GB" dirty="0" smtClean="0"/>
              <a:t>. They </a:t>
            </a:r>
            <a:r>
              <a:rPr lang="en-GB" dirty="0"/>
              <a:t>refer to particular persons or places. </a:t>
            </a:r>
            <a:r>
              <a:rPr lang="en-GB" dirty="0" smtClean="0"/>
              <a:t>Examples: personal </a:t>
            </a:r>
            <a:r>
              <a:rPr lang="en-GB" dirty="0"/>
              <a:t>names: Ade, Sola, etc. names of places: Ado, </a:t>
            </a:r>
            <a:r>
              <a:rPr lang="en-GB" dirty="0" err="1"/>
              <a:t>Akure</a:t>
            </a:r>
            <a:r>
              <a:rPr lang="en-GB" dirty="0"/>
              <a:t>, London, organisation names: </a:t>
            </a:r>
            <a:r>
              <a:rPr lang="en-GB" dirty="0" err="1" smtClean="0"/>
              <a:t>Fuoye</a:t>
            </a:r>
            <a:r>
              <a:rPr lang="en-GB" dirty="0" smtClean="0"/>
              <a:t>, Federal Medical Centre etc</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GB" dirty="0" smtClean="0"/>
              <a:t>Common nouns denote a class of nouns whose referents are not specific except when used with a definite determiner. They refer to any member of a class of persons, things, animals and places e. g boy, girl, child, book, stadium, house, oil etc. These could be singular or plural.</a:t>
            </a:r>
            <a:endParaRPr lang="en-US" dirty="0" smtClean="0"/>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440363"/>
          </a:xfrm>
        </p:spPr>
        <p:txBody>
          <a:bodyPr/>
          <a:lstStyle/>
          <a:p>
            <a:r>
              <a:rPr lang="en-GB" b="1" dirty="0"/>
              <a:t>Collective noun</a:t>
            </a:r>
            <a:r>
              <a:rPr lang="en-GB" dirty="0"/>
              <a:t>: This refers to the name given to a group of persons, animals or things. For example: audience, congregation, crowd, herd of sheep, </a:t>
            </a:r>
            <a:r>
              <a:rPr lang="en-GB" dirty="0" smtClean="0"/>
              <a:t>swarm of bees, gang of robbers, </a:t>
            </a:r>
            <a:r>
              <a:rPr lang="en-GB" dirty="0"/>
              <a:t>mass of blood, pile of rubbish, and shoal of fish. These nouns can either take singular or plural verbs depending on the usage.</a:t>
            </a:r>
            <a:endParaRPr lang="en-US" dirty="0"/>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Pronouns </a:t>
            </a:r>
            <a:endParaRPr lang="en-US" dirty="0"/>
          </a:p>
        </p:txBody>
      </p:sp>
      <p:sp>
        <p:nvSpPr>
          <p:cNvPr id="3" name="Content Placeholder 2"/>
          <p:cNvSpPr>
            <a:spLocks noGrp="1"/>
          </p:cNvSpPr>
          <p:nvPr>
            <p:ph idx="1"/>
          </p:nvPr>
        </p:nvSpPr>
        <p:spPr/>
        <p:txBody>
          <a:bodyPr>
            <a:normAutofit lnSpcReduction="10000"/>
          </a:bodyPr>
          <a:lstStyle/>
          <a:p>
            <a:pPr>
              <a:buNone/>
            </a:pPr>
            <a:r>
              <a:rPr lang="en-GB" dirty="0" smtClean="0"/>
              <a:t>Words that </a:t>
            </a:r>
            <a:r>
              <a:rPr lang="en-GB" dirty="0"/>
              <a:t>fill the position of nouns or noun phrases in English expressions. </a:t>
            </a:r>
            <a:r>
              <a:rPr lang="en-GB" dirty="0" smtClean="0"/>
              <a:t>They are </a:t>
            </a:r>
            <a:r>
              <a:rPr lang="en-GB" dirty="0"/>
              <a:t>used to substitute or cross-refer to other </a:t>
            </a:r>
            <a:r>
              <a:rPr lang="en-GB" dirty="0" smtClean="0"/>
              <a:t>expressions</a:t>
            </a:r>
          </a:p>
          <a:p>
            <a:pPr>
              <a:buNone/>
            </a:pPr>
            <a:r>
              <a:rPr lang="en-GB" dirty="0" smtClean="0"/>
              <a:t>Types of pronouns</a:t>
            </a:r>
          </a:p>
          <a:p>
            <a:pPr>
              <a:buNone/>
            </a:pPr>
            <a:r>
              <a:rPr lang="en-GB" dirty="0" smtClean="0"/>
              <a:t>	Personal pronouns: </a:t>
            </a:r>
            <a:r>
              <a:rPr lang="en-GB" dirty="0"/>
              <a:t>they are used by a </a:t>
            </a:r>
            <a:r>
              <a:rPr lang="en-GB" dirty="0" smtClean="0"/>
              <a:t>speaker or </a:t>
            </a:r>
            <a:r>
              <a:rPr lang="en-GB" dirty="0"/>
              <a:t>writer to refer to one or other of the three kinds of entities normally involved in actual communicative use of language.</a:t>
            </a:r>
            <a:endParaRPr lang="en-GB" dirty="0" smtClean="0"/>
          </a:p>
          <a:p>
            <a:pPr>
              <a:buNone/>
            </a:pP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1637030" y="1143001"/>
          <a:ext cx="5869940" cy="3315529"/>
        </p:xfrm>
        <a:graphic>
          <a:graphicData uri="http://schemas.openxmlformats.org/drawingml/2006/table">
            <a:tbl>
              <a:tblPr/>
              <a:tblGrid>
                <a:gridCol w="1467485"/>
                <a:gridCol w="1467485"/>
                <a:gridCol w="1467485"/>
                <a:gridCol w="1467485"/>
              </a:tblGrid>
              <a:tr h="562725">
                <a:tc>
                  <a:txBody>
                    <a:bodyPr/>
                    <a:lstStyle/>
                    <a:p>
                      <a:pPr marL="0" marR="0" algn="just">
                        <a:lnSpc>
                          <a:spcPct val="150000"/>
                        </a:lnSpc>
                        <a:spcBef>
                          <a:spcPts val="0"/>
                        </a:spcBef>
                        <a:spcAft>
                          <a:spcPts val="0"/>
                        </a:spcAft>
                      </a:pPr>
                      <a:r>
                        <a:rPr lang="en-GB" sz="1200" dirty="0">
                          <a:latin typeface="Times New Roman"/>
                          <a:ea typeface="Calibri"/>
                          <a:cs typeface="Times New Roman"/>
                        </a:rPr>
                        <a:t>Person</a:t>
                      </a: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0"/>
                        </a:spcAft>
                      </a:pPr>
                      <a:r>
                        <a:rPr lang="en-GB" sz="1200">
                          <a:latin typeface="Times New Roman"/>
                          <a:ea typeface="Calibri"/>
                          <a:cs typeface="Times New Roman"/>
                        </a:rPr>
                        <a:t>case</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0"/>
                        </a:spcAft>
                      </a:pPr>
                      <a:r>
                        <a:rPr lang="en-GB" sz="1200">
                          <a:latin typeface="Times New Roman"/>
                          <a:ea typeface="Calibri"/>
                          <a:cs typeface="Times New Roman"/>
                        </a:rPr>
                        <a:t>Subjective </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0"/>
                        </a:spcAft>
                      </a:pPr>
                      <a:r>
                        <a:rPr lang="en-GB" sz="1200">
                          <a:latin typeface="Times New Roman"/>
                          <a:ea typeface="Calibri"/>
                          <a:cs typeface="Times New Roman"/>
                        </a:rPr>
                        <a:t>Objective </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74036">
                <a:tc>
                  <a:txBody>
                    <a:bodyPr/>
                    <a:lstStyle/>
                    <a:p>
                      <a:pPr marL="0" marR="0" algn="just">
                        <a:lnSpc>
                          <a:spcPct val="150000"/>
                        </a:lnSpc>
                        <a:spcBef>
                          <a:spcPts val="0"/>
                        </a:spcBef>
                        <a:spcAft>
                          <a:spcPts val="0"/>
                        </a:spcAft>
                      </a:pPr>
                      <a:endParaRPr lang="en-GB" sz="1200">
                        <a:latin typeface="Times New Roman"/>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0"/>
                        </a:spcAft>
                      </a:pPr>
                      <a:r>
                        <a:rPr lang="en-GB" sz="1200">
                          <a:latin typeface="Times New Roman"/>
                          <a:ea typeface="Calibri"/>
                          <a:cs typeface="Times New Roman"/>
                        </a:rPr>
                        <a:t>Number</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0"/>
                        </a:spcAft>
                      </a:pPr>
                      <a:endParaRPr lang="en-GB" sz="1200">
                        <a:latin typeface="Times New Roman"/>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0"/>
                        </a:spcAft>
                      </a:pPr>
                      <a:endParaRPr lang="en-GB" sz="1200">
                        <a:latin typeface="Times New Roman"/>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4122">
                <a:tc rowSpan="2">
                  <a:txBody>
                    <a:bodyPr/>
                    <a:lstStyle/>
                    <a:p>
                      <a:pPr marL="0" marR="0" algn="just">
                        <a:lnSpc>
                          <a:spcPct val="150000"/>
                        </a:lnSpc>
                        <a:spcBef>
                          <a:spcPts val="0"/>
                        </a:spcBef>
                        <a:spcAft>
                          <a:spcPts val="0"/>
                        </a:spcAft>
                      </a:pPr>
                      <a:r>
                        <a:rPr lang="en-GB" sz="1200">
                          <a:latin typeface="Times New Roman"/>
                          <a:ea typeface="Calibri"/>
                          <a:cs typeface="Times New Roman"/>
                        </a:rPr>
                        <a:t>First </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0"/>
                        </a:spcAft>
                      </a:pPr>
                      <a:r>
                        <a:rPr lang="en-GB" sz="1200">
                          <a:latin typeface="Times New Roman"/>
                          <a:ea typeface="Calibri"/>
                          <a:cs typeface="Times New Roman"/>
                        </a:rPr>
                        <a:t>singular</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0"/>
                        </a:spcAft>
                      </a:pPr>
                      <a:r>
                        <a:rPr lang="en-GB" sz="1200">
                          <a:latin typeface="Times New Roman"/>
                          <a:ea typeface="Calibri"/>
                          <a:cs typeface="Times New Roman"/>
                        </a:rPr>
                        <a:t>I </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0"/>
                        </a:spcAft>
                      </a:pPr>
                      <a:r>
                        <a:rPr lang="en-GB" sz="1200">
                          <a:latin typeface="Times New Roman"/>
                          <a:ea typeface="Calibri"/>
                          <a:cs typeface="Times New Roman"/>
                        </a:rPr>
                        <a:t>me</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4122">
                <a:tc vMerge="1">
                  <a:txBody>
                    <a:bodyPr/>
                    <a:lstStyle/>
                    <a:p>
                      <a:endParaRPr lang="en-US"/>
                    </a:p>
                  </a:txBody>
                  <a:tcPr/>
                </a:tc>
                <a:tc>
                  <a:txBody>
                    <a:bodyPr/>
                    <a:lstStyle/>
                    <a:p>
                      <a:pPr marL="0" marR="0" algn="just">
                        <a:lnSpc>
                          <a:spcPct val="150000"/>
                        </a:lnSpc>
                        <a:spcBef>
                          <a:spcPts val="0"/>
                        </a:spcBef>
                        <a:spcAft>
                          <a:spcPts val="0"/>
                        </a:spcAft>
                      </a:pPr>
                      <a:r>
                        <a:rPr lang="en-GB" sz="1200">
                          <a:latin typeface="Times New Roman"/>
                          <a:ea typeface="Calibri"/>
                          <a:cs typeface="Times New Roman"/>
                        </a:rPr>
                        <a:t>plural</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0"/>
                        </a:spcAft>
                      </a:pPr>
                      <a:r>
                        <a:rPr lang="en-GB" sz="1200">
                          <a:latin typeface="Times New Roman"/>
                          <a:ea typeface="Calibri"/>
                          <a:cs typeface="Times New Roman"/>
                        </a:rPr>
                        <a:t>We</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0"/>
                        </a:spcAft>
                      </a:pPr>
                      <a:r>
                        <a:rPr lang="en-GB" sz="1200">
                          <a:latin typeface="Times New Roman"/>
                          <a:ea typeface="Calibri"/>
                          <a:cs typeface="Times New Roman"/>
                        </a:rPr>
                        <a:t>us</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4122">
                <a:tc rowSpan="2">
                  <a:txBody>
                    <a:bodyPr/>
                    <a:lstStyle/>
                    <a:p>
                      <a:pPr marL="0" marR="0" algn="just">
                        <a:lnSpc>
                          <a:spcPct val="150000"/>
                        </a:lnSpc>
                        <a:spcBef>
                          <a:spcPts val="0"/>
                        </a:spcBef>
                        <a:spcAft>
                          <a:spcPts val="0"/>
                        </a:spcAft>
                      </a:pPr>
                      <a:r>
                        <a:rPr lang="en-GB" sz="1200">
                          <a:latin typeface="Times New Roman"/>
                          <a:ea typeface="Calibri"/>
                          <a:cs typeface="Times New Roman"/>
                        </a:rPr>
                        <a:t>Second </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0"/>
                        </a:spcAft>
                      </a:pPr>
                      <a:r>
                        <a:rPr lang="en-GB" sz="1200">
                          <a:latin typeface="Times New Roman"/>
                          <a:ea typeface="Calibri"/>
                          <a:cs typeface="Times New Roman"/>
                        </a:rPr>
                        <a:t>singular</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0"/>
                        </a:spcAft>
                      </a:pPr>
                      <a:r>
                        <a:rPr lang="en-GB" sz="1200">
                          <a:latin typeface="Times New Roman"/>
                          <a:ea typeface="Calibri"/>
                          <a:cs typeface="Times New Roman"/>
                        </a:rPr>
                        <a:t>you</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0"/>
                        </a:spcAft>
                      </a:pPr>
                      <a:r>
                        <a:rPr lang="en-GB" sz="1200">
                          <a:latin typeface="Times New Roman"/>
                          <a:ea typeface="Calibri"/>
                          <a:cs typeface="Times New Roman"/>
                        </a:rPr>
                        <a:t>you</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4122">
                <a:tc vMerge="1">
                  <a:txBody>
                    <a:bodyPr/>
                    <a:lstStyle/>
                    <a:p>
                      <a:endParaRPr lang="en-US"/>
                    </a:p>
                  </a:txBody>
                  <a:tcPr/>
                </a:tc>
                <a:tc>
                  <a:txBody>
                    <a:bodyPr/>
                    <a:lstStyle/>
                    <a:p>
                      <a:pPr marL="0" marR="0" algn="just">
                        <a:lnSpc>
                          <a:spcPct val="150000"/>
                        </a:lnSpc>
                        <a:spcBef>
                          <a:spcPts val="0"/>
                        </a:spcBef>
                        <a:spcAft>
                          <a:spcPts val="0"/>
                        </a:spcAft>
                      </a:pPr>
                      <a:r>
                        <a:rPr lang="en-GB" sz="1200">
                          <a:latin typeface="Times New Roman"/>
                          <a:ea typeface="Calibri"/>
                          <a:cs typeface="Times New Roman"/>
                        </a:rPr>
                        <a:t>plural</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0"/>
                        </a:spcAft>
                      </a:pPr>
                      <a:r>
                        <a:rPr lang="en-GB" sz="1200">
                          <a:latin typeface="Times New Roman"/>
                          <a:ea typeface="Calibri"/>
                          <a:cs typeface="Times New Roman"/>
                        </a:rPr>
                        <a:t>you</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0"/>
                        </a:spcAft>
                      </a:pPr>
                      <a:r>
                        <a:rPr lang="en-GB" sz="1200">
                          <a:latin typeface="Times New Roman"/>
                          <a:ea typeface="Calibri"/>
                          <a:cs typeface="Times New Roman"/>
                        </a:rPr>
                        <a:t>you</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4122">
                <a:tc rowSpan="2">
                  <a:txBody>
                    <a:bodyPr/>
                    <a:lstStyle/>
                    <a:p>
                      <a:pPr marL="0" marR="0" algn="just">
                        <a:lnSpc>
                          <a:spcPct val="150000"/>
                        </a:lnSpc>
                        <a:spcBef>
                          <a:spcPts val="0"/>
                        </a:spcBef>
                        <a:spcAft>
                          <a:spcPts val="0"/>
                        </a:spcAft>
                      </a:pPr>
                      <a:r>
                        <a:rPr lang="en-GB" sz="1200">
                          <a:latin typeface="Times New Roman"/>
                          <a:ea typeface="Calibri"/>
                          <a:cs typeface="Times New Roman"/>
                        </a:rPr>
                        <a:t>Third </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0"/>
                        </a:spcAft>
                      </a:pPr>
                      <a:r>
                        <a:rPr lang="en-GB" sz="1200" dirty="0">
                          <a:latin typeface="Times New Roman"/>
                          <a:ea typeface="Calibri"/>
                          <a:cs typeface="Times New Roman"/>
                        </a:rPr>
                        <a:t>singular</a:t>
                      </a: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0"/>
                        </a:spcAft>
                      </a:pPr>
                      <a:r>
                        <a:rPr lang="en-GB" sz="1200">
                          <a:latin typeface="Times New Roman"/>
                          <a:ea typeface="Calibri"/>
                          <a:cs typeface="Times New Roman"/>
                        </a:rPr>
                        <a:t>He/she/it</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0"/>
                        </a:spcAft>
                      </a:pPr>
                      <a:r>
                        <a:rPr lang="en-GB" sz="1200">
                          <a:latin typeface="Times New Roman"/>
                          <a:ea typeface="Calibri"/>
                          <a:cs typeface="Times New Roman"/>
                        </a:rPr>
                        <a:t>Him/her/it</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4122">
                <a:tc vMerge="1">
                  <a:txBody>
                    <a:bodyPr/>
                    <a:lstStyle/>
                    <a:p>
                      <a:endParaRPr lang="en-US"/>
                    </a:p>
                  </a:txBody>
                  <a:tcPr/>
                </a:tc>
                <a:tc>
                  <a:txBody>
                    <a:bodyPr/>
                    <a:lstStyle/>
                    <a:p>
                      <a:pPr marL="0" marR="0" algn="just">
                        <a:lnSpc>
                          <a:spcPct val="150000"/>
                        </a:lnSpc>
                        <a:spcBef>
                          <a:spcPts val="0"/>
                        </a:spcBef>
                        <a:spcAft>
                          <a:spcPts val="0"/>
                        </a:spcAft>
                      </a:pPr>
                      <a:r>
                        <a:rPr lang="en-GB" sz="1200">
                          <a:latin typeface="Times New Roman"/>
                          <a:ea typeface="Calibri"/>
                          <a:cs typeface="Times New Roman"/>
                        </a:rPr>
                        <a:t>plural</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0"/>
                        </a:spcAft>
                      </a:pPr>
                      <a:r>
                        <a:rPr lang="en-GB" sz="1200">
                          <a:latin typeface="Times New Roman"/>
                          <a:ea typeface="Calibri"/>
                          <a:cs typeface="Times New Roman"/>
                        </a:rPr>
                        <a:t>they</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0"/>
                        </a:spcAft>
                      </a:pPr>
                      <a:r>
                        <a:rPr lang="en-GB" sz="1200">
                          <a:latin typeface="Times New Roman"/>
                          <a:ea typeface="Calibri"/>
                          <a:cs typeface="Times New Roman"/>
                        </a:rPr>
                        <a:t>them</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74036">
                <a:tc>
                  <a:txBody>
                    <a:bodyPr/>
                    <a:lstStyle/>
                    <a:p>
                      <a:pPr marL="0" marR="0" algn="just">
                        <a:lnSpc>
                          <a:spcPct val="150000"/>
                        </a:lnSpc>
                        <a:spcBef>
                          <a:spcPts val="0"/>
                        </a:spcBef>
                        <a:spcAft>
                          <a:spcPts val="0"/>
                        </a:spcAft>
                      </a:pPr>
                      <a:endParaRPr lang="en-GB" sz="1200">
                        <a:latin typeface="Times New Roman"/>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0"/>
                        </a:spcAft>
                      </a:pPr>
                      <a:r>
                        <a:rPr lang="en-GB" sz="1200">
                          <a:latin typeface="Times New Roman"/>
                          <a:ea typeface="Calibri"/>
                          <a:cs typeface="Times New Roman"/>
                        </a:rPr>
                        <a:t>gender</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0"/>
                        </a:spcAft>
                      </a:pPr>
                      <a:r>
                        <a:rPr lang="en-GB" sz="1200">
                          <a:latin typeface="Times New Roman"/>
                          <a:ea typeface="Calibri"/>
                          <a:cs typeface="Times New Roman"/>
                        </a:rPr>
                        <a:t>Male, female, neuter</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0"/>
                        </a:spcAft>
                      </a:pPr>
                      <a:r>
                        <a:rPr lang="en-GB" sz="1200" dirty="0">
                          <a:latin typeface="Times New Roman"/>
                          <a:ea typeface="Calibri"/>
                          <a:cs typeface="Times New Roman"/>
                        </a:rPr>
                        <a:t>Male, female, neuter</a:t>
                      </a: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2050" name="Straight Arrow Connector 1"/>
          <p:cNvSpPr>
            <a:spLocks noChangeShapeType="1"/>
          </p:cNvSpPr>
          <p:nvPr/>
        </p:nvSpPr>
        <p:spPr bwMode="auto">
          <a:xfrm>
            <a:off x="3657600" y="1524000"/>
            <a:ext cx="342900" cy="0"/>
          </a:xfrm>
          <a:prstGeom prst="straightConnector1">
            <a:avLst/>
          </a:prstGeom>
          <a:noFill/>
          <a:ln w="9525">
            <a:solidFill>
              <a:srgbClr val="4579B8"/>
            </a:solidFill>
            <a:round/>
            <a:headEnd/>
            <a:tailEnd type="arrow" w="med" len="med"/>
          </a:ln>
        </p:spPr>
        <p:txBody>
          <a:bodyPr vert="horz" wrap="square" lIns="91440" tIns="45720" rIns="91440" bIns="45720" numCol="1" anchor="t" anchorCtr="0" compatLnSpc="1">
            <a:prstTxWarp prst="textNoShape">
              <a:avLst/>
            </a:prstTxWarp>
          </a:bodyPr>
          <a:lstStyle/>
          <a:p>
            <a:endParaRPr lang="en-US"/>
          </a:p>
        </p:txBody>
      </p:sp>
      <p:sp>
        <p:nvSpPr>
          <p:cNvPr id="2049" name="Straight Arrow Connector 2"/>
          <p:cNvSpPr>
            <a:spLocks noChangeShapeType="1"/>
          </p:cNvSpPr>
          <p:nvPr/>
        </p:nvSpPr>
        <p:spPr bwMode="auto">
          <a:xfrm rot="5400000">
            <a:off x="2209800" y="1828800"/>
            <a:ext cx="152400" cy="0"/>
          </a:xfrm>
          <a:prstGeom prst="straightConnector1">
            <a:avLst/>
          </a:prstGeom>
          <a:noFill/>
          <a:ln w="9525">
            <a:solidFill>
              <a:srgbClr val="4579B8"/>
            </a:solidFill>
            <a:round/>
            <a:headEnd/>
            <a:tailEnd type="arrow" w="med" len="med"/>
          </a:ln>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8551</TotalTime>
  <Words>2992</Words>
  <Application>Microsoft Office PowerPoint</Application>
  <PresentationFormat>On-screen Show (4:3)</PresentationFormat>
  <Paragraphs>203</Paragraphs>
  <Slides>40</Slides>
  <Notes>0</Notes>
  <HiddenSlides>0</HiddenSlides>
  <MMClips>0</MMClips>
  <ScaleCrop>false</ScaleCrop>
  <HeadingPairs>
    <vt:vector size="4" baseType="variant">
      <vt:variant>
        <vt:lpstr>Theme</vt:lpstr>
      </vt:variant>
      <vt:variant>
        <vt:i4>1</vt:i4>
      </vt:variant>
      <vt:variant>
        <vt:lpstr>Slide Titles</vt:lpstr>
      </vt:variant>
      <vt:variant>
        <vt:i4>40</vt:i4>
      </vt:variant>
    </vt:vector>
  </HeadingPairs>
  <TitlesOfParts>
    <vt:vector size="41" baseType="lpstr">
      <vt:lpstr>Office Theme</vt:lpstr>
      <vt:lpstr>GST 102</vt:lpstr>
      <vt:lpstr>NOUNS</vt:lpstr>
      <vt:lpstr>Types of nouns </vt:lpstr>
      <vt:lpstr>Slide 4</vt:lpstr>
      <vt:lpstr>Slide 5</vt:lpstr>
      <vt:lpstr>Slide 6</vt:lpstr>
      <vt:lpstr>Slide 7</vt:lpstr>
      <vt:lpstr>Pronouns </vt:lpstr>
      <vt:lpstr>Slide 9</vt:lpstr>
      <vt:lpstr>Slide 10</vt:lpstr>
      <vt:lpstr>Slide 11</vt:lpstr>
      <vt:lpstr>Slide 12</vt:lpstr>
      <vt:lpstr>Verbs </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SENTENCES</vt:lpstr>
      <vt:lpstr>TYPES OF SENTENCES</vt:lpstr>
      <vt:lpstr>COMPOUND SENTENCE</vt:lpstr>
      <vt:lpstr>Slide 29</vt:lpstr>
      <vt:lpstr>Complex sentence</vt:lpstr>
      <vt:lpstr>Examples</vt:lpstr>
      <vt:lpstr>Compound Complex </vt:lpstr>
      <vt:lpstr>Slide 33</vt:lpstr>
      <vt:lpstr>Examples </vt:lpstr>
      <vt:lpstr>The paragraph</vt:lpstr>
      <vt:lpstr>Slide 36</vt:lpstr>
      <vt:lpstr>coherence</vt:lpstr>
      <vt:lpstr>Thematic unity</vt:lpstr>
      <vt:lpstr>Cohesion </vt:lpstr>
      <vt:lpstr>Sentence connectors</vt:lpstr>
    </vt:vector>
  </TitlesOfParts>
  <Company>Deftones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GST 102</dc:title>
  <dc:creator>Oluwamayowa</dc:creator>
  <cp:lastModifiedBy>Oluwamayowa</cp:lastModifiedBy>
  <cp:revision>153</cp:revision>
  <dcterms:created xsi:type="dcterms:W3CDTF">2015-06-08T10:17:03Z</dcterms:created>
  <dcterms:modified xsi:type="dcterms:W3CDTF">2017-05-15T12:28:02Z</dcterms:modified>
</cp:coreProperties>
</file>