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presProps" Target="presProps.xml"></Relationship><Relationship Id="rId3" Type="http://schemas.openxmlformats.org/officeDocument/2006/relationships/viewProps" Target="viewProps.xml"></Relationship><Relationship Id="rId4" Type="http://schemas.openxmlformats.org/officeDocument/2006/relationships/theme" Target="theme/theme1.xml"></Relationship><Relationship Id="rId5" Type="http://schemas.openxmlformats.org/officeDocument/2006/relationships/tableStyles" Target="tableStyles.xml"></Relationship><Relationship Id="rId6" Type="http://schemas.openxmlformats.org/officeDocument/2006/relationships/slide" Target="slides/slide1.xml"></Relationship><Relationship Id="rId7" Type="http://schemas.openxmlformats.org/officeDocument/2006/relationships/slide" Target="slides/slide2.xml"></Relationship><Relationship Id="rId8" Type="http://schemas.openxmlformats.org/officeDocument/2006/relationships/slide" Target="slides/slide3.xml"></Relationship><Relationship Id="rId9" Type="http://schemas.openxmlformats.org/officeDocument/2006/relationships/slide" Target="slides/slide4.xml"></Relationship><Relationship Id="rId10" Type="http://schemas.openxmlformats.org/officeDocument/2006/relationships/slide" Target="slides/slide5.xml"></Relationship><Relationship Id="rId11" Type="http://schemas.openxmlformats.org/officeDocument/2006/relationships/slide" Target="slides/slide6.xml"></Relationship><Relationship Id="rId12" Type="http://schemas.openxmlformats.org/officeDocument/2006/relationships/slide" Target="slides/slide7.xml"></Relationship><Relationship Id="rId13" Type="http://schemas.openxmlformats.org/officeDocument/2006/relationships/slide" Target="slides/slide8.xml"></Relationship><Relationship Id="rId14" Type="http://schemas.openxmlformats.org/officeDocument/2006/relationships/slide" Target="slides/slide9.xml"></Relationship><Relationship Id="rId15" Type="http://schemas.openxmlformats.org/officeDocument/2006/relationships/slide" Target="slides/slide10.xml"></Relationship><Relationship Id="rId16" Type="http://schemas.openxmlformats.org/officeDocument/2006/relationships/slide" Target="slides/slide11.xml"></Relationship><Relationship Id="rId17" Type="http://schemas.openxmlformats.org/officeDocument/2006/relationships/slide" Target="slides/slide12.xml"></Relationship><Relationship Id="rId18" Type="http://schemas.openxmlformats.org/officeDocument/2006/relationships/slide" Target="slides/slide13.xml"></Relationship><Relationship Id="rId19" Type="http://schemas.openxmlformats.org/officeDocument/2006/relationships/slide" Target="slides/slide14.xml"></Relationship><Relationship Id="rId20" Type="http://schemas.openxmlformats.org/officeDocument/2006/relationships/slide" Target="slides/slide15.xml"></Relationship><Relationship Id="rId21" Type="http://schemas.openxmlformats.org/officeDocument/2006/relationships/slide" Target="slides/slide16.xml"></Relationship><Relationship Id="rId22" Type="http://schemas.openxmlformats.org/officeDocument/2006/relationships/slide" Target="slides/slide17.xml"></Relationship><Relationship Id="rId23" Type="http://schemas.openxmlformats.org/officeDocument/2006/relationships/slide" Target="slides/slide18.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B8110C2-6877-4DA8-8AC8-5686718710B3}" type="datetimeFigureOut">
              <a:rPr lang="en-GB" smtClean="0"/>
              <a:t>24/05/2016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21943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8110C2-6877-4DA8-8AC8-5686718710B3}" type="datetimeFigureOut">
              <a:rPr lang="en-GB" smtClean="0"/>
              <a:t>24/05/2016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224889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8110C2-6877-4DA8-8AC8-5686718710B3}" type="datetimeFigureOut">
              <a:rPr lang="en-GB" smtClean="0"/>
              <a:t>24/05/2016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374923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8110C2-6877-4DA8-8AC8-5686718710B3}" type="datetimeFigureOut">
              <a:rPr lang="en-GB" smtClean="0"/>
              <a:t>24/05/2016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378799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10C2-6877-4DA8-8AC8-5686718710B3}" type="datetimeFigureOut">
              <a:rPr lang="en-GB" smtClean="0"/>
              <a:t>24/05/2016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4581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B8110C2-6877-4DA8-8AC8-5686718710B3}" type="datetimeFigureOut">
              <a:rPr lang="en-GB" smtClean="0"/>
              <a:t>24/05/2016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237537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B8110C2-6877-4DA8-8AC8-5686718710B3}" type="datetimeFigureOut">
              <a:rPr lang="en-GB" smtClean="0"/>
              <a:t>24/05/2016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187570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B8110C2-6877-4DA8-8AC8-5686718710B3}" type="datetimeFigureOut">
              <a:rPr lang="en-GB" smtClean="0"/>
              <a:t>24/05/2016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162167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110C2-6877-4DA8-8AC8-5686718710B3}" type="datetimeFigureOut">
              <a:rPr lang="en-GB" smtClean="0"/>
              <a:t>24/05/2016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42416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110C2-6877-4DA8-8AC8-5686718710B3}" type="datetimeFigureOut">
              <a:rPr lang="en-GB" smtClean="0"/>
              <a:t>24/05/2016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270059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110C2-6877-4DA8-8AC8-5686718710B3}" type="datetimeFigureOut">
              <a:rPr lang="en-GB" smtClean="0"/>
              <a:t>24/05/2016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D760B-3A61-421B-91A3-655C2152213E}" type="slidenum">
              <a:rPr lang="en-GB" smtClean="0"/>
              <a:t>‹#›</a:t>
            </a:fld>
            <a:endParaRPr lang="en-GB"/>
          </a:p>
        </p:txBody>
      </p:sp>
    </p:spTree>
    <p:extLst>
      <p:ext uri="{BB962C8B-B14F-4D97-AF65-F5344CB8AC3E}">
        <p14:creationId xmlns:p14="http://schemas.microsoft.com/office/powerpoint/2010/main" val="344017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110C2-6877-4DA8-8AC8-5686718710B3}" type="datetimeFigureOut">
              <a:rPr lang="en-GB" smtClean="0"/>
              <a:t>24/05/2016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D760B-3A61-421B-91A3-655C2152213E}" type="slidenum">
              <a:rPr lang="en-GB" smtClean="0"/>
              <a:t>‹#›</a:t>
            </a:fld>
            <a:endParaRPr lang="en-GB"/>
          </a:p>
        </p:txBody>
      </p:sp>
    </p:spTree>
    <p:extLst>
      <p:ext uri="{BB962C8B-B14F-4D97-AF65-F5344CB8AC3E}">
        <p14:creationId xmlns:p14="http://schemas.microsoft.com/office/powerpoint/2010/main" val="351609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GST 102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0617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lstStyle/>
          <a:p>
            <a:r>
              <a:rPr lang="en-GB" dirty="0" smtClean="0"/>
              <a:t>Conjunction</a:t>
            </a:r>
            <a:endParaRPr lang="en-GB" dirty="0"/>
          </a:p>
        </p:txBody>
      </p:sp>
      <p:sp>
        <p:nvSpPr>
          <p:cNvPr id="3" name="Content Placeholder 2"/>
          <p:cNvSpPr>
            <a:spLocks noGrp="1"/>
          </p:cNvSpPr>
          <p:nvPr>
            <p:ph idx="1"/>
          </p:nvPr>
        </p:nvSpPr>
        <p:spPr>
          <a:xfrm>
            <a:off x="179512" y="908720"/>
            <a:ext cx="8784976" cy="5217443"/>
          </a:xfrm>
        </p:spPr>
        <p:txBody>
          <a:bodyPr>
            <a:normAutofit fontScale="92500" lnSpcReduction="10000"/>
          </a:bodyPr>
          <a:lstStyle/>
          <a:p>
            <a:pPr algn="just"/>
            <a:r>
              <a:rPr lang="en-GB" dirty="0" smtClean="0"/>
              <a:t>This is used to connect or link words, phrases, clauses, sentences and even paragraphs together. They are also called connectors. Examples are: and, but, or, because, although, while. </a:t>
            </a:r>
          </a:p>
          <a:p>
            <a:pPr algn="just"/>
            <a:r>
              <a:rPr lang="en-GB" dirty="0" smtClean="0"/>
              <a:t>There are coordinating conjunctions. These are used to link words, phrases and clauses of the same rank. The three coordinators in English are And, But, Or. </a:t>
            </a:r>
          </a:p>
          <a:p>
            <a:pPr algn="just"/>
            <a:r>
              <a:rPr lang="en-GB" dirty="0" smtClean="0"/>
              <a:t>Subordinating conjunctions introduce a clause that is in subordination to a superordinate or main clause. E.g. </a:t>
            </a:r>
            <a:r>
              <a:rPr lang="en-GB" u="sng" dirty="0" smtClean="0"/>
              <a:t>Because</a:t>
            </a:r>
            <a:r>
              <a:rPr lang="en-GB" dirty="0" smtClean="0"/>
              <a:t> she is beautiful, many men wanted her. </a:t>
            </a:r>
            <a:r>
              <a:rPr lang="en-GB" u="sng" dirty="0" smtClean="0"/>
              <a:t>Since</a:t>
            </a:r>
            <a:r>
              <a:rPr lang="en-GB" dirty="0" smtClean="0"/>
              <a:t> they resumed, classes have been hectic. </a:t>
            </a:r>
            <a:r>
              <a:rPr lang="en-GB" u="sng" dirty="0" smtClean="0"/>
              <a:t>When</a:t>
            </a:r>
            <a:r>
              <a:rPr lang="en-GB" dirty="0" smtClean="0"/>
              <a:t> it is raining, one needs an umbrella.</a:t>
            </a:r>
            <a:endParaRPr lang="en-GB" dirty="0"/>
          </a:p>
        </p:txBody>
      </p:sp>
    </p:spTree>
    <p:extLst>
      <p:ext uri="{BB962C8B-B14F-4D97-AF65-F5344CB8AC3E}">
        <p14:creationId xmlns:p14="http://schemas.microsoft.com/office/powerpoint/2010/main" val="147446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Preposition</a:t>
            </a:r>
            <a:endParaRPr lang="en-GB" dirty="0"/>
          </a:p>
        </p:txBody>
      </p:sp>
      <p:sp>
        <p:nvSpPr>
          <p:cNvPr id="3" name="Content Placeholder 2"/>
          <p:cNvSpPr>
            <a:spLocks noGrp="1"/>
          </p:cNvSpPr>
          <p:nvPr>
            <p:ph idx="1"/>
          </p:nvPr>
        </p:nvSpPr>
        <p:spPr/>
        <p:txBody>
          <a:bodyPr/>
          <a:lstStyle/>
          <a:p>
            <a:r>
              <a:rPr lang="en-GB" dirty="0" smtClean="0"/>
              <a:t>It is used to show the relationship between a word and another within a sentence. It is used to link or locate two nouns. Examples are: in, at, under, behind, beside, for, with, against, on, through, above, along with.</a:t>
            </a:r>
          </a:p>
          <a:p>
            <a:r>
              <a:rPr lang="en-GB" dirty="0" smtClean="0"/>
              <a:t>E.g. I left the pen </a:t>
            </a:r>
            <a:r>
              <a:rPr lang="en-GB" u="sng" dirty="0" smtClean="0"/>
              <a:t>in</a:t>
            </a:r>
            <a:r>
              <a:rPr lang="en-GB" dirty="0" smtClean="0"/>
              <a:t> my pocket</a:t>
            </a:r>
          </a:p>
          <a:p>
            <a:r>
              <a:rPr lang="en-GB" dirty="0" smtClean="0"/>
              <a:t>The teacher is </a:t>
            </a:r>
            <a:r>
              <a:rPr lang="en-GB" u="sng" dirty="0" smtClean="0"/>
              <a:t>around</a:t>
            </a:r>
            <a:r>
              <a:rPr lang="en-GB" dirty="0" smtClean="0"/>
              <a:t> the corner.</a:t>
            </a:r>
            <a:endParaRPr lang="en-GB" dirty="0"/>
          </a:p>
        </p:txBody>
      </p:sp>
    </p:spTree>
    <p:extLst>
      <p:ext uri="{BB962C8B-B14F-4D97-AF65-F5344CB8AC3E}">
        <p14:creationId xmlns:p14="http://schemas.microsoft.com/office/powerpoint/2010/main" val="214254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Interjection</a:t>
            </a:r>
            <a:endParaRPr lang="en-GB" dirty="0"/>
          </a:p>
        </p:txBody>
      </p:sp>
      <p:sp>
        <p:nvSpPr>
          <p:cNvPr id="3" name="Content Placeholder 2"/>
          <p:cNvSpPr>
            <a:spLocks noGrp="1"/>
          </p:cNvSpPr>
          <p:nvPr>
            <p:ph idx="1"/>
          </p:nvPr>
        </p:nvSpPr>
        <p:spPr>
          <a:xfrm>
            <a:off x="457200" y="1600200"/>
            <a:ext cx="8507288" cy="4525963"/>
          </a:xfrm>
        </p:spPr>
        <p:txBody>
          <a:bodyPr/>
          <a:lstStyle/>
          <a:p>
            <a:pPr algn="just"/>
            <a:r>
              <a:rPr lang="en-GB" dirty="0" smtClean="0"/>
              <a:t>This is used to express an outburst of feelings or emotions like surprise, delight, anger, pain, etc. </a:t>
            </a:r>
            <a:r>
              <a:rPr lang="en-GB" dirty="0"/>
              <a:t>E</a:t>
            </a:r>
            <a:r>
              <a:rPr lang="en-GB" dirty="0" smtClean="0"/>
              <a:t>xamples are: whoa! Ouch! Ha! </a:t>
            </a:r>
            <a:r>
              <a:rPr lang="en-GB" dirty="0" err="1" smtClean="0"/>
              <a:t>Uhm</a:t>
            </a:r>
            <a:r>
              <a:rPr lang="en-GB" dirty="0" smtClean="0"/>
              <a:t>! Yes! Great! Incredible! How nice! </a:t>
            </a:r>
            <a:endParaRPr lang="en-GB" dirty="0"/>
          </a:p>
        </p:txBody>
      </p:sp>
    </p:spTree>
    <p:extLst>
      <p:ext uri="{BB962C8B-B14F-4D97-AF65-F5344CB8AC3E}">
        <p14:creationId xmlns:p14="http://schemas.microsoft.com/office/powerpoint/2010/main" val="225092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Matters Arising</a:t>
            </a:r>
            <a:endParaRPr lang="en-GB" dirty="0"/>
          </a:p>
        </p:txBody>
      </p:sp>
      <p:sp>
        <p:nvSpPr>
          <p:cNvPr id="3" name="Content Placeholder 2"/>
          <p:cNvSpPr>
            <a:spLocks noGrp="1"/>
          </p:cNvSpPr>
          <p:nvPr>
            <p:ph idx="1"/>
          </p:nvPr>
        </p:nvSpPr>
        <p:spPr/>
        <p:txBody>
          <a:bodyPr/>
          <a:lstStyle/>
          <a:p>
            <a:r>
              <a:rPr lang="en-GB" dirty="0" smtClean="0"/>
              <a:t>Some words are malleable as they can be used for different words classes.</a:t>
            </a:r>
          </a:p>
          <a:p>
            <a:r>
              <a:rPr lang="en-GB" dirty="0" smtClean="0"/>
              <a:t>Perfect</a:t>
            </a:r>
          </a:p>
          <a:p>
            <a:r>
              <a:rPr lang="en-GB" dirty="0" smtClean="0"/>
              <a:t>Invite</a:t>
            </a:r>
          </a:p>
          <a:p>
            <a:r>
              <a:rPr lang="en-GB" dirty="0" smtClean="0"/>
              <a:t>Export</a:t>
            </a:r>
          </a:p>
          <a:p>
            <a:r>
              <a:rPr lang="en-GB" dirty="0" smtClean="0"/>
              <a:t>Not all words with ‘</a:t>
            </a:r>
            <a:r>
              <a:rPr lang="en-GB" dirty="0" err="1" smtClean="0"/>
              <a:t>ly</a:t>
            </a:r>
            <a:r>
              <a:rPr lang="en-GB" dirty="0" smtClean="0"/>
              <a:t>’ ending is an adverb. E.g. Deadly – deadlier, deadliest. </a:t>
            </a:r>
            <a:endParaRPr lang="en-GB" dirty="0"/>
          </a:p>
        </p:txBody>
      </p:sp>
    </p:spTree>
    <p:extLst>
      <p:ext uri="{BB962C8B-B14F-4D97-AF65-F5344CB8AC3E}">
        <p14:creationId xmlns:p14="http://schemas.microsoft.com/office/powerpoint/2010/main" val="267301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864096"/>
          </a:xfrm>
        </p:spPr>
        <p:txBody>
          <a:bodyPr/>
          <a:lstStyle/>
          <a:p>
            <a:r>
              <a:rPr lang="en-GB" dirty="0" smtClean="0"/>
              <a:t>Sentence: Types and Functions</a:t>
            </a:r>
            <a:endParaRPr lang="en-GB" dirty="0"/>
          </a:p>
        </p:txBody>
      </p:sp>
      <p:sp>
        <p:nvSpPr>
          <p:cNvPr id="3" name="Content Placeholder 2"/>
          <p:cNvSpPr>
            <a:spLocks noGrp="1"/>
          </p:cNvSpPr>
          <p:nvPr>
            <p:ph idx="1"/>
          </p:nvPr>
        </p:nvSpPr>
        <p:spPr>
          <a:xfrm>
            <a:off x="179512" y="980728"/>
            <a:ext cx="8712968" cy="5544616"/>
          </a:xfrm>
        </p:spPr>
        <p:txBody>
          <a:bodyPr>
            <a:normAutofit fontScale="85000" lnSpcReduction="20000"/>
          </a:bodyPr>
          <a:lstStyle/>
          <a:p>
            <a:pPr algn="just"/>
            <a:r>
              <a:rPr lang="en-GB" dirty="0" smtClean="0"/>
              <a:t>A sentence is a string of words that make a complete and unified sense. </a:t>
            </a:r>
            <a:r>
              <a:rPr lang="en-GB" dirty="0"/>
              <a:t>A sentence </a:t>
            </a:r>
            <a:r>
              <a:rPr lang="en-GB" dirty="0" smtClean="0"/>
              <a:t>is </a:t>
            </a:r>
            <a:r>
              <a:rPr lang="en-GB" dirty="0"/>
              <a:t>composed of </a:t>
            </a:r>
            <a:r>
              <a:rPr lang="en-GB" dirty="0" smtClean="0"/>
              <a:t>one </a:t>
            </a:r>
            <a:r>
              <a:rPr lang="en-GB" dirty="0"/>
              <a:t>or more </a:t>
            </a:r>
            <a:r>
              <a:rPr lang="en-GB" dirty="0" smtClean="0"/>
              <a:t>clauses</a:t>
            </a:r>
            <a:r>
              <a:rPr lang="en-GB" dirty="0"/>
              <a:t>. </a:t>
            </a:r>
            <a:r>
              <a:rPr lang="en-GB" dirty="0" smtClean="0"/>
              <a:t>A </a:t>
            </a:r>
            <a:r>
              <a:rPr lang="en-GB" dirty="0"/>
              <a:t>clause contains a subject and </a:t>
            </a:r>
            <a:r>
              <a:rPr lang="en-GB" dirty="0" smtClean="0"/>
              <a:t>verb.</a:t>
            </a:r>
          </a:p>
          <a:p>
            <a:pPr algn="just"/>
            <a:r>
              <a:rPr lang="en-GB" dirty="0"/>
              <a:t>There are </a:t>
            </a:r>
            <a:r>
              <a:rPr lang="en-GB" b="1" dirty="0"/>
              <a:t>two types of clauses</a:t>
            </a:r>
            <a:r>
              <a:rPr lang="en-GB" b="1" dirty="0" smtClean="0"/>
              <a:t>: independent </a:t>
            </a:r>
            <a:r>
              <a:rPr lang="en-GB" b="1" dirty="0"/>
              <a:t>clauses and dependent clauses.</a:t>
            </a:r>
            <a:r>
              <a:rPr lang="en-GB" dirty="0"/>
              <a:t> </a:t>
            </a:r>
          </a:p>
          <a:p>
            <a:pPr algn="just"/>
            <a:r>
              <a:rPr lang="en-GB" dirty="0"/>
              <a:t>A sentence </a:t>
            </a:r>
            <a:r>
              <a:rPr lang="en-GB" dirty="0" smtClean="0"/>
              <a:t>contains </a:t>
            </a:r>
            <a:r>
              <a:rPr lang="en-GB" dirty="0"/>
              <a:t>at least one independent clause and may contain one or more dependent clauses</a:t>
            </a:r>
            <a:r>
              <a:rPr lang="en-GB" dirty="0" smtClean="0"/>
              <a:t>. </a:t>
            </a:r>
            <a:endParaRPr lang="en-GB" dirty="0"/>
          </a:p>
          <a:p>
            <a:pPr algn="just"/>
            <a:r>
              <a:rPr lang="en-GB" dirty="0"/>
              <a:t>An </a:t>
            </a:r>
            <a:r>
              <a:rPr lang="en-GB" b="1" dirty="0"/>
              <a:t>independent </a:t>
            </a:r>
            <a:r>
              <a:rPr lang="en-GB" b="1" dirty="0" smtClean="0"/>
              <a:t>clause </a:t>
            </a:r>
            <a:r>
              <a:rPr lang="en-GB" dirty="0" smtClean="0"/>
              <a:t>(</a:t>
            </a:r>
            <a:r>
              <a:rPr lang="en-GB" dirty="0"/>
              <a:t>or main clause</a:t>
            </a:r>
            <a:r>
              <a:rPr lang="en-GB" dirty="0" smtClean="0"/>
              <a:t>) is </a:t>
            </a:r>
            <a:r>
              <a:rPr lang="en-GB" dirty="0"/>
              <a:t>a </a:t>
            </a:r>
            <a:r>
              <a:rPr lang="en-GB" dirty="0" smtClean="0"/>
              <a:t>complete thought . It can stand </a:t>
            </a:r>
            <a:r>
              <a:rPr lang="en-GB" dirty="0"/>
              <a:t>by itself.</a:t>
            </a:r>
          </a:p>
          <a:p>
            <a:pPr algn="just"/>
            <a:r>
              <a:rPr lang="en-GB" dirty="0" smtClean="0"/>
              <a:t>A </a:t>
            </a:r>
            <a:r>
              <a:rPr lang="en-GB" b="1" dirty="0"/>
              <a:t>dependent </a:t>
            </a:r>
            <a:r>
              <a:rPr lang="en-GB" b="1" dirty="0" smtClean="0"/>
              <a:t>clause (</a:t>
            </a:r>
            <a:r>
              <a:rPr lang="en-GB" b="1" dirty="0"/>
              <a:t>or subordinate clause</a:t>
            </a:r>
            <a:r>
              <a:rPr lang="en-GB" dirty="0" smtClean="0"/>
              <a:t>) is </a:t>
            </a:r>
            <a:r>
              <a:rPr lang="en-GB" dirty="0"/>
              <a:t>an </a:t>
            </a:r>
            <a:r>
              <a:rPr lang="en-GB" dirty="0" smtClean="0"/>
              <a:t>incomplete thought. It cannot stand </a:t>
            </a:r>
            <a:r>
              <a:rPr lang="en-GB" dirty="0"/>
              <a:t>by itself. </a:t>
            </a:r>
            <a:endParaRPr lang="en-GB" dirty="0" smtClean="0"/>
          </a:p>
          <a:p>
            <a:pPr algn="just"/>
            <a:r>
              <a:rPr lang="en-GB" dirty="0"/>
              <a:t>You can spot a dependent clause by identifying the subordinating conjunction. A subordinating </a:t>
            </a:r>
            <a:r>
              <a:rPr lang="en-GB" dirty="0" smtClean="0"/>
              <a:t>conjunction </a:t>
            </a:r>
            <a:r>
              <a:rPr lang="en-GB" dirty="0"/>
              <a:t>creates a </a:t>
            </a:r>
            <a:r>
              <a:rPr lang="en-GB" dirty="0" smtClean="0"/>
              <a:t>dependent clause </a:t>
            </a:r>
            <a:r>
              <a:rPr lang="en-GB" dirty="0"/>
              <a:t>that relies on the rest of the sentence for meaning.</a:t>
            </a:r>
          </a:p>
          <a:p>
            <a:endParaRPr lang="en-GB" dirty="0"/>
          </a:p>
          <a:p>
            <a:endParaRPr lang="en-GB" dirty="0"/>
          </a:p>
          <a:p>
            <a:endParaRPr lang="en-GB" dirty="0"/>
          </a:p>
        </p:txBody>
      </p:sp>
    </p:spTree>
    <p:extLst>
      <p:ext uri="{BB962C8B-B14F-4D97-AF65-F5344CB8AC3E}">
        <p14:creationId xmlns:p14="http://schemas.microsoft.com/office/powerpoint/2010/main" val="160870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856984" cy="936104"/>
          </a:xfrm>
        </p:spPr>
        <p:txBody>
          <a:bodyPr/>
          <a:lstStyle/>
          <a:p>
            <a:r>
              <a:rPr lang="en-GB" dirty="0" smtClean="0"/>
              <a:t>Types of Sentence</a:t>
            </a:r>
            <a:endParaRPr lang="en-GB" dirty="0"/>
          </a:p>
        </p:txBody>
      </p:sp>
      <p:sp>
        <p:nvSpPr>
          <p:cNvPr id="3" name="Content Placeholder 2"/>
          <p:cNvSpPr>
            <a:spLocks noGrp="1"/>
          </p:cNvSpPr>
          <p:nvPr>
            <p:ph idx="1"/>
          </p:nvPr>
        </p:nvSpPr>
        <p:spPr>
          <a:xfrm>
            <a:off x="107504" y="980728"/>
            <a:ext cx="8856984" cy="5688632"/>
          </a:xfrm>
        </p:spPr>
        <p:txBody>
          <a:bodyPr>
            <a:normAutofit fontScale="85000" lnSpcReduction="10000"/>
          </a:bodyPr>
          <a:lstStyle/>
          <a:p>
            <a:pPr algn="just"/>
            <a:r>
              <a:rPr lang="en-GB" dirty="0"/>
              <a:t>Sentences are divided into </a:t>
            </a:r>
            <a:r>
              <a:rPr lang="en-GB" b="1" dirty="0"/>
              <a:t>four </a:t>
            </a:r>
            <a:r>
              <a:rPr lang="en-GB" b="1" dirty="0" smtClean="0"/>
              <a:t>categories according to structure</a:t>
            </a:r>
            <a:r>
              <a:rPr lang="en-GB" dirty="0" smtClean="0"/>
              <a:t>: </a:t>
            </a:r>
            <a:r>
              <a:rPr lang="en-GB" dirty="0" smtClean="0"/>
              <a:t>simple </a:t>
            </a:r>
            <a:r>
              <a:rPr lang="en-GB" dirty="0"/>
              <a:t>sentences, compound sentences, complex </a:t>
            </a:r>
            <a:r>
              <a:rPr lang="en-GB" dirty="0" smtClean="0"/>
              <a:t>sentences</a:t>
            </a:r>
            <a:r>
              <a:rPr lang="en-GB" dirty="0"/>
              <a:t>, and </a:t>
            </a:r>
            <a:r>
              <a:rPr lang="en-GB" dirty="0" smtClean="0"/>
              <a:t>compound-complex </a:t>
            </a:r>
            <a:r>
              <a:rPr lang="en-GB" dirty="0"/>
              <a:t>sentences</a:t>
            </a:r>
            <a:r>
              <a:rPr lang="en-GB" dirty="0" smtClean="0"/>
              <a:t>.</a:t>
            </a:r>
          </a:p>
          <a:p>
            <a:pPr algn="just"/>
            <a:r>
              <a:rPr lang="en-GB" dirty="0"/>
              <a:t>A </a:t>
            </a:r>
            <a:r>
              <a:rPr lang="en-GB" b="1" dirty="0"/>
              <a:t>simple </a:t>
            </a:r>
            <a:r>
              <a:rPr lang="en-GB" b="1" dirty="0" smtClean="0"/>
              <a:t>sentence</a:t>
            </a:r>
            <a:r>
              <a:rPr lang="en-GB" dirty="0" smtClean="0"/>
              <a:t> </a:t>
            </a:r>
            <a:r>
              <a:rPr lang="en-GB" dirty="0"/>
              <a:t>contains </a:t>
            </a:r>
            <a:r>
              <a:rPr lang="en-GB" dirty="0" smtClean="0"/>
              <a:t>one independent </a:t>
            </a:r>
            <a:r>
              <a:rPr lang="en-GB" dirty="0"/>
              <a:t>clause.</a:t>
            </a:r>
          </a:p>
          <a:p>
            <a:pPr algn="just"/>
            <a:r>
              <a:rPr lang="en-GB" dirty="0"/>
              <a:t>A </a:t>
            </a:r>
            <a:r>
              <a:rPr lang="en-GB" b="1" dirty="0"/>
              <a:t>compound sentence</a:t>
            </a:r>
            <a:r>
              <a:rPr lang="en-GB" dirty="0"/>
              <a:t> contains </a:t>
            </a:r>
            <a:r>
              <a:rPr lang="en-GB" dirty="0" smtClean="0"/>
              <a:t>two independent clauses. A coordinating conjunction (and</a:t>
            </a:r>
            <a:r>
              <a:rPr lang="en-GB" dirty="0"/>
              <a:t>, </a:t>
            </a:r>
            <a:r>
              <a:rPr lang="en-GB" dirty="0" smtClean="0"/>
              <a:t>but</a:t>
            </a:r>
            <a:r>
              <a:rPr lang="en-GB" dirty="0"/>
              <a:t>, or, </a:t>
            </a:r>
            <a:r>
              <a:rPr lang="en-GB" dirty="0" smtClean="0"/>
              <a:t>nor) often links </a:t>
            </a:r>
            <a:r>
              <a:rPr lang="en-GB" dirty="0"/>
              <a:t>the two </a:t>
            </a:r>
            <a:r>
              <a:rPr lang="en-GB" dirty="0" smtClean="0"/>
              <a:t>independent </a:t>
            </a:r>
            <a:r>
              <a:rPr lang="en-GB" dirty="0"/>
              <a:t>clauses and is preceded by a comma. </a:t>
            </a:r>
            <a:endParaRPr lang="en-GB" dirty="0" smtClean="0"/>
          </a:p>
          <a:p>
            <a:pPr algn="just"/>
            <a:r>
              <a:rPr lang="en-GB" dirty="0"/>
              <a:t>A </a:t>
            </a:r>
            <a:r>
              <a:rPr lang="en-GB" b="1" dirty="0"/>
              <a:t>complex sentence</a:t>
            </a:r>
            <a:r>
              <a:rPr lang="en-GB" dirty="0"/>
              <a:t> contains one independent clause and one or more </a:t>
            </a:r>
            <a:r>
              <a:rPr lang="en-GB" dirty="0" smtClean="0"/>
              <a:t>dependent </a:t>
            </a:r>
            <a:r>
              <a:rPr lang="en-GB" dirty="0"/>
              <a:t>clauses</a:t>
            </a:r>
            <a:r>
              <a:rPr lang="en-GB" dirty="0" smtClean="0"/>
              <a:t>. A </a:t>
            </a:r>
            <a:r>
              <a:rPr lang="en-GB" dirty="0"/>
              <a:t>complex sentence will include at least one </a:t>
            </a:r>
            <a:r>
              <a:rPr lang="en-GB" dirty="0" smtClean="0"/>
              <a:t>subordinating </a:t>
            </a:r>
            <a:r>
              <a:rPr lang="en-GB" dirty="0"/>
              <a:t>conjunction</a:t>
            </a:r>
            <a:r>
              <a:rPr lang="en-GB" dirty="0" smtClean="0"/>
              <a:t>.</a:t>
            </a:r>
          </a:p>
          <a:p>
            <a:pPr algn="just"/>
            <a:r>
              <a:rPr lang="en-GB" dirty="0"/>
              <a:t>A </a:t>
            </a:r>
            <a:r>
              <a:rPr lang="en-GB" b="1" dirty="0" smtClean="0"/>
              <a:t>compound-complex </a:t>
            </a:r>
            <a:r>
              <a:rPr lang="en-GB" b="1" dirty="0"/>
              <a:t>sentence</a:t>
            </a:r>
            <a:r>
              <a:rPr lang="en-GB" dirty="0"/>
              <a:t> </a:t>
            </a:r>
            <a:r>
              <a:rPr lang="en-GB" dirty="0" smtClean="0"/>
              <a:t>combines </a:t>
            </a:r>
            <a:r>
              <a:rPr lang="en-GB" dirty="0"/>
              <a:t>complex sentence </a:t>
            </a:r>
            <a:r>
              <a:rPr lang="en-GB" dirty="0" smtClean="0"/>
              <a:t>and compound sentence forms. A compound-complex </a:t>
            </a:r>
            <a:r>
              <a:rPr lang="en-GB" dirty="0"/>
              <a:t>sentence contains </a:t>
            </a:r>
            <a:r>
              <a:rPr lang="en-GB" dirty="0" smtClean="0"/>
              <a:t>one </a:t>
            </a:r>
            <a:r>
              <a:rPr lang="en-GB" dirty="0"/>
              <a:t>or more independent clauses and one or more dependent </a:t>
            </a:r>
            <a:r>
              <a:rPr lang="en-GB" dirty="0" smtClean="0"/>
              <a:t>clauses.</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8223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Functions of Sentence</a:t>
            </a:r>
            <a:endParaRPr lang="en-GB" dirty="0"/>
          </a:p>
        </p:txBody>
      </p:sp>
      <p:sp>
        <p:nvSpPr>
          <p:cNvPr id="3" name="Content Placeholder 2"/>
          <p:cNvSpPr>
            <a:spLocks noGrp="1"/>
          </p:cNvSpPr>
          <p:nvPr>
            <p:ph idx="1"/>
          </p:nvPr>
        </p:nvSpPr>
        <p:spPr>
          <a:xfrm>
            <a:off x="107504" y="836712"/>
            <a:ext cx="8928992" cy="5760640"/>
          </a:xfrm>
        </p:spPr>
        <p:txBody>
          <a:bodyPr>
            <a:normAutofit/>
          </a:bodyPr>
          <a:lstStyle/>
          <a:p>
            <a:pPr marL="0" indent="0">
              <a:buNone/>
            </a:pPr>
            <a:r>
              <a:rPr lang="en-GB" dirty="0"/>
              <a:t>A sentence can </a:t>
            </a:r>
            <a:r>
              <a:rPr lang="en-GB" dirty="0" smtClean="0"/>
              <a:t>communicate :</a:t>
            </a:r>
            <a:endParaRPr lang="en-GB" dirty="0"/>
          </a:p>
          <a:p>
            <a:r>
              <a:rPr lang="en-GB" dirty="0" smtClean="0"/>
              <a:t>A </a:t>
            </a:r>
            <a:r>
              <a:rPr lang="en-GB" b="1" dirty="0" smtClean="0"/>
              <a:t>statement (</a:t>
            </a:r>
            <a:r>
              <a:rPr lang="en-GB" b="1" dirty="0"/>
              <a:t>I am </a:t>
            </a:r>
            <a:r>
              <a:rPr lang="en-GB" b="1" dirty="0" smtClean="0"/>
              <a:t>studying.) - Declarative</a:t>
            </a:r>
            <a:endParaRPr lang="en-GB" b="1" dirty="0"/>
          </a:p>
          <a:p>
            <a:r>
              <a:rPr lang="en-GB" b="1" dirty="0" smtClean="0"/>
              <a:t>A command (Go away.) - Imperative</a:t>
            </a:r>
            <a:endParaRPr lang="en-GB" b="1" dirty="0"/>
          </a:p>
          <a:p>
            <a:r>
              <a:rPr lang="en-GB" b="1" dirty="0" smtClean="0"/>
              <a:t>An exclamation </a:t>
            </a:r>
            <a:r>
              <a:rPr lang="en-GB" b="1" dirty="0"/>
              <a:t>(I’m so </a:t>
            </a:r>
            <a:r>
              <a:rPr lang="en-GB" b="1" dirty="0" smtClean="0"/>
              <a:t>excited!) - Exclamatory</a:t>
            </a:r>
            <a:endParaRPr lang="en-GB" b="1" dirty="0"/>
          </a:p>
          <a:p>
            <a:r>
              <a:rPr lang="en-GB" b="1" dirty="0" smtClean="0"/>
              <a:t>A question </a:t>
            </a:r>
            <a:r>
              <a:rPr lang="en-GB" b="1" dirty="0"/>
              <a:t>(What time is </a:t>
            </a:r>
            <a:r>
              <a:rPr lang="en-GB" b="1" dirty="0" smtClean="0"/>
              <a:t>it?) – Interrogative</a:t>
            </a:r>
          </a:p>
          <a:p>
            <a:r>
              <a:rPr lang="en-GB" b="1" dirty="0" smtClean="0"/>
              <a:t>A wish - Optative</a:t>
            </a:r>
            <a:endParaRPr lang="en-GB" b="1" dirty="0"/>
          </a:p>
          <a:p>
            <a:r>
              <a:rPr lang="en-GB" dirty="0" smtClean="0"/>
              <a:t>A good sentence must have </a:t>
            </a:r>
            <a:r>
              <a:rPr lang="en-GB" b="1" dirty="0" smtClean="0"/>
              <a:t>unity (single idea), coherence (logical and related) and emphasis</a:t>
            </a:r>
            <a:r>
              <a:rPr lang="en-GB" dirty="0" smtClean="0"/>
              <a:t>.</a:t>
            </a:r>
          </a:p>
          <a:p>
            <a:r>
              <a:rPr lang="en-GB" dirty="0" smtClean="0"/>
              <a:t>My lecturer is an interesting person who comes to classes regularly and teaches us well.</a:t>
            </a:r>
            <a:endParaRPr lang="en-GB" dirty="0"/>
          </a:p>
        </p:txBody>
      </p:sp>
    </p:spTree>
    <p:extLst>
      <p:ext uri="{BB962C8B-B14F-4D97-AF65-F5344CB8AC3E}">
        <p14:creationId xmlns:p14="http://schemas.microsoft.com/office/powerpoint/2010/main" val="403773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GB" b="1" dirty="0" smtClean="0"/>
              <a:t>The Paragraph</a:t>
            </a:r>
            <a:endParaRPr lang="en-GB" b="1" dirty="0"/>
          </a:p>
        </p:txBody>
      </p:sp>
      <p:sp>
        <p:nvSpPr>
          <p:cNvPr id="3" name="Content Placeholder 2"/>
          <p:cNvSpPr>
            <a:spLocks noGrp="1"/>
          </p:cNvSpPr>
          <p:nvPr>
            <p:ph idx="1"/>
          </p:nvPr>
        </p:nvSpPr>
        <p:spPr>
          <a:xfrm>
            <a:off x="179512" y="908720"/>
            <a:ext cx="8784976" cy="5760640"/>
          </a:xfrm>
        </p:spPr>
        <p:txBody>
          <a:bodyPr>
            <a:normAutofit fontScale="92500" lnSpcReduction="10000"/>
          </a:bodyPr>
          <a:lstStyle/>
          <a:p>
            <a:pPr algn="just"/>
            <a:r>
              <a:rPr lang="en-GB" dirty="0" smtClean="0"/>
              <a:t>A paragraph is one </a:t>
            </a:r>
            <a:r>
              <a:rPr lang="en-GB" dirty="0"/>
              <a:t>of several distinct subdivisions of a text intended to separate ideas; the beginning is usually marked by a new indented </a:t>
            </a:r>
            <a:r>
              <a:rPr lang="en-GB" dirty="0" smtClean="0"/>
              <a:t>line. It is a combination of sentences dealing with a single theme/focus.</a:t>
            </a:r>
          </a:p>
          <a:p>
            <a:pPr algn="just"/>
            <a:r>
              <a:rPr lang="en-GB" dirty="0" smtClean="0"/>
              <a:t>The length of a paragraph is not rule-bound. However, seven to eleven sentences or eight to eleven lines are deemed ok for a paragraph.</a:t>
            </a:r>
          </a:p>
          <a:p>
            <a:pPr algn="just"/>
            <a:r>
              <a:rPr lang="en-GB" dirty="0" smtClean="0"/>
              <a:t>The </a:t>
            </a:r>
            <a:r>
              <a:rPr lang="en-GB" b="1" dirty="0" smtClean="0"/>
              <a:t>features of a </a:t>
            </a:r>
            <a:r>
              <a:rPr lang="en-GB" b="1" dirty="0" smtClean="0"/>
              <a:t>paragraph </a:t>
            </a:r>
            <a:r>
              <a:rPr lang="en-GB" dirty="0" smtClean="0"/>
              <a:t>are:</a:t>
            </a:r>
            <a:endParaRPr lang="en-GB" dirty="0"/>
          </a:p>
          <a:p>
            <a:r>
              <a:rPr lang="en-GB" dirty="0" smtClean="0"/>
              <a:t>Topic </a:t>
            </a:r>
            <a:r>
              <a:rPr lang="en-GB" dirty="0" smtClean="0"/>
              <a:t>sentence and Developmental/Supporting sent.</a:t>
            </a:r>
            <a:endParaRPr lang="en-GB" dirty="0" smtClean="0"/>
          </a:p>
          <a:p>
            <a:r>
              <a:rPr lang="en-GB" dirty="0" smtClean="0"/>
              <a:t>Cohesion </a:t>
            </a:r>
            <a:r>
              <a:rPr lang="en-GB" dirty="0" smtClean="0"/>
              <a:t>(pronouns, conjunction, articles, etc.)</a:t>
            </a:r>
          </a:p>
          <a:p>
            <a:r>
              <a:rPr lang="en-GB" dirty="0" smtClean="0"/>
              <a:t>Thematic </a:t>
            </a:r>
            <a:r>
              <a:rPr lang="en-GB" dirty="0"/>
              <a:t>Unity/ Coherence</a:t>
            </a:r>
            <a:endParaRPr lang="en-GB" dirty="0"/>
          </a:p>
        </p:txBody>
      </p:sp>
      <p:sp>
        <p:nvSpPr>
          <p:cNvPr id="4" name="Rect 3"/>
          <p:cNvSpPr>
            <a:spLocks noGrp="1" noChangeArrowheads="1"/>
          </p:cNvSpPr>
          <p:nvPr/>
        </p:nvSpPr>
        <p:spPr>
          <a:xfrm rot="0">
            <a:off x="4114800" y="1303655"/>
            <a:ext cx="5029200" cy="3822700"/>
          </a:xfrm>
          <a:prstGeom prst="rect">
            <a:avLst/>
          </a:prstGeom>
          <a:noFill/>
          <a:ln w="25400">
            <a:solidFill>
              <a:srgbClr val="000000"/>
            </a:solidFill>
            <a:prstDash val="solid"/>
          </a:ln>
        </p:spPr>
        <p:txBody>
          <a:bodyPr wrap="square" lIns="0" tIns="0" rIns="0" bIns="0" anchor="ctr"/>
          <a:lstStyle/>
          <a:p>
            <a:pPr marL="0" indent="0" defTabSz="508000" algn="ctr">
              <a:lnSpc>
                <a:spcPct val="129000"/>
              </a:lnSpc>
              <a:spcBef>
                <a:spcPts val="0"/>
              </a:spcBef>
              <a:spcAft>
                <a:spcPts val="0"/>
              </a:spcAft>
              <a:buFontTx/>
              <a:buNone/>
            </a:pPr>
            <a:endParaRPr lang="ko-KR" altLang="en-US" dirty="0" smtClean="0" sz="1800"/>
          </a:p>
        </p:txBody>
      </p:sp>
    </p:spTree>
    <p:extLst>
      <p:ext uri="{BB962C8B-B14F-4D97-AF65-F5344CB8AC3E}">
        <p14:creationId xmlns:p14="http://schemas.microsoft.com/office/powerpoint/2010/main" val="32994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(Contd.)</a:t>
            </a:r>
            <a:endParaRPr lang="en-GB" dirty="0"/>
          </a:p>
        </p:txBody>
      </p:sp>
      <p:sp>
        <p:nvSpPr>
          <p:cNvPr id="3" name="Content Placeholder 2"/>
          <p:cNvSpPr>
            <a:spLocks noGrp="1"/>
          </p:cNvSpPr>
          <p:nvPr>
            <p:ph idx="1"/>
          </p:nvPr>
        </p:nvSpPr>
        <p:spPr>
          <a:xfrm>
            <a:off x="457200" y="1196752"/>
            <a:ext cx="8507288" cy="5400600"/>
          </a:xfrm>
        </p:spPr>
        <p:txBody>
          <a:bodyPr>
            <a:normAutofit/>
          </a:bodyPr>
          <a:lstStyle/>
          <a:p>
            <a:r>
              <a:rPr lang="en-GB" sz="4000" b="1" dirty="0" smtClean="0"/>
              <a:t>Functions of paragraphs</a:t>
            </a:r>
            <a:r>
              <a:rPr lang="en-GB" dirty="0" smtClean="0"/>
              <a:t>:</a:t>
            </a:r>
          </a:p>
          <a:p>
            <a:r>
              <a:rPr lang="en-GB" dirty="0" smtClean="0"/>
              <a:t>Introductory paragraph</a:t>
            </a:r>
          </a:p>
          <a:p>
            <a:r>
              <a:rPr lang="en-GB" dirty="0" smtClean="0"/>
              <a:t>Main/Transitional paragraph</a:t>
            </a:r>
          </a:p>
          <a:p>
            <a:r>
              <a:rPr lang="en-GB" dirty="0" smtClean="0"/>
              <a:t>Concluding paragraph</a:t>
            </a:r>
            <a:endParaRPr lang="en-GB" dirty="0"/>
          </a:p>
          <a:p>
            <a:r>
              <a:rPr lang="en-GB" sz="3600" b="1" dirty="0" smtClean="0"/>
              <a:t>How to show paragraphs in writing:</a:t>
            </a:r>
          </a:p>
          <a:p>
            <a:r>
              <a:rPr lang="en-GB" dirty="0" smtClean="0"/>
              <a:t>Indention/Indented paragraph</a:t>
            </a:r>
          </a:p>
          <a:p>
            <a:r>
              <a:rPr lang="en-GB" dirty="0" smtClean="0"/>
              <a:t>Block paragraph</a:t>
            </a:r>
          </a:p>
          <a:p>
            <a:r>
              <a:rPr lang="en-GB" dirty="0" smtClean="0"/>
              <a:t>Headed paragraph</a:t>
            </a:r>
            <a:endParaRPr lang="en-GB" dirty="0"/>
          </a:p>
        </p:txBody>
      </p:sp>
    </p:spTree>
    <p:extLst>
      <p:ext uri="{BB962C8B-B14F-4D97-AF65-F5344CB8AC3E}">
        <p14:creationId xmlns:p14="http://schemas.microsoft.com/office/powerpoint/2010/main" val="180765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PARTS OF SPEECH</a:t>
            </a:r>
            <a:endParaRPr lang="en-GB" dirty="0"/>
          </a:p>
        </p:txBody>
      </p:sp>
      <p:sp>
        <p:nvSpPr>
          <p:cNvPr id="3" name="Content Placeholder 2"/>
          <p:cNvSpPr>
            <a:spLocks noGrp="1"/>
          </p:cNvSpPr>
          <p:nvPr>
            <p:ph idx="1"/>
          </p:nvPr>
        </p:nvSpPr>
        <p:spPr/>
        <p:txBody>
          <a:bodyPr>
            <a:normAutofit lnSpcReduction="10000"/>
          </a:bodyPr>
          <a:lstStyle/>
          <a:p>
            <a:r>
              <a:rPr lang="en-GB" dirty="0" smtClean="0"/>
              <a:t>Noun</a:t>
            </a:r>
          </a:p>
          <a:p>
            <a:r>
              <a:rPr lang="en-GB" dirty="0" smtClean="0"/>
              <a:t>Pronoun</a:t>
            </a:r>
          </a:p>
          <a:p>
            <a:r>
              <a:rPr lang="en-GB" dirty="0" smtClean="0"/>
              <a:t>Adjective</a:t>
            </a:r>
          </a:p>
          <a:p>
            <a:r>
              <a:rPr lang="en-GB" dirty="0" smtClean="0"/>
              <a:t>Verb</a:t>
            </a:r>
          </a:p>
          <a:p>
            <a:r>
              <a:rPr lang="en-GB" dirty="0" smtClean="0"/>
              <a:t>Adverb</a:t>
            </a:r>
          </a:p>
          <a:p>
            <a:r>
              <a:rPr lang="en-GB" dirty="0" smtClean="0"/>
              <a:t>Conjunction</a:t>
            </a:r>
          </a:p>
          <a:p>
            <a:r>
              <a:rPr lang="en-GB" dirty="0" smtClean="0"/>
              <a:t>Preposition</a:t>
            </a:r>
          </a:p>
          <a:p>
            <a:r>
              <a:rPr lang="en-GB" dirty="0" smtClean="0"/>
              <a:t>Interjection</a:t>
            </a:r>
            <a:endParaRPr lang="en-GB" dirty="0"/>
          </a:p>
        </p:txBody>
      </p:sp>
    </p:spTree>
    <p:extLst>
      <p:ext uri="{BB962C8B-B14F-4D97-AF65-F5344CB8AC3E}">
        <p14:creationId xmlns:p14="http://schemas.microsoft.com/office/powerpoint/2010/main" val="2627098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GB" dirty="0" smtClean="0"/>
              <a:t>Noun</a:t>
            </a:r>
            <a:endParaRPr lang="en-GB" dirty="0"/>
          </a:p>
        </p:txBody>
      </p:sp>
      <p:sp>
        <p:nvSpPr>
          <p:cNvPr id="3" name="Content Placeholder 2"/>
          <p:cNvSpPr>
            <a:spLocks noGrp="1"/>
          </p:cNvSpPr>
          <p:nvPr>
            <p:ph idx="1"/>
          </p:nvPr>
        </p:nvSpPr>
        <p:spPr>
          <a:xfrm>
            <a:off x="107504" y="836713"/>
            <a:ext cx="8928992" cy="1080120"/>
          </a:xfrm>
        </p:spPr>
        <p:txBody>
          <a:bodyPr>
            <a:normAutofit/>
          </a:bodyPr>
          <a:lstStyle/>
          <a:p>
            <a:r>
              <a:rPr lang="en-GB" dirty="0" smtClean="0"/>
              <a:t>A noun is a word that names/ it is a naming word. It names person, places, things, ideas, etc. </a:t>
            </a:r>
            <a:endParaRPr lang="en-GB" dirty="0"/>
          </a:p>
        </p:txBody>
      </p:sp>
      <p:sp>
        <p:nvSpPr>
          <p:cNvPr id="4" name="Title 1"/>
          <p:cNvSpPr txBox="1">
            <a:spLocks/>
          </p:cNvSpPr>
          <p:nvPr/>
        </p:nvSpPr>
        <p:spPr>
          <a:xfrm>
            <a:off x="609600" y="1844824"/>
            <a:ext cx="8229600" cy="57606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Types of Noun</a:t>
            </a:r>
            <a:endParaRPr lang="en-GB" dirty="0"/>
          </a:p>
        </p:txBody>
      </p:sp>
      <p:sp>
        <p:nvSpPr>
          <p:cNvPr id="5" name="Content Placeholder 2"/>
          <p:cNvSpPr txBox="1">
            <a:spLocks/>
          </p:cNvSpPr>
          <p:nvPr/>
        </p:nvSpPr>
        <p:spPr>
          <a:xfrm>
            <a:off x="225236" y="2276872"/>
            <a:ext cx="8928992" cy="403244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b="1" dirty="0" smtClean="0"/>
              <a:t>A. Proper Nouns</a:t>
            </a:r>
            <a:r>
              <a:rPr lang="en-GB" dirty="0" smtClean="0"/>
              <a:t>: These are names of people, place, countries, months, days, magazines, festivals, geographical features, family relations, continents, etc. They have specific reference. </a:t>
            </a:r>
          </a:p>
          <a:p>
            <a:pPr algn="just"/>
            <a:r>
              <a:rPr lang="en-GB" b="1" dirty="0" smtClean="0"/>
              <a:t>B. Common Nouns</a:t>
            </a:r>
            <a:r>
              <a:rPr lang="en-GB" dirty="0" smtClean="0"/>
              <a:t>: refers to entities, objects and places that have a general reference. They sub-divided into </a:t>
            </a:r>
          </a:p>
          <a:p>
            <a:pPr algn="just"/>
            <a:r>
              <a:rPr lang="en-GB" dirty="0" smtClean="0"/>
              <a:t>i. </a:t>
            </a:r>
            <a:r>
              <a:rPr lang="en-GB" b="1" dirty="0" smtClean="0"/>
              <a:t>Concrete</a:t>
            </a:r>
            <a:r>
              <a:rPr lang="en-GB" dirty="0" smtClean="0"/>
              <a:t>: are nouns that can be seen/touched. They are tangible and exist physically. E.g. pot, fan, key, pen.</a:t>
            </a:r>
          </a:p>
          <a:p>
            <a:pPr algn="just"/>
            <a:r>
              <a:rPr lang="en-GB" dirty="0"/>
              <a:t>i</a:t>
            </a:r>
            <a:r>
              <a:rPr lang="en-GB" dirty="0" smtClean="0"/>
              <a:t>i. </a:t>
            </a:r>
            <a:r>
              <a:rPr lang="en-GB" b="1" dirty="0" smtClean="0"/>
              <a:t>Abstract</a:t>
            </a:r>
            <a:r>
              <a:rPr lang="en-GB" dirty="0" smtClean="0"/>
              <a:t>: are nouns that cannot be seen/touched. They are non-material things like qualities, states, ideas etc. E.g. wisdom, love, joy, peace, happiness, beauty, kindness.</a:t>
            </a:r>
            <a:endParaRPr lang="en-GB" dirty="0"/>
          </a:p>
        </p:txBody>
      </p:sp>
    </p:spTree>
    <p:extLst>
      <p:ext uri="{BB962C8B-B14F-4D97-AF65-F5344CB8AC3E}">
        <p14:creationId xmlns:p14="http://schemas.microsoft.com/office/powerpoint/2010/main" val="3055567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Noun (Contd.)</a:t>
            </a:r>
            <a:endParaRPr lang="en-GB" dirty="0"/>
          </a:p>
        </p:txBody>
      </p:sp>
      <p:sp>
        <p:nvSpPr>
          <p:cNvPr id="3" name="Content Placeholder 2"/>
          <p:cNvSpPr>
            <a:spLocks noGrp="1"/>
          </p:cNvSpPr>
          <p:nvPr>
            <p:ph idx="1"/>
          </p:nvPr>
        </p:nvSpPr>
        <p:spPr>
          <a:xfrm>
            <a:off x="457200" y="1268760"/>
            <a:ext cx="8507288" cy="5400600"/>
          </a:xfrm>
        </p:spPr>
        <p:txBody>
          <a:bodyPr>
            <a:normAutofit fontScale="85000" lnSpcReduction="20000"/>
          </a:bodyPr>
          <a:lstStyle/>
          <a:p>
            <a:r>
              <a:rPr lang="en-GB" dirty="0" smtClean="0"/>
              <a:t>Nouns can also be Count (Countable) or Non-Count (Uncountable)</a:t>
            </a:r>
          </a:p>
          <a:p>
            <a:r>
              <a:rPr lang="en-GB" dirty="0" smtClean="0"/>
              <a:t>Count Nouns are countable individual materials/objects. They have both singular and plural. </a:t>
            </a:r>
          </a:p>
          <a:p>
            <a:r>
              <a:rPr lang="en-GB" dirty="0" smtClean="0"/>
              <a:t>Non-Count Nouns cannot be counted or constitute an undifferentiated mass. E.g. furniture, equipment, information, water, oil, progress, courage, anger. They do not take the ‘s marker of plurality even when they express a plural sense. They also have measures. E.g. a litre of oil, a bucket of water, a kilo of meat, a piece of information, a loaf of bread. </a:t>
            </a:r>
          </a:p>
          <a:p>
            <a:r>
              <a:rPr lang="en-GB" dirty="0" smtClean="0"/>
              <a:t>Then there is also a class of Noun called Collective Noun or group nouns. E.g. a herd of cattle, a school of fish, a pride of lions, a bunch of keys, a team of players, staff, cattle.</a:t>
            </a:r>
            <a:endParaRPr lang="en-GB" dirty="0"/>
          </a:p>
        </p:txBody>
      </p:sp>
    </p:spTree>
    <p:extLst>
      <p:ext uri="{BB962C8B-B14F-4D97-AF65-F5344CB8AC3E}">
        <p14:creationId xmlns:p14="http://schemas.microsoft.com/office/powerpoint/2010/main" val="2140232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792088"/>
          </a:xfrm>
        </p:spPr>
        <p:txBody>
          <a:bodyPr/>
          <a:lstStyle/>
          <a:p>
            <a:r>
              <a:rPr lang="en-GB" dirty="0" smtClean="0"/>
              <a:t>Pronoun</a:t>
            </a:r>
            <a:endParaRPr lang="en-GB" dirty="0"/>
          </a:p>
        </p:txBody>
      </p:sp>
      <p:sp>
        <p:nvSpPr>
          <p:cNvPr id="3" name="Content Placeholder 2"/>
          <p:cNvSpPr>
            <a:spLocks noGrp="1"/>
          </p:cNvSpPr>
          <p:nvPr>
            <p:ph idx="1"/>
          </p:nvPr>
        </p:nvSpPr>
        <p:spPr>
          <a:xfrm>
            <a:off x="107504" y="836713"/>
            <a:ext cx="8928992" cy="1296143"/>
          </a:xfrm>
        </p:spPr>
        <p:txBody>
          <a:bodyPr>
            <a:normAutofit fontScale="92500" lnSpcReduction="20000"/>
          </a:bodyPr>
          <a:lstStyle/>
          <a:p>
            <a:pPr marL="0" indent="0" algn="just">
              <a:buNone/>
            </a:pPr>
            <a:r>
              <a:rPr lang="en-GB" dirty="0" smtClean="0"/>
              <a:t>A pronoun is used instead of a noun. It replaces or stands for a noun. Examples are: he, she, it, they, them, I, somebody, anybody.</a:t>
            </a:r>
            <a:endParaRPr lang="en-GB" dirty="0"/>
          </a:p>
        </p:txBody>
      </p:sp>
      <p:sp>
        <p:nvSpPr>
          <p:cNvPr id="4" name="Title 1"/>
          <p:cNvSpPr txBox="1">
            <a:spLocks/>
          </p:cNvSpPr>
          <p:nvPr/>
        </p:nvSpPr>
        <p:spPr>
          <a:xfrm>
            <a:off x="179512" y="2492896"/>
            <a:ext cx="8856984" cy="4248472"/>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600" b="1" dirty="0" smtClean="0"/>
              <a:t>Personal Pronoun</a:t>
            </a:r>
            <a:r>
              <a:rPr lang="en-GB" sz="3600" dirty="0" smtClean="0"/>
              <a:t> – I, you, me, it, they, us, them</a:t>
            </a:r>
          </a:p>
          <a:p>
            <a:r>
              <a:rPr lang="en-GB" sz="3600" b="1" dirty="0" smtClean="0"/>
              <a:t>Possessive Pronoun</a:t>
            </a:r>
            <a:r>
              <a:rPr lang="en-GB" sz="3600" dirty="0" smtClean="0"/>
              <a:t> – my, mine, our, ours, your, yours, his, hers, theirs</a:t>
            </a:r>
            <a:endParaRPr lang="en-GB" sz="3600" dirty="0"/>
          </a:p>
          <a:p>
            <a:r>
              <a:rPr lang="en-GB" sz="3600" b="1" dirty="0" smtClean="0"/>
              <a:t>Reciprocal Pronoun</a:t>
            </a:r>
            <a:r>
              <a:rPr lang="en-GB" sz="3600" dirty="0" smtClean="0"/>
              <a:t> – each other, one another</a:t>
            </a:r>
          </a:p>
          <a:p>
            <a:r>
              <a:rPr lang="en-GB" sz="3600" b="1" dirty="0" smtClean="0"/>
              <a:t>Reflexive Pronoun</a:t>
            </a:r>
            <a:r>
              <a:rPr lang="en-GB" sz="3600" dirty="0" smtClean="0"/>
              <a:t> - refers back to a noun e.g. myself, himself, themselves, herself, itself</a:t>
            </a:r>
            <a:endParaRPr lang="en-GB" sz="3600" dirty="0"/>
          </a:p>
          <a:p>
            <a:r>
              <a:rPr lang="en-GB" sz="3600" b="1" dirty="0" smtClean="0"/>
              <a:t>Relative Pronoun</a:t>
            </a:r>
            <a:r>
              <a:rPr lang="en-GB" sz="3600" dirty="0" smtClean="0"/>
              <a:t> – used to introduce relative clauses. E.g. who, which, whom, whose</a:t>
            </a:r>
          </a:p>
          <a:p>
            <a:r>
              <a:rPr lang="en-GB" sz="3600" b="1" dirty="0" smtClean="0"/>
              <a:t>Interrogative Pronoun</a:t>
            </a:r>
            <a:r>
              <a:rPr lang="en-GB" sz="3600" dirty="0" smtClean="0"/>
              <a:t> – are used to ask questions. E.g. who, which, whom, whose</a:t>
            </a:r>
          </a:p>
          <a:p>
            <a:r>
              <a:rPr lang="en-GB" sz="3600" b="1" dirty="0" smtClean="0"/>
              <a:t>Demonstrative Pronouns</a:t>
            </a:r>
            <a:r>
              <a:rPr lang="en-GB" sz="3600" dirty="0" smtClean="0"/>
              <a:t> – this, these, that, those.</a:t>
            </a:r>
          </a:p>
          <a:p>
            <a:r>
              <a:rPr lang="en-GB" sz="3600" b="1" dirty="0" err="1" smtClean="0"/>
              <a:t>Partitive</a:t>
            </a:r>
            <a:r>
              <a:rPr lang="en-GB" sz="3600" b="1" dirty="0" smtClean="0"/>
              <a:t> Pronouns</a:t>
            </a:r>
            <a:r>
              <a:rPr lang="en-GB" sz="3600" dirty="0" smtClean="0"/>
              <a:t> – something, anything, nothing, some, any</a:t>
            </a:r>
          </a:p>
          <a:p>
            <a:r>
              <a:rPr lang="en-GB" sz="3600" b="1" dirty="0" smtClean="0"/>
              <a:t>Universal Pronouns</a:t>
            </a:r>
            <a:r>
              <a:rPr lang="en-GB" sz="3600" dirty="0" smtClean="0"/>
              <a:t> – each, all, every, everybody, everyone, everything</a:t>
            </a:r>
          </a:p>
          <a:p>
            <a:r>
              <a:rPr lang="en-GB" sz="3600" b="1" dirty="0" smtClean="0"/>
              <a:t>Correlative Pronouns</a:t>
            </a:r>
            <a:r>
              <a:rPr lang="en-GB" sz="3600" dirty="0" smtClean="0"/>
              <a:t> – neither-nor, either-or</a:t>
            </a:r>
            <a:endParaRPr lang="en-GB" sz="3600" dirty="0"/>
          </a:p>
        </p:txBody>
      </p:sp>
      <p:sp>
        <p:nvSpPr>
          <p:cNvPr id="5" name="Title 1"/>
          <p:cNvSpPr txBox="1">
            <a:spLocks/>
          </p:cNvSpPr>
          <p:nvPr/>
        </p:nvSpPr>
        <p:spPr>
          <a:xfrm>
            <a:off x="596636" y="1916832"/>
            <a:ext cx="8229600" cy="72008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Types of Pronoun</a:t>
            </a:r>
            <a:endParaRPr lang="en-GB" dirty="0"/>
          </a:p>
        </p:txBody>
      </p:sp>
    </p:spTree>
    <p:extLst>
      <p:ext uri="{BB962C8B-B14F-4D97-AF65-F5344CB8AC3E}">
        <p14:creationId xmlns:p14="http://schemas.microsoft.com/office/powerpoint/2010/main" val="1048991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784976" cy="778098"/>
          </a:xfrm>
        </p:spPr>
        <p:txBody>
          <a:bodyPr/>
          <a:lstStyle/>
          <a:p>
            <a:r>
              <a:rPr lang="en-GB" dirty="0" smtClean="0"/>
              <a:t>Adjective</a:t>
            </a:r>
            <a:endParaRPr lang="en-GB" dirty="0"/>
          </a:p>
        </p:txBody>
      </p:sp>
      <p:sp>
        <p:nvSpPr>
          <p:cNvPr id="3" name="Content Placeholder 2"/>
          <p:cNvSpPr>
            <a:spLocks noGrp="1"/>
          </p:cNvSpPr>
          <p:nvPr>
            <p:ph idx="1"/>
          </p:nvPr>
        </p:nvSpPr>
        <p:spPr>
          <a:xfrm>
            <a:off x="179512" y="980728"/>
            <a:ext cx="8784976" cy="5145435"/>
          </a:xfrm>
        </p:spPr>
        <p:txBody>
          <a:bodyPr>
            <a:normAutofit fontScale="92500" lnSpcReduction="20000"/>
          </a:bodyPr>
          <a:lstStyle/>
          <a:p>
            <a:pPr algn="just"/>
            <a:r>
              <a:rPr lang="en-GB" dirty="0" smtClean="0"/>
              <a:t>An adjective is used to describe a noun. This means that it modifies or gives more information about a noun. Examples are: black, shallow, tall, short, perfect, skinny, beautiful.</a:t>
            </a:r>
          </a:p>
          <a:p>
            <a:pPr algn="just"/>
            <a:r>
              <a:rPr lang="en-GB" dirty="0" smtClean="0"/>
              <a:t>Adjectives have the presence of suffixes that mark degree. These are base, base+-</a:t>
            </a:r>
            <a:r>
              <a:rPr lang="en-GB" dirty="0" err="1" smtClean="0"/>
              <a:t>er</a:t>
            </a:r>
            <a:r>
              <a:rPr lang="en-GB" dirty="0" smtClean="0"/>
              <a:t>, </a:t>
            </a:r>
            <a:r>
              <a:rPr lang="en-GB" dirty="0" err="1" smtClean="0"/>
              <a:t>base+est</a:t>
            </a:r>
            <a:r>
              <a:rPr lang="en-GB" dirty="0" smtClean="0"/>
              <a:t> – tall, taller, tallest; fast, faster, fastest.</a:t>
            </a:r>
          </a:p>
          <a:p>
            <a:pPr algn="just"/>
            <a:r>
              <a:rPr lang="en-GB" dirty="0" smtClean="0"/>
              <a:t>Some other adjectives – those whose base end with –</a:t>
            </a:r>
            <a:r>
              <a:rPr lang="en-GB" dirty="0" err="1" smtClean="0"/>
              <a:t>ous</a:t>
            </a:r>
            <a:r>
              <a:rPr lang="en-GB" dirty="0" smtClean="0"/>
              <a:t> – use pre-modifiers ‘more’ and ‘most’ in their comparative and superlative forms. E.g. courageous, virtuous, superfluous, generous.</a:t>
            </a:r>
          </a:p>
          <a:p>
            <a:pPr algn="just"/>
            <a:r>
              <a:rPr lang="en-GB" dirty="0" smtClean="0"/>
              <a:t>There are also irregular adjectives. They do not reflect the base. E.g. good, bad, </a:t>
            </a:r>
          </a:p>
        </p:txBody>
      </p:sp>
    </p:spTree>
    <p:extLst>
      <p:ext uri="{BB962C8B-B14F-4D97-AF65-F5344CB8AC3E}">
        <p14:creationId xmlns:p14="http://schemas.microsoft.com/office/powerpoint/2010/main" val="16656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lstStyle/>
          <a:p>
            <a:r>
              <a:rPr lang="en-GB" dirty="0" smtClean="0"/>
              <a:t>Verbs</a:t>
            </a:r>
            <a:endParaRPr lang="en-GB" dirty="0"/>
          </a:p>
        </p:txBody>
      </p:sp>
      <p:sp>
        <p:nvSpPr>
          <p:cNvPr id="3" name="Content Placeholder 2"/>
          <p:cNvSpPr>
            <a:spLocks noGrp="1"/>
          </p:cNvSpPr>
          <p:nvPr>
            <p:ph idx="1"/>
          </p:nvPr>
        </p:nvSpPr>
        <p:spPr>
          <a:xfrm>
            <a:off x="179512" y="908720"/>
            <a:ext cx="8784976" cy="5217443"/>
          </a:xfrm>
        </p:spPr>
        <p:txBody>
          <a:bodyPr>
            <a:normAutofit fontScale="92500" lnSpcReduction="20000"/>
          </a:bodyPr>
          <a:lstStyle/>
          <a:p>
            <a:pPr algn="just"/>
            <a:r>
              <a:rPr lang="en-GB" dirty="0" smtClean="0"/>
              <a:t>A verb is an action word. It is used to indicate the action of a verb. Examples are: jump, shout, shoot, kiss, go.</a:t>
            </a:r>
          </a:p>
          <a:p>
            <a:pPr algn="just"/>
            <a:r>
              <a:rPr lang="en-GB" dirty="0" smtClean="0"/>
              <a:t>Verbs can be classified in the following ways:</a:t>
            </a:r>
          </a:p>
          <a:p>
            <a:pPr algn="just"/>
            <a:r>
              <a:rPr lang="en-GB" dirty="0" smtClean="0"/>
              <a:t>Lexical and Auxiliary – the lexical verb can stand on its own. It does not depend on another word before it is understood. E.g. jump, hit, push.</a:t>
            </a:r>
          </a:p>
          <a:p>
            <a:pPr algn="just"/>
            <a:r>
              <a:rPr lang="en-GB" dirty="0" smtClean="0"/>
              <a:t>Auxiliary verbs rely on and are used with the lexical verbs. Also called a helping verb. Auxiliaries can be split into two: Primary/Non-Modal Auxiliary – Be, Have, Do.</a:t>
            </a:r>
          </a:p>
          <a:p>
            <a:pPr algn="just"/>
            <a:r>
              <a:rPr lang="en-GB" dirty="0" smtClean="0"/>
              <a:t>Modal Auxiliary – Can, Could, May, Might, Shall, Should, will, would, must, ought to, </a:t>
            </a:r>
          </a:p>
          <a:p>
            <a:pPr algn="just"/>
            <a:endParaRPr lang="en-GB" dirty="0"/>
          </a:p>
        </p:txBody>
      </p:sp>
    </p:spTree>
    <p:extLst>
      <p:ext uri="{BB962C8B-B14F-4D97-AF65-F5344CB8AC3E}">
        <p14:creationId xmlns:p14="http://schemas.microsoft.com/office/powerpoint/2010/main" val="125817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Verbs (Contd.)</a:t>
            </a:r>
            <a:endParaRPr lang="en-GB" dirty="0"/>
          </a:p>
        </p:txBody>
      </p:sp>
      <p:sp>
        <p:nvSpPr>
          <p:cNvPr id="3" name="Content Placeholder 2"/>
          <p:cNvSpPr>
            <a:spLocks noGrp="1"/>
          </p:cNvSpPr>
          <p:nvPr>
            <p:ph idx="1"/>
          </p:nvPr>
        </p:nvSpPr>
        <p:spPr>
          <a:xfrm>
            <a:off x="179512" y="836712"/>
            <a:ext cx="8784976" cy="5289451"/>
          </a:xfrm>
        </p:spPr>
        <p:txBody>
          <a:bodyPr>
            <a:normAutofit fontScale="85000" lnSpcReduction="10000"/>
          </a:bodyPr>
          <a:lstStyle/>
          <a:p>
            <a:pPr algn="just"/>
            <a:r>
              <a:rPr lang="en-GB" dirty="0" smtClean="0"/>
              <a:t>Verbs have five forms – base, -s, -</a:t>
            </a:r>
            <a:r>
              <a:rPr lang="en-GB" dirty="0" err="1" smtClean="0"/>
              <a:t>ed</a:t>
            </a:r>
            <a:r>
              <a:rPr lang="en-GB" dirty="0" smtClean="0"/>
              <a:t> (past tense), -</a:t>
            </a:r>
            <a:r>
              <a:rPr lang="en-GB" dirty="0" err="1" smtClean="0"/>
              <a:t>ing</a:t>
            </a:r>
            <a:r>
              <a:rPr lang="en-GB" dirty="0" smtClean="0"/>
              <a:t>, -ed</a:t>
            </a:r>
            <a:r>
              <a:rPr lang="en-GB" sz="1400" dirty="0" smtClean="0"/>
              <a:t>2</a:t>
            </a:r>
            <a:r>
              <a:rPr lang="en-GB" dirty="0" smtClean="0"/>
              <a:t>/en (participial)</a:t>
            </a:r>
          </a:p>
          <a:p>
            <a:pPr algn="just"/>
            <a:r>
              <a:rPr lang="en-GB" dirty="0" smtClean="0"/>
              <a:t>Regular and Irregular: Regular verbs are predictable as their past tense and participial are formed with the addition of ‘-</a:t>
            </a:r>
            <a:r>
              <a:rPr lang="en-GB" dirty="0" err="1" smtClean="0"/>
              <a:t>ed</a:t>
            </a:r>
            <a:r>
              <a:rPr lang="en-GB" dirty="0" smtClean="0"/>
              <a:t>’.</a:t>
            </a:r>
          </a:p>
          <a:p>
            <a:pPr algn="just"/>
            <a:r>
              <a:rPr lang="en-GB" dirty="0" smtClean="0"/>
              <a:t>Irregular verbs do not have ‘</a:t>
            </a:r>
            <a:r>
              <a:rPr lang="en-GB" dirty="0" err="1" smtClean="0"/>
              <a:t>ed</a:t>
            </a:r>
            <a:r>
              <a:rPr lang="en-GB" dirty="0" smtClean="0"/>
              <a:t>’ in forming their past and participial. E.g. hit, burst, broadcast, kneel, fight, give, drink, fall.</a:t>
            </a:r>
          </a:p>
          <a:p>
            <a:pPr algn="just"/>
            <a:r>
              <a:rPr lang="en-GB" dirty="0" smtClean="0"/>
              <a:t>Finite and Non-Finite: Finite verbs show tense, number, concord and mood. E.g. We are one. It is mine. We sell books.</a:t>
            </a:r>
          </a:p>
          <a:p>
            <a:pPr algn="just"/>
            <a:r>
              <a:rPr lang="en-GB" dirty="0" smtClean="0"/>
              <a:t>Non-Finite verbs do not show tense, number, concord and mood. E.g. Tired, he/they/I went to sleep. To err is human. </a:t>
            </a:r>
          </a:p>
          <a:p>
            <a:endParaRPr lang="en-GB" dirty="0"/>
          </a:p>
        </p:txBody>
      </p:sp>
    </p:spTree>
    <p:extLst>
      <p:ext uri="{BB962C8B-B14F-4D97-AF65-F5344CB8AC3E}">
        <p14:creationId xmlns:p14="http://schemas.microsoft.com/office/powerpoint/2010/main" val="34211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GB" dirty="0" smtClean="0"/>
              <a:t>Adverb</a:t>
            </a:r>
            <a:endParaRPr lang="en-GB" dirty="0"/>
          </a:p>
        </p:txBody>
      </p:sp>
      <p:sp>
        <p:nvSpPr>
          <p:cNvPr id="3" name="Content Placeholder 2"/>
          <p:cNvSpPr>
            <a:spLocks noGrp="1"/>
          </p:cNvSpPr>
          <p:nvPr>
            <p:ph idx="1"/>
          </p:nvPr>
        </p:nvSpPr>
        <p:spPr>
          <a:xfrm>
            <a:off x="107504" y="908720"/>
            <a:ext cx="8856984" cy="5688632"/>
          </a:xfrm>
        </p:spPr>
        <p:txBody>
          <a:bodyPr/>
          <a:lstStyle/>
          <a:p>
            <a:pPr algn="just"/>
            <a:r>
              <a:rPr lang="en-GB" dirty="0" smtClean="0"/>
              <a:t>Adverbs are used to modify verbs. They show the degree or extent of the action expressed by a verb. Most adverbs end with ‘-</a:t>
            </a:r>
            <a:r>
              <a:rPr lang="en-GB" dirty="0" err="1" smtClean="0"/>
              <a:t>ly</a:t>
            </a:r>
            <a:r>
              <a:rPr lang="en-GB" dirty="0" smtClean="0"/>
              <a:t>’. Examples are: slowly, quickly, intensely, strongly, quietly, seriously, brightly, fast, completely, speedily.</a:t>
            </a:r>
          </a:p>
          <a:p>
            <a:pPr algn="just"/>
            <a:r>
              <a:rPr lang="en-GB" dirty="0" smtClean="0"/>
              <a:t>He walked slowly; she wrote passionately,</a:t>
            </a:r>
          </a:p>
          <a:p>
            <a:pPr algn="just"/>
            <a:r>
              <a:rPr lang="en-GB" dirty="0" smtClean="0"/>
              <a:t>Adverbs also modify adjectives – really beautiful, intensely arousing, seriously, highly inspiring.</a:t>
            </a:r>
          </a:p>
          <a:p>
            <a:pPr algn="just"/>
            <a:r>
              <a:rPr lang="en-GB" dirty="0" smtClean="0"/>
              <a:t>And another adverb – truly carefully planned </a:t>
            </a:r>
            <a:endParaRPr lang="en-GB" dirty="0"/>
          </a:p>
        </p:txBody>
      </p:sp>
    </p:spTree>
    <p:extLst>
      <p:ext uri="{BB962C8B-B14F-4D97-AF65-F5344CB8AC3E}">
        <p14:creationId xmlns:p14="http://schemas.microsoft.com/office/powerpoint/2010/main" val="1280436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1724</Words>
  <Application>Microsoft Office PowerPoint</Application>
  <PresentationFormat>On-screen Show (4:3)</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GST 102</vt:lpstr>
      <vt:lpstr>PARTS OF SPEECH</vt:lpstr>
      <vt:lpstr>Noun</vt:lpstr>
      <vt:lpstr>Noun (Contd.)</vt:lpstr>
      <vt:lpstr>Pronoun</vt:lpstr>
      <vt:lpstr>Adjective</vt:lpstr>
      <vt:lpstr>Verbs</vt:lpstr>
      <vt:lpstr>Verbs (Contd.)</vt:lpstr>
      <vt:lpstr>Adverb</vt:lpstr>
      <vt:lpstr>Conjunction</vt:lpstr>
      <vt:lpstr>Preposition</vt:lpstr>
      <vt:lpstr>Interjection</vt:lpstr>
      <vt:lpstr>Matters Arising</vt:lpstr>
      <vt:lpstr>Sentence: Types and Functions</vt:lpstr>
      <vt:lpstr>Types of Sentence</vt:lpstr>
      <vt:lpstr>Functions of Sentence</vt:lpstr>
      <vt:lpstr>The Paragraph</vt:lpstr>
      <vt:lpstr>Paragraph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204</dc:title>
  <dc:creator>user</dc:creator>
  <cp:lastModifiedBy>user</cp:lastModifiedBy>
  <cp:revision>38</cp:revision>
  <dcterms:created xsi:type="dcterms:W3CDTF">2016-05-10T13:23:15Z</dcterms:created>
  <dcterms:modified xsi:type="dcterms:W3CDTF">2016-05-24T19:03:14Z</dcterms:modified>
</cp:coreProperties>
</file>