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2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7772400" cy="10058400"/>
  <p:notesSz cx="7772400" cy="100584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47" autoAdjust="0"/>
    <p:restoredTop sz="94586" autoAdjust="0"/>
  </p:normalViewPr>
  <p:slideViewPr>
    <p:cSldViewPr>
      <p:cViewPr>
        <p:scale>
          <a:sx n="60" d="100"/>
          <a:sy n="60" d="100"/>
        </p:scale>
        <p:origin x="-648" y="132"/>
      </p:cViewPr>
      <p:guideLst>
        <p:guide orient="horz" pos="2879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3509-727E-444B-8472-146C51551F9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46C9-49B2-4E6E-BC15-7AA1ABCAE9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75" y="754063"/>
            <a:ext cx="291465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46C9-49B2-4E6E-BC15-7AA1ABCAE9C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7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7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5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5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9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5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5"/>
            <a:ext cx="2487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5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5"/>
            <a:ext cx="17876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693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02339"/>
            <a:ext cx="8763000" cy="2523768"/>
          </a:xfrm>
        </p:spPr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PHY 102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TOPIC: ELECTRIC POTENTIAL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6469380" cy="5816977"/>
          </a:xfrm>
        </p:spPr>
        <p:txBody>
          <a:bodyPr/>
          <a:lstStyle/>
          <a:p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HAMMED OLAIDE SAKIRUDEEN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03212" y="1088191"/>
            <a:ext cx="1683437" cy="1223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6641" y="1487793"/>
            <a:ext cx="692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2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7917" y="1442619"/>
            <a:ext cx="9525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700" i="1" spc="-4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600" i="1" spc="-14" baseline="-31746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endParaRPr sz="600" baseline="-3174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4198" y="2119671"/>
            <a:ext cx="4819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8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800" i="1" spc="-127" baseline="-22222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900" i="1" spc="-85" dirty="0">
                <a:solidFill>
                  <a:srgbClr val="231F20"/>
                </a:solidFill>
                <a:latin typeface="Verdana"/>
                <a:cs typeface="Verdana"/>
              </a:rPr>
              <a:t>=O</a:t>
            </a:r>
            <a:r>
              <a:rPr sz="900" i="1" spc="-1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spc="-14" dirty="0">
                <a:solidFill>
                  <a:srgbClr val="231F20"/>
                </a:solidFill>
                <a:latin typeface="Tahoma"/>
                <a:cs typeface="Tahoma"/>
              </a:rPr>
              <a:t>inside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7619" y="2229869"/>
            <a:ext cx="5245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35" dirty="0">
                <a:solidFill>
                  <a:srgbClr val="231F20"/>
                </a:solidFill>
                <a:latin typeface="Verdana"/>
                <a:cs typeface="Verdana"/>
              </a:rPr>
              <a:t>V=+4OO</a:t>
            </a:r>
            <a:r>
              <a:rPr sz="900" i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13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2" y="2526795"/>
            <a:ext cx="596963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55" dirty="0">
                <a:latin typeface="Georgia"/>
                <a:cs typeface="Georgia"/>
              </a:rPr>
              <a:t>4.3:  </a:t>
            </a:r>
            <a:r>
              <a:rPr sz="1000" spc="-10" dirty="0">
                <a:latin typeface="Georgia"/>
                <a:cs typeface="Georgia"/>
              </a:rPr>
              <a:t>Conducting </a:t>
            </a:r>
            <a:r>
              <a:rPr sz="1000" spc="-30" dirty="0">
                <a:latin typeface="Georgia"/>
                <a:cs typeface="Georgia"/>
              </a:rPr>
              <a:t>charged  sphere,  has  </a:t>
            </a:r>
            <a:r>
              <a:rPr sz="1000" spc="-10" dirty="0">
                <a:latin typeface="Georgia"/>
                <a:cs typeface="Georgia"/>
              </a:rPr>
              <a:t>potential </a:t>
            </a:r>
            <a:r>
              <a:rPr sz="1000" spc="-25" dirty="0">
                <a:latin typeface="Georgia"/>
                <a:cs typeface="Georgia"/>
              </a:rPr>
              <a:t>of  </a:t>
            </a:r>
            <a:r>
              <a:rPr sz="1000" spc="-95" dirty="0">
                <a:latin typeface="Georgia"/>
                <a:cs typeface="Georgia"/>
              </a:rPr>
              <a:t>400 </a:t>
            </a:r>
            <a:r>
              <a:rPr sz="1000" spc="55" dirty="0">
                <a:latin typeface="Georgia"/>
                <a:cs typeface="Georgia"/>
              </a:rPr>
              <a:t>V, </a:t>
            </a:r>
            <a:r>
              <a:rPr sz="1000" spc="-30" dirty="0">
                <a:latin typeface="Georgia"/>
                <a:cs typeface="Georgia"/>
              </a:rPr>
              <a:t>from </a:t>
            </a:r>
            <a:r>
              <a:rPr sz="1000" spc="-10" dirty="0">
                <a:latin typeface="Georgia"/>
                <a:cs typeface="Georgia"/>
              </a:rPr>
              <a:t>Example</a:t>
            </a:r>
            <a:r>
              <a:rPr sz="1000" spc="199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7.</a:t>
            </a:r>
            <a:endParaRPr sz="1000">
              <a:latin typeface="Georgia"/>
              <a:cs typeface="Georgia"/>
            </a:endParaRPr>
          </a:p>
          <a:p>
            <a:pPr>
              <a:spcBef>
                <a:spcPts val="14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condition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60" dirty="0">
                <a:latin typeface="Georgia"/>
                <a:cs typeface="Georgia"/>
              </a:rPr>
              <a:t>0 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30" dirty="0">
                <a:latin typeface="Georgia"/>
                <a:cs typeface="Georgia"/>
              </a:rPr>
              <a:t>infinity </a:t>
            </a:r>
            <a:r>
              <a:rPr sz="1200" spc="-35" dirty="0">
                <a:latin typeface="Georgia"/>
                <a:cs typeface="Georgia"/>
              </a:rPr>
              <a:t>(which </a:t>
            </a:r>
            <a:r>
              <a:rPr sz="1200" i="1" spc="-14" dirty="0">
                <a:latin typeface="Arial"/>
                <a:cs typeface="Arial"/>
              </a:rPr>
              <a:t>is  </a:t>
            </a:r>
            <a:r>
              <a:rPr sz="1200" spc="-40" dirty="0">
                <a:latin typeface="Georgia"/>
                <a:cs typeface="Georgia"/>
              </a:rPr>
              <a:t>outside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sphere!),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50" dirty="0">
                <a:latin typeface="Georgia"/>
                <a:cs typeface="Georgia"/>
              </a:rPr>
              <a:t>would 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 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i="1" spc="-95" dirty="0">
                <a:latin typeface="Arial"/>
                <a:cs typeface="Arial"/>
              </a:rPr>
              <a:t>same</a:t>
            </a:r>
            <a:endParaRPr sz="1200">
              <a:latin typeface="Arial"/>
              <a:cs typeface="Arial"/>
            </a:endParaRPr>
          </a:p>
          <a:p>
            <a:pPr marR="88890" algn="ctr">
              <a:spcBef>
                <a:spcPts val="25"/>
              </a:spcBef>
            </a:pP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would 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origin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60" dirty="0">
                <a:latin typeface="Georgia"/>
                <a:cs typeface="Georgia"/>
              </a:rPr>
              <a:t>0 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35" dirty="0">
                <a:latin typeface="Georgia"/>
                <a:cs typeface="Georgia"/>
              </a:rPr>
              <a:t>infinity,   </a:t>
            </a:r>
            <a:r>
              <a:rPr sz="1200" spc="181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namely: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8955" y="3486910"/>
            <a:ext cx="534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55" dirty="0">
                <a:latin typeface="Georgia"/>
                <a:cs typeface="Georgia"/>
              </a:rPr>
              <a:t>(</a:t>
            </a:r>
            <a:r>
              <a:rPr sz="1200" i="1" spc="55" dirty="0">
                <a:latin typeface="Bookman Old Style"/>
                <a:cs typeface="Bookman Old Style"/>
              </a:rPr>
              <a:t>r</a:t>
            </a:r>
            <a:r>
              <a:rPr sz="1200" spc="55" dirty="0">
                <a:latin typeface="Georgia"/>
                <a:cs typeface="Georgia"/>
              </a:rPr>
              <a:t>)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5610" y="3596946"/>
            <a:ext cx="432815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93211" y="3383280"/>
            <a:ext cx="45847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103492">
              <a:tabLst>
                <a:tab pos="326351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  <a:p>
            <a:pPr marL="12699">
              <a:spcBef>
                <a:spcPts val="191"/>
              </a:spcBef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</a:t>
            </a:r>
            <a:r>
              <a:rPr sz="1200" spc="-7" baseline="-10416" dirty="0">
                <a:latin typeface="Century"/>
                <a:cs typeface="Century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5627" y="3486910"/>
            <a:ext cx="10706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(outside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sphere)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1" y="3843529"/>
            <a:ext cx="3248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equation </a:t>
            </a:r>
            <a:r>
              <a:rPr sz="1200" spc="-50" dirty="0">
                <a:latin typeface="Georgia"/>
                <a:cs typeface="Georgia"/>
              </a:rPr>
              <a:t>holds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i="1" spc="-30" dirty="0">
                <a:latin typeface="Meiryo"/>
                <a:cs typeface="Meiryo"/>
              </a:rPr>
              <a:t>≥</a:t>
            </a:r>
            <a:r>
              <a:rPr sz="1200" i="1" spc="110" dirty="0">
                <a:latin typeface="Meiryo"/>
                <a:cs typeface="Meiryo"/>
              </a:rPr>
              <a:t> 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spc="20" dirty="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234922">
              <a:spcBef>
                <a:spcPts val="20"/>
              </a:spcBef>
            </a:pP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sphere’s </a:t>
            </a:r>
            <a:r>
              <a:rPr sz="1200" spc="-45" dirty="0">
                <a:latin typeface="Georgia"/>
                <a:cs typeface="Georgia"/>
              </a:rPr>
              <a:t>surface 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spc="20" dirty="0">
                <a:latin typeface="Georgia"/>
                <a:cs typeface="Georgia"/>
              </a:rPr>
              <a:t>)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have: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3357" y="4398266"/>
            <a:ext cx="302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i="1" spc="-7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1034" y="4511345"/>
            <a:ext cx="432815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8635" y="4297679"/>
            <a:ext cx="45847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103492">
              <a:tabLst>
                <a:tab pos="326351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  <a:p>
            <a:pPr marL="12699">
              <a:spcBef>
                <a:spcPts val="165"/>
              </a:spcBef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</a:t>
            </a:r>
            <a:r>
              <a:rPr sz="1200" spc="-179" baseline="-10416" dirty="0">
                <a:latin typeface="Century"/>
                <a:cs typeface="Century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2" y="4757930"/>
            <a:ext cx="259524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Solve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35" dirty="0">
                <a:latin typeface="Georgia"/>
                <a:cs typeface="Georgia"/>
              </a:rPr>
              <a:t>plug 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numbers:</a:t>
            </a:r>
            <a:endParaRPr sz="1200">
              <a:latin typeface="Georgia"/>
              <a:cs typeface="Georgia"/>
            </a:endParaRPr>
          </a:p>
          <a:p>
            <a:pPr marL="1545409">
              <a:spcBef>
                <a:spcPts val="910"/>
              </a:spcBef>
              <a:tabLst>
                <a:tab pos="2033032" algn="l"/>
              </a:tabLst>
            </a:pP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i="1" spc="26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spc="-35" dirty="0">
                <a:latin typeface="Georgia"/>
                <a:cs typeface="Georgia"/>
              </a:rPr>
              <a:t>4</a:t>
            </a:r>
            <a:r>
              <a:rPr sz="1200" i="1" spc="-35" dirty="0">
                <a:latin typeface="Bookman Old Style"/>
                <a:cs typeface="Bookman Old Style"/>
              </a:rPr>
              <a:t>πu</a:t>
            </a:r>
            <a:r>
              <a:rPr sz="1200" spc="-52" baseline="-10416" dirty="0">
                <a:latin typeface="Century"/>
                <a:cs typeface="Century"/>
              </a:rPr>
              <a:t>0</a:t>
            </a:r>
            <a:r>
              <a:rPr sz="1200" i="1" spc="-35" dirty="0">
                <a:latin typeface="Bookman Old Style"/>
                <a:cs typeface="Bookman Old Style"/>
              </a:rPr>
              <a:t>VR</a:t>
            </a:r>
            <a:r>
              <a:rPr sz="1200" i="1" spc="-100" dirty="0">
                <a:latin typeface="Bookman Old Style"/>
                <a:cs typeface="Bookman Old Style"/>
              </a:rPr>
              <a:t> 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1143" y="5268979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7341" y="5257803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2576" y="5389171"/>
            <a:ext cx="252984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80180" y="5381755"/>
            <a:ext cx="2692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0" dirty="0">
                <a:latin typeface="Century"/>
                <a:cs typeface="Century"/>
              </a:rPr>
              <a:t>N</a:t>
            </a:r>
            <a:r>
              <a:rPr sz="800" i="1" spc="-30" dirty="0">
                <a:latin typeface="Arial"/>
                <a:cs typeface="Arial"/>
              </a:rPr>
              <a:t>·</a:t>
            </a:r>
            <a:r>
              <a:rPr sz="800" spc="-20" dirty="0">
                <a:latin typeface="Century"/>
                <a:cs typeface="Century"/>
              </a:rPr>
              <a:t>m</a:t>
            </a:r>
            <a:r>
              <a:rPr sz="900" spc="-37" baseline="23148" dirty="0">
                <a:latin typeface="Verdana"/>
                <a:cs typeface="Verdana"/>
              </a:rPr>
              <a:t>2</a:t>
            </a:r>
            <a:endParaRPr sz="900" baseline="23148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8686" y="5276089"/>
            <a:ext cx="26536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  <a:tab pos="1581600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spc="-65" dirty="0">
                <a:latin typeface="Georgia"/>
                <a:cs typeface="Georgia"/>
              </a:rPr>
              <a:t>4</a:t>
            </a:r>
            <a:r>
              <a:rPr sz="1200" i="1" spc="-65" dirty="0">
                <a:latin typeface="Bookman Old Style"/>
                <a:cs typeface="Bookman Old Style"/>
              </a:rPr>
              <a:t>π</a:t>
            </a:r>
            <a:r>
              <a:rPr sz="1200" spc="-65" dirty="0">
                <a:latin typeface="Georgia"/>
                <a:cs typeface="Georgia"/>
              </a:rPr>
              <a:t>(8</a:t>
            </a:r>
            <a:r>
              <a:rPr sz="1200" i="1" spc="-65" dirty="0">
                <a:latin typeface="Bookman Old Style"/>
                <a:cs typeface="Bookman Old Style"/>
              </a:rPr>
              <a:t>.</a:t>
            </a:r>
            <a:r>
              <a:rPr sz="1200" spc="-65" dirty="0">
                <a:latin typeface="Georgia"/>
                <a:cs typeface="Georgia"/>
              </a:rPr>
              <a:t>85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70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4722" dirty="0">
                <a:latin typeface="Arial"/>
                <a:cs typeface="Arial"/>
              </a:rPr>
              <a:t>−</a:t>
            </a:r>
            <a:r>
              <a:rPr sz="1200" spc="14" baseline="34722" dirty="0">
                <a:latin typeface="Century"/>
                <a:cs typeface="Century"/>
              </a:rPr>
              <a:t>12	</a:t>
            </a:r>
            <a:r>
              <a:rPr sz="1200" spc="-80" dirty="0">
                <a:latin typeface="Georgia"/>
                <a:cs typeface="Georgia"/>
              </a:rPr>
              <a:t>)(200 </a:t>
            </a:r>
            <a:r>
              <a:rPr sz="1200" spc="-14" dirty="0">
                <a:latin typeface="Georgia"/>
                <a:cs typeface="Georgia"/>
              </a:rPr>
              <a:t>V)(0</a:t>
            </a:r>
            <a:r>
              <a:rPr sz="1200" i="1" spc="-14" dirty="0">
                <a:latin typeface="Bookman Old Style"/>
                <a:cs typeface="Bookman Old Style"/>
              </a:rPr>
              <a:t>.</a:t>
            </a:r>
            <a:r>
              <a:rPr sz="1200" spc="-14" dirty="0">
                <a:latin typeface="Georgia"/>
                <a:cs typeface="Georgia"/>
              </a:rPr>
              <a:t>15</a:t>
            </a:r>
            <a:r>
              <a:rPr sz="1200" spc="-19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00" y="5498592"/>
            <a:ext cx="284543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9220">
              <a:tabLst>
                <a:tab pos="2033032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spc="-70" dirty="0">
                <a:latin typeface="Georgia"/>
                <a:cs typeface="Georgia"/>
              </a:rPr>
              <a:t>3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3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54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9 </a:t>
            </a:r>
            <a:r>
              <a:rPr sz="1200" spc="70" dirty="0">
                <a:latin typeface="Georgia"/>
                <a:cs typeface="Georgia"/>
              </a:rPr>
              <a:t>C</a:t>
            </a:r>
            <a:endParaRPr sz="1200">
              <a:latin typeface="Georgia"/>
              <a:cs typeface="Georgia"/>
            </a:endParaRPr>
          </a:p>
          <a:p>
            <a:pPr marL="12699">
              <a:spcBef>
                <a:spcPts val="910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70" dirty="0">
                <a:latin typeface="Georgia"/>
                <a:cs typeface="Georgia"/>
              </a:rPr>
              <a:t>on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70" dirty="0">
                <a:latin typeface="Georgia"/>
                <a:cs typeface="Georgia"/>
              </a:rPr>
              <a:t>3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3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15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1250" dirty="0">
                <a:latin typeface="Arial"/>
                <a:cs typeface="Arial"/>
              </a:rPr>
              <a:t>−</a:t>
            </a:r>
            <a:r>
              <a:rPr sz="1200" spc="22" baseline="31250" dirty="0">
                <a:latin typeface="Century"/>
                <a:cs typeface="Century"/>
              </a:rPr>
              <a:t>9 </a:t>
            </a:r>
            <a:r>
              <a:rPr sz="1200" spc="30" dirty="0">
                <a:latin typeface="Georgia"/>
                <a:cs typeface="Georgia"/>
              </a:rPr>
              <a:t>C.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44294" y="6044185"/>
            <a:ext cx="7258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To  </a:t>
            </a:r>
            <a:r>
              <a:rPr sz="1200" spc="-20" dirty="0">
                <a:latin typeface="Georgia"/>
                <a:cs typeface="Georgia"/>
              </a:rPr>
              <a:t>get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the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701" y="6044186"/>
            <a:ext cx="5168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0" dirty="0">
                <a:latin typeface="Georgia"/>
                <a:cs typeface="Georgia"/>
              </a:rPr>
              <a:t>found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(a) </a:t>
            </a:r>
            <a:r>
              <a:rPr sz="1200" spc="-50" dirty="0">
                <a:latin typeface="Georgia"/>
                <a:cs typeface="Georgia"/>
              </a:rPr>
              <a:t>resides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surface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conducting </a:t>
            </a:r>
            <a:r>
              <a:rPr sz="1200" spc="-40" dirty="0">
                <a:latin typeface="Georgia"/>
                <a:cs typeface="Georgia"/>
              </a:rPr>
              <a:t>sphere.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40" dirty="0">
                <a:latin typeface="Georgia"/>
                <a:cs typeface="Georgia"/>
              </a:rPr>
              <a:t>density,  </a:t>
            </a:r>
            <a:r>
              <a:rPr sz="1200" spc="-30" dirty="0">
                <a:latin typeface="Georgia"/>
                <a:cs typeface="Georgia"/>
              </a:rPr>
              <a:t>divide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surface  are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sphere: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6076" y="6608065"/>
            <a:ext cx="2755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20" dirty="0">
                <a:latin typeface="Bookman Old Style"/>
                <a:cs typeface="Bookman Old Style"/>
              </a:rPr>
              <a:t>σ</a:t>
            </a:r>
            <a:r>
              <a:rPr sz="1200" i="1" spc="-8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3274" y="6718098"/>
            <a:ext cx="341375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90876" y="6504433"/>
            <a:ext cx="35814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i="1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  <a:p>
            <a:pPr algn="ctr">
              <a:spcBef>
                <a:spcPts val="191"/>
              </a:spcBef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45" dirty="0">
                <a:latin typeface="Bookman Old Style"/>
                <a:cs typeface="Bookman Old Style"/>
              </a:rPr>
              <a:t>π</a:t>
            </a:r>
            <a:r>
              <a:rPr sz="1200" i="1" dirty="0">
                <a:latin typeface="Bookman Old Style"/>
                <a:cs typeface="Bookman Old Style"/>
              </a:rPr>
              <a:t>R</a:t>
            </a:r>
            <a:r>
              <a:rPr sz="1200" spc="-22" baseline="24305" dirty="0">
                <a:latin typeface="Century"/>
                <a:cs typeface="Century"/>
              </a:rPr>
              <a:t>2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4549" y="6608065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5063" y="6718098"/>
            <a:ext cx="917448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12668" y="6480111"/>
            <a:ext cx="939800" cy="417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15" marR="5080" indent="-73651">
              <a:lnSpc>
                <a:spcPct val="113300"/>
              </a:lnSpc>
            </a:pPr>
            <a:r>
              <a:rPr sz="1200" spc="-50" dirty="0">
                <a:latin typeface="Georgia"/>
                <a:cs typeface="Georgia"/>
              </a:rPr>
              <a:t>(3</a:t>
            </a:r>
            <a:r>
              <a:rPr sz="1200" i="1" spc="-50" dirty="0">
                <a:latin typeface="Bookman Old Style"/>
                <a:cs typeface="Bookman Old Style"/>
              </a:rPr>
              <a:t>.</a:t>
            </a:r>
            <a:r>
              <a:rPr sz="1200" spc="-50" dirty="0">
                <a:latin typeface="Georgia"/>
                <a:cs typeface="Georgia"/>
              </a:rPr>
              <a:t>3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60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1250" dirty="0">
                <a:latin typeface="Arial"/>
                <a:cs typeface="Arial"/>
              </a:rPr>
              <a:t>−</a:t>
            </a:r>
            <a:r>
              <a:rPr sz="1200" spc="22" baseline="31250" dirty="0">
                <a:latin typeface="Century"/>
                <a:cs typeface="Century"/>
              </a:rPr>
              <a:t>9 </a:t>
            </a:r>
            <a:r>
              <a:rPr sz="1200" spc="35" dirty="0">
                <a:latin typeface="Georgia"/>
                <a:cs typeface="Georgia"/>
              </a:rPr>
              <a:t>C)  </a:t>
            </a:r>
            <a:r>
              <a:rPr sz="1200" spc="-40" dirty="0">
                <a:latin typeface="Georgia"/>
                <a:cs typeface="Georgia"/>
              </a:rPr>
              <a:t>4</a:t>
            </a:r>
            <a:r>
              <a:rPr sz="1200" i="1" spc="-40" dirty="0">
                <a:latin typeface="Bookman Old Style"/>
                <a:cs typeface="Bookman Old Style"/>
              </a:rPr>
              <a:t>π</a:t>
            </a:r>
            <a:r>
              <a:rPr sz="1200" spc="-40" dirty="0">
                <a:latin typeface="Georgia"/>
                <a:cs typeface="Georgia"/>
              </a:rPr>
              <a:t>(0</a:t>
            </a:r>
            <a:r>
              <a:rPr sz="1200" i="1" spc="-40" dirty="0">
                <a:latin typeface="Bookman Old Style"/>
                <a:cs typeface="Bookman Old Style"/>
              </a:rPr>
              <a:t>.</a:t>
            </a:r>
            <a:r>
              <a:rPr sz="1200" spc="-40" dirty="0">
                <a:latin typeface="Georgia"/>
                <a:cs typeface="Georgia"/>
              </a:rPr>
              <a:t>15</a:t>
            </a:r>
            <a:r>
              <a:rPr sz="1200" spc="-204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m)2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09364" y="6608065"/>
            <a:ext cx="7327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2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14824" y="6718098"/>
            <a:ext cx="143254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16501" y="6597905"/>
            <a:ext cx="3454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804"/>
              </a:lnSpc>
            </a:pPr>
            <a:r>
              <a:rPr sz="800" i="1" spc="80" dirty="0">
                <a:latin typeface="Arial"/>
                <a:cs typeface="Arial"/>
              </a:rPr>
              <a:t>−</a:t>
            </a:r>
            <a:r>
              <a:rPr sz="800" spc="80" dirty="0">
                <a:latin typeface="Century"/>
                <a:cs typeface="Century"/>
              </a:rPr>
              <a:t>8</a:t>
            </a:r>
            <a:r>
              <a:rPr sz="800" spc="330" dirty="0">
                <a:latin typeface="Century"/>
                <a:cs typeface="Century"/>
              </a:rPr>
              <a:t> </a:t>
            </a:r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  <a:p>
            <a:pPr marL="198097">
              <a:lnSpc>
                <a:spcPts val="804"/>
              </a:lnSpc>
            </a:pPr>
            <a:r>
              <a:rPr sz="1200" spc="-30" baseline="-17361" dirty="0">
                <a:latin typeface="Century"/>
                <a:cs typeface="Century"/>
              </a:rPr>
              <a:t>m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703" y="7004304"/>
            <a:ext cx="35096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30" dirty="0">
                <a:latin typeface="Georgia"/>
                <a:cs typeface="Georgia"/>
              </a:rPr>
              <a:t>density </a:t>
            </a:r>
            <a:r>
              <a:rPr sz="1200" spc="-70" dirty="0">
                <a:latin typeface="Georgia"/>
                <a:cs typeface="Georgia"/>
              </a:rPr>
              <a:t>on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sphere’s </a:t>
            </a:r>
            <a:r>
              <a:rPr sz="1200" spc="-45" dirty="0">
                <a:latin typeface="Georgia"/>
                <a:cs typeface="Georgia"/>
              </a:rPr>
              <a:t>surface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4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85566" y="7000244"/>
            <a:ext cx="3181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80" dirty="0">
                <a:latin typeface="Arial"/>
                <a:cs typeface="Arial"/>
              </a:rPr>
              <a:t>−</a:t>
            </a:r>
            <a:r>
              <a:rPr sz="800" spc="80" dirty="0">
                <a:latin typeface="Century"/>
                <a:cs typeface="Century"/>
              </a:rPr>
              <a:t>8</a:t>
            </a:r>
            <a:r>
              <a:rPr sz="800" spc="305" dirty="0">
                <a:latin typeface="Century"/>
                <a:cs typeface="Century"/>
              </a:rPr>
              <a:t> </a:t>
            </a:r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83889" y="7117387"/>
            <a:ext cx="143254" cy="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71491" y="7079491"/>
            <a:ext cx="1600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baseline="-13888" dirty="0">
                <a:latin typeface="Century"/>
                <a:cs typeface="Century"/>
              </a:rPr>
              <a:t>m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9991" y="7004304"/>
            <a:ext cx="66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" dirty="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095" y="7339890"/>
            <a:ext cx="5943600" cy="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1694" y="7427977"/>
            <a:ext cx="5982970" cy="1415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just"/>
            <a:r>
              <a:rPr sz="1200" b="1" spc="-10" dirty="0">
                <a:latin typeface="Georgia"/>
                <a:cs typeface="Georgia"/>
              </a:rPr>
              <a:t>7. </a:t>
            </a:r>
            <a:r>
              <a:rPr sz="1200" b="1" spc="10" dirty="0">
                <a:latin typeface="Georgia"/>
                <a:cs typeface="Georgia"/>
              </a:rPr>
              <a:t>An </a:t>
            </a:r>
            <a:r>
              <a:rPr sz="1200" b="1" spc="-35" dirty="0">
                <a:latin typeface="Georgia"/>
                <a:cs typeface="Georgia"/>
              </a:rPr>
              <a:t>empty </a:t>
            </a:r>
            <a:r>
              <a:rPr sz="1200" b="1" spc="-75" dirty="0">
                <a:latin typeface="Georgia"/>
                <a:cs typeface="Georgia"/>
              </a:rPr>
              <a:t>hollow </a:t>
            </a:r>
            <a:r>
              <a:rPr sz="1200" b="1" spc="-45" dirty="0">
                <a:latin typeface="Georgia"/>
                <a:cs typeface="Georgia"/>
              </a:rPr>
              <a:t>metal </a:t>
            </a:r>
            <a:r>
              <a:rPr sz="1200" b="1" spc="-75" dirty="0">
                <a:latin typeface="Georgia"/>
                <a:cs typeface="Georgia"/>
              </a:rPr>
              <a:t>sphere </a:t>
            </a:r>
            <a:r>
              <a:rPr sz="1200" b="1" spc="-80" dirty="0">
                <a:latin typeface="Georgia"/>
                <a:cs typeface="Georgia"/>
              </a:rPr>
              <a:t>has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spc="-70" dirty="0">
                <a:latin typeface="Georgia"/>
                <a:cs typeface="Georgia"/>
              </a:rPr>
              <a:t>+400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b="1" spc="-35" dirty="0">
                <a:latin typeface="Georgia"/>
                <a:cs typeface="Georgia"/>
              </a:rPr>
              <a:t>with </a:t>
            </a:r>
            <a:r>
              <a:rPr sz="1200" b="1" spc="-40" dirty="0">
                <a:latin typeface="Georgia"/>
                <a:cs typeface="Georgia"/>
              </a:rPr>
              <a:t>respect </a:t>
            </a:r>
            <a:r>
              <a:rPr sz="1200" b="1" spc="-20" dirty="0">
                <a:latin typeface="Georgia"/>
                <a:cs typeface="Georgia"/>
              </a:rPr>
              <a:t>to  </a:t>
            </a:r>
            <a:r>
              <a:rPr sz="1200" b="1" spc="-65" dirty="0">
                <a:latin typeface="Georgia"/>
                <a:cs typeface="Georgia"/>
              </a:rPr>
              <a:t>ground </a:t>
            </a:r>
            <a:r>
              <a:rPr sz="1200" b="1" spc="-60" dirty="0">
                <a:latin typeface="Georgia"/>
                <a:cs typeface="Georgia"/>
              </a:rPr>
              <a:t>(defined </a:t>
            </a:r>
            <a:r>
              <a:rPr sz="1200" b="1" spc="-25" dirty="0">
                <a:latin typeface="Georgia"/>
                <a:cs typeface="Georgia"/>
              </a:rPr>
              <a:t>to </a:t>
            </a:r>
            <a:r>
              <a:rPr sz="1200" b="1" spc="-30" dirty="0">
                <a:latin typeface="Georgia"/>
                <a:cs typeface="Georgia"/>
              </a:rPr>
              <a:t>be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85" dirty="0">
                <a:latin typeface="Georgia"/>
                <a:cs typeface="Georgia"/>
              </a:rPr>
              <a:t>0</a:t>
            </a:r>
            <a:r>
              <a:rPr sz="1200" b="1" spc="-85" dirty="0">
                <a:latin typeface="Georgia"/>
                <a:cs typeface="Georgia"/>
              </a:rPr>
              <a:t>)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80" dirty="0">
                <a:latin typeface="Georgia"/>
                <a:cs typeface="Georgia"/>
              </a:rPr>
              <a:t>has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spc="-80" dirty="0">
                <a:latin typeface="Georgia"/>
                <a:cs typeface="Georgia"/>
              </a:rPr>
              <a:t>5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1250" dirty="0">
                <a:latin typeface="Century"/>
                <a:cs typeface="Century"/>
              </a:rPr>
              <a:t>9 </a:t>
            </a:r>
            <a:r>
              <a:rPr sz="1200" spc="20" dirty="0">
                <a:latin typeface="Georgia"/>
                <a:cs typeface="Georgia"/>
              </a:rPr>
              <a:t>C</a:t>
            </a:r>
            <a:r>
              <a:rPr sz="1200" b="1" spc="20" dirty="0">
                <a:latin typeface="Georgia"/>
                <a:cs typeface="Georgia"/>
              </a:rPr>
              <a:t>. </a:t>
            </a:r>
            <a:r>
              <a:rPr sz="1200" b="1" spc="-35" dirty="0">
                <a:latin typeface="Georgia"/>
                <a:cs typeface="Georgia"/>
              </a:rPr>
              <a:t>Find </a:t>
            </a:r>
            <a:r>
              <a:rPr sz="1200" b="1" spc="-30" dirty="0">
                <a:latin typeface="Georgia"/>
                <a:cs typeface="Georgia"/>
              </a:rPr>
              <a:t>the electric 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14" dirty="0">
                <a:latin typeface="Georgia"/>
                <a:cs typeface="Georgia"/>
              </a:rPr>
              <a:t>at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55" dirty="0">
                <a:latin typeface="Georgia"/>
                <a:cs typeface="Georgia"/>
              </a:rPr>
              <a:t>center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30" dirty="0">
                <a:latin typeface="Georgia"/>
                <a:cs typeface="Georgia"/>
              </a:rPr>
              <a:t>the</a:t>
            </a:r>
            <a:r>
              <a:rPr sz="1200" b="1" spc="-110" dirty="0">
                <a:latin typeface="Georgia"/>
                <a:cs typeface="Georgia"/>
              </a:rPr>
              <a:t> </a:t>
            </a:r>
            <a:r>
              <a:rPr sz="1200" b="1" spc="-65" dirty="0">
                <a:latin typeface="Georgia"/>
                <a:cs typeface="Georgia"/>
              </a:rPr>
              <a:t>sphere.</a:t>
            </a:r>
            <a:endParaRPr sz="1200">
              <a:latin typeface="Georgia"/>
              <a:cs typeface="Georgia"/>
            </a:endParaRPr>
          </a:p>
          <a:p>
            <a:pPr marL="12699" marR="19047" indent="222224" algn="just">
              <a:lnSpc>
                <a:spcPct val="100600"/>
              </a:lnSpc>
              <a:spcBef>
                <a:spcPts val="1018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problem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55" dirty="0">
                <a:latin typeface="Georgia"/>
                <a:cs typeface="Georgia"/>
              </a:rPr>
              <a:t>diagrammed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45" dirty="0">
                <a:latin typeface="Georgia"/>
                <a:cs typeface="Georgia"/>
              </a:rPr>
              <a:t>4.3. </a:t>
            </a: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45" dirty="0">
                <a:latin typeface="Georgia"/>
                <a:cs typeface="Georgia"/>
              </a:rPr>
              <a:t>considering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spherical Gaussian </a:t>
            </a:r>
            <a:r>
              <a:rPr sz="1200" spc="-45" dirty="0">
                <a:latin typeface="Georgia"/>
                <a:cs typeface="Georgia"/>
              </a:rPr>
              <a:t>surface  </a:t>
            </a:r>
            <a:r>
              <a:rPr sz="1200" spc="-50" dirty="0">
                <a:latin typeface="Georgia"/>
                <a:cs typeface="Georgia"/>
              </a:rPr>
              <a:t>drawn </a:t>
            </a:r>
            <a:r>
              <a:rPr sz="1200" spc="-45" dirty="0">
                <a:latin typeface="Georgia"/>
                <a:cs typeface="Georgia"/>
              </a:rPr>
              <a:t>inside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sphere, </a:t>
            </a:r>
            <a:r>
              <a:rPr sz="1200" spc="-65" dirty="0">
                <a:latin typeface="Georgia"/>
                <a:cs typeface="Georgia"/>
              </a:rPr>
              <a:t>we see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-45" dirty="0">
                <a:latin typeface="Georgia"/>
                <a:cs typeface="Georgia"/>
              </a:rPr>
              <a:t>must </a:t>
            </a:r>
            <a:r>
              <a:rPr sz="1200" spc="-35" dirty="0">
                <a:latin typeface="Georgia"/>
                <a:cs typeface="Georgia"/>
              </a:rPr>
              <a:t>be </a:t>
            </a:r>
            <a:r>
              <a:rPr sz="1200" i="1" spc="-70" dirty="0">
                <a:latin typeface="Arial"/>
                <a:cs typeface="Arial"/>
              </a:rPr>
              <a:t>zero </a:t>
            </a:r>
            <a:r>
              <a:rPr sz="1200" spc="-40" dirty="0">
                <a:latin typeface="Georgia"/>
                <a:cs typeface="Georgia"/>
              </a:rPr>
              <a:t>everywhere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50" dirty="0">
                <a:latin typeface="Georgia"/>
                <a:cs typeface="Georgia"/>
              </a:rPr>
              <a:t>side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</a:t>
            </a:r>
            <a:r>
              <a:rPr sz="1200" spc="-40" dirty="0">
                <a:latin typeface="Georgia"/>
                <a:cs typeface="Georgia"/>
              </a:rPr>
              <a:t>because </a:t>
            </a:r>
            <a:r>
              <a:rPr sz="1200" spc="-50" dirty="0">
                <a:latin typeface="Georgia"/>
                <a:cs typeface="Georgia"/>
              </a:rPr>
              <a:t>such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surface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50" dirty="0">
                <a:latin typeface="Georgia"/>
                <a:cs typeface="Georgia"/>
              </a:rPr>
              <a:t>enclose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40" dirty="0">
                <a:latin typeface="Georgia"/>
                <a:cs typeface="Georgia"/>
              </a:rPr>
              <a:t>charge. </a:t>
            </a:r>
            <a:r>
              <a:rPr sz="1200" spc="20" dirty="0">
                <a:latin typeface="Georgia"/>
                <a:cs typeface="Georgia"/>
              </a:rPr>
              <a:t>But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35" dirty="0">
                <a:latin typeface="Georgia"/>
                <a:cs typeface="Georgia"/>
              </a:rPr>
              <a:t>spherical </a:t>
            </a:r>
            <a:r>
              <a:rPr sz="1200" spc="-40" dirty="0">
                <a:latin typeface="Georgia"/>
                <a:cs typeface="Georgia"/>
              </a:rPr>
              <a:t>geometries, </a:t>
            </a:r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-45" dirty="0">
                <a:latin typeface="Georgia"/>
                <a:cs typeface="Georgia"/>
              </a:rPr>
              <a:t>are  </a:t>
            </a:r>
            <a:r>
              <a:rPr sz="1200" spc="-40" dirty="0">
                <a:latin typeface="Georgia"/>
                <a:cs typeface="Georgia"/>
              </a:rPr>
              <a:t>related</a:t>
            </a:r>
            <a:r>
              <a:rPr sz="1200" spc="-1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19806" y="8805672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60" dirty="0">
                <a:latin typeface="Bookman Old Style"/>
                <a:cs typeface="Bookman Old Style"/>
              </a:rPr>
              <a:t>dV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32200" y="9019338"/>
            <a:ext cx="198120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16874" y="8909305"/>
            <a:ext cx="6965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305" dirty="0">
                <a:latin typeface="Meiryo"/>
                <a:cs typeface="Meiryo"/>
              </a:rPr>
              <a:t> </a:t>
            </a:r>
            <a:r>
              <a:rPr i="1" spc="-89" baseline="-37037" dirty="0">
                <a:latin typeface="Bookman Old Style"/>
                <a:cs typeface="Bookman Old Style"/>
              </a:rPr>
              <a:t>dr</a:t>
            </a:r>
            <a:endParaRPr baseline="-37037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9238" y="1159114"/>
            <a:ext cx="857726" cy="85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1365" y="1574953"/>
            <a:ext cx="3496945" cy="0"/>
          </a:xfrm>
          <a:custGeom>
            <a:avLst/>
            <a:gdLst/>
            <a:ahLst/>
            <a:cxnLst/>
            <a:rect l="l" t="t" r="r" b="b"/>
            <a:pathLst>
              <a:path w="3496945">
                <a:moveTo>
                  <a:pt x="0" y="0"/>
                </a:moveTo>
                <a:lnTo>
                  <a:pt x="3496614" y="0"/>
                </a:lnTo>
              </a:path>
            </a:pathLst>
          </a:custGeom>
          <a:ln w="7727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7979" y="1547915"/>
            <a:ext cx="46990" cy="46355"/>
          </a:xfrm>
          <a:custGeom>
            <a:avLst/>
            <a:gdLst/>
            <a:ahLst/>
            <a:cxnLst/>
            <a:rect l="l" t="t" r="r" b="b"/>
            <a:pathLst>
              <a:path w="46989" h="46355">
                <a:moveTo>
                  <a:pt x="0" y="23177"/>
                </a:moveTo>
                <a:lnTo>
                  <a:pt x="1821" y="14155"/>
                </a:lnTo>
                <a:lnTo>
                  <a:pt x="6788" y="6788"/>
                </a:lnTo>
                <a:lnTo>
                  <a:pt x="14155" y="1821"/>
                </a:lnTo>
                <a:lnTo>
                  <a:pt x="23177" y="0"/>
                </a:lnTo>
                <a:lnTo>
                  <a:pt x="32201" y="1821"/>
                </a:lnTo>
                <a:lnTo>
                  <a:pt x="39573" y="6788"/>
                </a:lnTo>
                <a:lnTo>
                  <a:pt x="44544" y="14155"/>
                </a:lnTo>
                <a:lnTo>
                  <a:pt x="46367" y="23177"/>
                </a:lnTo>
                <a:lnTo>
                  <a:pt x="44544" y="32201"/>
                </a:lnTo>
                <a:lnTo>
                  <a:pt x="39573" y="39573"/>
                </a:lnTo>
                <a:lnTo>
                  <a:pt x="32201" y="44544"/>
                </a:lnTo>
                <a:lnTo>
                  <a:pt x="23177" y="46367"/>
                </a:lnTo>
                <a:lnTo>
                  <a:pt x="14155" y="44544"/>
                </a:lnTo>
                <a:lnTo>
                  <a:pt x="6788" y="39573"/>
                </a:lnTo>
                <a:lnTo>
                  <a:pt x="1821" y="32201"/>
                </a:lnTo>
                <a:lnTo>
                  <a:pt x="0" y="23177"/>
                </a:lnTo>
                <a:close/>
              </a:path>
            </a:pathLst>
          </a:custGeom>
          <a:ln w="77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0502" y="1522439"/>
            <a:ext cx="6019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700" i="1" spc="-65" dirty="0">
                <a:solidFill>
                  <a:srgbClr val="231F20"/>
                </a:solidFill>
                <a:latin typeface="Verdana"/>
                <a:cs typeface="Verdana"/>
              </a:rPr>
              <a:t>r </a:t>
            </a:r>
            <a:r>
              <a:rPr sz="1700" i="1" spc="-245" dirty="0">
                <a:solidFill>
                  <a:srgbClr val="231F20"/>
                </a:solidFill>
                <a:latin typeface="Verdana"/>
                <a:cs typeface="Verdana"/>
              </a:rPr>
              <a:t>=</a:t>
            </a:r>
            <a:r>
              <a:rPr sz="1700" i="1" spc="-48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900" spc="-885" dirty="0">
                <a:solidFill>
                  <a:srgbClr val="231F20"/>
                </a:solidFill>
                <a:latin typeface="Tahoma"/>
                <a:cs typeface="Tahoma"/>
              </a:rPr>
              <a:t>œ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8247" y="1748817"/>
            <a:ext cx="323850" cy="205103"/>
          </a:xfrm>
          <a:custGeom>
            <a:avLst/>
            <a:gdLst/>
            <a:ahLst/>
            <a:cxnLst/>
            <a:rect l="l" t="t" r="r" b="b"/>
            <a:pathLst>
              <a:path w="323850" h="205105">
                <a:moveTo>
                  <a:pt x="323570" y="204774"/>
                </a:moveTo>
                <a:lnTo>
                  <a:pt x="311708" y="160345"/>
                </a:lnTo>
                <a:lnTo>
                  <a:pt x="257560" y="106982"/>
                </a:lnTo>
                <a:lnTo>
                  <a:pt x="190284" y="73418"/>
                </a:lnTo>
                <a:lnTo>
                  <a:pt x="111651" y="38313"/>
                </a:lnTo>
                <a:lnTo>
                  <a:pt x="51674" y="15701"/>
                </a:lnTo>
                <a:lnTo>
                  <a:pt x="13431" y="3593"/>
                </a:lnTo>
                <a:lnTo>
                  <a:pt x="0" y="0"/>
                </a:lnTo>
              </a:path>
            </a:pathLst>
          </a:custGeom>
          <a:ln w="77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4320" y="1730717"/>
            <a:ext cx="51435" cy="38100"/>
          </a:xfrm>
          <a:custGeom>
            <a:avLst/>
            <a:gdLst/>
            <a:ahLst/>
            <a:cxnLst/>
            <a:rect l="l" t="t" r="r" b="b"/>
            <a:pathLst>
              <a:path w="51435" h="38100">
                <a:moveTo>
                  <a:pt x="51409" y="0"/>
                </a:moveTo>
                <a:lnTo>
                  <a:pt x="0" y="7962"/>
                </a:lnTo>
                <a:lnTo>
                  <a:pt x="42710" y="37655"/>
                </a:lnTo>
                <a:lnTo>
                  <a:pt x="5140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9114" y="1093305"/>
            <a:ext cx="1593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400" i="1" spc="-90" dirty="0">
                <a:solidFill>
                  <a:srgbClr val="231F20"/>
                </a:solidFill>
                <a:latin typeface="Verdana"/>
                <a:cs typeface="Verdana"/>
              </a:rPr>
              <a:t>Q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9087" y="1267791"/>
            <a:ext cx="195580" cy="309245"/>
          </a:xfrm>
          <a:custGeom>
            <a:avLst/>
            <a:gdLst/>
            <a:ahLst/>
            <a:cxnLst/>
            <a:rect l="l" t="t" r="r" b="b"/>
            <a:pathLst>
              <a:path w="195580" h="309244">
                <a:moveTo>
                  <a:pt x="0" y="309105"/>
                </a:moveTo>
                <a:lnTo>
                  <a:pt x="195122" y="0"/>
                </a:lnTo>
              </a:path>
            </a:pathLst>
          </a:custGeom>
          <a:ln w="77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6124" y="1229578"/>
            <a:ext cx="42545" cy="51435"/>
          </a:xfrm>
          <a:custGeom>
            <a:avLst/>
            <a:gdLst/>
            <a:ahLst/>
            <a:cxnLst/>
            <a:rect l="l" t="t" r="r" b="b"/>
            <a:pathLst>
              <a:path w="42544" h="51434">
                <a:moveTo>
                  <a:pt x="41973" y="0"/>
                </a:moveTo>
                <a:lnTo>
                  <a:pt x="0" y="30708"/>
                </a:lnTo>
                <a:lnTo>
                  <a:pt x="32753" y="51193"/>
                </a:lnTo>
                <a:lnTo>
                  <a:pt x="4197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0544" y="1285421"/>
            <a:ext cx="9207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7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095" y="3837737"/>
            <a:ext cx="5943600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1701" y="1954899"/>
            <a:ext cx="5977890" cy="2727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5888"/>
            <a:r>
              <a:rPr sz="1400" i="1" spc="-265" dirty="0">
                <a:solidFill>
                  <a:srgbClr val="231F20"/>
                </a:solidFill>
                <a:latin typeface="Verdana"/>
                <a:cs typeface="Verdana"/>
              </a:rPr>
              <a:t>V=4OO</a:t>
            </a:r>
            <a:r>
              <a:rPr sz="1400" i="1" spc="-2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185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699" indent="36190" algn="just"/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60" dirty="0">
                <a:latin typeface="Georgia"/>
                <a:cs typeface="Georgia"/>
              </a:rPr>
              <a:t>4.4:  </a:t>
            </a:r>
            <a:r>
              <a:rPr sz="1000" spc="-10" dirty="0">
                <a:latin typeface="Georgia"/>
                <a:cs typeface="Georgia"/>
              </a:rPr>
              <a:t>Conducting </a:t>
            </a:r>
            <a:r>
              <a:rPr sz="1000" spc="-30" dirty="0">
                <a:latin typeface="Georgia"/>
                <a:cs typeface="Georgia"/>
              </a:rPr>
              <a:t>charged  sphere,  has  </a:t>
            </a:r>
            <a:r>
              <a:rPr sz="1000" spc="-10" dirty="0">
                <a:latin typeface="Georgia"/>
                <a:cs typeface="Georgia"/>
              </a:rPr>
              <a:t>potential </a:t>
            </a:r>
            <a:r>
              <a:rPr sz="1000" spc="-25" dirty="0">
                <a:latin typeface="Georgia"/>
                <a:cs typeface="Georgia"/>
              </a:rPr>
              <a:t>of  </a:t>
            </a:r>
            <a:r>
              <a:rPr sz="1000" spc="-95" dirty="0">
                <a:latin typeface="Georgia"/>
                <a:cs typeface="Georgia"/>
              </a:rPr>
              <a:t>400 </a:t>
            </a:r>
            <a:r>
              <a:rPr sz="1000" spc="75" dirty="0">
                <a:latin typeface="Georgia"/>
                <a:cs typeface="Georgia"/>
              </a:rPr>
              <a:t>V </a:t>
            </a:r>
            <a:r>
              <a:rPr sz="1000" spc="-4" dirty="0">
                <a:latin typeface="Georgia"/>
                <a:cs typeface="Georgia"/>
              </a:rPr>
              <a:t>(with </a:t>
            </a:r>
            <a:r>
              <a:rPr sz="1000" i="1" spc="-14" dirty="0">
                <a:latin typeface="Trebuchet MS"/>
                <a:cs typeface="Trebuchet MS"/>
              </a:rPr>
              <a:t>V  </a:t>
            </a:r>
            <a:r>
              <a:rPr sz="1000" spc="50" dirty="0">
                <a:latin typeface="Georgia"/>
                <a:cs typeface="Georgia"/>
              </a:rPr>
              <a:t>= </a:t>
            </a:r>
            <a:r>
              <a:rPr sz="1000" spc="4" dirty="0">
                <a:latin typeface="Georgia"/>
                <a:cs typeface="Georgia"/>
              </a:rPr>
              <a:t>0 </a:t>
            </a:r>
            <a:r>
              <a:rPr sz="1000" spc="14" dirty="0">
                <a:latin typeface="Georgia"/>
                <a:cs typeface="Georgia"/>
              </a:rPr>
              <a:t>at </a:t>
            </a:r>
            <a:r>
              <a:rPr sz="1000" i="1" spc="35" dirty="0">
                <a:latin typeface="Trebuchet MS"/>
                <a:cs typeface="Trebuchet MS"/>
              </a:rPr>
              <a:t>r </a:t>
            </a:r>
            <a:r>
              <a:rPr sz="1000" spc="125" dirty="0">
                <a:latin typeface="Georgia"/>
                <a:cs typeface="Georgia"/>
              </a:rPr>
              <a:t>= </a:t>
            </a:r>
            <a:r>
              <a:rPr sz="1000" i="1" spc="105" dirty="0">
                <a:latin typeface="Arial Narrow"/>
                <a:cs typeface="Arial Narrow"/>
              </a:rPr>
              <a:t>∞</a:t>
            </a:r>
            <a:r>
              <a:rPr sz="1000" spc="105" dirty="0">
                <a:latin typeface="Georgia"/>
                <a:cs typeface="Georgia"/>
              </a:rPr>
              <a:t>), </a:t>
            </a:r>
            <a:r>
              <a:rPr sz="1000" spc="-30" dirty="0">
                <a:latin typeface="Georgia"/>
                <a:cs typeface="Georgia"/>
              </a:rPr>
              <a:t>from </a:t>
            </a:r>
            <a:r>
              <a:rPr sz="1000" spc="-10" dirty="0">
                <a:latin typeface="Georgia"/>
                <a:cs typeface="Georgia"/>
              </a:rPr>
              <a:t>Example  </a:t>
            </a:r>
            <a:r>
              <a:rPr sz="1000" spc="-40" dirty="0">
                <a:latin typeface="Georgia"/>
                <a:cs typeface="Georgia"/>
              </a:rPr>
              <a:t>8.</a:t>
            </a:r>
            <a:endParaRPr sz="1000">
              <a:latin typeface="Georgia"/>
              <a:cs typeface="Georgia"/>
            </a:endParaRPr>
          </a:p>
          <a:p>
            <a:pPr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699" marR="5080" algn="just">
              <a:lnSpc>
                <a:spcPct val="100800"/>
              </a:lnSpc>
            </a:pP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85" dirty="0">
                <a:latin typeface="Georgia"/>
                <a:cs typeface="Georgia"/>
              </a:rPr>
              <a:t>0,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45" dirty="0">
                <a:latin typeface="Georgia"/>
                <a:cs typeface="Georgia"/>
              </a:rPr>
              <a:t>must </a:t>
            </a:r>
            <a:r>
              <a:rPr sz="1200" spc="-35" dirty="0">
                <a:latin typeface="Georgia"/>
                <a:cs typeface="Georgia"/>
              </a:rPr>
              <a:t>be constant </a:t>
            </a:r>
            <a:r>
              <a:rPr sz="1200" spc="-30" dirty="0">
                <a:latin typeface="Georgia"/>
                <a:cs typeface="Georgia"/>
              </a:rPr>
              <a:t>throughout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interior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spherical </a:t>
            </a:r>
            <a:r>
              <a:rPr sz="1200" spc="-25" dirty="0">
                <a:latin typeface="Georgia"/>
                <a:cs typeface="Georgia"/>
              </a:rPr>
              <a:t>conductor.  </a:t>
            </a:r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</a:t>
            </a:r>
            <a:r>
              <a:rPr sz="1200" spc="-30" dirty="0">
                <a:latin typeface="Georgia"/>
                <a:cs typeface="Georgia"/>
              </a:rPr>
              <a:t>itself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70" dirty="0">
                <a:latin typeface="Georgia"/>
                <a:cs typeface="Georgia"/>
              </a:rPr>
              <a:t>+400 </a:t>
            </a:r>
            <a:r>
              <a:rPr sz="1200" spc="50" dirty="0">
                <a:latin typeface="Georgia"/>
                <a:cs typeface="Georgia"/>
              </a:rPr>
              <a:t>V,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40" dirty="0">
                <a:latin typeface="Georgia"/>
                <a:cs typeface="Georgia"/>
              </a:rPr>
              <a:t>then </a:t>
            </a:r>
            <a:r>
              <a:rPr sz="1200" spc="-45" dirty="0">
                <a:latin typeface="Georgia"/>
                <a:cs typeface="Georgia"/>
              </a:rPr>
              <a:t>must also </a:t>
            </a:r>
            <a:r>
              <a:rPr sz="1200" spc="-40" dirty="0">
                <a:latin typeface="Georgia"/>
                <a:cs typeface="Georgia"/>
              </a:rPr>
              <a:t>equal </a:t>
            </a:r>
            <a:r>
              <a:rPr sz="1200" spc="-70" dirty="0">
                <a:latin typeface="Georgia"/>
                <a:cs typeface="Georgia"/>
              </a:rPr>
              <a:t>+400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5" dirty="0">
                <a:latin typeface="Georgia"/>
                <a:cs typeface="Georgia"/>
              </a:rPr>
              <a:t>center.</a:t>
            </a:r>
            <a:endParaRPr sz="1200">
              <a:latin typeface="Georgia"/>
              <a:cs typeface="Georgia"/>
            </a:endParaRPr>
          </a:p>
          <a:p>
            <a:pPr marL="12699" marR="13334" indent="222224"/>
            <a:r>
              <a:rPr sz="1200" spc="-45" dirty="0">
                <a:latin typeface="Georgia"/>
                <a:cs typeface="Georgia"/>
              </a:rPr>
              <a:t>So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0" dirty="0">
                <a:latin typeface="Georgia"/>
                <a:cs typeface="Georgia"/>
              </a:rPr>
              <a:t>+400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center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sphere. </a:t>
            </a:r>
            <a:r>
              <a:rPr sz="1200" spc="-20" dirty="0">
                <a:latin typeface="Georgia"/>
                <a:cs typeface="Georgia"/>
              </a:rPr>
              <a:t>(There </a:t>
            </a:r>
            <a:r>
              <a:rPr sz="1200" spc="-60" dirty="0">
                <a:latin typeface="Georgia"/>
                <a:cs typeface="Georgia"/>
              </a:rPr>
              <a:t>was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25" dirty="0">
                <a:latin typeface="Georgia"/>
                <a:cs typeface="Georgia"/>
              </a:rPr>
              <a:t>calculating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55" dirty="0">
                <a:latin typeface="Georgia"/>
                <a:cs typeface="Georgia"/>
              </a:rPr>
              <a:t>do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this  </a:t>
            </a:r>
            <a:r>
              <a:rPr sz="1200" spc="-45" dirty="0">
                <a:latin typeface="Georgia"/>
                <a:cs typeface="Georgia"/>
              </a:rPr>
              <a:t>problem!)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699" marR="8889" algn="just"/>
            <a:r>
              <a:rPr sz="1200" b="1" spc="-85" dirty="0">
                <a:latin typeface="Georgia"/>
                <a:cs typeface="Georgia"/>
              </a:rPr>
              <a:t>8.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0" dirty="0">
                <a:latin typeface="Georgia"/>
                <a:cs typeface="Georgia"/>
              </a:rPr>
              <a:t>excess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85" dirty="0">
                <a:latin typeface="Georgia"/>
                <a:cs typeface="Georgia"/>
              </a:rPr>
              <a:t>on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45" dirty="0">
                <a:latin typeface="Georgia"/>
                <a:cs typeface="Georgia"/>
              </a:rPr>
              <a:t>conducting </a:t>
            </a:r>
            <a:r>
              <a:rPr sz="1200" b="1" spc="-75" dirty="0">
                <a:latin typeface="Georgia"/>
                <a:cs typeface="Georgia"/>
              </a:rPr>
              <a:t>sphere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65" dirty="0">
                <a:latin typeface="Georgia"/>
                <a:cs typeface="Georgia"/>
              </a:rPr>
              <a:t>radius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50" dirty="0">
                <a:latin typeface="Georgia"/>
                <a:cs typeface="Georgia"/>
              </a:rPr>
              <a:t>0</a:t>
            </a:r>
            <a:r>
              <a:rPr sz="1200" i="1" spc="-50" dirty="0">
                <a:latin typeface="Bookman Old Style"/>
                <a:cs typeface="Bookman Old Style"/>
              </a:rPr>
              <a:t>.</a:t>
            </a:r>
            <a:r>
              <a:rPr sz="1200" spc="-50" dirty="0">
                <a:latin typeface="Georgia"/>
                <a:cs typeface="Georgia"/>
              </a:rPr>
              <a:t>15 </a:t>
            </a:r>
            <a:r>
              <a:rPr sz="1200" spc="-80" dirty="0">
                <a:latin typeface="Georgia"/>
                <a:cs typeface="Georgia"/>
              </a:rPr>
              <a:t>m </a:t>
            </a:r>
            <a:r>
              <a:rPr sz="1200" b="1" spc="-55" dirty="0">
                <a:latin typeface="Georgia"/>
                <a:cs typeface="Georgia"/>
              </a:rPr>
              <a:t>if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75" dirty="0">
                <a:latin typeface="Georgia"/>
                <a:cs typeface="Georgia"/>
              </a:rPr>
              <a:t>sphere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spc="-80" dirty="0">
                <a:latin typeface="Georgia"/>
                <a:cs typeface="Georgia"/>
              </a:rPr>
              <a:t>1500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3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 </a:t>
            </a:r>
            <a:r>
              <a:rPr sz="1200" b="1" spc="-14" dirty="0">
                <a:latin typeface="Georgia"/>
                <a:cs typeface="Georgia"/>
              </a:rPr>
              <a:t>at</a:t>
            </a:r>
            <a:r>
              <a:rPr sz="1200" b="1" spc="-35" dirty="0">
                <a:latin typeface="Georgia"/>
                <a:cs typeface="Georgia"/>
              </a:rPr>
              <a:t> </a:t>
            </a:r>
            <a:r>
              <a:rPr sz="1200" b="1" spc="-45" dirty="0">
                <a:latin typeface="Georgia"/>
                <a:cs typeface="Georgia"/>
              </a:rPr>
              <a:t>infinity?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16508" indent="222224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problem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55" dirty="0">
                <a:latin typeface="Georgia"/>
                <a:cs typeface="Georgia"/>
              </a:rPr>
              <a:t>diagrammed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50" dirty="0">
                <a:latin typeface="Georgia"/>
                <a:cs typeface="Georgia"/>
              </a:rPr>
              <a:t>4.4.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has </a:t>
            </a:r>
            <a:r>
              <a:rPr sz="1200" spc="-25" dirty="0">
                <a:latin typeface="Georgia"/>
                <a:cs typeface="Georgia"/>
              </a:rPr>
              <a:t>net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spc="-40" dirty="0">
                <a:latin typeface="Georgia"/>
                <a:cs typeface="Georgia"/>
              </a:rPr>
              <a:t>then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0" dirty="0">
                <a:latin typeface="Georgia"/>
                <a:cs typeface="Georgia"/>
              </a:rPr>
              <a:t>Gauss’ 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law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radial </a:t>
            </a:r>
            <a:r>
              <a:rPr sz="1200" spc="-50" dirty="0">
                <a:latin typeface="Georgia"/>
                <a:cs typeface="Georgia"/>
              </a:rPr>
              <a:t>component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40" dirty="0">
                <a:latin typeface="Georgia"/>
                <a:cs typeface="Georgia"/>
              </a:rPr>
              <a:t>points  outside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141" y="4913378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4392" y="5127041"/>
            <a:ext cx="134112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8702" y="5013960"/>
            <a:ext cx="6140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165" dirty="0">
                <a:latin typeface="Georgia"/>
                <a:cs typeface="Georgia"/>
              </a:rPr>
              <a:t> </a:t>
            </a:r>
            <a:r>
              <a:rPr sz="1200" i="1" spc="-120" dirty="0">
                <a:latin typeface="Bookman Old Style"/>
                <a:cs typeface="Bookman Old Style"/>
              </a:rPr>
              <a:t>k </a:t>
            </a:r>
            <a:r>
              <a:rPr i="1" spc="37" baseline="-39351" dirty="0">
                <a:latin typeface="Bookman Old Style"/>
                <a:cs typeface="Bookman Old Style"/>
              </a:rPr>
              <a:t>r</a:t>
            </a:r>
            <a:r>
              <a:rPr sz="1200" spc="37" baseline="-34722" dirty="0">
                <a:latin typeface="Century"/>
                <a:cs typeface="Century"/>
              </a:rPr>
              <a:t>2</a:t>
            </a:r>
            <a:endParaRPr sz="1200" baseline="-34722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701" y="5373623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65" dirty="0">
                <a:latin typeface="Georgia"/>
                <a:cs typeface="Georgia"/>
              </a:rPr>
              <a:t>4.6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dirty="0">
                <a:latin typeface="Meiryo"/>
                <a:cs typeface="Meiryo"/>
              </a:rPr>
              <a:t>∞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reference </a:t>
            </a:r>
            <a:r>
              <a:rPr sz="1200" spc="-30" dirty="0">
                <a:latin typeface="Georgia"/>
                <a:cs typeface="Georgia"/>
              </a:rPr>
              <a:t>point,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0" dirty="0">
                <a:latin typeface="Georgia"/>
                <a:cs typeface="Georgia"/>
              </a:rPr>
              <a:t>sphere’s center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2212" y="5943600"/>
            <a:ext cx="620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90797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75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4798" y="5789169"/>
            <a:ext cx="2025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200" i="1" spc="89" baseline="-20833" dirty="0">
                <a:latin typeface="Bookman Old Style"/>
                <a:cs typeface="Bookman Old Style"/>
              </a:rPr>
              <a:t>r</a:t>
            </a:r>
            <a:endParaRPr sz="1200" baseline="-20833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31541" y="5943602"/>
            <a:ext cx="10134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40"/>
              </a:lnSpc>
              <a:tabLst>
                <a:tab pos="365717" algn="l"/>
              </a:tabLst>
            </a:pPr>
            <a:r>
              <a:rPr sz="1200" i="1" spc="-30" dirty="0">
                <a:latin typeface="Meiryo"/>
                <a:cs typeface="Meiryo"/>
              </a:rPr>
              <a:t>−	</a:t>
            </a:r>
            <a:r>
              <a:rPr sz="1200" i="1" spc="4" dirty="0">
                <a:latin typeface="Bookman Old Style"/>
                <a:cs typeface="Bookman Old Style"/>
              </a:rPr>
              <a:t>E</a:t>
            </a:r>
            <a:r>
              <a:rPr sz="1200" i="1" spc="7" baseline="-10416" dirty="0">
                <a:latin typeface="Bookman Old Style"/>
                <a:cs typeface="Bookman Old Style"/>
              </a:rPr>
              <a:t>r</a:t>
            </a:r>
            <a:r>
              <a:rPr sz="1200" i="1" spc="4" dirty="0">
                <a:latin typeface="Bookman Old Style"/>
                <a:cs typeface="Bookman Old Style"/>
              </a:rPr>
              <a:t>dr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5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  <a:p>
            <a:pPr marL="226033">
              <a:lnSpc>
                <a:spcPts val="860"/>
              </a:lnSpc>
            </a:pPr>
            <a:r>
              <a:rPr sz="800" i="1" spc="26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1425" y="6053633"/>
            <a:ext cx="201167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43476" y="5839967"/>
            <a:ext cx="45847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322" baseline="33333" dirty="0">
                <a:latin typeface="Arial"/>
                <a:cs typeface="Arial"/>
              </a:rPr>
              <a:t>¸ </a:t>
            </a:r>
            <a:r>
              <a:rPr sz="1200" i="1" spc="89" baseline="20833" dirty="0">
                <a:latin typeface="Bookman Old Style"/>
                <a:cs typeface="Bookman Old Style"/>
              </a:rPr>
              <a:t>r</a:t>
            </a:r>
            <a:r>
              <a:rPr sz="1200" i="1" spc="-172" baseline="20833" dirty="0">
                <a:latin typeface="Bookman Old Style"/>
                <a:cs typeface="Bookman Old Style"/>
              </a:rPr>
              <a:t> </a:t>
            </a:r>
            <a:r>
              <a:rPr sz="1200" i="1" spc="-14" dirty="0">
                <a:latin typeface="Bookman Old Style"/>
                <a:cs typeface="Bookman Old Style"/>
              </a:rPr>
              <a:t>kQ</a:t>
            </a:r>
            <a:endParaRPr sz="1200">
              <a:latin typeface="Bookman Old Style"/>
              <a:cs typeface="Bookman Old Style"/>
            </a:endParaRPr>
          </a:p>
          <a:p>
            <a:pPr marL="24127" algn="ctr">
              <a:spcBef>
                <a:spcPts val="215"/>
              </a:spcBef>
            </a:pPr>
            <a:r>
              <a:rPr sz="800" i="1" spc="265" dirty="0">
                <a:latin typeface="Arial"/>
                <a:cs typeface="Arial"/>
              </a:rPr>
              <a:t>∞</a:t>
            </a:r>
            <a:r>
              <a:rPr sz="800" i="1" spc="130" dirty="0">
                <a:latin typeface="Arial"/>
                <a:cs typeface="Arial"/>
              </a:rPr>
              <a:t> 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37" baseline="27777" dirty="0">
                <a:latin typeface="Century"/>
                <a:cs typeface="Century"/>
              </a:rPr>
              <a:t>2</a:t>
            </a:r>
            <a:endParaRPr sz="1200" baseline="27777">
              <a:latin typeface="Century"/>
              <a:cs typeface="Century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5436" y="5943601"/>
            <a:ext cx="1689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60" dirty="0">
                <a:latin typeface="Bookman Old Style"/>
                <a:cs typeface="Bookman Old Style"/>
              </a:rPr>
              <a:t>dr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59176" y="6471210"/>
            <a:ext cx="201167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63188" y="6231130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3188" y="6307329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3191" y="6459729"/>
            <a:ext cx="175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r>
              <a:rPr sz="1200" i="1" spc="397" baseline="-45138" dirty="0">
                <a:latin typeface="Arial"/>
                <a:cs typeface="Arial"/>
              </a:rPr>
              <a:t>∞</a:t>
            </a:r>
            <a:endParaRPr sz="1200" baseline="-4513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6779" y="6254498"/>
            <a:ext cx="821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00640" algn="l"/>
              </a:tabLst>
            </a:pPr>
            <a:r>
              <a:rPr sz="1200" i="1" spc="-10" dirty="0">
                <a:latin typeface="Bookman Old Style"/>
                <a:cs typeface="Bookman Old Style"/>
              </a:rPr>
              <a:t>k</a:t>
            </a:r>
            <a:r>
              <a:rPr sz="1200" i="1" spc="-70" dirty="0">
                <a:latin typeface="Bookman Old Style"/>
                <a:cs typeface="Bookman Old Style"/>
              </a:rPr>
              <a:t>Q</a:t>
            </a:r>
            <a:r>
              <a:rPr sz="1200" i="1" spc="-240" dirty="0">
                <a:latin typeface="Bookman Old Style"/>
                <a:cs typeface="Bookman Old Style"/>
              </a:rPr>
              <a:t> </a:t>
            </a:r>
            <a:r>
              <a:rPr sz="1400" spc="-832" baseline="55555" dirty="0">
                <a:latin typeface="Arial"/>
                <a:cs typeface="Arial"/>
              </a:rPr>
              <a:t></a:t>
            </a:r>
            <a:r>
              <a:rPr sz="1200" i="1" spc="127" baseline="45138" dirty="0">
                <a:latin typeface="Bookman Old Style"/>
                <a:cs typeface="Bookman Old Style"/>
              </a:rPr>
              <a:t>R</a:t>
            </a:r>
            <a:r>
              <a:rPr sz="1200" i="1" baseline="45138" dirty="0">
                <a:latin typeface="Bookman Old Style"/>
                <a:cs typeface="Bookman Old Style"/>
              </a:rPr>
              <a:t>	</a:t>
            </a:r>
            <a:r>
              <a:rPr sz="1200" i="1" spc="-14" dirty="0">
                <a:latin typeface="Bookman Old Style"/>
                <a:cs typeface="Bookman Old Style"/>
              </a:rPr>
              <a:t>kQ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47440" y="6471210"/>
            <a:ext cx="201167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77716" y="6461760"/>
            <a:ext cx="1384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0748" y="6358131"/>
            <a:ext cx="134302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30"/>
              </a:lnSpc>
              <a:tabLst>
                <a:tab pos="484449" algn="l"/>
                <a:tab pos="682546" algn="l"/>
                <a:tab pos="1103501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000" spc="-555" dirty="0">
                <a:latin typeface="Arial"/>
                <a:cs typeface="Arial"/>
              </a:rPr>
              <a:t>	</a:t>
            </a: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40" dirty="0">
                <a:latin typeface="Meiryo"/>
                <a:cs typeface="Meiryo"/>
              </a:rPr>
              <a:t> </a:t>
            </a:r>
            <a:r>
              <a:rPr sz="1200" spc="-160" dirty="0"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  <a:p>
            <a:pPr marL="332066">
              <a:lnSpc>
                <a:spcPts val="1130"/>
              </a:lnSpc>
            </a:pP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90750" y="6775705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59176" y="6885740"/>
            <a:ext cx="201167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46780" y="6647751"/>
            <a:ext cx="233045" cy="417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38" marR="5080" indent="-43175">
              <a:lnSpc>
                <a:spcPct val="113300"/>
              </a:lnSpc>
            </a:pPr>
            <a:r>
              <a:rPr sz="1200" i="1" spc="-4" dirty="0">
                <a:latin typeface="Bookman Old Style"/>
                <a:cs typeface="Bookman Old Style"/>
              </a:rPr>
              <a:t>kQ </a:t>
            </a:r>
            <a:r>
              <a:rPr sz="1200" i="1" spc="10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1700" y="7141464"/>
            <a:ext cx="597154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25" dirty="0">
                <a:latin typeface="Georgia"/>
                <a:cs typeface="Georgia"/>
              </a:rPr>
              <a:t>(Note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integration takes </a:t>
            </a:r>
            <a:r>
              <a:rPr sz="1200" spc="-35" dirty="0">
                <a:latin typeface="Georgia"/>
                <a:cs typeface="Georgia"/>
              </a:rPr>
              <a:t>place </a:t>
            </a:r>
            <a:r>
              <a:rPr sz="1200" spc="-50" dirty="0">
                <a:latin typeface="Georgia"/>
                <a:cs typeface="Georgia"/>
              </a:rPr>
              <a:t>over </a:t>
            </a:r>
            <a:r>
              <a:rPr sz="1200" spc="-45" dirty="0">
                <a:latin typeface="Georgia"/>
                <a:cs typeface="Georgia"/>
              </a:rPr>
              <a:t>values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i="1" spc="-45" dirty="0">
                <a:latin typeface="Arial"/>
                <a:cs typeface="Arial"/>
              </a:rPr>
              <a:t>outside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</a:t>
            </a: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expres-  </a:t>
            </a:r>
            <a:r>
              <a:rPr sz="1200" spc="-55" dirty="0">
                <a:latin typeface="Georgia"/>
                <a:cs typeface="Georgia"/>
              </a:rPr>
              <a:t>sion 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5" dirty="0">
                <a:latin typeface="Georgia"/>
                <a:cs typeface="Georgia"/>
              </a:rPr>
              <a:t>the correct </a:t>
            </a:r>
            <a:r>
              <a:rPr sz="1200" spc="-50" dirty="0">
                <a:latin typeface="Georgia"/>
                <a:cs typeface="Georgia"/>
              </a:rPr>
              <a:t>one.  </a:t>
            </a:r>
            <a:r>
              <a:rPr sz="1200" i="1" spc="50" dirty="0">
                <a:latin typeface="Bookman Old Style"/>
                <a:cs typeface="Bookman Old Style"/>
              </a:rPr>
              <a:t>E</a:t>
            </a:r>
            <a:r>
              <a:rPr sz="1200" i="1" spc="75" baseline="-10416" dirty="0">
                <a:latin typeface="Bookman Old Style"/>
                <a:cs typeface="Bookman Old Style"/>
              </a:rPr>
              <a:t>r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45" dirty="0">
                <a:latin typeface="Georgia"/>
                <a:cs typeface="Georgia"/>
              </a:rPr>
              <a:t>zero  </a:t>
            </a:r>
            <a:r>
              <a:rPr sz="1200" i="1" spc="-30" dirty="0">
                <a:latin typeface="Arial"/>
                <a:cs typeface="Arial"/>
              </a:rPr>
              <a:t>inside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sphere.)</a:t>
            </a:r>
            <a:endParaRPr sz="1200">
              <a:latin typeface="Georgia"/>
              <a:cs typeface="Georgia"/>
            </a:endParaRPr>
          </a:p>
          <a:p>
            <a:pPr marL="234922"/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are 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4" dirty="0">
                <a:latin typeface="Georgia"/>
                <a:cs typeface="Georgia"/>
              </a:rPr>
              <a:t>(</a:t>
            </a:r>
            <a:r>
              <a:rPr sz="1200" i="1" spc="14" dirty="0">
                <a:latin typeface="Bookman Old Style"/>
                <a:cs typeface="Bookman Old Style"/>
              </a:rPr>
              <a:t>R</a:t>
            </a:r>
            <a:r>
              <a:rPr sz="1200" spc="14" dirty="0">
                <a:latin typeface="Georgia"/>
                <a:cs typeface="Georgia"/>
              </a:rPr>
              <a:t>)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40" dirty="0">
                <a:latin typeface="Georgia"/>
                <a:cs typeface="Georgia"/>
              </a:rPr>
              <a:t>400 </a:t>
            </a:r>
            <a:r>
              <a:rPr sz="1200" spc="50" dirty="0">
                <a:latin typeface="Georgia"/>
                <a:cs typeface="Georgia"/>
              </a:rPr>
              <a:t>V, </a:t>
            </a:r>
            <a:r>
              <a:rPr sz="1200" spc="-65" dirty="0">
                <a:latin typeface="Georgia"/>
                <a:cs typeface="Georgia"/>
              </a:rPr>
              <a:t>so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i="1" spc="-45" dirty="0">
                <a:latin typeface="Bookman Old Style"/>
                <a:cs typeface="Bookman Old Style"/>
              </a:rPr>
              <a:t>kQ/R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40" dirty="0">
                <a:latin typeface="Georgia"/>
                <a:cs typeface="Georgia"/>
              </a:rPr>
              <a:t>400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40" dirty="0">
                <a:latin typeface="Georgia"/>
                <a:cs typeface="Georgia"/>
              </a:rPr>
              <a:t>solve 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spc="-45" dirty="0">
                <a:latin typeface="Georgia"/>
                <a:cs typeface="Georgia"/>
              </a:rPr>
              <a:t>and</a:t>
            </a:r>
            <a:r>
              <a:rPr sz="1200" spc="-12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8919" y="7912606"/>
            <a:ext cx="3003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dirty="0">
                <a:latin typeface="Bookman Old Style"/>
                <a:cs typeface="Bookman Old Style"/>
              </a:rPr>
              <a:t>Q</a:t>
            </a:r>
            <a:r>
              <a:rPr sz="1200" i="1" spc="-15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93543" y="8022643"/>
            <a:ext cx="591312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27323" y="7912606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1149" y="7808976"/>
            <a:ext cx="188468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871753" algn="l"/>
              </a:tabLst>
            </a:pPr>
            <a:r>
              <a:rPr sz="1200" i="1" spc="-75" dirty="0">
                <a:latin typeface="Bookman Old Style"/>
                <a:cs typeface="Bookman Old Style"/>
              </a:rPr>
              <a:t>R</a:t>
            </a:r>
            <a:r>
              <a:rPr sz="1200" spc="-75" dirty="0">
                <a:latin typeface="Georgia"/>
                <a:cs typeface="Georgia"/>
              </a:rPr>
              <a:t>(400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V)	</a:t>
            </a:r>
            <a:r>
              <a:rPr sz="1200" spc="-35" dirty="0">
                <a:latin typeface="Georgia"/>
                <a:cs typeface="Georgia"/>
              </a:rPr>
              <a:t>(0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15</a:t>
            </a:r>
            <a:r>
              <a:rPr sz="1200" spc="-209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m)(400 </a:t>
            </a:r>
            <a:r>
              <a:rPr sz="1200" spc="45" dirty="0">
                <a:latin typeface="Georgia"/>
                <a:cs typeface="Georgia"/>
              </a:rPr>
              <a:t>V)</a:t>
            </a:r>
            <a:endParaRPr sz="1200">
              <a:latin typeface="Georgia"/>
              <a:cs typeface="Georgia"/>
            </a:endParaRPr>
          </a:p>
          <a:p>
            <a:pPr marL="265399">
              <a:spcBef>
                <a:spcPts val="191"/>
              </a:spcBef>
            </a:pPr>
            <a:r>
              <a:rPr sz="1200" i="1" spc="-120" dirty="0">
                <a:latin typeface="Bookman Old Style"/>
                <a:cs typeface="Bookman Old Style"/>
              </a:rPr>
              <a:t>k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13456" y="8022643"/>
            <a:ext cx="1085088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01058" y="8034529"/>
            <a:ext cx="6781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75" dirty="0">
                <a:latin typeface="Georgia"/>
                <a:cs typeface="Georgia"/>
              </a:rPr>
              <a:t>(8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81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3333" y="804265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9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56963" y="8027419"/>
            <a:ext cx="223521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0" dirty="0">
                <a:latin typeface="Century"/>
                <a:cs typeface="Century"/>
              </a:rPr>
              <a:t>N</a:t>
            </a:r>
            <a:r>
              <a:rPr sz="800" i="1" spc="-30" dirty="0">
                <a:latin typeface="Arial"/>
                <a:cs typeface="Arial"/>
              </a:rPr>
              <a:t>·</a:t>
            </a:r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5084" y="8016243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69359" y="8147611"/>
            <a:ext cx="252984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217924" y="8109714"/>
            <a:ext cx="1473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22" baseline="-13888" dirty="0">
                <a:latin typeface="Century"/>
                <a:cs typeface="Century"/>
              </a:rPr>
              <a:t>C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5189" y="8034529"/>
            <a:ext cx="83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03012" y="789940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8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41012" y="7912606"/>
            <a:ext cx="9829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60" dirty="0">
                <a:latin typeface="Georgia"/>
                <a:cs typeface="Georgia"/>
              </a:rPr>
              <a:t>2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5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25" dirty="0">
                <a:latin typeface="Georgia"/>
                <a:cs typeface="Georgia"/>
              </a:rPr>
              <a:t>10</a:t>
            </a:r>
            <a:r>
              <a:rPr sz="1200" i="1" spc="37" baseline="34722" dirty="0">
                <a:latin typeface="Arial"/>
                <a:cs typeface="Arial"/>
              </a:rPr>
              <a:t>−</a:t>
            </a:r>
            <a:r>
              <a:rPr sz="1200" i="1" spc="-52" baseline="34722" dirty="0">
                <a:latin typeface="Arial"/>
                <a:cs typeface="Arial"/>
              </a:rPr>
              <a:t> </a:t>
            </a:r>
            <a:r>
              <a:rPr sz="1200" spc="70" dirty="0">
                <a:latin typeface="Georgia"/>
                <a:cs typeface="Georgia"/>
              </a:rPr>
              <a:t>C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4095" y="8516418"/>
            <a:ext cx="5943600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1701" y="8619743"/>
            <a:ext cx="4518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65" dirty="0">
                <a:latin typeface="Georgia"/>
                <a:cs typeface="Georgia"/>
              </a:rPr>
              <a:t>9.  </a:t>
            </a:r>
            <a:r>
              <a:rPr sz="1200" b="1" spc="-1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potential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50" dirty="0">
                <a:latin typeface="Georgia"/>
                <a:cs typeface="Georgia"/>
              </a:rPr>
              <a:t>points  </a:t>
            </a:r>
            <a:r>
              <a:rPr sz="1200" b="1" spc="-60" dirty="0">
                <a:latin typeface="Georgia"/>
                <a:cs typeface="Georgia"/>
              </a:rPr>
              <a:t>in  </a:t>
            </a:r>
            <a:r>
              <a:rPr sz="1200" b="1" spc="-75" dirty="0">
                <a:latin typeface="Georgia"/>
                <a:cs typeface="Georgia"/>
              </a:rPr>
              <a:t>an  </a:t>
            </a:r>
            <a:r>
              <a:rPr sz="1200" i="1" spc="-60" dirty="0">
                <a:latin typeface="Bookman Old Style"/>
                <a:cs typeface="Bookman Old Style"/>
              </a:rPr>
              <a:t>xy </a:t>
            </a:r>
            <a:r>
              <a:rPr sz="1200" b="1" spc="-60" dirty="0">
                <a:latin typeface="Georgia"/>
                <a:cs typeface="Georgia"/>
              </a:rPr>
              <a:t>plane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45" dirty="0">
                <a:latin typeface="Georgia"/>
                <a:cs typeface="Georgia"/>
              </a:rPr>
              <a:t>given  </a:t>
            </a:r>
            <a:r>
              <a:rPr sz="1200" b="1" spc="85" dirty="0">
                <a:latin typeface="Georgia"/>
                <a:cs typeface="Georgia"/>
              </a:rPr>
              <a:t> </a:t>
            </a:r>
            <a:r>
              <a:rPr sz="1200" b="1" spc="-20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50616" y="9049817"/>
            <a:ext cx="143254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538221" y="9011923"/>
            <a:ext cx="1600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baseline="-13888" dirty="0">
                <a:latin typeface="Century"/>
                <a:cs typeface="Century"/>
              </a:rPr>
              <a:t>m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82721" y="9049817"/>
            <a:ext cx="143254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370323" y="9011923"/>
            <a:ext cx="1600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baseline="-13888" dirty="0">
                <a:latin typeface="Century"/>
                <a:cs typeface="Century"/>
              </a:rPr>
              <a:t>m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68700" y="8929626"/>
            <a:ext cx="11779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3812" algn="l"/>
                <a:tab pos="844451" algn="l"/>
                <a:tab pos="1109215" algn="l"/>
              </a:tabLst>
            </a:pPr>
            <a:r>
              <a:rPr sz="800" spc="45" dirty="0">
                <a:latin typeface="Century"/>
                <a:cs typeface="Century"/>
              </a:rPr>
              <a:t>V	</a:t>
            </a:r>
            <a:r>
              <a:rPr sz="800" spc="-14" dirty="0">
                <a:latin typeface="Century"/>
                <a:cs typeface="Century"/>
              </a:rPr>
              <a:t>2	</a:t>
            </a:r>
            <a:r>
              <a:rPr sz="800" spc="45" dirty="0">
                <a:latin typeface="Century"/>
                <a:cs typeface="Century"/>
              </a:rPr>
              <a:t>V	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8608" y="8936736"/>
            <a:ext cx="19151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780323" algn="l"/>
                <a:tab pos="1612077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i="1" spc="4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70" dirty="0">
                <a:latin typeface="Georgia"/>
                <a:cs typeface="Georgia"/>
              </a:rPr>
              <a:t>(2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	</a:t>
            </a:r>
            <a:r>
              <a:rPr sz="1200" spc="10" dirty="0">
                <a:latin typeface="Georgia"/>
                <a:cs typeface="Georgia"/>
              </a:rPr>
              <a:t>)</a:t>
            </a:r>
            <a:r>
              <a:rPr sz="1200" i="1" spc="10" dirty="0">
                <a:latin typeface="Bookman Old Style"/>
                <a:cs typeface="Bookman Old Style"/>
              </a:rPr>
              <a:t>x</a:t>
            </a:r>
            <a:r>
              <a:rPr sz="1200" i="1" spc="365" dirty="0">
                <a:latin typeface="Bookman Old Style"/>
                <a:cs typeface="Bookman Old Style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70" dirty="0">
                <a:latin typeface="Georgia"/>
                <a:cs typeface="Georgia"/>
              </a:rPr>
              <a:t>(3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	)</a:t>
            </a:r>
            <a:r>
              <a:rPr sz="1200" i="1" spc="-70" dirty="0">
                <a:latin typeface="Bookman Old Style"/>
                <a:cs typeface="Bookman Old Style"/>
              </a:rPr>
              <a:t>y </a:t>
            </a:r>
            <a:r>
              <a:rPr sz="1200" i="1" spc="160" dirty="0">
                <a:latin typeface="Bookman Old Style"/>
                <a:cs typeface="Bookman Old Style"/>
              </a:rPr>
              <a:t> 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3" y="685800"/>
            <a:ext cx="607885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805761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/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75" dirty="0">
                <a:latin typeface="Georgia"/>
                <a:cs typeface="Georgia"/>
              </a:rPr>
              <a:t>are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0" dirty="0">
                <a:latin typeface="Georgia"/>
                <a:cs typeface="Georgia"/>
              </a:rPr>
              <a:t>magnitude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60" dirty="0">
                <a:latin typeface="Georgia"/>
                <a:cs typeface="Georgia"/>
              </a:rPr>
              <a:t>direction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</a:t>
            </a:r>
            <a:r>
              <a:rPr sz="1200" b="1" spc="-60" dirty="0">
                <a:latin typeface="Georgia"/>
                <a:cs typeface="Georgia"/>
              </a:rPr>
              <a:t>field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point </a:t>
            </a:r>
            <a:r>
              <a:rPr sz="1200" spc="-70" dirty="0">
                <a:latin typeface="Georgia"/>
                <a:cs typeface="Georgia"/>
              </a:rPr>
              <a:t>(3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 </a:t>
            </a:r>
            <a:r>
              <a:rPr sz="1200" spc="-50" dirty="0">
                <a:latin typeface="Georgia"/>
                <a:cs typeface="Georgia"/>
              </a:rPr>
              <a:t>m</a:t>
            </a:r>
            <a:r>
              <a:rPr sz="1200" i="1" spc="-50" dirty="0">
                <a:latin typeface="Bookman Old Style"/>
                <a:cs typeface="Bookman Old Style"/>
              </a:rPr>
              <a:t>, </a:t>
            </a:r>
            <a:r>
              <a:rPr sz="1200" spc="-95" dirty="0">
                <a:latin typeface="Georgia"/>
                <a:cs typeface="Georgia"/>
              </a:rPr>
              <a:t>2</a:t>
            </a:r>
            <a:r>
              <a:rPr sz="1200" i="1" spc="-95" dirty="0">
                <a:latin typeface="Bookman Old Style"/>
                <a:cs typeface="Bookman Old Style"/>
              </a:rPr>
              <a:t>.</a:t>
            </a:r>
            <a:r>
              <a:rPr sz="1200" spc="-95" dirty="0">
                <a:latin typeface="Georgia"/>
                <a:cs typeface="Georgia"/>
              </a:rPr>
              <a:t>0 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m)</a:t>
            </a:r>
            <a:r>
              <a:rPr sz="1200" b="1" spc="-35" dirty="0">
                <a:latin typeface="Georgia"/>
                <a:cs typeface="Georgia"/>
              </a:rPr>
              <a:t>?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699" marR="104763" indent="222224"/>
            <a:r>
              <a:rPr sz="1200" spc="-35" dirty="0">
                <a:latin typeface="Georgia"/>
                <a:cs typeface="Georgia"/>
              </a:rPr>
              <a:t>Equations </a:t>
            </a:r>
            <a:r>
              <a:rPr sz="1200" spc="-40" dirty="0">
                <a:latin typeface="Georgia"/>
                <a:cs typeface="Georgia"/>
              </a:rPr>
              <a:t>4.7 </a:t>
            </a:r>
            <a:r>
              <a:rPr sz="1200" spc="-65" dirty="0">
                <a:latin typeface="Georgia"/>
                <a:cs typeface="Georgia"/>
              </a:rPr>
              <a:t>show how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components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25" dirty="0">
                <a:latin typeface="Georgia"/>
                <a:cs typeface="Georgia"/>
              </a:rPr>
              <a:t>if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i="1" spc="20" dirty="0">
                <a:latin typeface="Bookman Old Style"/>
                <a:cs typeface="Bookman Old Style"/>
              </a:rPr>
              <a:t>x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55" dirty="0">
                <a:latin typeface="Bookman Old Style"/>
                <a:cs typeface="Bookman Old Style"/>
              </a:rPr>
              <a:t>y</a:t>
            </a:r>
            <a:r>
              <a:rPr sz="1200" spc="-55" dirty="0">
                <a:latin typeface="Georgia"/>
                <a:cs typeface="Georgia"/>
              </a:rPr>
              <a:t>.  </a:t>
            </a:r>
            <a:r>
              <a:rPr sz="1200" spc="-30" dirty="0">
                <a:latin typeface="Georgia"/>
                <a:cs typeface="Georgia"/>
              </a:rPr>
              <a:t>Taking  </a:t>
            </a:r>
            <a:r>
              <a:rPr sz="1200" spc="-20" dirty="0">
                <a:latin typeface="Georgia"/>
                <a:cs typeface="Georgia"/>
              </a:rPr>
              <a:t>partial </a:t>
            </a:r>
            <a:r>
              <a:rPr sz="1200" spc="-30" dirty="0">
                <a:latin typeface="Georgia"/>
                <a:cs typeface="Georgia"/>
              </a:rPr>
              <a:t>derivatives, </a:t>
            </a:r>
            <a:r>
              <a:rPr sz="1200" spc="-70" dirty="0">
                <a:latin typeface="Georgia"/>
                <a:cs typeface="Georgia"/>
              </a:rPr>
              <a:t>we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find: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060" y="2062483"/>
            <a:ext cx="863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45" dirty="0">
                <a:latin typeface="Bookman Old Style"/>
                <a:cs typeface="Bookman Old Style"/>
              </a:rPr>
              <a:t>x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332" y="1990344"/>
            <a:ext cx="5194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E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8747" y="2100378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7799" y="2100378"/>
            <a:ext cx="14325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5404" y="2092962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3795" y="2087883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525" y="1990344"/>
            <a:ext cx="88836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731434" algn="l"/>
              </a:tabLst>
            </a:pP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spc="-50" dirty="0">
                <a:latin typeface="Georgia"/>
                <a:cs typeface="Georgia"/>
              </a:rPr>
              <a:t>(4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160" dirty="0">
                <a:latin typeface="Georgia"/>
                <a:cs typeface="Georgia"/>
              </a:rPr>
              <a:t>0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i="1" spc="20" dirty="0">
                <a:latin typeface="Bookman Old Style"/>
                <a:cs typeface="Bookman Old Style"/>
              </a:rPr>
              <a:t>x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988" y="2062483"/>
            <a:ext cx="7747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-75" dirty="0">
                <a:latin typeface="Bookman Old Style"/>
                <a:cs typeface="Bookman Old Style"/>
              </a:rPr>
              <a:t>y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7626" y="2100378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76349" y="1886713"/>
            <a:ext cx="268668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480655" algn="l"/>
              </a:tabLst>
            </a:pPr>
            <a:r>
              <a:rPr sz="1200" i="1" spc="-25" dirty="0">
                <a:latin typeface="Bookman Old Style"/>
                <a:cs typeface="Bookman Old Style"/>
              </a:rPr>
              <a:t>∂V	</a:t>
            </a:r>
            <a:r>
              <a:rPr sz="1200" i="1" spc="10" dirty="0">
                <a:latin typeface="Bookman Old Style"/>
                <a:cs typeface="Bookman Old Style"/>
              </a:rPr>
              <a:t>∂V</a:t>
            </a:r>
            <a:endParaRPr sz="1200">
              <a:latin typeface="Bookman Old Style"/>
              <a:cs typeface="Bookman Old Style"/>
            </a:endParaRPr>
          </a:p>
          <a:p>
            <a:pPr marL="30477">
              <a:spcBef>
                <a:spcPts val="191"/>
              </a:spcBef>
              <a:tabLst>
                <a:tab pos="2502243" algn="l"/>
              </a:tabLst>
            </a:pPr>
            <a:r>
              <a:rPr sz="1200" i="1" spc="95" dirty="0">
                <a:latin typeface="Bookman Old Style"/>
                <a:cs typeface="Bookman Old Style"/>
              </a:rPr>
              <a:t>∂</a:t>
            </a:r>
            <a:r>
              <a:rPr sz="1200" i="1" spc="25" dirty="0">
                <a:latin typeface="Bookman Old Style"/>
                <a:cs typeface="Bookman Old Style"/>
              </a:rPr>
              <a:t>x</a:t>
            </a:r>
            <a:r>
              <a:rPr sz="1200" i="1" dirty="0">
                <a:latin typeface="Bookman Old Style"/>
                <a:cs typeface="Bookman Old Style"/>
              </a:rPr>
              <a:t>	</a:t>
            </a:r>
            <a:r>
              <a:rPr sz="1200" i="1" spc="4" dirty="0">
                <a:latin typeface="Bookman Old Style"/>
                <a:cs typeface="Bookman Old Style"/>
              </a:rPr>
              <a:t>∂y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83" y="1980186"/>
            <a:ext cx="25704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478116" algn="l"/>
              </a:tabLst>
            </a:pPr>
            <a:r>
              <a:rPr sz="800" spc="45" dirty="0">
                <a:latin typeface="Century"/>
                <a:cs typeface="Century"/>
              </a:rPr>
              <a:t>V</a:t>
            </a:r>
            <a:r>
              <a:rPr sz="800" spc="-4" dirty="0">
                <a:latin typeface="Times New Roman"/>
                <a:cs typeface="Times New Roman"/>
              </a:rPr>
              <a:t> 	</a:t>
            </a:r>
            <a:r>
              <a:rPr sz="800" spc="45" dirty="0">
                <a:latin typeface="Century"/>
                <a:cs typeface="Century"/>
              </a:rPr>
              <a:t>V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3633" y="2100378"/>
            <a:ext cx="14325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71236" y="2092962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9628" y="2087883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2813" y="1990344"/>
            <a:ext cx="23056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48576" algn="l"/>
                <a:tab pos="1316836" algn="l"/>
                <a:tab pos="2036207" algn="l"/>
              </a:tabLst>
            </a:pPr>
            <a:r>
              <a:rPr sz="1200" spc="-45" dirty="0">
                <a:latin typeface="Georgia"/>
                <a:cs typeface="Georgia"/>
              </a:rPr>
              <a:t>and	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i="1" spc="5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	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+(6</a:t>
            </a:r>
            <a:r>
              <a:rPr sz="1200" i="1" spc="-30" dirty="0">
                <a:latin typeface="Bookman Old Style"/>
                <a:cs typeface="Bookman Old Style"/>
              </a:rPr>
              <a:t>.</a:t>
            </a:r>
            <a:r>
              <a:rPr sz="1200" spc="-30" dirty="0">
                <a:latin typeface="Georgia"/>
                <a:cs typeface="Georgia"/>
              </a:rPr>
              <a:t>0	</a:t>
            </a:r>
            <a:r>
              <a:rPr sz="1200" spc="-70" dirty="0">
                <a:latin typeface="Georgia"/>
                <a:cs typeface="Georgia"/>
              </a:rPr>
              <a:t>)</a:t>
            </a:r>
            <a:r>
              <a:rPr sz="1200" i="1" spc="-70" dirty="0">
                <a:latin typeface="Bookman Old Style"/>
                <a:cs typeface="Bookman Old Style"/>
              </a:rPr>
              <a:t>y</a:t>
            </a:r>
            <a:r>
              <a:rPr sz="1200" i="1" spc="185" dirty="0">
                <a:latin typeface="Bookman Old Style"/>
                <a:cs typeface="Bookman Old Style"/>
              </a:rPr>
              <a:t> 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699" y="2380488"/>
            <a:ext cx="41643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5" dirty="0">
                <a:latin typeface="Georgia"/>
                <a:cs typeface="Georgia"/>
              </a:rPr>
              <a:t>Plugging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45" dirty="0">
                <a:latin typeface="Georgia"/>
                <a:cs typeface="Georgia"/>
              </a:rPr>
              <a:t>values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i="1" spc="20" dirty="0">
                <a:latin typeface="Bookman Old Style"/>
                <a:cs typeface="Bookman Old Style"/>
              </a:rPr>
              <a:t>x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95" dirty="0">
                <a:latin typeface="Georgia"/>
                <a:cs typeface="Georgia"/>
              </a:rPr>
              <a:t>3</a:t>
            </a:r>
            <a:r>
              <a:rPr sz="1200" i="1" spc="-95" dirty="0">
                <a:latin typeface="Bookman Old Style"/>
                <a:cs typeface="Bookman Old Style"/>
              </a:rPr>
              <a:t>.</a:t>
            </a:r>
            <a:r>
              <a:rPr sz="1200" spc="-95" dirty="0">
                <a:latin typeface="Georgia"/>
                <a:cs typeface="Georgia"/>
              </a:rPr>
              <a:t>0 </a:t>
            </a:r>
            <a:r>
              <a:rPr sz="1200" spc="-80" dirty="0">
                <a:latin typeface="Georgia"/>
                <a:cs typeface="Georgia"/>
              </a:rPr>
              <a:t>m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145" dirty="0">
                <a:latin typeface="Bookman Old Style"/>
                <a:cs typeface="Bookman Old Style"/>
              </a:rPr>
              <a:t>y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95" dirty="0">
                <a:latin typeface="Georgia"/>
                <a:cs typeface="Georgia"/>
              </a:rPr>
              <a:t>2</a:t>
            </a:r>
            <a:r>
              <a:rPr sz="1200" i="1" spc="-95" dirty="0">
                <a:latin typeface="Bookman Old Style"/>
                <a:cs typeface="Bookman Old Style"/>
              </a:rPr>
              <a:t>.</a:t>
            </a:r>
            <a:r>
              <a:rPr sz="1200" spc="-95" dirty="0">
                <a:latin typeface="Georgia"/>
                <a:cs typeface="Georgia"/>
              </a:rPr>
              <a:t>0 </a:t>
            </a:r>
            <a:r>
              <a:rPr sz="1200" spc="-80" dirty="0">
                <a:latin typeface="Georgia"/>
                <a:cs typeface="Georgia"/>
              </a:rPr>
              <a:t>m  </a:t>
            </a:r>
            <a:r>
              <a:rPr sz="1200" spc="-70" dirty="0">
                <a:latin typeface="Georgia"/>
                <a:cs typeface="Georgia"/>
              </a:rPr>
              <a:t>we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9267" y="2775715"/>
            <a:ext cx="863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45" dirty="0">
                <a:latin typeface="Bookman Old Style"/>
                <a:cs typeface="Bookman Old Style"/>
              </a:rPr>
              <a:t>x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9539" y="2703577"/>
            <a:ext cx="522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E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6367" y="2703577"/>
            <a:ext cx="172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0" dirty="0">
                <a:latin typeface="Georgia"/>
                <a:cs typeface="Georgia"/>
              </a:rPr>
              <a:t>12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4688" y="2813609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2292" y="2693416"/>
            <a:ext cx="1143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3">
              <a:lnSpc>
                <a:spcPts val="925"/>
              </a:lnSpc>
            </a:pPr>
            <a:r>
              <a:rPr sz="800" spc="45" dirty="0">
                <a:latin typeface="Century"/>
                <a:cs typeface="Century"/>
              </a:rPr>
              <a:t>V</a:t>
            </a:r>
            <a:endParaRPr sz="800">
              <a:latin typeface="Century"/>
              <a:cs typeface="Century"/>
            </a:endParaRPr>
          </a:p>
          <a:p>
            <a:pPr marL="12699">
              <a:lnSpc>
                <a:spcPts val="925"/>
              </a:lnSpc>
            </a:pPr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0803" y="2775715"/>
            <a:ext cx="7747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-75" dirty="0">
                <a:latin typeface="Bookman Old Style"/>
                <a:cs typeface="Bookman Old Style"/>
              </a:rPr>
              <a:t>y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54631" y="2703577"/>
            <a:ext cx="1202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48576" algn="l"/>
              </a:tabLst>
            </a:pPr>
            <a:r>
              <a:rPr sz="1200" spc="-45" dirty="0">
                <a:latin typeface="Georgia"/>
                <a:cs typeface="Georgia"/>
              </a:rPr>
              <a:t>and	</a:t>
            </a:r>
            <a:r>
              <a:rPr sz="1200" i="1" spc="45" dirty="0">
                <a:latin typeface="Bookman Old Style"/>
                <a:cs typeface="Bookman Old Style"/>
              </a:rPr>
              <a:t>E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Meiryo"/>
                <a:cs typeface="Meiryo"/>
              </a:rPr>
              <a:t>−</a:t>
            </a:r>
            <a:r>
              <a:rPr sz="1200" spc="-25" dirty="0">
                <a:latin typeface="Georgia"/>
                <a:cs typeface="Georgia"/>
              </a:rPr>
              <a:t>12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86224" y="2813609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3829" y="2693416"/>
            <a:ext cx="1143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">
              <a:lnSpc>
                <a:spcPts val="925"/>
              </a:lnSpc>
            </a:pPr>
            <a:r>
              <a:rPr sz="800" spc="45" dirty="0">
                <a:latin typeface="Century"/>
                <a:cs typeface="Century"/>
              </a:rPr>
              <a:t>V</a:t>
            </a:r>
            <a:endParaRPr sz="800">
              <a:latin typeface="Century"/>
              <a:cs typeface="Century"/>
            </a:endParaRPr>
          </a:p>
          <a:p>
            <a:pPr marL="12699">
              <a:lnSpc>
                <a:spcPts val="925"/>
              </a:lnSpc>
            </a:pPr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703" y="3026664"/>
            <a:ext cx="305815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given  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58008" y="3365298"/>
            <a:ext cx="106375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1385" y="3487218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00604" y="3377184"/>
            <a:ext cx="215011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720"/>
              </a:lnSpc>
              <a:tabLst>
                <a:tab pos="661593" algn="l"/>
              </a:tabLst>
            </a:pP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400" spc="1095" baseline="69444" dirty="0">
                <a:latin typeface="Arial"/>
                <a:cs typeface="Arial"/>
              </a:rPr>
              <a:t>.	</a:t>
            </a:r>
            <a:r>
              <a:rPr sz="1200" i="1" spc="-50" dirty="0">
                <a:latin typeface="Bookman Old Style"/>
                <a:cs typeface="Bookman Old Style"/>
              </a:rPr>
              <a:t>.</a:t>
            </a:r>
            <a:r>
              <a:rPr sz="1200" spc="-50" dirty="0">
                <a:latin typeface="Georgia"/>
                <a:cs typeface="Georgia"/>
              </a:rPr>
              <a:t>0)</a:t>
            </a:r>
            <a:r>
              <a:rPr sz="1200" spc="-75" baseline="24305" dirty="0">
                <a:latin typeface="Century"/>
                <a:cs typeface="Century"/>
              </a:rPr>
              <a:t>2 </a:t>
            </a:r>
            <a:r>
              <a:rPr sz="1200" spc="140" dirty="0">
                <a:latin typeface="Georgia"/>
                <a:cs typeface="Georgia"/>
              </a:rPr>
              <a:t>+ </a:t>
            </a:r>
            <a:r>
              <a:rPr sz="1200" spc="-35" dirty="0">
                <a:latin typeface="Georgia"/>
                <a:cs typeface="Georgia"/>
              </a:rPr>
              <a:t>(12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0)</a:t>
            </a:r>
            <a:r>
              <a:rPr sz="1200" spc="-52" baseline="24305" dirty="0">
                <a:latin typeface="Century"/>
                <a:cs typeface="Century"/>
              </a:rPr>
              <a:t>2  </a:t>
            </a:r>
            <a:r>
              <a:rPr sz="1200" spc="67" baseline="34722" dirty="0">
                <a:latin typeface="Century"/>
                <a:cs typeface="Century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14" dirty="0">
                <a:latin typeface="Georgia"/>
                <a:cs typeface="Georgia"/>
              </a:rPr>
              <a:t>17</a:t>
            </a:r>
            <a:r>
              <a:rPr sz="1200" spc="-130" dirty="0">
                <a:latin typeface="Georgia"/>
                <a:cs typeface="Georgia"/>
              </a:rPr>
              <a:t> </a:t>
            </a:r>
            <a:r>
              <a:rPr sz="1200" spc="67" baseline="34722" dirty="0">
                <a:latin typeface="Century"/>
                <a:cs typeface="Century"/>
              </a:rPr>
              <a:t>V</a:t>
            </a:r>
            <a:endParaRPr sz="1200" baseline="34722">
              <a:latin typeface="Century"/>
              <a:cs typeface="Century"/>
            </a:endParaRPr>
          </a:p>
          <a:p>
            <a:pPr marL="457146">
              <a:lnSpc>
                <a:spcPts val="720"/>
              </a:lnSpc>
            </a:pPr>
            <a:r>
              <a:rPr sz="1200" spc="-10" dirty="0">
                <a:latin typeface="Georgia"/>
                <a:cs typeface="Georgia"/>
              </a:rPr>
              <a:t>(12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55161" y="3487218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8990" y="3479804"/>
            <a:ext cx="60769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06036" algn="l"/>
              </a:tabLst>
            </a:pPr>
            <a:r>
              <a:rPr sz="800" spc="-20" dirty="0">
                <a:latin typeface="Century"/>
                <a:cs typeface="Century"/>
              </a:rPr>
              <a:t>m	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700" y="3700272"/>
            <a:ext cx="18364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14" dirty="0">
                <a:latin typeface="Georgia"/>
                <a:cs typeface="Georgia"/>
              </a:rPr>
              <a:t>its </a:t>
            </a:r>
            <a:r>
              <a:rPr sz="1200" spc="-35" dirty="0">
                <a:latin typeface="Georgia"/>
                <a:cs typeface="Georgia"/>
              </a:rPr>
              <a:t>direction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35" dirty="0">
                <a:latin typeface="Georgia"/>
                <a:cs typeface="Georgia"/>
              </a:rPr>
              <a:t>given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75637" y="4087367"/>
            <a:ext cx="6502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55" dirty="0">
                <a:latin typeface="Bookman Old Style"/>
                <a:cs typeface="Bookman Old Style"/>
              </a:rPr>
              <a:t>θ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120" dirty="0">
                <a:latin typeface="Georgia"/>
                <a:cs typeface="Georgia"/>
              </a:rPr>
              <a:t> </a:t>
            </a:r>
            <a:r>
              <a:rPr sz="1200" spc="25" dirty="0">
                <a:latin typeface="Georgia"/>
                <a:cs typeface="Georgia"/>
              </a:rPr>
              <a:t>tan</a:t>
            </a:r>
            <a:r>
              <a:rPr sz="1200" i="1" spc="37" baseline="34722" dirty="0">
                <a:latin typeface="Arial"/>
                <a:cs typeface="Arial"/>
              </a:rPr>
              <a:t>−</a:t>
            </a:r>
            <a:r>
              <a:rPr sz="1200" spc="37" baseline="34722" dirty="0">
                <a:latin typeface="Century"/>
                <a:cs typeface="Century"/>
              </a:rPr>
              <a:t>1</a:t>
            </a:r>
            <a:endParaRPr sz="1200" baseline="34722">
              <a:latin typeface="Century"/>
              <a:cs typeface="Century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53080" y="4200450"/>
            <a:ext cx="17983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30955" y="3904489"/>
            <a:ext cx="42227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75" dirty="0">
                <a:latin typeface="Arial"/>
                <a:cs typeface="Arial"/>
              </a:rPr>
              <a:t>.</a:t>
            </a:r>
            <a:r>
              <a:rPr i="1" spc="262" baseline="-27777" dirty="0">
                <a:latin typeface="Bookman Old Style"/>
                <a:cs typeface="Bookman Old Style"/>
              </a:rPr>
              <a:t>E</a:t>
            </a:r>
            <a:r>
              <a:rPr sz="1200" i="1" spc="262" baseline="-55555" dirty="0">
                <a:latin typeface="Bookman Old Style"/>
                <a:cs typeface="Bookman Old Style"/>
              </a:rPr>
              <a:t>y</a:t>
            </a:r>
            <a:r>
              <a:rPr sz="1200" i="1" spc="-217" baseline="-55555" dirty="0">
                <a:latin typeface="Bookman Old Style"/>
                <a:cs typeface="Bookman Old Style"/>
              </a:rPr>
              <a:t> </a:t>
            </a:r>
            <a:r>
              <a:rPr sz="1000" spc="-10" dirty="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  <a:p>
            <a:pPr algn="ctr">
              <a:spcBef>
                <a:spcPts val="814"/>
              </a:spcBef>
            </a:pP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x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6820" y="4087367"/>
            <a:ext cx="1320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dirty="0">
                <a:latin typeface="Georgia"/>
                <a:cs typeface="Georgia"/>
              </a:rPr>
              <a:t>tan</a:t>
            </a:r>
            <a:r>
              <a:rPr sz="1200" i="1" baseline="34722" dirty="0">
                <a:latin typeface="Arial"/>
                <a:cs typeface="Arial"/>
              </a:rPr>
              <a:t>−</a:t>
            </a:r>
            <a:r>
              <a:rPr sz="1200" baseline="34722" dirty="0">
                <a:latin typeface="Century"/>
                <a:cs typeface="Century"/>
              </a:rPr>
              <a:t>1</a:t>
            </a:r>
            <a:r>
              <a:rPr sz="1200" dirty="0">
                <a:latin typeface="Georgia"/>
                <a:cs typeface="Georgia"/>
              </a:rPr>
              <a:t>(1</a:t>
            </a:r>
            <a:r>
              <a:rPr sz="1200" i="1" dirty="0">
                <a:latin typeface="Bookman Old Style"/>
                <a:cs typeface="Bookman Old Style"/>
              </a:rPr>
              <a:t>.</a:t>
            </a:r>
            <a:r>
              <a:rPr sz="1200" dirty="0">
                <a:latin typeface="Georgia"/>
                <a:cs typeface="Georgia"/>
              </a:rPr>
              <a:t>0)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135</a:t>
            </a:r>
            <a:r>
              <a:rPr sz="1200" i="1" spc="14" baseline="34722" dirty="0">
                <a:latin typeface="Arial"/>
                <a:cs typeface="Arial"/>
              </a:rPr>
              <a:t>◦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095" y="5340402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1701" y="4471418"/>
            <a:ext cx="5969000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 dirty="0">
                <a:latin typeface="Georgia"/>
                <a:cs typeface="Georgia"/>
              </a:rPr>
              <a:t>where 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i="1" spc="-155" dirty="0">
                <a:latin typeface="Bookman Old Style"/>
                <a:cs typeface="Bookman Old Style"/>
              </a:rPr>
              <a:t>θ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have  </a:t>
            </a:r>
            <a:r>
              <a:rPr sz="1200" spc="-55" dirty="0">
                <a:latin typeface="Georgia"/>
                <a:cs typeface="Georgia"/>
              </a:rPr>
              <a:t>made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proper  </a:t>
            </a:r>
            <a:r>
              <a:rPr sz="1200" spc="-50" dirty="0">
                <a:latin typeface="Georgia"/>
                <a:cs typeface="Georgia"/>
              </a:rPr>
              <a:t>choice  </a:t>
            </a:r>
            <a:r>
              <a:rPr sz="1200" spc="-65" dirty="0">
                <a:latin typeface="Georgia"/>
                <a:cs typeface="Georgia"/>
              </a:rPr>
              <a:t>so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lies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second</a:t>
            </a:r>
            <a:r>
              <a:rPr sz="1200" spc="8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quadrant.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>
              <a:tabLst>
                <a:tab pos="636831" algn="l"/>
              </a:tabLst>
            </a:pPr>
            <a:r>
              <a:rPr sz="1400" b="1" spc="-50" dirty="0">
                <a:latin typeface="Georgia"/>
                <a:cs typeface="Georgia"/>
              </a:rPr>
              <a:t>4.2.2	</a:t>
            </a:r>
            <a:r>
              <a:rPr sz="1400" b="1" spc="-20" dirty="0">
                <a:latin typeface="Georgia"/>
                <a:cs typeface="Georgia"/>
              </a:rPr>
              <a:t>Potential </a:t>
            </a:r>
            <a:r>
              <a:rPr sz="1400" b="1" spc="-35" dirty="0">
                <a:latin typeface="Georgia"/>
                <a:cs typeface="Georgia"/>
              </a:rPr>
              <a:t>Energy  </a:t>
            </a:r>
            <a:r>
              <a:rPr sz="1400" b="1" spc="-70" dirty="0">
                <a:latin typeface="Georgia"/>
                <a:cs typeface="Georgia"/>
              </a:rPr>
              <a:t>of  </a:t>
            </a:r>
            <a:r>
              <a:rPr sz="1400" b="1" spc="-60" dirty="0">
                <a:latin typeface="Georgia"/>
                <a:cs typeface="Georgia"/>
              </a:rPr>
              <a:t>a  </a:t>
            </a:r>
            <a:r>
              <a:rPr sz="1400" b="1" spc="-14" dirty="0">
                <a:latin typeface="Georgia"/>
                <a:cs typeface="Georgia"/>
              </a:rPr>
              <a:t>System </a:t>
            </a:r>
            <a:r>
              <a:rPr sz="1400" b="1" spc="-70" dirty="0">
                <a:latin typeface="Georgia"/>
                <a:cs typeface="Georgia"/>
              </a:rPr>
              <a:t>of </a:t>
            </a:r>
            <a:r>
              <a:rPr sz="1400" b="1" spc="10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Charges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>
              <a:spcBef>
                <a:spcPts val="1180"/>
              </a:spcBef>
              <a:tabLst>
                <a:tab pos="368892" algn="l"/>
              </a:tabLst>
            </a:pPr>
            <a:r>
              <a:rPr sz="1200" b="1" spc="-40" dirty="0">
                <a:latin typeface="Georgia"/>
                <a:cs typeface="Georgia"/>
              </a:rPr>
              <a:t>10.	</a:t>
            </a:r>
            <a:r>
              <a:rPr sz="1200" b="1" spc="-30" dirty="0">
                <a:latin typeface="Georgia"/>
                <a:cs typeface="Georgia"/>
              </a:rPr>
              <a:t>(a)  </a:t>
            </a:r>
            <a:r>
              <a:rPr sz="1200" b="1" spc="-10" dirty="0">
                <a:latin typeface="Georgia"/>
                <a:cs typeface="Georgia"/>
              </a:rPr>
              <a:t>What  </a:t>
            </a:r>
            <a:r>
              <a:rPr sz="1200" b="1" spc="-65" dirty="0">
                <a:latin typeface="Georgia"/>
                <a:cs typeface="Georgia"/>
              </a:rPr>
              <a:t>is 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35" dirty="0">
                <a:latin typeface="Georgia"/>
                <a:cs typeface="Georgia"/>
              </a:rPr>
              <a:t>electric  potential  </a:t>
            </a:r>
            <a:r>
              <a:rPr sz="1200" b="1" spc="-40" dirty="0">
                <a:latin typeface="Georgia"/>
                <a:cs typeface="Georgia"/>
              </a:rPr>
              <a:t>energy  </a:t>
            </a:r>
            <a:r>
              <a:rPr sz="1200" b="1" spc="-80" dirty="0">
                <a:latin typeface="Georgia"/>
                <a:cs typeface="Georgia"/>
              </a:rPr>
              <a:t>of   </a:t>
            </a:r>
            <a:r>
              <a:rPr sz="1200" b="1" spc="-75" dirty="0">
                <a:latin typeface="Georgia"/>
                <a:cs typeface="Georgia"/>
              </a:rPr>
              <a:t>two   </a:t>
            </a:r>
            <a:r>
              <a:rPr sz="1200" b="1" spc="-50" dirty="0">
                <a:latin typeface="Georgia"/>
                <a:cs typeface="Georgia"/>
              </a:rPr>
              <a:t>electrons  </a:t>
            </a:r>
            <a:r>
              <a:rPr sz="1200" b="1" spc="-60" dirty="0">
                <a:latin typeface="Georgia"/>
                <a:cs typeface="Georgia"/>
              </a:rPr>
              <a:t>separated   </a:t>
            </a:r>
            <a:r>
              <a:rPr sz="1200" b="1" spc="170" dirty="0">
                <a:latin typeface="Georgia"/>
                <a:cs typeface="Georgia"/>
              </a:rPr>
              <a:t> </a:t>
            </a:r>
            <a:r>
              <a:rPr sz="1200" b="1" spc="-20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  <a:p>
            <a:pPr marL="12699" marR="5080"/>
            <a:r>
              <a:rPr sz="1200" spc="-110" dirty="0">
                <a:latin typeface="Georgia"/>
                <a:cs typeface="Georgia"/>
              </a:rPr>
              <a:t>2</a:t>
            </a:r>
            <a:r>
              <a:rPr sz="1200" i="1" spc="-110" dirty="0">
                <a:latin typeface="Bookman Old Style"/>
                <a:cs typeface="Bookman Old Style"/>
              </a:rPr>
              <a:t>.</a:t>
            </a:r>
            <a:r>
              <a:rPr sz="1200" spc="-110" dirty="0">
                <a:latin typeface="Georgia"/>
                <a:cs typeface="Georgia"/>
              </a:rPr>
              <a:t>00 </a:t>
            </a:r>
            <a:r>
              <a:rPr sz="1200" spc="-50" dirty="0">
                <a:latin typeface="Georgia"/>
                <a:cs typeface="Georgia"/>
              </a:rPr>
              <a:t>nm</a:t>
            </a:r>
            <a:r>
              <a:rPr sz="1200" b="1" spc="-50" dirty="0">
                <a:latin typeface="Georgia"/>
                <a:cs typeface="Georgia"/>
              </a:rPr>
              <a:t>? </a:t>
            </a:r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b="1" spc="-50" dirty="0">
                <a:latin typeface="Georgia"/>
                <a:cs typeface="Georgia"/>
              </a:rPr>
              <a:t>If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separation increases, does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40" dirty="0">
                <a:latin typeface="Georgia"/>
                <a:cs typeface="Georgia"/>
              </a:rPr>
              <a:t>energy </a:t>
            </a:r>
            <a:r>
              <a:rPr sz="1200" b="1" spc="-70" dirty="0">
                <a:latin typeface="Georgia"/>
                <a:cs typeface="Georgia"/>
              </a:rPr>
              <a:t>increase </a:t>
            </a:r>
            <a:r>
              <a:rPr sz="1200" b="1" spc="-85" dirty="0">
                <a:latin typeface="Georgia"/>
                <a:cs typeface="Georgia"/>
              </a:rPr>
              <a:t>or  </a:t>
            </a:r>
            <a:r>
              <a:rPr sz="1200" b="1" spc="-75" dirty="0">
                <a:latin typeface="Georgia"/>
                <a:cs typeface="Georgia"/>
              </a:rPr>
              <a:t>decrease?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55595" y="6544058"/>
            <a:ext cx="38544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i="1" spc="-75" dirty="0">
                <a:latin typeface="Bookman Old Style"/>
                <a:cs typeface="Bookman Old Style"/>
              </a:rPr>
              <a:t>U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4206" y="6147816"/>
            <a:ext cx="398526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45" dirty="0">
                <a:latin typeface="Georgia"/>
                <a:cs typeface="Georgia"/>
              </a:rPr>
              <a:t>an 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i="1" spc="-45" dirty="0">
                <a:latin typeface="Meiryo"/>
                <a:cs typeface="Meiryo"/>
              </a:rPr>
              <a:t>−</a:t>
            </a:r>
            <a:r>
              <a:rPr sz="1200" i="1" spc="-45" dirty="0">
                <a:latin typeface="Bookman Old Style"/>
                <a:cs typeface="Bookman Old Style"/>
              </a:rPr>
              <a:t>e</a:t>
            </a:r>
            <a:r>
              <a:rPr sz="1200" spc="-45" dirty="0">
                <a:latin typeface="Georgia"/>
                <a:cs typeface="Georgia"/>
              </a:rPr>
              <a:t>, using 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30" dirty="0">
                <a:latin typeface="Georgia"/>
                <a:cs typeface="Georgia"/>
              </a:rPr>
              <a:t>4.13 </a:t>
            </a:r>
            <a:r>
              <a:rPr sz="1200" spc="-65" dirty="0">
                <a:latin typeface="Georgia"/>
                <a:cs typeface="Georgia"/>
              </a:rPr>
              <a:t>we    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find:</a:t>
            </a:r>
            <a:endParaRPr sz="1200">
              <a:latin typeface="Georgia"/>
              <a:cs typeface="Georgia"/>
            </a:endParaRPr>
          </a:p>
          <a:p>
            <a:pPr marL="1850173">
              <a:spcBef>
                <a:spcPts val="885"/>
              </a:spcBef>
              <a:tabLst>
                <a:tab pos="2060334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-30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30" dirty="0">
                <a:latin typeface="Bookman Old Style"/>
                <a:cs typeface="Bookman Old Style"/>
              </a:rPr>
              <a:t>e</a:t>
            </a:r>
            <a:r>
              <a:rPr sz="1200" spc="-30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30" dirty="0">
                <a:latin typeface="Bookman Old Style"/>
                <a:cs typeface="Bookman Old Style"/>
              </a:rPr>
              <a:t>e</a:t>
            </a:r>
            <a:r>
              <a:rPr sz="1200" spc="-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67863" y="6657138"/>
            <a:ext cx="923544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55468" y="6647689"/>
            <a:ext cx="6750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94291" algn="l"/>
              </a:tabLst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r>
              <a:rPr sz="1200" baseline="-10416" dirty="0">
                <a:latin typeface="Century"/>
                <a:cs typeface="Century"/>
              </a:rPr>
              <a:t>	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99435" y="6946394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77135" y="7061202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53332" y="7050026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28568" y="7181394"/>
            <a:ext cx="252984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16172" y="7173978"/>
            <a:ext cx="2692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0" dirty="0">
                <a:latin typeface="Century"/>
                <a:cs typeface="Century"/>
              </a:rPr>
              <a:t>N</a:t>
            </a:r>
            <a:r>
              <a:rPr sz="800" i="1" spc="-30" dirty="0">
                <a:latin typeface="Arial"/>
                <a:cs typeface="Arial"/>
              </a:rPr>
              <a:t>·</a:t>
            </a:r>
            <a:r>
              <a:rPr sz="800" spc="-20" dirty="0">
                <a:latin typeface="Century"/>
                <a:cs typeface="Century"/>
              </a:rPr>
              <a:t>m</a:t>
            </a:r>
            <a:r>
              <a:rPr sz="900" spc="-37" baseline="23148" dirty="0">
                <a:latin typeface="Verdana"/>
                <a:cs typeface="Verdana"/>
              </a:rPr>
              <a:t>2</a:t>
            </a:r>
            <a:endParaRPr sz="900" baseline="23148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67863" y="7056426"/>
            <a:ext cx="2523744" cy="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184397" y="6842758"/>
            <a:ext cx="121158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53"/>
            <a:r>
              <a:rPr sz="1200" spc="-45" dirty="0">
                <a:latin typeface="Georgia"/>
                <a:cs typeface="Georgia"/>
              </a:rPr>
              <a:t>(1</a:t>
            </a:r>
            <a:r>
              <a:rPr sz="1200" i="1" spc="-4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60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80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1250" dirty="0">
                <a:latin typeface="Arial"/>
                <a:cs typeface="Arial"/>
              </a:rPr>
              <a:t>−</a:t>
            </a:r>
            <a:r>
              <a:rPr sz="1200" spc="14" baseline="31250" dirty="0">
                <a:latin typeface="Century"/>
                <a:cs typeface="Century"/>
              </a:rPr>
              <a:t>19 </a:t>
            </a:r>
            <a:r>
              <a:rPr sz="1200" spc="20" dirty="0">
                <a:latin typeface="Georgia"/>
                <a:cs typeface="Georgia"/>
              </a:rPr>
              <a:t>C)</a:t>
            </a:r>
            <a:r>
              <a:rPr sz="1200" spc="30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  <a:p>
            <a:pPr marL="12699">
              <a:spcBef>
                <a:spcPts val="191"/>
              </a:spcBef>
            </a:pPr>
            <a:r>
              <a:rPr spc="7" baseline="-6944" dirty="0">
                <a:latin typeface="Georgia"/>
                <a:cs typeface="Georgia"/>
              </a:rPr>
              <a:t>)  </a:t>
            </a:r>
            <a:r>
              <a:rPr sz="1200" spc="-90" dirty="0">
                <a:latin typeface="Georgia"/>
                <a:cs typeface="Georgia"/>
              </a:rPr>
              <a:t>(2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00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9</a:t>
            </a:r>
            <a:r>
              <a:rPr sz="1200" spc="-217" baseline="24305" dirty="0">
                <a:latin typeface="Century"/>
                <a:cs typeface="Century"/>
              </a:rPr>
              <a:t>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99439" y="6842758"/>
            <a:ext cx="129349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7622" algn="r"/>
            <a:r>
              <a:rPr sz="1200" spc="6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  <a:p>
            <a:pPr marL="268573">
              <a:spcBef>
                <a:spcPts val="335"/>
              </a:spcBef>
            </a:pPr>
            <a:r>
              <a:rPr sz="1200" spc="-65" dirty="0">
                <a:latin typeface="Georgia"/>
                <a:cs typeface="Georgia"/>
              </a:rPr>
              <a:t>4</a:t>
            </a:r>
            <a:r>
              <a:rPr sz="1200" i="1" spc="-65" dirty="0">
                <a:latin typeface="Bookman Old Style"/>
                <a:cs typeface="Bookman Old Style"/>
              </a:rPr>
              <a:t>π</a:t>
            </a:r>
            <a:r>
              <a:rPr sz="1200" spc="-65" dirty="0">
                <a:latin typeface="Georgia"/>
                <a:cs typeface="Georgia"/>
              </a:rPr>
              <a:t>(8</a:t>
            </a:r>
            <a:r>
              <a:rPr sz="1200" i="1" spc="-65" dirty="0">
                <a:latin typeface="Bookman Old Style"/>
                <a:cs typeface="Bookman Old Style"/>
              </a:rPr>
              <a:t>.</a:t>
            </a:r>
            <a:r>
              <a:rPr sz="1200" spc="-65" dirty="0">
                <a:latin typeface="Georgia"/>
                <a:cs typeface="Georgia"/>
              </a:rPr>
              <a:t>85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91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24305" dirty="0">
                <a:latin typeface="Arial"/>
                <a:cs typeface="Arial"/>
              </a:rPr>
              <a:t>−</a:t>
            </a:r>
            <a:r>
              <a:rPr sz="1200" spc="14" baseline="24305" dirty="0">
                <a:latin typeface="Century"/>
                <a:cs typeface="Century"/>
              </a:rPr>
              <a:t>12</a:t>
            </a:r>
            <a:endParaRPr sz="1200" baseline="24305">
              <a:latin typeface="Century"/>
              <a:cs typeface="Century"/>
            </a:endParaRPr>
          </a:p>
          <a:p>
            <a:pPr marL="12699">
              <a:spcBef>
                <a:spcPts val="384"/>
              </a:spcBef>
            </a:pPr>
            <a:r>
              <a:rPr sz="1200" spc="140" dirty="0">
                <a:latin typeface="Georgia"/>
                <a:cs typeface="Georgia"/>
              </a:rPr>
              <a:t>=  </a:t>
            </a:r>
            <a:r>
              <a:rPr sz="1200" spc="10" dirty="0">
                <a:latin typeface="Georgia"/>
                <a:cs typeface="Georgia"/>
              </a:rPr>
              <a:t>1</a:t>
            </a:r>
            <a:r>
              <a:rPr sz="1200" i="1" spc="10" dirty="0">
                <a:latin typeface="Bookman Old Style"/>
                <a:cs typeface="Bookman Old Style"/>
              </a:rPr>
              <a:t>.</a:t>
            </a:r>
            <a:r>
              <a:rPr sz="1200" spc="10" dirty="0">
                <a:latin typeface="Georgia"/>
                <a:cs typeface="Georgia"/>
              </a:rPr>
              <a:t>15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4722" dirty="0">
                <a:latin typeface="Arial"/>
                <a:cs typeface="Arial"/>
              </a:rPr>
              <a:t>−</a:t>
            </a:r>
            <a:r>
              <a:rPr sz="1200" spc="14" baseline="34722" dirty="0">
                <a:latin typeface="Century"/>
                <a:cs typeface="Century"/>
              </a:rPr>
              <a:t>19</a:t>
            </a:r>
            <a:r>
              <a:rPr sz="1200" spc="-232" baseline="34722" dirty="0">
                <a:latin typeface="Century"/>
                <a:cs typeface="Century"/>
              </a:rPr>
              <a:t>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095" y="8132370"/>
            <a:ext cx="5943600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1700" y="7623047"/>
            <a:ext cx="598043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1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25" dirty="0">
                <a:latin typeface="Georgia"/>
                <a:cs typeface="Georgia"/>
              </a:rPr>
              <a:t>both positive, 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positive </a:t>
            </a:r>
            <a:r>
              <a:rPr sz="1200" spc="-55" dirty="0">
                <a:latin typeface="Georgia"/>
                <a:cs typeface="Georgia"/>
              </a:rPr>
              <a:t>number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inversely  </a:t>
            </a:r>
            <a:r>
              <a:rPr sz="1200" spc="-40" dirty="0">
                <a:latin typeface="Georgia"/>
                <a:cs typeface="Georgia"/>
              </a:rPr>
              <a:t>proportional  </a:t>
            </a:r>
            <a:r>
              <a:rPr sz="1200" spc="-14" dirty="0">
                <a:latin typeface="Georgia"/>
                <a:cs typeface="Georgia"/>
              </a:rPr>
              <a:t>to  </a:t>
            </a:r>
            <a:r>
              <a:rPr sz="1200" i="1" spc="30" dirty="0">
                <a:latin typeface="Bookman Old Style"/>
                <a:cs typeface="Bookman Old Style"/>
              </a:rPr>
              <a:t>r</a:t>
            </a:r>
            <a:r>
              <a:rPr sz="1200" spc="30" dirty="0">
                <a:latin typeface="Georgia"/>
                <a:cs typeface="Georgia"/>
              </a:rPr>
              <a:t>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i="1" spc="-105" dirty="0">
                <a:latin typeface="Arial"/>
                <a:cs typeface="Arial"/>
              </a:rPr>
              <a:t>decreases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i="1" spc="-55" dirty="0">
                <a:latin typeface="Bookman Old Style"/>
                <a:cs typeface="Bookman Old Style"/>
              </a:rPr>
              <a:t> </a:t>
            </a:r>
            <a:r>
              <a:rPr sz="1200" spc="-30" dirty="0">
                <a:latin typeface="Georgia"/>
                <a:cs typeface="Georgia"/>
              </a:rPr>
              <a:t>increases.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699" marR="14603"/>
            <a:r>
              <a:rPr sz="1200" b="1" spc="45" dirty="0">
                <a:latin typeface="Georgia"/>
                <a:cs typeface="Georgia"/>
              </a:rPr>
              <a:t>11. </a:t>
            </a:r>
            <a:r>
              <a:rPr sz="1200" b="1" spc="-40" dirty="0">
                <a:latin typeface="Georgia"/>
                <a:cs typeface="Georgia"/>
              </a:rPr>
              <a:t>Derive </a:t>
            </a:r>
            <a:r>
              <a:rPr sz="1200" b="1" spc="-75" dirty="0">
                <a:latin typeface="Georgia"/>
                <a:cs typeface="Georgia"/>
              </a:rPr>
              <a:t>an </a:t>
            </a:r>
            <a:r>
              <a:rPr sz="1200" b="1" spc="-55" dirty="0">
                <a:latin typeface="Georgia"/>
                <a:cs typeface="Georgia"/>
              </a:rPr>
              <a:t>expression </a:t>
            </a:r>
            <a:r>
              <a:rPr sz="1200" b="1" spc="-80" dirty="0">
                <a:latin typeface="Georgia"/>
                <a:cs typeface="Georgia"/>
              </a:rPr>
              <a:t>for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85" dirty="0">
                <a:latin typeface="Georgia"/>
                <a:cs typeface="Georgia"/>
              </a:rPr>
              <a:t>work </a:t>
            </a:r>
            <a:r>
              <a:rPr sz="1200" b="1" spc="-65" dirty="0">
                <a:latin typeface="Georgia"/>
                <a:cs typeface="Georgia"/>
              </a:rPr>
              <a:t>required </a:t>
            </a:r>
            <a:r>
              <a:rPr sz="1200" b="1" spc="-25" dirty="0">
                <a:latin typeface="Georgia"/>
                <a:cs typeface="Georgia"/>
              </a:rPr>
              <a:t>to </a:t>
            </a:r>
            <a:r>
              <a:rPr sz="1200" b="1" spc="-45" dirty="0">
                <a:latin typeface="Georgia"/>
                <a:cs typeface="Georgia"/>
              </a:rPr>
              <a:t>set </a:t>
            </a:r>
            <a:r>
              <a:rPr sz="1200" b="1" spc="-60" dirty="0">
                <a:latin typeface="Georgia"/>
                <a:cs typeface="Georgia"/>
              </a:rPr>
              <a:t>up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four-charge </a:t>
            </a:r>
            <a:r>
              <a:rPr sz="1200" b="1" spc="-55" dirty="0">
                <a:latin typeface="Georgia"/>
                <a:cs typeface="Georgia"/>
              </a:rPr>
              <a:t>config-  </a:t>
            </a:r>
            <a:r>
              <a:rPr sz="1200" b="1" spc="-65" dirty="0">
                <a:latin typeface="Georgia"/>
                <a:cs typeface="Georgia"/>
              </a:rPr>
              <a:t>uration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14" dirty="0">
                <a:latin typeface="Georgia"/>
                <a:cs typeface="Georgia"/>
              </a:rPr>
              <a:t>Fig.  </a:t>
            </a:r>
            <a:r>
              <a:rPr sz="1200" b="1" spc="-50" dirty="0">
                <a:latin typeface="Georgia"/>
                <a:cs typeface="Georgia"/>
              </a:rPr>
              <a:t>4.5,  </a:t>
            </a:r>
            <a:r>
              <a:rPr sz="1200" b="1" spc="-65" dirty="0">
                <a:latin typeface="Georgia"/>
                <a:cs typeface="Georgia"/>
              </a:rPr>
              <a:t>assuming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75" dirty="0">
                <a:latin typeface="Georgia"/>
                <a:cs typeface="Georgia"/>
              </a:rPr>
              <a:t>charges  are  </a:t>
            </a:r>
            <a:r>
              <a:rPr sz="1200" b="1" spc="-30" dirty="0">
                <a:latin typeface="Georgia"/>
                <a:cs typeface="Georgia"/>
              </a:rPr>
              <a:t>initially </a:t>
            </a:r>
            <a:r>
              <a:rPr sz="1200" b="1" spc="-40" dirty="0">
                <a:latin typeface="Georgia"/>
                <a:cs typeface="Georgia"/>
              </a:rPr>
              <a:t>infinitely </a:t>
            </a:r>
            <a:r>
              <a:rPr sz="1200" b="1" spc="-70" dirty="0">
                <a:latin typeface="Georgia"/>
                <a:cs typeface="Georgia"/>
              </a:rPr>
              <a:t>far</a:t>
            </a:r>
            <a:r>
              <a:rPr sz="1200" b="1" spc="85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apart.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34922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 </a:t>
            </a:r>
            <a:r>
              <a:rPr sz="1200" spc="-45" dirty="0">
                <a:latin typeface="Georgia"/>
                <a:cs typeface="Georgia"/>
              </a:rPr>
              <a:t>required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set  </a:t>
            </a:r>
            <a:r>
              <a:rPr sz="1200" spc="-40" dirty="0">
                <a:latin typeface="Georgia"/>
                <a:cs typeface="Georgia"/>
              </a:rPr>
              <a:t>up  these 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of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89731" y="9043723"/>
            <a:ext cx="185927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601716" y="9048498"/>
            <a:ext cx="14795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82" baseline="6944" dirty="0">
                <a:latin typeface="Bookman Old Style"/>
                <a:cs typeface="Bookman Old Style"/>
              </a:rPr>
              <a:t>r</a:t>
            </a:r>
            <a:r>
              <a:rPr sz="600" i="1" spc="150" dirty="0">
                <a:latin typeface="Arial"/>
                <a:cs typeface="Arial"/>
              </a:rPr>
              <a:t>ij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1701" y="8930641"/>
            <a:ext cx="5969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spc="-45" dirty="0">
                <a:latin typeface="Georgia"/>
                <a:cs typeface="Georgia"/>
              </a:rPr>
              <a:t>charges,  </a:t>
            </a:r>
            <a:r>
              <a:rPr sz="1200" spc="-35" dirty="0">
                <a:latin typeface="Georgia"/>
                <a:cs typeface="Georgia"/>
              </a:rPr>
              <a:t>given in  </a:t>
            </a:r>
            <a:r>
              <a:rPr sz="1200" spc="-14" dirty="0">
                <a:latin typeface="Georgia"/>
                <a:cs typeface="Georgia"/>
              </a:rPr>
              <a:t>Eq.  </a:t>
            </a:r>
            <a:r>
              <a:rPr sz="1200" spc="-30" dirty="0">
                <a:latin typeface="Georgia"/>
                <a:cs typeface="Georgia"/>
              </a:rPr>
              <a:t>4.14.  </a:t>
            </a:r>
            <a:r>
              <a:rPr sz="1200" spc="14" dirty="0">
                <a:latin typeface="Georgia"/>
                <a:cs typeface="Georgia"/>
              </a:rPr>
              <a:t>(That </a:t>
            </a:r>
            <a:r>
              <a:rPr sz="1200" spc="-30" dirty="0">
                <a:latin typeface="Georgia"/>
                <a:cs typeface="Georgia"/>
              </a:rPr>
              <a:t>is,  </a:t>
            </a:r>
            <a:r>
              <a:rPr sz="1200" spc="-65" dirty="0">
                <a:latin typeface="Georgia"/>
                <a:cs typeface="Georgia"/>
              </a:rPr>
              <a:t>sum  </a:t>
            </a:r>
            <a:r>
              <a:rPr sz="1200" spc="-25" dirty="0">
                <a:latin typeface="Georgia"/>
                <a:cs typeface="Georgia"/>
              </a:rPr>
              <a:t>the potential  </a:t>
            </a:r>
            <a:r>
              <a:rPr sz="1200" spc="-50" dirty="0">
                <a:latin typeface="Georgia"/>
                <a:cs typeface="Georgia"/>
              </a:rPr>
              <a:t>energies  </a:t>
            </a:r>
            <a:r>
              <a:rPr sz="1200" i="1" spc="-120" dirty="0">
                <a:latin typeface="Bookman Old Style"/>
                <a:cs typeface="Bookman Old Style"/>
              </a:rPr>
              <a:t>k </a:t>
            </a:r>
            <a:r>
              <a:rPr sz="1200" i="1" spc="75" baseline="41666" dirty="0">
                <a:latin typeface="Bookman Old Style"/>
                <a:cs typeface="Bookman Old Style"/>
              </a:rPr>
              <a:t>q</a:t>
            </a:r>
            <a:r>
              <a:rPr sz="900" i="1" spc="75" baseline="46296" dirty="0">
                <a:latin typeface="Arial"/>
                <a:cs typeface="Arial"/>
              </a:rPr>
              <a:t>i</a:t>
            </a:r>
            <a:r>
              <a:rPr sz="1200" i="1" spc="75" baseline="41666" dirty="0">
                <a:latin typeface="Bookman Old Style"/>
                <a:cs typeface="Bookman Old Style"/>
              </a:rPr>
              <a:t>q</a:t>
            </a:r>
            <a:r>
              <a:rPr sz="900" i="1" spc="75" baseline="46296" dirty="0">
                <a:latin typeface="Arial"/>
                <a:cs typeface="Arial"/>
              </a:rPr>
              <a:t>j </a:t>
            </a:r>
            <a:r>
              <a:rPr sz="1200" spc="-50" dirty="0">
                <a:latin typeface="Georgia"/>
                <a:cs typeface="Georgia"/>
              </a:rPr>
              <a:t>over 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40" dirty="0">
                <a:latin typeface="Georgia"/>
                <a:cs typeface="Georgia"/>
              </a:rPr>
              <a:t>pairs</a:t>
            </a:r>
            <a:r>
              <a:rPr sz="1200" spc="-95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of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199855" y="1235840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0" y="0"/>
                </a:moveTo>
                <a:lnTo>
                  <a:pt x="1106" y="1640"/>
                </a:lnTo>
                <a:lnTo>
                  <a:pt x="18016" y="13040"/>
                </a:lnTo>
                <a:lnTo>
                  <a:pt x="19909" y="13422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5376" y="1178275"/>
            <a:ext cx="83820" cy="74929"/>
          </a:xfrm>
          <a:custGeom>
            <a:avLst/>
            <a:gdLst/>
            <a:ahLst/>
            <a:cxnLst/>
            <a:rect l="l" t="t" r="r" b="b"/>
            <a:pathLst>
              <a:path w="83820" h="74930">
                <a:moveTo>
                  <a:pt x="4774" y="0"/>
                </a:moveTo>
                <a:lnTo>
                  <a:pt x="4181" y="879"/>
                </a:lnTo>
                <a:lnTo>
                  <a:pt x="0" y="21584"/>
                </a:lnTo>
                <a:lnTo>
                  <a:pt x="4181" y="42295"/>
                </a:lnTo>
                <a:lnTo>
                  <a:pt x="14478" y="57564"/>
                </a:lnTo>
                <a:lnTo>
                  <a:pt x="34387" y="70986"/>
                </a:lnTo>
                <a:lnTo>
                  <a:pt x="53200" y="74784"/>
                </a:lnTo>
                <a:lnTo>
                  <a:pt x="73912" y="70604"/>
                </a:lnTo>
                <a:lnTo>
                  <a:pt x="80392" y="66237"/>
                </a:lnTo>
                <a:lnTo>
                  <a:pt x="72466" y="66237"/>
                </a:lnTo>
                <a:lnTo>
                  <a:pt x="45972" y="60889"/>
                </a:lnTo>
                <a:lnTo>
                  <a:pt x="24339" y="46305"/>
                </a:lnTo>
                <a:lnTo>
                  <a:pt x="9754" y="24671"/>
                </a:lnTo>
                <a:lnTo>
                  <a:pt x="4774" y="0"/>
                </a:lnTo>
                <a:close/>
              </a:path>
              <a:path w="83820" h="74930">
                <a:moveTo>
                  <a:pt x="83781" y="63953"/>
                </a:moveTo>
                <a:lnTo>
                  <a:pt x="72466" y="66237"/>
                </a:lnTo>
                <a:lnTo>
                  <a:pt x="80392" y="66237"/>
                </a:lnTo>
                <a:lnTo>
                  <a:pt x="83781" y="63953"/>
                </a:lnTo>
                <a:close/>
              </a:path>
            </a:pathLst>
          </a:custGeom>
          <a:solidFill>
            <a:srgbClr val="DF5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0151" y="1156920"/>
            <a:ext cx="98425" cy="87630"/>
          </a:xfrm>
          <a:custGeom>
            <a:avLst/>
            <a:gdLst/>
            <a:ahLst/>
            <a:cxnLst/>
            <a:rect l="l" t="t" r="r" b="b"/>
            <a:pathLst>
              <a:path w="98425" h="87630">
                <a:moveTo>
                  <a:pt x="18700" y="0"/>
                </a:moveTo>
                <a:lnTo>
                  <a:pt x="10809" y="5320"/>
                </a:lnTo>
                <a:lnTo>
                  <a:pt x="0" y="21352"/>
                </a:lnTo>
                <a:lnTo>
                  <a:pt x="4980" y="46023"/>
                </a:lnTo>
                <a:lnTo>
                  <a:pt x="19564" y="67657"/>
                </a:lnTo>
                <a:lnTo>
                  <a:pt x="41198" y="82241"/>
                </a:lnTo>
                <a:lnTo>
                  <a:pt x="67691" y="87589"/>
                </a:lnTo>
                <a:lnTo>
                  <a:pt x="79007" y="85305"/>
                </a:lnTo>
                <a:lnTo>
                  <a:pt x="86052" y="80557"/>
                </a:lnTo>
                <a:lnTo>
                  <a:pt x="91510" y="72464"/>
                </a:lnTo>
                <a:lnTo>
                  <a:pt x="67691" y="72464"/>
                </a:lnTo>
                <a:lnTo>
                  <a:pt x="47087" y="68304"/>
                </a:lnTo>
                <a:lnTo>
                  <a:pt x="30261" y="56960"/>
                </a:lnTo>
                <a:lnTo>
                  <a:pt x="18917" y="40135"/>
                </a:lnTo>
                <a:lnTo>
                  <a:pt x="14757" y="19530"/>
                </a:lnTo>
                <a:lnTo>
                  <a:pt x="18700" y="0"/>
                </a:lnTo>
                <a:close/>
              </a:path>
              <a:path w="98425" h="87630">
                <a:moveTo>
                  <a:pt x="97811" y="61888"/>
                </a:moveTo>
                <a:lnTo>
                  <a:pt x="88296" y="68304"/>
                </a:lnTo>
                <a:lnTo>
                  <a:pt x="67691" y="72464"/>
                </a:lnTo>
                <a:lnTo>
                  <a:pt x="91510" y="72464"/>
                </a:lnTo>
                <a:lnTo>
                  <a:pt x="97456" y="63647"/>
                </a:lnTo>
                <a:lnTo>
                  <a:pt x="97811" y="61888"/>
                </a:lnTo>
                <a:close/>
              </a:path>
            </a:pathLst>
          </a:custGeom>
          <a:solidFill>
            <a:srgbClr val="E47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910" y="1147502"/>
            <a:ext cx="86995" cy="81915"/>
          </a:xfrm>
          <a:custGeom>
            <a:avLst/>
            <a:gdLst/>
            <a:ahLst/>
            <a:cxnLst/>
            <a:rect l="l" t="t" r="r" b="b"/>
            <a:pathLst>
              <a:path w="86995" h="81915">
                <a:moveTo>
                  <a:pt x="29487" y="0"/>
                </a:moveTo>
                <a:lnTo>
                  <a:pt x="12962" y="3337"/>
                </a:lnTo>
                <a:lnTo>
                  <a:pt x="3942" y="9419"/>
                </a:lnTo>
                <a:lnTo>
                  <a:pt x="0" y="28949"/>
                </a:lnTo>
                <a:lnTo>
                  <a:pt x="4159" y="49554"/>
                </a:lnTo>
                <a:lnTo>
                  <a:pt x="15503" y="66379"/>
                </a:lnTo>
                <a:lnTo>
                  <a:pt x="32329" y="77723"/>
                </a:lnTo>
                <a:lnTo>
                  <a:pt x="52933" y="81883"/>
                </a:lnTo>
                <a:lnTo>
                  <a:pt x="73538" y="77723"/>
                </a:lnTo>
                <a:lnTo>
                  <a:pt x="83053" y="71308"/>
                </a:lnTo>
                <a:lnTo>
                  <a:pt x="83972" y="66757"/>
                </a:lnTo>
                <a:lnTo>
                  <a:pt x="52933" y="66757"/>
                </a:lnTo>
                <a:lnTo>
                  <a:pt x="38217" y="63786"/>
                </a:lnTo>
                <a:lnTo>
                  <a:pt x="26200" y="55683"/>
                </a:lnTo>
                <a:lnTo>
                  <a:pt x="18097" y="43665"/>
                </a:lnTo>
                <a:lnTo>
                  <a:pt x="15125" y="28949"/>
                </a:lnTo>
                <a:lnTo>
                  <a:pt x="18097" y="14234"/>
                </a:lnTo>
                <a:lnTo>
                  <a:pt x="26200" y="2216"/>
                </a:lnTo>
                <a:lnTo>
                  <a:pt x="29487" y="0"/>
                </a:lnTo>
                <a:close/>
              </a:path>
              <a:path w="86995" h="81915">
                <a:moveTo>
                  <a:pt x="85735" y="46683"/>
                </a:moveTo>
                <a:lnTo>
                  <a:pt x="79667" y="55683"/>
                </a:lnTo>
                <a:lnTo>
                  <a:pt x="67649" y="63786"/>
                </a:lnTo>
                <a:lnTo>
                  <a:pt x="52933" y="66757"/>
                </a:lnTo>
                <a:lnTo>
                  <a:pt x="83972" y="66757"/>
                </a:lnTo>
                <a:lnTo>
                  <a:pt x="86880" y="52356"/>
                </a:lnTo>
                <a:lnTo>
                  <a:pt x="85735" y="46683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0034" y="1146660"/>
            <a:ext cx="71120" cy="67945"/>
          </a:xfrm>
          <a:custGeom>
            <a:avLst/>
            <a:gdLst/>
            <a:ahLst/>
            <a:cxnLst/>
            <a:rect l="l" t="t" r="r" b="b"/>
            <a:pathLst>
              <a:path w="71120" h="67944">
                <a:moveTo>
                  <a:pt x="18542" y="0"/>
                </a:moveTo>
                <a:lnTo>
                  <a:pt x="14361" y="844"/>
                </a:lnTo>
                <a:lnTo>
                  <a:pt x="11074" y="3060"/>
                </a:lnTo>
                <a:lnTo>
                  <a:pt x="2971" y="15078"/>
                </a:lnTo>
                <a:lnTo>
                  <a:pt x="0" y="29794"/>
                </a:lnTo>
                <a:lnTo>
                  <a:pt x="2971" y="44509"/>
                </a:lnTo>
                <a:lnTo>
                  <a:pt x="11074" y="56527"/>
                </a:lnTo>
                <a:lnTo>
                  <a:pt x="23092" y="64630"/>
                </a:lnTo>
                <a:lnTo>
                  <a:pt x="37807" y="67602"/>
                </a:lnTo>
                <a:lnTo>
                  <a:pt x="52523" y="64630"/>
                </a:lnTo>
                <a:lnTo>
                  <a:pt x="64541" y="56527"/>
                </a:lnTo>
                <a:lnTo>
                  <a:pt x="67272" y="52476"/>
                </a:lnTo>
                <a:lnTo>
                  <a:pt x="37807" y="52476"/>
                </a:lnTo>
                <a:lnTo>
                  <a:pt x="28975" y="50695"/>
                </a:lnTo>
                <a:lnTo>
                  <a:pt x="21766" y="45835"/>
                </a:lnTo>
                <a:lnTo>
                  <a:pt x="16907" y="38626"/>
                </a:lnTo>
                <a:lnTo>
                  <a:pt x="15125" y="29794"/>
                </a:lnTo>
                <a:lnTo>
                  <a:pt x="16907" y="20961"/>
                </a:lnTo>
                <a:lnTo>
                  <a:pt x="21766" y="13752"/>
                </a:lnTo>
                <a:lnTo>
                  <a:pt x="28975" y="8893"/>
                </a:lnTo>
                <a:lnTo>
                  <a:pt x="37807" y="7111"/>
                </a:lnTo>
                <a:lnTo>
                  <a:pt x="43601" y="7111"/>
                </a:lnTo>
                <a:lnTo>
                  <a:pt x="39254" y="4181"/>
                </a:lnTo>
                <a:lnTo>
                  <a:pt x="18542" y="0"/>
                </a:lnTo>
                <a:close/>
              </a:path>
              <a:path w="71120" h="67944">
                <a:moveTo>
                  <a:pt x="54181" y="14244"/>
                </a:moveTo>
                <a:lnTo>
                  <a:pt x="58708" y="20961"/>
                </a:lnTo>
                <a:lnTo>
                  <a:pt x="60490" y="29794"/>
                </a:lnTo>
                <a:lnTo>
                  <a:pt x="58708" y="38626"/>
                </a:lnTo>
                <a:lnTo>
                  <a:pt x="53849" y="45835"/>
                </a:lnTo>
                <a:lnTo>
                  <a:pt x="46640" y="50695"/>
                </a:lnTo>
                <a:lnTo>
                  <a:pt x="37807" y="52476"/>
                </a:lnTo>
                <a:lnTo>
                  <a:pt x="67272" y="52476"/>
                </a:lnTo>
                <a:lnTo>
                  <a:pt x="70609" y="47528"/>
                </a:lnTo>
                <a:lnTo>
                  <a:pt x="67573" y="32495"/>
                </a:lnTo>
                <a:lnTo>
                  <a:pt x="56168" y="15584"/>
                </a:lnTo>
                <a:lnTo>
                  <a:pt x="54181" y="14244"/>
                </a:lnTo>
                <a:close/>
              </a:path>
              <a:path w="71120" h="67944">
                <a:moveTo>
                  <a:pt x="43601" y="7111"/>
                </a:moveTo>
                <a:lnTo>
                  <a:pt x="37807" y="7111"/>
                </a:lnTo>
                <a:lnTo>
                  <a:pt x="46074" y="8779"/>
                </a:lnTo>
                <a:lnTo>
                  <a:pt x="43601" y="7111"/>
                </a:lnTo>
                <a:close/>
              </a:path>
            </a:pathLst>
          </a:custGeom>
          <a:solidFill>
            <a:srgbClr val="EF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5159" y="11537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682" y="0"/>
                </a:moveTo>
                <a:lnTo>
                  <a:pt x="13849" y="1781"/>
                </a:lnTo>
                <a:lnTo>
                  <a:pt x="6640" y="6640"/>
                </a:lnTo>
                <a:lnTo>
                  <a:pt x="1781" y="13849"/>
                </a:lnTo>
                <a:lnTo>
                  <a:pt x="0" y="22682"/>
                </a:lnTo>
                <a:lnTo>
                  <a:pt x="1781" y="31514"/>
                </a:lnTo>
                <a:lnTo>
                  <a:pt x="6640" y="38723"/>
                </a:lnTo>
                <a:lnTo>
                  <a:pt x="13849" y="43583"/>
                </a:lnTo>
                <a:lnTo>
                  <a:pt x="22682" y="45364"/>
                </a:lnTo>
                <a:lnTo>
                  <a:pt x="31514" y="43583"/>
                </a:lnTo>
                <a:lnTo>
                  <a:pt x="38723" y="38723"/>
                </a:lnTo>
                <a:lnTo>
                  <a:pt x="43583" y="31514"/>
                </a:lnTo>
                <a:lnTo>
                  <a:pt x="43840" y="30238"/>
                </a:lnTo>
                <a:lnTo>
                  <a:pt x="18503" y="30238"/>
                </a:lnTo>
                <a:lnTo>
                  <a:pt x="15112" y="26860"/>
                </a:lnTo>
                <a:lnTo>
                  <a:pt x="15112" y="18503"/>
                </a:lnTo>
                <a:lnTo>
                  <a:pt x="18503" y="15125"/>
                </a:lnTo>
                <a:lnTo>
                  <a:pt x="43840" y="15125"/>
                </a:lnTo>
                <a:lnTo>
                  <a:pt x="43583" y="13849"/>
                </a:lnTo>
                <a:lnTo>
                  <a:pt x="39055" y="7132"/>
                </a:lnTo>
                <a:lnTo>
                  <a:pt x="30948" y="1667"/>
                </a:lnTo>
                <a:lnTo>
                  <a:pt x="22682" y="0"/>
                </a:lnTo>
                <a:close/>
              </a:path>
              <a:path w="45720" h="45719">
                <a:moveTo>
                  <a:pt x="43840" y="15125"/>
                </a:moveTo>
                <a:lnTo>
                  <a:pt x="26860" y="15125"/>
                </a:lnTo>
                <a:lnTo>
                  <a:pt x="30238" y="18503"/>
                </a:lnTo>
                <a:lnTo>
                  <a:pt x="30238" y="26860"/>
                </a:lnTo>
                <a:lnTo>
                  <a:pt x="26860" y="30238"/>
                </a:lnTo>
                <a:lnTo>
                  <a:pt x="43840" y="30238"/>
                </a:lnTo>
                <a:lnTo>
                  <a:pt x="45364" y="22682"/>
                </a:lnTo>
                <a:lnTo>
                  <a:pt x="43840" y="15125"/>
                </a:lnTo>
                <a:close/>
              </a:path>
            </a:pathLst>
          </a:custGeom>
          <a:solidFill>
            <a:srgbClr val="F6D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0272" y="1168898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11747" y="0"/>
                </a:moveTo>
                <a:lnTo>
                  <a:pt x="3390" y="0"/>
                </a:lnTo>
                <a:lnTo>
                  <a:pt x="0" y="3378"/>
                </a:lnTo>
                <a:lnTo>
                  <a:pt x="0" y="11734"/>
                </a:lnTo>
                <a:lnTo>
                  <a:pt x="3390" y="15113"/>
                </a:lnTo>
                <a:lnTo>
                  <a:pt x="11747" y="15113"/>
                </a:lnTo>
                <a:lnTo>
                  <a:pt x="15125" y="11734"/>
                </a:lnTo>
                <a:lnTo>
                  <a:pt x="15125" y="3378"/>
                </a:lnTo>
                <a:lnTo>
                  <a:pt x="11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5375" y="1146659"/>
            <a:ext cx="106680" cy="106681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53200"/>
                </a:moveTo>
                <a:lnTo>
                  <a:pt x="4181" y="32495"/>
                </a:lnTo>
                <a:lnTo>
                  <a:pt x="15584" y="15584"/>
                </a:lnTo>
                <a:lnTo>
                  <a:pt x="32495" y="4181"/>
                </a:lnTo>
                <a:lnTo>
                  <a:pt x="53200" y="0"/>
                </a:lnTo>
                <a:lnTo>
                  <a:pt x="73912" y="4181"/>
                </a:lnTo>
                <a:lnTo>
                  <a:pt x="90827" y="15584"/>
                </a:lnTo>
                <a:lnTo>
                  <a:pt x="102231" y="32495"/>
                </a:lnTo>
                <a:lnTo>
                  <a:pt x="106413" y="53200"/>
                </a:lnTo>
                <a:lnTo>
                  <a:pt x="102231" y="73910"/>
                </a:lnTo>
                <a:lnTo>
                  <a:pt x="90827" y="90820"/>
                </a:lnTo>
                <a:lnTo>
                  <a:pt x="73912" y="102220"/>
                </a:lnTo>
                <a:lnTo>
                  <a:pt x="53200" y="106400"/>
                </a:lnTo>
                <a:lnTo>
                  <a:pt x="32495" y="102220"/>
                </a:lnTo>
                <a:lnTo>
                  <a:pt x="15584" y="90820"/>
                </a:lnTo>
                <a:lnTo>
                  <a:pt x="4181" y="73910"/>
                </a:lnTo>
                <a:lnTo>
                  <a:pt x="0" y="53200"/>
                </a:lnTo>
                <a:close/>
              </a:path>
            </a:pathLst>
          </a:custGeom>
          <a:ln w="53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699" y="1235844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20" h="13969">
                <a:moveTo>
                  <a:pt x="0" y="0"/>
                </a:moveTo>
                <a:lnTo>
                  <a:pt x="1102" y="1635"/>
                </a:lnTo>
                <a:lnTo>
                  <a:pt x="18012" y="13035"/>
                </a:lnTo>
                <a:lnTo>
                  <a:pt x="19902" y="13417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2222" y="1178285"/>
            <a:ext cx="83820" cy="74929"/>
          </a:xfrm>
          <a:custGeom>
            <a:avLst/>
            <a:gdLst/>
            <a:ahLst/>
            <a:cxnLst/>
            <a:rect l="l" t="t" r="r" b="b"/>
            <a:pathLst>
              <a:path w="83820" h="74930">
                <a:moveTo>
                  <a:pt x="4764" y="0"/>
                </a:moveTo>
                <a:lnTo>
                  <a:pt x="4179" y="867"/>
                </a:lnTo>
                <a:lnTo>
                  <a:pt x="0" y="21572"/>
                </a:lnTo>
                <a:lnTo>
                  <a:pt x="4179" y="42282"/>
                </a:lnTo>
                <a:lnTo>
                  <a:pt x="14476" y="57556"/>
                </a:lnTo>
                <a:lnTo>
                  <a:pt x="34379" y="70973"/>
                </a:lnTo>
                <a:lnTo>
                  <a:pt x="53200" y="74772"/>
                </a:lnTo>
                <a:lnTo>
                  <a:pt x="73905" y="70592"/>
                </a:lnTo>
                <a:lnTo>
                  <a:pt x="80383" y="66225"/>
                </a:lnTo>
                <a:lnTo>
                  <a:pt x="72453" y="66225"/>
                </a:lnTo>
                <a:lnTo>
                  <a:pt x="45960" y="60877"/>
                </a:lnTo>
                <a:lnTo>
                  <a:pt x="24326" y="46292"/>
                </a:lnTo>
                <a:lnTo>
                  <a:pt x="9742" y="24659"/>
                </a:lnTo>
                <a:lnTo>
                  <a:pt x="4764" y="0"/>
                </a:lnTo>
                <a:close/>
              </a:path>
              <a:path w="83820" h="74930">
                <a:moveTo>
                  <a:pt x="83773" y="63940"/>
                </a:moveTo>
                <a:lnTo>
                  <a:pt x="72453" y="66225"/>
                </a:lnTo>
                <a:lnTo>
                  <a:pt x="80383" y="66225"/>
                </a:lnTo>
                <a:lnTo>
                  <a:pt x="83773" y="63940"/>
                </a:lnTo>
                <a:close/>
              </a:path>
            </a:pathLst>
          </a:custGeom>
          <a:solidFill>
            <a:srgbClr val="DF5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6987" y="1156927"/>
            <a:ext cx="98425" cy="87630"/>
          </a:xfrm>
          <a:custGeom>
            <a:avLst/>
            <a:gdLst/>
            <a:ahLst/>
            <a:cxnLst/>
            <a:rect l="l" t="t" r="r" b="b"/>
            <a:pathLst>
              <a:path w="98425" h="87630">
                <a:moveTo>
                  <a:pt x="18697" y="0"/>
                </a:moveTo>
                <a:lnTo>
                  <a:pt x="10815" y="5314"/>
                </a:lnTo>
                <a:lnTo>
                  <a:pt x="0" y="21358"/>
                </a:lnTo>
                <a:lnTo>
                  <a:pt x="4977" y="46017"/>
                </a:lnTo>
                <a:lnTo>
                  <a:pt x="19562" y="67651"/>
                </a:lnTo>
                <a:lnTo>
                  <a:pt x="41195" y="82235"/>
                </a:lnTo>
                <a:lnTo>
                  <a:pt x="67689" y="87583"/>
                </a:lnTo>
                <a:lnTo>
                  <a:pt x="79009" y="85298"/>
                </a:lnTo>
                <a:lnTo>
                  <a:pt x="86051" y="80551"/>
                </a:lnTo>
                <a:lnTo>
                  <a:pt x="91509" y="72458"/>
                </a:lnTo>
                <a:lnTo>
                  <a:pt x="67689" y="72458"/>
                </a:lnTo>
                <a:lnTo>
                  <a:pt x="47084" y="68298"/>
                </a:lnTo>
                <a:lnTo>
                  <a:pt x="30259" y="56954"/>
                </a:lnTo>
                <a:lnTo>
                  <a:pt x="18915" y="40129"/>
                </a:lnTo>
                <a:lnTo>
                  <a:pt x="14755" y="19524"/>
                </a:lnTo>
                <a:lnTo>
                  <a:pt x="18697" y="0"/>
                </a:lnTo>
                <a:close/>
              </a:path>
              <a:path w="98425" h="87630">
                <a:moveTo>
                  <a:pt x="97809" y="61882"/>
                </a:moveTo>
                <a:lnTo>
                  <a:pt x="88293" y="68298"/>
                </a:lnTo>
                <a:lnTo>
                  <a:pt x="67689" y="72458"/>
                </a:lnTo>
                <a:lnTo>
                  <a:pt x="91509" y="72458"/>
                </a:lnTo>
                <a:lnTo>
                  <a:pt x="97454" y="63641"/>
                </a:lnTo>
                <a:lnTo>
                  <a:pt x="97809" y="61882"/>
                </a:lnTo>
                <a:close/>
              </a:path>
            </a:pathLst>
          </a:custGeom>
          <a:solidFill>
            <a:srgbClr val="E47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1743" y="1147507"/>
            <a:ext cx="86995" cy="81915"/>
          </a:xfrm>
          <a:custGeom>
            <a:avLst/>
            <a:gdLst/>
            <a:ahLst/>
            <a:cxnLst/>
            <a:rect l="l" t="t" r="r" b="b"/>
            <a:pathLst>
              <a:path w="86995" h="81915">
                <a:moveTo>
                  <a:pt x="29482" y="0"/>
                </a:moveTo>
                <a:lnTo>
                  <a:pt x="12969" y="3334"/>
                </a:lnTo>
                <a:lnTo>
                  <a:pt x="3941" y="9421"/>
                </a:lnTo>
                <a:lnTo>
                  <a:pt x="0" y="28946"/>
                </a:lnTo>
                <a:lnTo>
                  <a:pt x="4159" y="49551"/>
                </a:lnTo>
                <a:lnTo>
                  <a:pt x="15503" y="66376"/>
                </a:lnTo>
                <a:lnTo>
                  <a:pt x="32329" y="77720"/>
                </a:lnTo>
                <a:lnTo>
                  <a:pt x="52933" y="81880"/>
                </a:lnTo>
                <a:lnTo>
                  <a:pt x="73538" y="77720"/>
                </a:lnTo>
                <a:lnTo>
                  <a:pt x="83054" y="71304"/>
                </a:lnTo>
                <a:lnTo>
                  <a:pt x="83972" y="66754"/>
                </a:lnTo>
                <a:lnTo>
                  <a:pt x="52933" y="66754"/>
                </a:lnTo>
                <a:lnTo>
                  <a:pt x="38217" y="63783"/>
                </a:lnTo>
                <a:lnTo>
                  <a:pt x="26200" y="55680"/>
                </a:lnTo>
                <a:lnTo>
                  <a:pt x="18097" y="43662"/>
                </a:lnTo>
                <a:lnTo>
                  <a:pt x="15125" y="28946"/>
                </a:lnTo>
                <a:lnTo>
                  <a:pt x="18097" y="14230"/>
                </a:lnTo>
                <a:lnTo>
                  <a:pt x="26200" y="2213"/>
                </a:lnTo>
                <a:lnTo>
                  <a:pt x="29482" y="0"/>
                </a:lnTo>
                <a:close/>
              </a:path>
              <a:path w="86995" h="81915">
                <a:moveTo>
                  <a:pt x="85737" y="46691"/>
                </a:moveTo>
                <a:lnTo>
                  <a:pt x="79673" y="55680"/>
                </a:lnTo>
                <a:lnTo>
                  <a:pt x="67651" y="63783"/>
                </a:lnTo>
                <a:lnTo>
                  <a:pt x="52933" y="66754"/>
                </a:lnTo>
                <a:lnTo>
                  <a:pt x="83972" y="66754"/>
                </a:lnTo>
                <a:lnTo>
                  <a:pt x="86880" y="52352"/>
                </a:lnTo>
                <a:lnTo>
                  <a:pt x="85737" y="46691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6867" y="1146660"/>
            <a:ext cx="71120" cy="67945"/>
          </a:xfrm>
          <a:custGeom>
            <a:avLst/>
            <a:gdLst/>
            <a:ahLst/>
            <a:cxnLst/>
            <a:rect l="l" t="t" r="r" b="b"/>
            <a:pathLst>
              <a:path w="71120" h="67944">
                <a:moveTo>
                  <a:pt x="18554" y="0"/>
                </a:moveTo>
                <a:lnTo>
                  <a:pt x="14356" y="847"/>
                </a:lnTo>
                <a:lnTo>
                  <a:pt x="11074" y="3060"/>
                </a:lnTo>
                <a:lnTo>
                  <a:pt x="2971" y="15078"/>
                </a:lnTo>
                <a:lnTo>
                  <a:pt x="0" y="29794"/>
                </a:lnTo>
                <a:lnTo>
                  <a:pt x="2971" y="44509"/>
                </a:lnTo>
                <a:lnTo>
                  <a:pt x="11074" y="56527"/>
                </a:lnTo>
                <a:lnTo>
                  <a:pt x="23092" y="64630"/>
                </a:lnTo>
                <a:lnTo>
                  <a:pt x="37807" y="67602"/>
                </a:lnTo>
                <a:lnTo>
                  <a:pt x="52525" y="64630"/>
                </a:lnTo>
                <a:lnTo>
                  <a:pt x="64547" y="56527"/>
                </a:lnTo>
                <a:lnTo>
                  <a:pt x="67280" y="52476"/>
                </a:lnTo>
                <a:lnTo>
                  <a:pt x="37807" y="52476"/>
                </a:lnTo>
                <a:lnTo>
                  <a:pt x="28981" y="50695"/>
                </a:lnTo>
                <a:lnTo>
                  <a:pt x="21770" y="45835"/>
                </a:lnTo>
                <a:lnTo>
                  <a:pt x="16908" y="38626"/>
                </a:lnTo>
                <a:lnTo>
                  <a:pt x="15125" y="29794"/>
                </a:lnTo>
                <a:lnTo>
                  <a:pt x="16908" y="20961"/>
                </a:lnTo>
                <a:lnTo>
                  <a:pt x="21770" y="13752"/>
                </a:lnTo>
                <a:lnTo>
                  <a:pt x="28981" y="8893"/>
                </a:lnTo>
                <a:lnTo>
                  <a:pt x="37807" y="7111"/>
                </a:lnTo>
                <a:lnTo>
                  <a:pt x="43605" y="7111"/>
                </a:lnTo>
                <a:lnTo>
                  <a:pt x="39259" y="4181"/>
                </a:lnTo>
                <a:lnTo>
                  <a:pt x="18554" y="0"/>
                </a:lnTo>
                <a:close/>
              </a:path>
              <a:path w="71120" h="67944">
                <a:moveTo>
                  <a:pt x="54191" y="14250"/>
                </a:moveTo>
                <a:lnTo>
                  <a:pt x="58719" y="20961"/>
                </a:lnTo>
                <a:lnTo>
                  <a:pt x="60502" y="29794"/>
                </a:lnTo>
                <a:lnTo>
                  <a:pt x="58719" y="38626"/>
                </a:lnTo>
                <a:lnTo>
                  <a:pt x="53855" y="45835"/>
                </a:lnTo>
                <a:lnTo>
                  <a:pt x="46642" y="50695"/>
                </a:lnTo>
                <a:lnTo>
                  <a:pt x="37807" y="52476"/>
                </a:lnTo>
                <a:lnTo>
                  <a:pt x="67280" y="52476"/>
                </a:lnTo>
                <a:lnTo>
                  <a:pt x="70611" y="47539"/>
                </a:lnTo>
                <a:lnTo>
                  <a:pt x="67573" y="32495"/>
                </a:lnTo>
                <a:lnTo>
                  <a:pt x="56170" y="15584"/>
                </a:lnTo>
                <a:lnTo>
                  <a:pt x="54191" y="14250"/>
                </a:lnTo>
                <a:close/>
              </a:path>
              <a:path w="71120" h="67944">
                <a:moveTo>
                  <a:pt x="43605" y="7111"/>
                </a:moveTo>
                <a:lnTo>
                  <a:pt x="37807" y="7111"/>
                </a:lnTo>
                <a:lnTo>
                  <a:pt x="46079" y="8779"/>
                </a:lnTo>
                <a:lnTo>
                  <a:pt x="43605" y="7111"/>
                </a:lnTo>
                <a:close/>
              </a:path>
            </a:pathLst>
          </a:custGeom>
          <a:solidFill>
            <a:srgbClr val="EF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994" y="11537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682" y="0"/>
                </a:moveTo>
                <a:lnTo>
                  <a:pt x="13855" y="1781"/>
                </a:lnTo>
                <a:lnTo>
                  <a:pt x="6645" y="6640"/>
                </a:lnTo>
                <a:lnTo>
                  <a:pt x="1783" y="13849"/>
                </a:lnTo>
                <a:lnTo>
                  <a:pt x="0" y="22682"/>
                </a:lnTo>
                <a:lnTo>
                  <a:pt x="1783" y="31514"/>
                </a:lnTo>
                <a:lnTo>
                  <a:pt x="6645" y="38723"/>
                </a:lnTo>
                <a:lnTo>
                  <a:pt x="13855" y="43583"/>
                </a:lnTo>
                <a:lnTo>
                  <a:pt x="22682" y="45364"/>
                </a:lnTo>
                <a:lnTo>
                  <a:pt x="31516" y="43583"/>
                </a:lnTo>
                <a:lnTo>
                  <a:pt x="38730" y="38723"/>
                </a:lnTo>
                <a:lnTo>
                  <a:pt x="43593" y="31514"/>
                </a:lnTo>
                <a:lnTo>
                  <a:pt x="43851" y="30238"/>
                </a:lnTo>
                <a:lnTo>
                  <a:pt x="18503" y="30238"/>
                </a:lnTo>
                <a:lnTo>
                  <a:pt x="15125" y="26860"/>
                </a:lnTo>
                <a:lnTo>
                  <a:pt x="15125" y="18503"/>
                </a:lnTo>
                <a:lnTo>
                  <a:pt x="18503" y="15125"/>
                </a:lnTo>
                <a:lnTo>
                  <a:pt x="43851" y="15125"/>
                </a:lnTo>
                <a:lnTo>
                  <a:pt x="43593" y="13849"/>
                </a:lnTo>
                <a:lnTo>
                  <a:pt x="39065" y="7138"/>
                </a:lnTo>
                <a:lnTo>
                  <a:pt x="30953" y="1667"/>
                </a:lnTo>
                <a:lnTo>
                  <a:pt x="22682" y="0"/>
                </a:lnTo>
                <a:close/>
              </a:path>
              <a:path w="45720" h="45719">
                <a:moveTo>
                  <a:pt x="43851" y="15125"/>
                </a:moveTo>
                <a:lnTo>
                  <a:pt x="26860" y="15125"/>
                </a:lnTo>
                <a:lnTo>
                  <a:pt x="30251" y="18503"/>
                </a:lnTo>
                <a:lnTo>
                  <a:pt x="30251" y="26860"/>
                </a:lnTo>
                <a:lnTo>
                  <a:pt x="26860" y="30238"/>
                </a:lnTo>
                <a:lnTo>
                  <a:pt x="43851" y="30238"/>
                </a:lnTo>
                <a:lnTo>
                  <a:pt x="45377" y="22682"/>
                </a:lnTo>
                <a:lnTo>
                  <a:pt x="43851" y="15125"/>
                </a:lnTo>
                <a:close/>
              </a:path>
            </a:pathLst>
          </a:custGeom>
          <a:solidFill>
            <a:srgbClr val="F6D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7119" y="1168898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11734" y="0"/>
                </a:moveTo>
                <a:lnTo>
                  <a:pt x="3378" y="0"/>
                </a:lnTo>
                <a:lnTo>
                  <a:pt x="0" y="3378"/>
                </a:lnTo>
                <a:lnTo>
                  <a:pt x="0" y="11734"/>
                </a:lnTo>
                <a:lnTo>
                  <a:pt x="3378" y="15113"/>
                </a:lnTo>
                <a:lnTo>
                  <a:pt x="11734" y="15113"/>
                </a:lnTo>
                <a:lnTo>
                  <a:pt x="15125" y="11734"/>
                </a:lnTo>
                <a:lnTo>
                  <a:pt x="15125" y="3378"/>
                </a:lnTo>
                <a:lnTo>
                  <a:pt x="11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2222" y="1146659"/>
            <a:ext cx="106680" cy="106681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53200"/>
                </a:moveTo>
                <a:lnTo>
                  <a:pt x="4179" y="32495"/>
                </a:lnTo>
                <a:lnTo>
                  <a:pt x="15579" y="15584"/>
                </a:lnTo>
                <a:lnTo>
                  <a:pt x="32489" y="4181"/>
                </a:lnTo>
                <a:lnTo>
                  <a:pt x="53200" y="0"/>
                </a:lnTo>
                <a:lnTo>
                  <a:pt x="73905" y="4181"/>
                </a:lnTo>
                <a:lnTo>
                  <a:pt x="90816" y="15584"/>
                </a:lnTo>
                <a:lnTo>
                  <a:pt x="102218" y="32495"/>
                </a:lnTo>
                <a:lnTo>
                  <a:pt x="106400" y="53200"/>
                </a:lnTo>
                <a:lnTo>
                  <a:pt x="102218" y="73910"/>
                </a:lnTo>
                <a:lnTo>
                  <a:pt x="90816" y="90820"/>
                </a:lnTo>
                <a:lnTo>
                  <a:pt x="73905" y="102220"/>
                </a:lnTo>
                <a:lnTo>
                  <a:pt x="53200" y="106400"/>
                </a:lnTo>
                <a:lnTo>
                  <a:pt x="32489" y="102220"/>
                </a:lnTo>
                <a:lnTo>
                  <a:pt x="15579" y="90820"/>
                </a:lnTo>
                <a:lnTo>
                  <a:pt x="4179" y="73910"/>
                </a:lnTo>
                <a:lnTo>
                  <a:pt x="0" y="53200"/>
                </a:lnTo>
                <a:close/>
              </a:path>
            </a:pathLst>
          </a:custGeom>
          <a:ln w="53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6699" y="2512676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20" h="13969">
                <a:moveTo>
                  <a:pt x="0" y="0"/>
                </a:moveTo>
                <a:lnTo>
                  <a:pt x="1102" y="1635"/>
                </a:lnTo>
                <a:lnTo>
                  <a:pt x="18012" y="13035"/>
                </a:lnTo>
                <a:lnTo>
                  <a:pt x="19902" y="13417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2222" y="2455120"/>
            <a:ext cx="83820" cy="74929"/>
          </a:xfrm>
          <a:custGeom>
            <a:avLst/>
            <a:gdLst/>
            <a:ahLst/>
            <a:cxnLst/>
            <a:rect l="l" t="t" r="r" b="b"/>
            <a:pathLst>
              <a:path w="83820" h="74930">
                <a:moveTo>
                  <a:pt x="4764" y="0"/>
                </a:moveTo>
                <a:lnTo>
                  <a:pt x="4179" y="867"/>
                </a:lnTo>
                <a:lnTo>
                  <a:pt x="0" y="21572"/>
                </a:lnTo>
                <a:lnTo>
                  <a:pt x="4179" y="42282"/>
                </a:lnTo>
                <a:lnTo>
                  <a:pt x="14476" y="57556"/>
                </a:lnTo>
                <a:lnTo>
                  <a:pt x="34379" y="70973"/>
                </a:lnTo>
                <a:lnTo>
                  <a:pt x="53200" y="74772"/>
                </a:lnTo>
                <a:lnTo>
                  <a:pt x="73905" y="70592"/>
                </a:lnTo>
                <a:lnTo>
                  <a:pt x="80383" y="66225"/>
                </a:lnTo>
                <a:lnTo>
                  <a:pt x="72453" y="66225"/>
                </a:lnTo>
                <a:lnTo>
                  <a:pt x="45960" y="60877"/>
                </a:lnTo>
                <a:lnTo>
                  <a:pt x="24326" y="46292"/>
                </a:lnTo>
                <a:lnTo>
                  <a:pt x="9742" y="24659"/>
                </a:lnTo>
                <a:lnTo>
                  <a:pt x="4764" y="0"/>
                </a:lnTo>
                <a:close/>
              </a:path>
              <a:path w="83820" h="74930">
                <a:moveTo>
                  <a:pt x="83773" y="63940"/>
                </a:moveTo>
                <a:lnTo>
                  <a:pt x="72453" y="66225"/>
                </a:lnTo>
                <a:lnTo>
                  <a:pt x="80383" y="66225"/>
                </a:lnTo>
                <a:lnTo>
                  <a:pt x="83773" y="63940"/>
                </a:lnTo>
                <a:close/>
              </a:path>
            </a:pathLst>
          </a:custGeom>
          <a:solidFill>
            <a:srgbClr val="DF5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6987" y="2433759"/>
            <a:ext cx="98425" cy="87630"/>
          </a:xfrm>
          <a:custGeom>
            <a:avLst/>
            <a:gdLst/>
            <a:ahLst/>
            <a:cxnLst/>
            <a:rect l="l" t="t" r="r" b="b"/>
            <a:pathLst>
              <a:path w="98425" h="87630">
                <a:moveTo>
                  <a:pt x="18697" y="0"/>
                </a:moveTo>
                <a:lnTo>
                  <a:pt x="10815" y="5314"/>
                </a:lnTo>
                <a:lnTo>
                  <a:pt x="0" y="21358"/>
                </a:lnTo>
                <a:lnTo>
                  <a:pt x="4977" y="46017"/>
                </a:lnTo>
                <a:lnTo>
                  <a:pt x="19562" y="67651"/>
                </a:lnTo>
                <a:lnTo>
                  <a:pt x="41195" y="82235"/>
                </a:lnTo>
                <a:lnTo>
                  <a:pt x="67689" y="87583"/>
                </a:lnTo>
                <a:lnTo>
                  <a:pt x="79009" y="85298"/>
                </a:lnTo>
                <a:lnTo>
                  <a:pt x="86051" y="80551"/>
                </a:lnTo>
                <a:lnTo>
                  <a:pt x="91509" y="72458"/>
                </a:lnTo>
                <a:lnTo>
                  <a:pt x="67689" y="72458"/>
                </a:lnTo>
                <a:lnTo>
                  <a:pt x="47084" y="68298"/>
                </a:lnTo>
                <a:lnTo>
                  <a:pt x="30259" y="56954"/>
                </a:lnTo>
                <a:lnTo>
                  <a:pt x="18915" y="40129"/>
                </a:lnTo>
                <a:lnTo>
                  <a:pt x="14755" y="19524"/>
                </a:lnTo>
                <a:lnTo>
                  <a:pt x="18697" y="0"/>
                </a:lnTo>
                <a:close/>
              </a:path>
              <a:path w="98425" h="87630">
                <a:moveTo>
                  <a:pt x="97809" y="61882"/>
                </a:moveTo>
                <a:lnTo>
                  <a:pt x="88293" y="68298"/>
                </a:lnTo>
                <a:lnTo>
                  <a:pt x="67689" y="72458"/>
                </a:lnTo>
                <a:lnTo>
                  <a:pt x="91509" y="72458"/>
                </a:lnTo>
                <a:lnTo>
                  <a:pt x="97454" y="63641"/>
                </a:lnTo>
                <a:lnTo>
                  <a:pt x="97809" y="61882"/>
                </a:lnTo>
                <a:close/>
              </a:path>
            </a:pathLst>
          </a:custGeom>
          <a:solidFill>
            <a:srgbClr val="E47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81743" y="2424338"/>
            <a:ext cx="86995" cy="81915"/>
          </a:xfrm>
          <a:custGeom>
            <a:avLst/>
            <a:gdLst/>
            <a:ahLst/>
            <a:cxnLst/>
            <a:rect l="l" t="t" r="r" b="b"/>
            <a:pathLst>
              <a:path w="86995" h="81914">
                <a:moveTo>
                  <a:pt x="29482" y="0"/>
                </a:moveTo>
                <a:lnTo>
                  <a:pt x="12969" y="3334"/>
                </a:lnTo>
                <a:lnTo>
                  <a:pt x="3941" y="9421"/>
                </a:lnTo>
                <a:lnTo>
                  <a:pt x="0" y="28946"/>
                </a:lnTo>
                <a:lnTo>
                  <a:pt x="4159" y="49551"/>
                </a:lnTo>
                <a:lnTo>
                  <a:pt x="15503" y="66376"/>
                </a:lnTo>
                <a:lnTo>
                  <a:pt x="32329" y="77720"/>
                </a:lnTo>
                <a:lnTo>
                  <a:pt x="52933" y="81880"/>
                </a:lnTo>
                <a:lnTo>
                  <a:pt x="73538" y="77720"/>
                </a:lnTo>
                <a:lnTo>
                  <a:pt x="83054" y="71304"/>
                </a:lnTo>
                <a:lnTo>
                  <a:pt x="83972" y="66754"/>
                </a:lnTo>
                <a:lnTo>
                  <a:pt x="52933" y="66754"/>
                </a:lnTo>
                <a:lnTo>
                  <a:pt x="38217" y="63783"/>
                </a:lnTo>
                <a:lnTo>
                  <a:pt x="26200" y="55680"/>
                </a:lnTo>
                <a:lnTo>
                  <a:pt x="18097" y="43662"/>
                </a:lnTo>
                <a:lnTo>
                  <a:pt x="15125" y="28946"/>
                </a:lnTo>
                <a:lnTo>
                  <a:pt x="18097" y="14230"/>
                </a:lnTo>
                <a:lnTo>
                  <a:pt x="26200" y="2213"/>
                </a:lnTo>
                <a:lnTo>
                  <a:pt x="29482" y="0"/>
                </a:lnTo>
                <a:close/>
              </a:path>
              <a:path w="86995" h="81914">
                <a:moveTo>
                  <a:pt x="85737" y="46691"/>
                </a:moveTo>
                <a:lnTo>
                  <a:pt x="79673" y="55680"/>
                </a:lnTo>
                <a:lnTo>
                  <a:pt x="67651" y="63783"/>
                </a:lnTo>
                <a:lnTo>
                  <a:pt x="52933" y="66754"/>
                </a:lnTo>
                <a:lnTo>
                  <a:pt x="83972" y="66754"/>
                </a:lnTo>
                <a:lnTo>
                  <a:pt x="86880" y="52352"/>
                </a:lnTo>
                <a:lnTo>
                  <a:pt x="85737" y="46691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6867" y="2423492"/>
            <a:ext cx="71120" cy="67945"/>
          </a:xfrm>
          <a:custGeom>
            <a:avLst/>
            <a:gdLst/>
            <a:ahLst/>
            <a:cxnLst/>
            <a:rect l="l" t="t" r="r" b="b"/>
            <a:pathLst>
              <a:path w="71120" h="67944">
                <a:moveTo>
                  <a:pt x="18554" y="0"/>
                </a:moveTo>
                <a:lnTo>
                  <a:pt x="14356" y="847"/>
                </a:lnTo>
                <a:lnTo>
                  <a:pt x="11074" y="3060"/>
                </a:lnTo>
                <a:lnTo>
                  <a:pt x="2971" y="15078"/>
                </a:lnTo>
                <a:lnTo>
                  <a:pt x="0" y="29794"/>
                </a:lnTo>
                <a:lnTo>
                  <a:pt x="2971" y="44509"/>
                </a:lnTo>
                <a:lnTo>
                  <a:pt x="11074" y="56527"/>
                </a:lnTo>
                <a:lnTo>
                  <a:pt x="23092" y="64630"/>
                </a:lnTo>
                <a:lnTo>
                  <a:pt x="37807" y="67602"/>
                </a:lnTo>
                <a:lnTo>
                  <a:pt x="52525" y="64630"/>
                </a:lnTo>
                <a:lnTo>
                  <a:pt x="64547" y="56527"/>
                </a:lnTo>
                <a:lnTo>
                  <a:pt x="67280" y="52476"/>
                </a:lnTo>
                <a:lnTo>
                  <a:pt x="37807" y="52476"/>
                </a:lnTo>
                <a:lnTo>
                  <a:pt x="28981" y="50695"/>
                </a:lnTo>
                <a:lnTo>
                  <a:pt x="21770" y="45835"/>
                </a:lnTo>
                <a:lnTo>
                  <a:pt x="16908" y="38626"/>
                </a:lnTo>
                <a:lnTo>
                  <a:pt x="15125" y="29794"/>
                </a:lnTo>
                <a:lnTo>
                  <a:pt x="16908" y="20961"/>
                </a:lnTo>
                <a:lnTo>
                  <a:pt x="21770" y="13752"/>
                </a:lnTo>
                <a:lnTo>
                  <a:pt x="28981" y="8893"/>
                </a:lnTo>
                <a:lnTo>
                  <a:pt x="37807" y="7111"/>
                </a:lnTo>
                <a:lnTo>
                  <a:pt x="43605" y="7111"/>
                </a:lnTo>
                <a:lnTo>
                  <a:pt x="39259" y="4181"/>
                </a:lnTo>
                <a:lnTo>
                  <a:pt x="18554" y="0"/>
                </a:lnTo>
                <a:close/>
              </a:path>
              <a:path w="71120" h="67944">
                <a:moveTo>
                  <a:pt x="54191" y="14250"/>
                </a:moveTo>
                <a:lnTo>
                  <a:pt x="58719" y="20961"/>
                </a:lnTo>
                <a:lnTo>
                  <a:pt x="60502" y="29794"/>
                </a:lnTo>
                <a:lnTo>
                  <a:pt x="58719" y="38626"/>
                </a:lnTo>
                <a:lnTo>
                  <a:pt x="53855" y="45835"/>
                </a:lnTo>
                <a:lnTo>
                  <a:pt x="46642" y="50695"/>
                </a:lnTo>
                <a:lnTo>
                  <a:pt x="37807" y="52476"/>
                </a:lnTo>
                <a:lnTo>
                  <a:pt x="67280" y="52476"/>
                </a:lnTo>
                <a:lnTo>
                  <a:pt x="70611" y="47539"/>
                </a:lnTo>
                <a:lnTo>
                  <a:pt x="67573" y="32495"/>
                </a:lnTo>
                <a:lnTo>
                  <a:pt x="56170" y="15584"/>
                </a:lnTo>
                <a:lnTo>
                  <a:pt x="54191" y="14250"/>
                </a:lnTo>
                <a:close/>
              </a:path>
              <a:path w="71120" h="67944">
                <a:moveTo>
                  <a:pt x="43605" y="7111"/>
                </a:moveTo>
                <a:lnTo>
                  <a:pt x="37807" y="7111"/>
                </a:lnTo>
                <a:lnTo>
                  <a:pt x="46079" y="8779"/>
                </a:lnTo>
                <a:lnTo>
                  <a:pt x="43605" y="7111"/>
                </a:lnTo>
                <a:close/>
              </a:path>
            </a:pathLst>
          </a:custGeom>
          <a:solidFill>
            <a:srgbClr val="EF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1994" y="24306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682" y="0"/>
                </a:moveTo>
                <a:lnTo>
                  <a:pt x="13855" y="1781"/>
                </a:lnTo>
                <a:lnTo>
                  <a:pt x="6645" y="6640"/>
                </a:lnTo>
                <a:lnTo>
                  <a:pt x="1783" y="13849"/>
                </a:lnTo>
                <a:lnTo>
                  <a:pt x="0" y="22682"/>
                </a:lnTo>
                <a:lnTo>
                  <a:pt x="1783" y="31514"/>
                </a:lnTo>
                <a:lnTo>
                  <a:pt x="6645" y="38723"/>
                </a:lnTo>
                <a:lnTo>
                  <a:pt x="13855" y="43583"/>
                </a:lnTo>
                <a:lnTo>
                  <a:pt x="22682" y="45364"/>
                </a:lnTo>
                <a:lnTo>
                  <a:pt x="31516" y="43583"/>
                </a:lnTo>
                <a:lnTo>
                  <a:pt x="38730" y="38723"/>
                </a:lnTo>
                <a:lnTo>
                  <a:pt x="43593" y="31514"/>
                </a:lnTo>
                <a:lnTo>
                  <a:pt x="43848" y="30251"/>
                </a:lnTo>
                <a:lnTo>
                  <a:pt x="18503" y="30251"/>
                </a:lnTo>
                <a:lnTo>
                  <a:pt x="15125" y="26860"/>
                </a:lnTo>
                <a:lnTo>
                  <a:pt x="15125" y="18503"/>
                </a:lnTo>
                <a:lnTo>
                  <a:pt x="18503" y="15125"/>
                </a:lnTo>
                <a:lnTo>
                  <a:pt x="43851" y="15125"/>
                </a:lnTo>
                <a:lnTo>
                  <a:pt x="43593" y="13849"/>
                </a:lnTo>
                <a:lnTo>
                  <a:pt x="39065" y="7138"/>
                </a:lnTo>
                <a:lnTo>
                  <a:pt x="30953" y="1667"/>
                </a:lnTo>
                <a:lnTo>
                  <a:pt x="22682" y="0"/>
                </a:lnTo>
                <a:close/>
              </a:path>
              <a:path w="45720" h="45719">
                <a:moveTo>
                  <a:pt x="43851" y="15125"/>
                </a:moveTo>
                <a:lnTo>
                  <a:pt x="26860" y="15125"/>
                </a:lnTo>
                <a:lnTo>
                  <a:pt x="30251" y="18503"/>
                </a:lnTo>
                <a:lnTo>
                  <a:pt x="30251" y="26860"/>
                </a:lnTo>
                <a:lnTo>
                  <a:pt x="26860" y="30251"/>
                </a:lnTo>
                <a:lnTo>
                  <a:pt x="43848" y="30251"/>
                </a:lnTo>
                <a:lnTo>
                  <a:pt x="45377" y="22682"/>
                </a:lnTo>
                <a:lnTo>
                  <a:pt x="43851" y="15125"/>
                </a:lnTo>
                <a:close/>
              </a:path>
            </a:pathLst>
          </a:custGeom>
          <a:solidFill>
            <a:srgbClr val="F6D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119" y="2445729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734" y="0"/>
                </a:moveTo>
                <a:lnTo>
                  <a:pt x="3378" y="0"/>
                </a:lnTo>
                <a:lnTo>
                  <a:pt x="0" y="3378"/>
                </a:lnTo>
                <a:lnTo>
                  <a:pt x="0" y="11734"/>
                </a:lnTo>
                <a:lnTo>
                  <a:pt x="3378" y="15125"/>
                </a:lnTo>
                <a:lnTo>
                  <a:pt x="11734" y="15125"/>
                </a:lnTo>
                <a:lnTo>
                  <a:pt x="15125" y="11734"/>
                </a:lnTo>
                <a:lnTo>
                  <a:pt x="15125" y="3378"/>
                </a:lnTo>
                <a:lnTo>
                  <a:pt x="117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2222" y="2423492"/>
            <a:ext cx="106680" cy="106681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53200"/>
                </a:moveTo>
                <a:lnTo>
                  <a:pt x="4179" y="32495"/>
                </a:lnTo>
                <a:lnTo>
                  <a:pt x="15579" y="15584"/>
                </a:lnTo>
                <a:lnTo>
                  <a:pt x="32489" y="4181"/>
                </a:lnTo>
                <a:lnTo>
                  <a:pt x="53200" y="0"/>
                </a:lnTo>
                <a:lnTo>
                  <a:pt x="73905" y="4181"/>
                </a:lnTo>
                <a:lnTo>
                  <a:pt x="90816" y="15584"/>
                </a:lnTo>
                <a:lnTo>
                  <a:pt x="102218" y="32495"/>
                </a:lnTo>
                <a:lnTo>
                  <a:pt x="106400" y="53200"/>
                </a:lnTo>
                <a:lnTo>
                  <a:pt x="102218" y="73910"/>
                </a:lnTo>
                <a:lnTo>
                  <a:pt x="90816" y="90820"/>
                </a:lnTo>
                <a:lnTo>
                  <a:pt x="73905" y="102220"/>
                </a:lnTo>
                <a:lnTo>
                  <a:pt x="53200" y="106400"/>
                </a:lnTo>
                <a:lnTo>
                  <a:pt x="32489" y="102220"/>
                </a:lnTo>
                <a:lnTo>
                  <a:pt x="15579" y="90820"/>
                </a:lnTo>
                <a:lnTo>
                  <a:pt x="4179" y="73910"/>
                </a:lnTo>
                <a:lnTo>
                  <a:pt x="0" y="53200"/>
                </a:lnTo>
                <a:close/>
              </a:path>
            </a:pathLst>
          </a:custGeom>
          <a:ln w="53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99855" y="2512671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19" h="13969">
                <a:moveTo>
                  <a:pt x="0" y="0"/>
                </a:moveTo>
                <a:lnTo>
                  <a:pt x="1106" y="1640"/>
                </a:lnTo>
                <a:lnTo>
                  <a:pt x="18016" y="13040"/>
                </a:lnTo>
                <a:lnTo>
                  <a:pt x="19909" y="13422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5376" y="2455107"/>
            <a:ext cx="83820" cy="74929"/>
          </a:xfrm>
          <a:custGeom>
            <a:avLst/>
            <a:gdLst/>
            <a:ahLst/>
            <a:cxnLst/>
            <a:rect l="l" t="t" r="r" b="b"/>
            <a:pathLst>
              <a:path w="83820" h="74930">
                <a:moveTo>
                  <a:pt x="4774" y="0"/>
                </a:moveTo>
                <a:lnTo>
                  <a:pt x="4181" y="879"/>
                </a:lnTo>
                <a:lnTo>
                  <a:pt x="0" y="21584"/>
                </a:lnTo>
                <a:lnTo>
                  <a:pt x="4181" y="42295"/>
                </a:lnTo>
                <a:lnTo>
                  <a:pt x="14478" y="57564"/>
                </a:lnTo>
                <a:lnTo>
                  <a:pt x="34387" y="70986"/>
                </a:lnTo>
                <a:lnTo>
                  <a:pt x="53200" y="74784"/>
                </a:lnTo>
                <a:lnTo>
                  <a:pt x="73912" y="70604"/>
                </a:lnTo>
                <a:lnTo>
                  <a:pt x="80392" y="66237"/>
                </a:lnTo>
                <a:lnTo>
                  <a:pt x="72466" y="66237"/>
                </a:lnTo>
                <a:lnTo>
                  <a:pt x="45972" y="60889"/>
                </a:lnTo>
                <a:lnTo>
                  <a:pt x="24339" y="46305"/>
                </a:lnTo>
                <a:lnTo>
                  <a:pt x="9754" y="24671"/>
                </a:lnTo>
                <a:lnTo>
                  <a:pt x="4774" y="0"/>
                </a:lnTo>
                <a:close/>
              </a:path>
              <a:path w="83820" h="74930">
                <a:moveTo>
                  <a:pt x="83781" y="63953"/>
                </a:moveTo>
                <a:lnTo>
                  <a:pt x="72466" y="66237"/>
                </a:lnTo>
                <a:lnTo>
                  <a:pt x="80392" y="66237"/>
                </a:lnTo>
                <a:lnTo>
                  <a:pt x="83781" y="63953"/>
                </a:lnTo>
                <a:close/>
              </a:path>
            </a:pathLst>
          </a:custGeom>
          <a:solidFill>
            <a:srgbClr val="DF5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0151" y="2433754"/>
            <a:ext cx="98425" cy="87630"/>
          </a:xfrm>
          <a:custGeom>
            <a:avLst/>
            <a:gdLst/>
            <a:ahLst/>
            <a:cxnLst/>
            <a:rect l="l" t="t" r="r" b="b"/>
            <a:pathLst>
              <a:path w="98425" h="87630">
                <a:moveTo>
                  <a:pt x="18700" y="0"/>
                </a:moveTo>
                <a:lnTo>
                  <a:pt x="10809" y="5320"/>
                </a:lnTo>
                <a:lnTo>
                  <a:pt x="0" y="21352"/>
                </a:lnTo>
                <a:lnTo>
                  <a:pt x="4980" y="46023"/>
                </a:lnTo>
                <a:lnTo>
                  <a:pt x="19564" y="67657"/>
                </a:lnTo>
                <a:lnTo>
                  <a:pt x="41198" y="82241"/>
                </a:lnTo>
                <a:lnTo>
                  <a:pt x="67691" y="87589"/>
                </a:lnTo>
                <a:lnTo>
                  <a:pt x="79007" y="85305"/>
                </a:lnTo>
                <a:lnTo>
                  <a:pt x="86052" y="80557"/>
                </a:lnTo>
                <a:lnTo>
                  <a:pt x="91510" y="72464"/>
                </a:lnTo>
                <a:lnTo>
                  <a:pt x="67691" y="72464"/>
                </a:lnTo>
                <a:lnTo>
                  <a:pt x="47087" y="68304"/>
                </a:lnTo>
                <a:lnTo>
                  <a:pt x="30261" y="56960"/>
                </a:lnTo>
                <a:lnTo>
                  <a:pt x="18917" y="40135"/>
                </a:lnTo>
                <a:lnTo>
                  <a:pt x="14757" y="19530"/>
                </a:lnTo>
                <a:lnTo>
                  <a:pt x="18700" y="0"/>
                </a:lnTo>
                <a:close/>
              </a:path>
              <a:path w="98425" h="87630">
                <a:moveTo>
                  <a:pt x="97811" y="61888"/>
                </a:moveTo>
                <a:lnTo>
                  <a:pt x="88296" y="68304"/>
                </a:lnTo>
                <a:lnTo>
                  <a:pt x="67691" y="72464"/>
                </a:lnTo>
                <a:lnTo>
                  <a:pt x="91510" y="72464"/>
                </a:lnTo>
                <a:lnTo>
                  <a:pt x="97456" y="63647"/>
                </a:lnTo>
                <a:lnTo>
                  <a:pt x="97811" y="61888"/>
                </a:lnTo>
                <a:close/>
              </a:path>
            </a:pathLst>
          </a:custGeom>
          <a:solidFill>
            <a:srgbClr val="E47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4910" y="2424335"/>
            <a:ext cx="86995" cy="81915"/>
          </a:xfrm>
          <a:custGeom>
            <a:avLst/>
            <a:gdLst/>
            <a:ahLst/>
            <a:cxnLst/>
            <a:rect l="l" t="t" r="r" b="b"/>
            <a:pathLst>
              <a:path w="86995" h="81914">
                <a:moveTo>
                  <a:pt x="29487" y="0"/>
                </a:moveTo>
                <a:lnTo>
                  <a:pt x="12962" y="3337"/>
                </a:lnTo>
                <a:lnTo>
                  <a:pt x="3942" y="9419"/>
                </a:lnTo>
                <a:lnTo>
                  <a:pt x="0" y="28949"/>
                </a:lnTo>
                <a:lnTo>
                  <a:pt x="4159" y="49554"/>
                </a:lnTo>
                <a:lnTo>
                  <a:pt x="15503" y="66379"/>
                </a:lnTo>
                <a:lnTo>
                  <a:pt x="32329" y="77723"/>
                </a:lnTo>
                <a:lnTo>
                  <a:pt x="52933" y="81883"/>
                </a:lnTo>
                <a:lnTo>
                  <a:pt x="73538" y="77723"/>
                </a:lnTo>
                <a:lnTo>
                  <a:pt x="83053" y="71308"/>
                </a:lnTo>
                <a:lnTo>
                  <a:pt x="83972" y="66757"/>
                </a:lnTo>
                <a:lnTo>
                  <a:pt x="52933" y="66757"/>
                </a:lnTo>
                <a:lnTo>
                  <a:pt x="38217" y="63786"/>
                </a:lnTo>
                <a:lnTo>
                  <a:pt x="26200" y="55683"/>
                </a:lnTo>
                <a:lnTo>
                  <a:pt x="18097" y="43665"/>
                </a:lnTo>
                <a:lnTo>
                  <a:pt x="15125" y="28949"/>
                </a:lnTo>
                <a:lnTo>
                  <a:pt x="18097" y="14234"/>
                </a:lnTo>
                <a:lnTo>
                  <a:pt x="26200" y="2216"/>
                </a:lnTo>
                <a:lnTo>
                  <a:pt x="29487" y="0"/>
                </a:lnTo>
                <a:close/>
              </a:path>
              <a:path w="86995" h="81914">
                <a:moveTo>
                  <a:pt x="85735" y="46683"/>
                </a:moveTo>
                <a:lnTo>
                  <a:pt x="79667" y="55683"/>
                </a:lnTo>
                <a:lnTo>
                  <a:pt x="67649" y="63786"/>
                </a:lnTo>
                <a:lnTo>
                  <a:pt x="52933" y="66757"/>
                </a:lnTo>
                <a:lnTo>
                  <a:pt x="83972" y="66757"/>
                </a:lnTo>
                <a:lnTo>
                  <a:pt x="86880" y="52356"/>
                </a:lnTo>
                <a:lnTo>
                  <a:pt x="85735" y="46683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0034" y="2423492"/>
            <a:ext cx="71120" cy="67945"/>
          </a:xfrm>
          <a:custGeom>
            <a:avLst/>
            <a:gdLst/>
            <a:ahLst/>
            <a:cxnLst/>
            <a:rect l="l" t="t" r="r" b="b"/>
            <a:pathLst>
              <a:path w="71120" h="67944">
                <a:moveTo>
                  <a:pt x="18542" y="0"/>
                </a:moveTo>
                <a:lnTo>
                  <a:pt x="14361" y="844"/>
                </a:lnTo>
                <a:lnTo>
                  <a:pt x="11074" y="3060"/>
                </a:lnTo>
                <a:lnTo>
                  <a:pt x="2971" y="15078"/>
                </a:lnTo>
                <a:lnTo>
                  <a:pt x="0" y="29794"/>
                </a:lnTo>
                <a:lnTo>
                  <a:pt x="2971" y="44509"/>
                </a:lnTo>
                <a:lnTo>
                  <a:pt x="11074" y="56527"/>
                </a:lnTo>
                <a:lnTo>
                  <a:pt x="23092" y="64630"/>
                </a:lnTo>
                <a:lnTo>
                  <a:pt x="37807" y="67602"/>
                </a:lnTo>
                <a:lnTo>
                  <a:pt x="52523" y="64630"/>
                </a:lnTo>
                <a:lnTo>
                  <a:pt x="64541" y="56527"/>
                </a:lnTo>
                <a:lnTo>
                  <a:pt x="67272" y="52476"/>
                </a:lnTo>
                <a:lnTo>
                  <a:pt x="37807" y="52476"/>
                </a:lnTo>
                <a:lnTo>
                  <a:pt x="28975" y="50695"/>
                </a:lnTo>
                <a:lnTo>
                  <a:pt x="21766" y="45835"/>
                </a:lnTo>
                <a:lnTo>
                  <a:pt x="16907" y="38626"/>
                </a:lnTo>
                <a:lnTo>
                  <a:pt x="15125" y="29794"/>
                </a:lnTo>
                <a:lnTo>
                  <a:pt x="16907" y="20961"/>
                </a:lnTo>
                <a:lnTo>
                  <a:pt x="21766" y="13752"/>
                </a:lnTo>
                <a:lnTo>
                  <a:pt x="28975" y="8893"/>
                </a:lnTo>
                <a:lnTo>
                  <a:pt x="37807" y="7111"/>
                </a:lnTo>
                <a:lnTo>
                  <a:pt x="43601" y="7111"/>
                </a:lnTo>
                <a:lnTo>
                  <a:pt x="39254" y="4181"/>
                </a:lnTo>
                <a:lnTo>
                  <a:pt x="18542" y="0"/>
                </a:lnTo>
                <a:close/>
              </a:path>
              <a:path w="71120" h="67944">
                <a:moveTo>
                  <a:pt x="54181" y="14244"/>
                </a:moveTo>
                <a:lnTo>
                  <a:pt x="58708" y="20961"/>
                </a:lnTo>
                <a:lnTo>
                  <a:pt x="60490" y="29794"/>
                </a:lnTo>
                <a:lnTo>
                  <a:pt x="58708" y="38626"/>
                </a:lnTo>
                <a:lnTo>
                  <a:pt x="53849" y="45835"/>
                </a:lnTo>
                <a:lnTo>
                  <a:pt x="46640" y="50695"/>
                </a:lnTo>
                <a:lnTo>
                  <a:pt x="37807" y="52476"/>
                </a:lnTo>
                <a:lnTo>
                  <a:pt x="67272" y="52476"/>
                </a:lnTo>
                <a:lnTo>
                  <a:pt x="70609" y="47528"/>
                </a:lnTo>
                <a:lnTo>
                  <a:pt x="67573" y="32495"/>
                </a:lnTo>
                <a:lnTo>
                  <a:pt x="56168" y="15584"/>
                </a:lnTo>
                <a:lnTo>
                  <a:pt x="54181" y="14244"/>
                </a:lnTo>
                <a:close/>
              </a:path>
              <a:path w="71120" h="67944">
                <a:moveTo>
                  <a:pt x="43601" y="7111"/>
                </a:moveTo>
                <a:lnTo>
                  <a:pt x="37807" y="7111"/>
                </a:lnTo>
                <a:lnTo>
                  <a:pt x="46074" y="8779"/>
                </a:lnTo>
                <a:lnTo>
                  <a:pt x="43601" y="7111"/>
                </a:lnTo>
                <a:close/>
              </a:path>
            </a:pathLst>
          </a:custGeom>
          <a:solidFill>
            <a:srgbClr val="EF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5159" y="24306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682" y="0"/>
                </a:moveTo>
                <a:lnTo>
                  <a:pt x="13849" y="1781"/>
                </a:lnTo>
                <a:lnTo>
                  <a:pt x="6640" y="6640"/>
                </a:lnTo>
                <a:lnTo>
                  <a:pt x="1781" y="13849"/>
                </a:lnTo>
                <a:lnTo>
                  <a:pt x="0" y="22682"/>
                </a:lnTo>
                <a:lnTo>
                  <a:pt x="1781" y="31514"/>
                </a:lnTo>
                <a:lnTo>
                  <a:pt x="6640" y="38723"/>
                </a:lnTo>
                <a:lnTo>
                  <a:pt x="13849" y="43583"/>
                </a:lnTo>
                <a:lnTo>
                  <a:pt x="22682" y="45364"/>
                </a:lnTo>
                <a:lnTo>
                  <a:pt x="31514" y="43583"/>
                </a:lnTo>
                <a:lnTo>
                  <a:pt x="38723" y="38723"/>
                </a:lnTo>
                <a:lnTo>
                  <a:pt x="43583" y="31514"/>
                </a:lnTo>
                <a:lnTo>
                  <a:pt x="43837" y="30251"/>
                </a:lnTo>
                <a:lnTo>
                  <a:pt x="18503" y="30251"/>
                </a:lnTo>
                <a:lnTo>
                  <a:pt x="15112" y="26860"/>
                </a:lnTo>
                <a:lnTo>
                  <a:pt x="15112" y="18503"/>
                </a:lnTo>
                <a:lnTo>
                  <a:pt x="18503" y="15125"/>
                </a:lnTo>
                <a:lnTo>
                  <a:pt x="43840" y="15125"/>
                </a:lnTo>
                <a:lnTo>
                  <a:pt x="43583" y="13849"/>
                </a:lnTo>
                <a:lnTo>
                  <a:pt x="39055" y="7132"/>
                </a:lnTo>
                <a:lnTo>
                  <a:pt x="30948" y="1667"/>
                </a:lnTo>
                <a:lnTo>
                  <a:pt x="22682" y="0"/>
                </a:lnTo>
                <a:close/>
              </a:path>
              <a:path w="45720" h="45719">
                <a:moveTo>
                  <a:pt x="43840" y="15125"/>
                </a:moveTo>
                <a:lnTo>
                  <a:pt x="26860" y="15125"/>
                </a:lnTo>
                <a:lnTo>
                  <a:pt x="30238" y="18503"/>
                </a:lnTo>
                <a:lnTo>
                  <a:pt x="30238" y="26860"/>
                </a:lnTo>
                <a:lnTo>
                  <a:pt x="26860" y="30251"/>
                </a:lnTo>
                <a:lnTo>
                  <a:pt x="43837" y="30251"/>
                </a:lnTo>
                <a:lnTo>
                  <a:pt x="45364" y="22682"/>
                </a:lnTo>
                <a:lnTo>
                  <a:pt x="43840" y="15125"/>
                </a:lnTo>
                <a:close/>
              </a:path>
            </a:pathLst>
          </a:custGeom>
          <a:solidFill>
            <a:srgbClr val="F6D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0272" y="2445729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747" y="0"/>
                </a:moveTo>
                <a:lnTo>
                  <a:pt x="3390" y="0"/>
                </a:lnTo>
                <a:lnTo>
                  <a:pt x="0" y="3378"/>
                </a:lnTo>
                <a:lnTo>
                  <a:pt x="0" y="11734"/>
                </a:lnTo>
                <a:lnTo>
                  <a:pt x="3390" y="15125"/>
                </a:lnTo>
                <a:lnTo>
                  <a:pt x="11747" y="15125"/>
                </a:lnTo>
                <a:lnTo>
                  <a:pt x="15125" y="11734"/>
                </a:lnTo>
                <a:lnTo>
                  <a:pt x="15125" y="3378"/>
                </a:lnTo>
                <a:lnTo>
                  <a:pt x="11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5375" y="2423492"/>
            <a:ext cx="106680" cy="106681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53200"/>
                </a:moveTo>
                <a:lnTo>
                  <a:pt x="4181" y="32495"/>
                </a:lnTo>
                <a:lnTo>
                  <a:pt x="15584" y="15584"/>
                </a:lnTo>
                <a:lnTo>
                  <a:pt x="32495" y="4181"/>
                </a:lnTo>
                <a:lnTo>
                  <a:pt x="53200" y="0"/>
                </a:lnTo>
                <a:lnTo>
                  <a:pt x="73912" y="4181"/>
                </a:lnTo>
                <a:lnTo>
                  <a:pt x="90827" y="15584"/>
                </a:lnTo>
                <a:lnTo>
                  <a:pt x="102231" y="32495"/>
                </a:lnTo>
                <a:lnTo>
                  <a:pt x="106413" y="53200"/>
                </a:lnTo>
                <a:lnTo>
                  <a:pt x="102231" y="73910"/>
                </a:lnTo>
                <a:lnTo>
                  <a:pt x="90827" y="90820"/>
                </a:lnTo>
                <a:lnTo>
                  <a:pt x="73912" y="102220"/>
                </a:lnTo>
                <a:lnTo>
                  <a:pt x="53200" y="106400"/>
                </a:lnTo>
                <a:lnTo>
                  <a:pt x="32495" y="102220"/>
                </a:lnTo>
                <a:lnTo>
                  <a:pt x="15584" y="90820"/>
                </a:lnTo>
                <a:lnTo>
                  <a:pt x="4181" y="73910"/>
                </a:lnTo>
                <a:lnTo>
                  <a:pt x="0" y="53200"/>
                </a:lnTo>
                <a:close/>
              </a:path>
            </a:pathLst>
          </a:custGeom>
          <a:ln w="53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78494" y="2386942"/>
            <a:ext cx="2914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i="1" spc="-120" dirty="0">
                <a:solidFill>
                  <a:srgbClr val="231F20"/>
                </a:solidFill>
                <a:latin typeface="Verdana"/>
                <a:cs typeface="Verdana"/>
              </a:rPr>
              <a:t>-q  </a:t>
            </a:r>
            <a:r>
              <a:rPr sz="1000" i="1" spc="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31F20"/>
                </a:solidFill>
                <a:latin typeface="Century Gothic"/>
                <a:cs typeface="Century Gothic"/>
              </a:rPr>
              <a:t>-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81440" y="1112764"/>
            <a:ext cx="2647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dirty="0">
                <a:solidFill>
                  <a:srgbClr val="231F20"/>
                </a:solidFill>
                <a:latin typeface="Century Gothic"/>
                <a:cs typeface="Century Gothic"/>
              </a:rPr>
              <a:t>- </a:t>
            </a:r>
            <a:r>
              <a:rPr sz="1000" spc="6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000" i="1" spc="-120" dirty="0">
                <a:solidFill>
                  <a:srgbClr val="231F20"/>
                </a:solidFill>
                <a:latin typeface="Verdana"/>
                <a:cs typeface="Verdana"/>
              </a:rPr>
              <a:t>-q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1161" y="1110097"/>
            <a:ext cx="3048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400" i="1" spc="-195" baseline="2777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r>
              <a:rPr sz="1400" i="1" spc="-30" baseline="2777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2817" y="2386942"/>
            <a:ext cx="3276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20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r>
              <a:rPr sz="1000" spc="22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1400" i="1" spc="-195" baseline="2777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endParaRPr sz="1400" baseline="2777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11093" y="1094767"/>
            <a:ext cx="1003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10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34194" y="1206512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136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1459" y="1189216"/>
            <a:ext cx="43815" cy="34926"/>
          </a:xfrm>
          <a:custGeom>
            <a:avLst/>
            <a:gdLst/>
            <a:ahLst/>
            <a:cxnLst/>
            <a:rect l="l" t="t" r="r" b="b"/>
            <a:pathLst>
              <a:path w="43814" h="34925">
                <a:moveTo>
                  <a:pt x="0" y="0"/>
                </a:moveTo>
                <a:lnTo>
                  <a:pt x="0" y="34582"/>
                </a:lnTo>
                <a:lnTo>
                  <a:pt x="43218" y="17297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7001" y="1203846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839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6666" y="1186561"/>
            <a:ext cx="43815" cy="34926"/>
          </a:xfrm>
          <a:custGeom>
            <a:avLst/>
            <a:gdLst/>
            <a:ahLst/>
            <a:cxnLst/>
            <a:rect l="l" t="t" r="r" b="b"/>
            <a:pathLst>
              <a:path w="43814" h="34925">
                <a:moveTo>
                  <a:pt x="43218" y="0"/>
                </a:moveTo>
                <a:lnTo>
                  <a:pt x="0" y="17284"/>
                </a:lnTo>
                <a:lnTo>
                  <a:pt x="43218" y="34582"/>
                </a:lnTo>
                <a:lnTo>
                  <a:pt x="4321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817747" y="2363625"/>
            <a:ext cx="1003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10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40837" y="2475358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148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8102" y="2458071"/>
            <a:ext cx="43815" cy="34926"/>
          </a:xfrm>
          <a:custGeom>
            <a:avLst/>
            <a:gdLst/>
            <a:ahLst/>
            <a:cxnLst/>
            <a:rect l="l" t="t" r="r" b="b"/>
            <a:pathLst>
              <a:path w="43814" h="34925">
                <a:moveTo>
                  <a:pt x="0" y="0"/>
                </a:moveTo>
                <a:lnTo>
                  <a:pt x="0" y="34582"/>
                </a:lnTo>
                <a:lnTo>
                  <a:pt x="43230" y="17284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3655" y="2472702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827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3310" y="2455419"/>
            <a:ext cx="43815" cy="34926"/>
          </a:xfrm>
          <a:custGeom>
            <a:avLst/>
            <a:gdLst/>
            <a:ahLst/>
            <a:cxnLst/>
            <a:rect l="l" t="t" r="r" b="b"/>
            <a:pathLst>
              <a:path w="43814" h="34925">
                <a:moveTo>
                  <a:pt x="43230" y="0"/>
                </a:moveTo>
                <a:lnTo>
                  <a:pt x="0" y="17284"/>
                </a:lnTo>
                <a:lnTo>
                  <a:pt x="43230" y="34582"/>
                </a:lnTo>
                <a:lnTo>
                  <a:pt x="432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85986" y="1710312"/>
            <a:ext cx="1003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10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41243" y="1287641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470839"/>
                </a:moveTo>
                <a:lnTo>
                  <a:pt x="0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3948" y="1247295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5">
                <a:moveTo>
                  <a:pt x="17297" y="0"/>
                </a:moveTo>
                <a:lnTo>
                  <a:pt x="0" y="43230"/>
                </a:lnTo>
                <a:lnTo>
                  <a:pt x="34582" y="43230"/>
                </a:lnTo>
                <a:lnTo>
                  <a:pt x="1729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41243" y="1904785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470827"/>
                </a:moveTo>
                <a:lnTo>
                  <a:pt x="0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3948" y="2372732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34582" y="0"/>
                </a:moveTo>
                <a:lnTo>
                  <a:pt x="0" y="0"/>
                </a:lnTo>
                <a:lnTo>
                  <a:pt x="17297" y="43230"/>
                </a:lnTo>
                <a:lnTo>
                  <a:pt x="345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465474" y="1710312"/>
            <a:ext cx="10032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10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20742" y="1287641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470839"/>
                </a:moveTo>
                <a:lnTo>
                  <a:pt x="0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3447" y="1247295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5">
                <a:moveTo>
                  <a:pt x="17297" y="0"/>
                </a:moveTo>
                <a:lnTo>
                  <a:pt x="0" y="43230"/>
                </a:lnTo>
                <a:lnTo>
                  <a:pt x="34582" y="43230"/>
                </a:lnTo>
                <a:lnTo>
                  <a:pt x="1729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20742" y="1904785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470827"/>
                </a:moveTo>
                <a:lnTo>
                  <a:pt x="0" y="0"/>
                </a:lnTo>
              </a:path>
            </a:pathLst>
          </a:custGeom>
          <a:ln w="79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03447" y="2372732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34582" y="0"/>
                </a:moveTo>
                <a:lnTo>
                  <a:pt x="0" y="0"/>
                </a:lnTo>
                <a:lnTo>
                  <a:pt x="17297" y="43230"/>
                </a:lnTo>
                <a:lnTo>
                  <a:pt x="345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450083" y="2709671"/>
            <a:ext cx="2875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50" dirty="0">
                <a:latin typeface="Georgia"/>
                <a:cs typeface="Georgia"/>
              </a:rPr>
              <a:t>4.5:  </a:t>
            </a:r>
            <a:r>
              <a:rPr sz="1000" spc="-10" dirty="0">
                <a:latin typeface="Georgia"/>
                <a:cs typeface="Georgia"/>
              </a:rPr>
              <a:t>Charge </a:t>
            </a:r>
            <a:r>
              <a:rPr sz="1000" spc="-20" dirty="0">
                <a:latin typeface="Georgia"/>
                <a:cs typeface="Georgia"/>
              </a:rPr>
              <a:t>configuration </a:t>
            </a:r>
            <a:r>
              <a:rPr sz="1000" spc="-25" dirty="0">
                <a:latin typeface="Georgia"/>
                <a:cs typeface="Georgia"/>
              </a:rPr>
              <a:t>for  </a:t>
            </a:r>
            <a:r>
              <a:rPr sz="1000" spc="-10" dirty="0">
                <a:latin typeface="Georgia"/>
                <a:cs typeface="Georgia"/>
              </a:rPr>
              <a:t>Example </a:t>
            </a:r>
            <a:r>
              <a:rPr sz="1000" spc="30" dirty="0">
                <a:latin typeface="Georgia"/>
                <a:cs typeface="Georgia"/>
              </a:rPr>
              <a:t> </a:t>
            </a:r>
            <a:r>
              <a:rPr sz="1000" spc="55" dirty="0">
                <a:latin typeface="Georgia"/>
                <a:cs typeface="Georgia"/>
              </a:rPr>
              <a:t>11.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64596" y="3101867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5" h="20955">
                <a:moveTo>
                  <a:pt x="0" y="0"/>
                </a:moveTo>
                <a:lnTo>
                  <a:pt x="863" y="4278"/>
                </a:lnTo>
                <a:lnTo>
                  <a:pt x="6597" y="12783"/>
                </a:lnTo>
                <a:lnTo>
                  <a:pt x="15102" y="18517"/>
                </a:lnTo>
                <a:lnTo>
                  <a:pt x="25520" y="20619"/>
                </a:lnTo>
                <a:lnTo>
                  <a:pt x="26823" y="20356"/>
                </a:lnTo>
                <a:lnTo>
                  <a:pt x="19686" y="18916"/>
                </a:lnTo>
                <a:lnTo>
                  <a:pt x="6985" y="10356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63356" y="3075595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30" h="46989">
                <a:moveTo>
                  <a:pt x="9630" y="0"/>
                </a:moveTo>
                <a:lnTo>
                  <a:pt x="7835" y="1209"/>
                </a:lnTo>
                <a:lnTo>
                  <a:pt x="2102" y="9715"/>
                </a:lnTo>
                <a:lnTo>
                  <a:pt x="0" y="20132"/>
                </a:lnTo>
                <a:lnTo>
                  <a:pt x="1238" y="26271"/>
                </a:lnTo>
                <a:lnTo>
                  <a:pt x="8224" y="36628"/>
                </a:lnTo>
                <a:lnTo>
                  <a:pt x="20925" y="45187"/>
                </a:lnTo>
                <a:lnTo>
                  <a:pt x="28062" y="46628"/>
                </a:lnTo>
                <a:lnTo>
                  <a:pt x="37178" y="44789"/>
                </a:lnTo>
                <a:lnTo>
                  <a:pt x="45688" y="39055"/>
                </a:lnTo>
                <a:lnTo>
                  <a:pt x="47127" y="36922"/>
                </a:lnTo>
                <a:lnTo>
                  <a:pt x="36474" y="36922"/>
                </a:lnTo>
                <a:lnTo>
                  <a:pt x="25366" y="34679"/>
                </a:lnTo>
                <a:lnTo>
                  <a:pt x="16295" y="28563"/>
                </a:lnTo>
                <a:lnTo>
                  <a:pt x="10180" y="19493"/>
                </a:lnTo>
                <a:lnTo>
                  <a:pt x="7937" y="8385"/>
                </a:lnTo>
                <a:lnTo>
                  <a:pt x="9630" y="0"/>
                </a:lnTo>
                <a:close/>
              </a:path>
              <a:path w="49530" h="46989">
                <a:moveTo>
                  <a:pt x="49530" y="33360"/>
                </a:moveTo>
                <a:lnTo>
                  <a:pt x="47574" y="34679"/>
                </a:lnTo>
                <a:lnTo>
                  <a:pt x="36474" y="36922"/>
                </a:lnTo>
                <a:lnTo>
                  <a:pt x="47127" y="36922"/>
                </a:lnTo>
                <a:lnTo>
                  <a:pt x="49530" y="33360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71293" y="3069438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6503" y="0"/>
                </a:moveTo>
                <a:lnTo>
                  <a:pt x="8403" y="1634"/>
                </a:lnTo>
                <a:lnTo>
                  <a:pt x="1692" y="6158"/>
                </a:lnTo>
                <a:lnTo>
                  <a:pt x="0" y="14543"/>
                </a:lnTo>
                <a:lnTo>
                  <a:pt x="2242" y="25651"/>
                </a:lnTo>
                <a:lnTo>
                  <a:pt x="8358" y="34722"/>
                </a:lnTo>
                <a:lnTo>
                  <a:pt x="17428" y="40838"/>
                </a:lnTo>
                <a:lnTo>
                  <a:pt x="28536" y="43080"/>
                </a:lnTo>
                <a:lnTo>
                  <a:pt x="39637" y="40838"/>
                </a:lnTo>
                <a:lnTo>
                  <a:pt x="41592" y="39519"/>
                </a:lnTo>
                <a:lnTo>
                  <a:pt x="43488" y="36708"/>
                </a:lnTo>
                <a:lnTo>
                  <a:pt x="44507" y="31663"/>
                </a:lnTo>
                <a:lnTo>
                  <a:pt x="19075" y="31663"/>
                </a:lnTo>
                <a:lnTo>
                  <a:pt x="11417" y="23992"/>
                </a:lnTo>
                <a:lnTo>
                  <a:pt x="11417" y="5094"/>
                </a:lnTo>
                <a:lnTo>
                  <a:pt x="16503" y="0"/>
                </a:lnTo>
                <a:close/>
              </a:path>
              <a:path w="45719" h="43180">
                <a:moveTo>
                  <a:pt x="45217" y="24431"/>
                </a:moveTo>
                <a:lnTo>
                  <a:pt x="37985" y="31663"/>
                </a:lnTo>
                <a:lnTo>
                  <a:pt x="44507" y="31663"/>
                </a:lnTo>
                <a:lnTo>
                  <a:pt x="45592" y="26291"/>
                </a:lnTo>
                <a:lnTo>
                  <a:pt x="45217" y="24431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2710" y="3068968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86" y="467"/>
                </a:lnTo>
                <a:lnTo>
                  <a:pt x="0" y="5562"/>
                </a:lnTo>
                <a:lnTo>
                  <a:pt x="0" y="24460"/>
                </a:lnTo>
                <a:lnTo>
                  <a:pt x="7658" y="32131"/>
                </a:lnTo>
                <a:lnTo>
                  <a:pt x="26568" y="32131"/>
                </a:lnTo>
                <a:lnTo>
                  <a:pt x="33800" y="24899"/>
                </a:lnTo>
                <a:lnTo>
                  <a:pt x="32954" y="20713"/>
                </a:lnTo>
                <a:lnTo>
                  <a:pt x="13969" y="20713"/>
                </a:lnTo>
                <a:lnTo>
                  <a:pt x="11404" y="18161"/>
                </a:lnTo>
                <a:lnTo>
                  <a:pt x="11404" y="11861"/>
                </a:lnTo>
                <a:lnTo>
                  <a:pt x="13969" y="9309"/>
                </a:lnTo>
                <a:lnTo>
                  <a:pt x="27327" y="9309"/>
                </a:lnTo>
                <a:lnTo>
                  <a:pt x="26333" y="7835"/>
                </a:lnTo>
                <a:lnTo>
                  <a:pt x="17823" y="2102"/>
                </a:lnTo>
                <a:lnTo>
                  <a:pt x="7404" y="0"/>
                </a:lnTo>
                <a:close/>
              </a:path>
              <a:path w="34289" h="32385">
                <a:moveTo>
                  <a:pt x="27327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13"/>
                </a:lnTo>
                <a:lnTo>
                  <a:pt x="32954" y="20713"/>
                </a:lnTo>
                <a:lnTo>
                  <a:pt x="32071" y="16341"/>
                </a:lnTo>
                <a:lnTo>
                  <a:pt x="27327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94115" y="3078277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8864" y="0"/>
                </a:moveTo>
                <a:lnTo>
                  <a:pt x="2565" y="0"/>
                </a:lnTo>
                <a:lnTo>
                  <a:pt x="0" y="2552"/>
                </a:lnTo>
                <a:lnTo>
                  <a:pt x="0" y="8851"/>
                </a:lnTo>
                <a:lnTo>
                  <a:pt x="2565" y="11404"/>
                </a:lnTo>
                <a:lnTo>
                  <a:pt x="8864" y="11404"/>
                </a:lnTo>
                <a:lnTo>
                  <a:pt x="11417" y="8851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63358" y="30689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2" y="16341"/>
                </a:lnTo>
                <a:lnTo>
                  <a:pt x="7835" y="7835"/>
                </a:lnTo>
                <a:lnTo>
                  <a:pt x="16341" y="2102"/>
                </a:lnTo>
                <a:lnTo>
                  <a:pt x="26758" y="0"/>
                </a:lnTo>
                <a:lnTo>
                  <a:pt x="37178" y="2102"/>
                </a:lnTo>
                <a:lnTo>
                  <a:pt x="45688" y="7835"/>
                </a:lnTo>
                <a:lnTo>
                  <a:pt x="51426" y="16341"/>
                </a:lnTo>
                <a:lnTo>
                  <a:pt x="53530" y="26758"/>
                </a:lnTo>
                <a:lnTo>
                  <a:pt x="51426" y="37176"/>
                </a:lnTo>
                <a:lnTo>
                  <a:pt x="45688" y="45681"/>
                </a:lnTo>
                <a:lnTo>
                  <a:pt x="37178" y="51415"/>
                </a:lnTo>
                <a:lnTo>
                  <a:pt x="26758" y="53517"/>
                </a:lnTo>
                <a:lnTo>
                  <a:pt x="16341" y="51415"/>
                </a:lnTo>
                <a:lnTo>
                  <a:pt x="7835" y="45681"/>
                </a:lnTo>
                <a:lnTo>
                  <a:pt x="2102" y="37176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06897" y="3101849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5" h="20955">
                <a:moveTo>
                  <a:pt x="0" y="0"/>
                </a:moveTo>
                <a:lnTo>
                  <a:pt x="867" y="4296"/>
                </a:lnTo>
                <a:lnTo>
                  <a:pt x="6605" y="12802"/>
                </a:lnTo>
                <a:lnTo>
                  <a:pt x="15115" y="18535"/>
                </a:lnTo>
                <a:lnTo>
                  <a:pt x="25535" y="20638"/>
                </a:lnTo>
                <a:lnTo>
                  <a:pt x="26832" y="20376"/>
                </a:lnTo>
                <a:lnTo>
                  <a:pt x="19690" y="18934"/>
                </a:lnTo>
                <a:lnTo>
                  <a:pt x="6994" y="10374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05659" y="3075591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30" h="46989">
                <a:moveTo>
                  <a:pt x="9643" y="0"/>
                </a:moveTo>
                <a:lnTo>
                  <a:pt x="7842" y="1213"/>
                </a:lnTo>
                <a:lnTo>
                  <a:pt x="2104" y="9719"/>
                </a:lnTo>
                <a:lnTo>
                  <a:pt x="0" y="20136"/>
                </a:lnTo>
                <a:lnTo>
                  <a:pt x="1236" y="26257"/>
                </a:lnTo>
                <a:lnTo>
                  <a:pt x="8231" y="36632"/>
                </a:lnTo>
                <a:lnTo>
                  <a:pt x="20927" y="45192"/>
                </a:lnTo>
                <a:lnTo>
                  <a:pt x="28068" y="46633"/>
                </a:lnTo>
                <a:lnTo>
                  <a:pt x="37189" y="44793"/>
                </a:lnTo>
                <a:lnTo>
                  <a:pt x="45694" y="39059"/>
                </a:lnTo>
                <a:lnTo>
                  <a:pt x="47132" y="36926"/>
                </a:lnTo>
                <a:lnTo>
                  <a:pt x="36474" y="36926"/>
                </a:lnTo>
                <a:lnTo>
                  <a:pt x="25373" y="34683"/>
                </a:lnTo>
                <a:lnTo>
                  <a:pt x="16306" y="28568"/>
                </a:lnTo>
                <a:lnTo>
                  <a:pt x="10192" y="19497"/>
                </a:lnTo>
                <a:lnTo>
                  <a:pt x="7950" y="8389"/>
                </a:lnTo>
                <a:lnTo>
                  <a:pt x="9643" y="0"/>
                </a:lnTo>
                <a:close/>
              </a:path>
              <a:path w="49530" h="46989">
                <a:moveTo>
                  <a:pt x="49529" y="33370"/>
                </a:moveTo>
                <a:lnTo>
                  <a:pt x="47582" y="34683"/>
                </a:lnTo>
                <a:lnTo>
                  <a:pt x="36474" y="36926"/>
                </a:lnTo>
                <a:lnTo>
                  <a:pt x="47132" y="36926"/>
                </a:lnTo>
                <a:lnTo>
                  <a:pt x="49529" y="33370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13610" y="3069438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6498" y="0"/>
                </a:moveTo>
                <a:lnTo>
                  <a:pt x="8401" y="1633"/>
                </a:lnTo>
                <a:lnTo>
                  <a:pt x="1693" y="6153"/>
                </a:lnTo>
                <a:lnTo>
                  <a:pt x="0" y="14542"/>
                </a:lnTo>
                <a:lnTo>
                  <a:pt x="2242" y="25650"/>
                </a:lnTo>
                <a:lnTo>
                  <a:pt x="8356" y="34721"/>
                </a:lnTo>
                <a:lnTo>
                  <a:pt x="17423" y="40837"/>
                </a:lnTo>
                <a:lnTo>
                  <a:pt x="28524" y="43079"/>
                </a:lnTo>
                <a:lnTo>
                  <a:pt x="39632" y="40837"/>
                </a:lnTo>
                <a:lnTo>
                  <a:pt x="41579" y="39524"/>
                </a:lnTo>
                <a:lnTo>
                  <a:pt x="43478" y="36707"/>
                </a:lnTo>
                <a:lnTo>
                  <a:pt x="44496" y="31662"/>
                </a:lnTo>
                <a:lnTo>
                  <a:pt x="19075" y="31662"/>
                </a:lnTo>
                <a:lnTo>
                  <a:pt x="11404" y="23991"/>
                </a:lnTo>
                <a:lnTo>
                  <a:pt x="11404" y="5093"/>
                </a:lnTo>
                <a:lnTo>
                  <a:pt x="16498" y="0"/>
                </a:lnTo>
                <a:close/>
              </a:path>
              <a:path w="45719" h="43180">
                <a:moveTo>
                  <a:pt x="45205" y="24430"/>
                </a:moveTo>
                <a:lnTo>
                  <a:pt x="37985" y="31662"/>
                </a:lnTo>
                <a:lnTo>
                  <a:pt x="44496" y="31662"/>
                </a:lnTo>
                <a:lnTo>
                  <a:pt x="45580" y="26290"/>
                </a:lnTo>
                <a:lnTo>
                  <a:pt x="45205" y="24430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5013" y="3068968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16" y="0"/>
                </a:moveTo>
                <a:lnTo>
                  <a:pt x="5093" y="468"/>
                </a:lnTo>
                <a:lnTo>
                  <a:pt x="0" y="5562"/>
                </a:lnTo>
                <a:lnTo>
                  <a:pt x="0" y="24460"/>
                </a:lnTo>
                <a:lnTo>
                  <a:pt x="7670" y="32131"/>
                </a:lnTo>
                <a:lnTo>
                  <a:pt x="26581" y="32131"/>
                </a:lnTo>
                <a:lnTo>
                  <a:pt x="33800" y="24899"/>
                </a:lnTo>
                <a:lnTo>
                  <a:pt x="32955" y="20713"/>
                </a:lnTo>
                <a:lnTo>
                  <a:pt x="13969" y="20713"/>
                </a:lnTo>
                <a:lnTo>
                  <a:pt x="11417" y="18161"/>
                </a:lnTo>
                <a:lnTo>
                  <a:pt x="11417" y="11861"/>
                </a:lnTo>
                <a:lnTo>
                  <a:pt x="13969" y="9309"/>
                </a:lnTo>
                <a:lnTo>
                  <a:pt x="27332" y="9309"/>
                </a:lnTo>
                <a:lnTo>
                  <a:pt x="26339" y="7835"/>
                </a:lnTo>
                <a:lnTo>
                  <a:pt x="17834" y="2102"/>
                </a:lnTo>
                <a:lnTo>
                  <a:pt x="7416" y="0"/>
                </a:lnTo>
                <a:close/>
              </a:path>
              <a:path w="34289" h="32385">
                <a:moveTo>
                  <a:pt x="27332" y="9309"/>
                </a:moveTo>
                <a:lnTo>
                  <a:pt x="20269" y="9309"/>
                </a:lnTo>
                <a:lnTo>
                  <a:pt x="22834" y="11861"/>
                </a:lnTo>
                <a:lnTo>
                  <a:pt x="22834" y="18161"/>
                </a:lnTo>
                <a:lnTo>
                  <a:pt x="20269" y="20713"/>
                </a:lnTo>
                <a:lnTo>
                  <a:pt x="32955" y="20713"/>
                </a:lnTo>
                <a:lnTo>
                  <a:pt x="32073" y="16341"/>
                </a:lnTo>
                <a:lnTo>
                  <a:pt x="27332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36431" y="3078277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30" h="11430">
                <a:moveTo>
                  <a:pt x="8851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51"/>
                </a:lnTo>
                <a:lnTo>
                  <a:pt x="2552" y="11404"/>
                </a:lnTo>
                <a:lnTo>
                  <a:pt x="8851" y="11404"/>
                </a:lnTo>
                <a:lnTo>
                  <a:pt x="11417" y="8851"/>
                </a:lnTo>
                <a:lnTo>
                  <a:pt x="11417" y="2552"/>
                </a:lnTo>
                <a:lnTo>
                  <a:pt x="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5659" y="30689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4" y="16341"/>
                </a:lnTo>
                <a:lnTo>
                  <a:pt x="7842" y="7835"/>
                </a:lnTo>
                <a:lnTo>
                  <a:pt x="16352" y="2102"/>
                </a:lnTo>
                <a:lnTo>
                  <a:pt x="26771" y="0"/>
                </a:lnTo>
                <a:lnTo>
                  <a:pt x="37189" y="2102"/>
                </a:lnTo>
                <a:lnTo>
                  <a:pt x="45694" y="7835"/>
                </a:lnTo>
                <a:lnTo>
                  <a:pt x="51428" y="16341"/>
                </a:lnTo>
                <a:lnTo>
                  <a:pt x="53530" y="26758"/>
                </a:lnTo>
                <a:lnTo>
                  <a:pt x="51428" y="37176"/>
                </a:lnTo>
                <a:lnTo>
                  <a:pt x="45694" y="45681"/>
                </a:lnTo>
                <a:lnTo>
                  <a:pt x="37189" y="51415"/>
                </a:lnTo>
                <a:lnTo>
                  <a:pt x="26771" y="53517"/>
                </a:lnTo>
                <a:lnTo>
                  <a:pt x="16352" y="51415"/>
                </a:lnTo>
                <a:lnTo>
                  <a:pt x="7842" y="45681"/>
                </a:lnTo>
                <a:lnTo>
                  <a:pt x="2104" y="37176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154314" y="3040140"/>
            <a:ext cx="9010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21591" algn="l"/>
                <a:tab pos="726990" algn="l"/>
              </a:tabLst>
            </a:pPr>
            <a:r>
              <a:rPr sz="800" i="1" spc="-97" baseline="5555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r>
              <a:rPr sz="800" i="1" spc="60" baseline="55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00" spc="-10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r>
              <a:rPr sz="400" u="sng" spc="-10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600" u="sng" spc="-6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400" dirty="0">
                <a:solidFill>
                  <a:srgbClr val="231F20"/>
                </a:solidFill>
                <a:latin typeface="Century Gothic"/>
                <a:cs typeface="Century Gothic"/>
              </a:rPr>
              <a:t>- </a:t>
            </a:r>
            <a:r>
              <a:rPr sz="400" spc="6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400" i="1" spc="-60" dirty="0">
                <a:solidFill>
                  <a:srgbClr val="231F20"/>
                </a:solidFill>
                <a:latin typeface="Verdana"/>
                <a:cs typeface="Verdana"/>
              </a:rPr>
              <a:t>-q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79689" y="3087702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0"/>
                </a:moveTo>
                <a:lnTo>
                  <a:pt x="0" y="22745"/>
                </a:lnTo>
                <a:lnTo>
                  <a:pt x="28435" y="11366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13092" y="3086368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28435" y="0"/>
                </a:moveTo>
                <a:lnTo>
                  <a:pt x="0" y="11366"/>
                </a:lnTo>
                <a:lnTo>
                  <a:pt x="28435" y="22745"/>
                </a:lnTo>
                <a:lnTo>
                  <a:pt x="284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33163" y="3123286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5">
                <a:moveTo>
                  <a:pt x="0" y="0"/>
                </a:moveTo>
                <a:lnTo>
                  <a:pt x="862" y="4273"/>
                </a:lnTo>
                <a:lnTo>
                  <a:pt x="6596" y="12778"/>
                </a:lnTo>
                <a:lnTo>
                  <a:pt x="15101" y="18512"/>
                </a:lnTo>
                <a:lnTo>
                  <a:pt x="25519" y="20614"/>
                </a:lnTo>
                <a:lnTo>
                  <a:pt x="26820" y="20352"/>
                </a:lnTo>
                <a:lnTo>
                  <a:pt x="19679" y="18911"/>
                </a:lnTo>
                <a:lnTo>
                  <a:pt x="6980" y="10351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31921" y="3097006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0" y="0"/>
                </a:moveTo>
                <a:lnTo>
                  <a:pt x="7835" y="1209"/>
                </a:lnTo>
                <a:lnTo>
                  <a:pt x="2102" y="9715"/>
                </a:lnTo>
                <a:lnTo>
                  <a:pt x="0" y="20132"/>
                </a:lnTo>
                <a:lnTo>
                  <a:pt x="1239" y="26276"/>
                </a:lnTo>
                <a:lnTo>
                  <a:pt x="8220" y="36628"/>
                </a:lnTo>
                <a:lnTo>
                  <a:pt x="20919" y="45187"/>
                </a:lnTo>
                <a:lnTo>
                  <a:pt x="28060" y="46628"/>
                </a:lnTo>
                <a:lnTo>
                  <a:pt x="37176" y="44789"/>
                </a:lnTo>
                <a:lnTo>
                  <a:pt x="45681" y="39055"/>
                </a:lnTo>
                <a:lnTo>
                  <a:pt x="47128" y="36909"/>
                </a:lnTo>
                <a:lnTo>
                  <a:pt x="36474" y="36909"/>
                </a:lnTo>
                <a:lnTo>
                  <a:pt x="25366" y="34668"/>
                </a:lnTo>
                <a:lnTo>
                  <a:pt x="16295" y="28557"/>
                </a:lnTo>
                <a:lnTo>
                  <a:pt x="10180" y="19491"/>
                </a:lnTo>
                <a:lnTo>
                  <a:pt x="7937" y="8385"/>
                </a:lnTo>
                <a:lnTo>
                  <a:pt x="9630" y="0"/>
                </a:lnTo>
                <a:close/>
              </a:path>
              <a:path w="49529" h="46989">
                <a:moveTo>
                  <a:pt x="49525" y="33354"/>
                </a:moveTo>
                <a:lnTo>
                  <a:pt x="47574" y="34668"/>
                </a:lnTo>
                <a:lnTo>
                  <a:pt x="36474" y="36909"/>
                </a:lnTo>
                <a:lnTo>
                  <a:pt x="47128" y="36909"/>
                </a:lnTo>
                <a:lnTo>
                  <a:pt x="49525" y="33354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39859" y="3090852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6498" y="0"/>
                </a:moveTo>
                <a:lnTo>
                  <a:pt x="8403" y="1633"/>
                </a:lnTo>
                <a:lnTo>
                  <a:pt x="1692" y="6157"/>
                </a:lnTo>
                <a:lnTo>
                  <a:pt x="0" y="14542"/>
                </a:lnTo>
                <a:lnTo>
                  <a:pt x="2242" y="25648"/>
                </a:lnTo>
                <a:lnTo>
                  <a:pt x="8358" y="34714"/>
                </a:lnTo>
                <a:lnTo>
                  <a:pt x="17428" y="40826"/>
                </a:lnTo>
                <a:lnTo>
                  <a:pt x="28536" y="43066"/>
                </a:lnTo>
                <a:lnTo>
                  <a:pt x="39637" y="40826"/>
                </a:lnTo>
                <a:lnTo>
                  <a:pt x="41587" y="39511"/>
                </a:lnTo>
                <a:lnTo>
                  <a:pt x="43478" y="36707"/>
                </a:lnTo>
                <a:lnTo>
                  <a:pt x="44496" y="31662"/>
                </a:lnTo>
                <a:lnTo>
                  <a:pt x="19075" y="31662"/>
                </a:lnTo>
                <a:lnTo>
                  <a:pt x="11417" y="23991"/>
                </a:lnTo>
                <a:lnTo>
                  <a:pt x="11417" y="5081"/>
                </a:lnTo>
                <a:lnTo>
                  <a:pt x="16498" y="0"/>
                </a:lnTo>
                <a:close/>
              </a:path>
              <a:path w="45720" h="43180">
                <a:moveTo>
                  <a:pt x="45205" y="24430"/>
                </a:moveTo>
                <a:lnTo>
                  <a:pt x="37985" y="31662"/>
                </a:lnTo>
                <a:lnTo>
                  <a:pt x="44496" y="31662"/>
                </a:lnTo>
                <a:lnTo>
                  <a:pt x="45580" y="26290"/>
                </a:lnTo>
                <a:lnTo>
                  <a:pt x="45205" y="24430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51276" y="3090379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81" y="468"/>
                </a:lnTo>
                <a:lnTo>
                  <a:pt x="0" y="5549"/>
                </a:lnTo>
                <a:lnTo>
                  <a:pt x="0" y="24460"/>
                </a:lnTo>
                <a:lnTo>
                  <a:pt x="7658" y="32130"/>
                </a:lnTo>
                <a:lnTo>
                  <a:pt x="26568" y="32130"/>
                </a:lnTo>
                <a:lnTo>
                  <a:pt x="33787" y="24899"/>
                </a:lnTo>
                <a:lnTo>
                  <a:pt x="32943" y="20713"/>
                </a:lnTo>
                <a:lnTo>
                  <a:pt x="13957" y="20713"/>
                </a:lnTo>
                <a:lnTo>
                  <a:pt x="11404" y="18161"/>
                </a:lnTo>
                <a:lnTo>
                  <a:pt x="11404" y="11861"/>
                </a:lnTo>
                <a:lnTo>
                  <a:pt x="13957" y="9309"/>
                </a:lnTo>
                <a:lnTo>
                  <a:pt x="27320" y="9309"/>
                </a:lnTo>
                <a:lnTo>
                  <a:pt x="26327" y="7835"/>
                </a:lnTo>
                <a:lnTo>
                  <a:pt x="17821" y="2102"/>
                </a:lnTo>
                <a:lnTo>
                  <a:pt x="7404" y="0"/>
                </a:lnTo>
                <a:close/>
              </a:path>
              <a:path w="34289" h="32385">
                <a:moveTo>
                  <a:pt x="27320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13"/>
                </a:lnTo>
                <a:lnTo>
                  <a:pt x="32943" y="20713"/>
                </a:lnTo>
                <a:lnTo>
                  <a:pt x="32060" y="16341"/>
                </a:lnTo>
                <a:lnTo>
                  <a:pt x="27320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62680" y="3099690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8864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51"/>
                </a:lnTo>
                <a:lnTo>
                  <a:pt x="2552" y="11404"/>
                </a:lnTo>
                <a:lnTo>
                  <a:pt x="8864" y="11404"/>
                </a:lnTo>
                <a:lnTo>
                  <a:pt x="11417" y="8851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31922" y="30903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2" y="16341"/>
                </a:lnTo>
                <a:lnTo>
                  <a:pt x="7835" y="7835"/>
                </a:lnTo>
                <a:lnTo>
                  <a:pt x="16341" y="2102"/>
                </a:lnTo>
                <a:lnTo>
                  <a:pt x="26758" y="0"/>
                </a:lnTo>
                <a:lnTo>
                  <a:pt x="37176" y="2102"/>
                </a:lnTo>
                <a:lnTo>
                  <a:pt x="45681" y="7835"/>
                </a:lnTo>
                <a:lnTo>
                  <a:pt x="51415" y="16341"/>
                </a:lnTo>
                <a:lnTo>
                  <a:pt x="53517" y="26758"/>
                </a:lnTo>
                <a:lnTo>
                  <a:pt x="51415" y="37176"/>
                </a:lnTo>
                <a:lnTo>
                  <a:pt x="45681" y="45681"/>
                </a:lnTo>
                <a:lnTo>
                  <a:pt x="37176" y="51415"/>
                </a:lnTo>
                <a:lnTo>
                  <a:pt x="26758" y="53517"/>
                </a:lnTo>
                <a:lnTo>
                  <a:pt x="16341" y="51415"/>
                </a:lnTo>
                <a:lnTo>
                  <a:pt x="7835" y="45681"/>
                </a:lnTo>
                <a:lnTo>
                  <a:pt x="2102" y="37176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460" y="3123260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5">
                <a:moveTo>
                  <a:pt x="0" y="0"/>
                </a:moveTo>
                <a:lnTo>
                  <a:pt x="867" y="4296"/>
                </a:lnTo>
                <a:lnTo>
                  <a:pt x="6605" y="12802"/>
                </a:lnTo>
                <a:lnTo>
                  <a:pt x="15115" y="18535"/>
                </a:lnTo>
                <a:lnTo>
                  <a:pt x="25535" y="20638"/>
                </a:lnTo>
                <a:lnTo>
                  <a:pt x="26832" y="20376"/>
                </a:lnTo>
                <a:lnTo>
                  <a:pt x="19690" y="18934"/>
                </a:lnTo>
                <a:lnTo>
                  <a:pt x="6994" y="10374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4224" y="3097005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42" y="0"/>
                </a:moveTo>
                <a:lnTo>
                  <a:pt x="7842" y="1212"/>
                </a:lnTo>
                <a:lnTo>
                  <a:pt x="2104" y="9718"/>
                </a:lnTo>
                <a:lnTo>
                  <a:pt x="0" y="20135"/>
                </a:lnTo>
                <a:lnTo>
                  <a:pt x="1236" y="26256"/>
                </a:lnTo>
                <a:lnTo>
                  <a:pt x="8231" y="36631"/>
                </a:lnTo>
                <a:lnTo>
                  <a:pt x="20927" y="45191"/>
                </a:lnTo>
                <a:lnTo>
                  <a:pt x="28068" y="46632"/>
                </a:lnTo>
                <a:lnTo>
                  <a:pt x="37189" y="44792"/>
                </a:lnTo>
                <a:lnTo>
                  <a:pt x="45694" y="39058"/>
                </a:lnTo>
                <a:lnTo>
                  <a:pt x="47141" y="36912"/>
                </a:lnTo>
                <a:lnTo>
                  <a:pt x="36474" y="36912"/>
                </a:lnTo>
                <a:lnTo>
                  <a:pt x="25368" y="34671"/>
                </a:lnTo>
                <a:lnTo>
                  <a:pt x="16302" y="28560"/>
                </a:lnTo>
                <a:lnTo>
                  <a:pt x="10190" y="19494"/>
                </a:lnTo>
                <a:lnTo>
                  <a:pt x="7950" y="8388"/>
                </a:lnTo>
                <a:lnTo>
                  <a:pt x="9642" y="0"/>
                </a:lnTo>
                <a:close/>
              </a:path>
              <a:path w="49529" h="46989">
                <a:moveTo>
                  <a:pt x="49541" y="33351"/>
                </a:moveTo>
                <a:lnTo>
                  <a:pt x="47582" y="34671"/>
                </a:lnTo>
                <a:lnTo>
                  <a:pt x="36474" y="36912"/>
                </a:lnTo>
                <a:lnTo>
                  <a:pt x="47141" y="36912"/>
                </a:lnTo>
                <a:lnTo>
                  <a:pt x="49541" y="33351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82174" y="3090853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6493" y="0"/>
                </a:moveTo>
                <a:lnTo>
                  <a:pt x="8401" y="1632"/>
                </a:lnTo>
                <a:lnTo>
                  <a:pt x="1691" y="6153"/>
                </a:lnTo>
                <a:lnTo>
                  <a:pt x="0" y="14541"/>
                </a:lnTo>
                <a:lnTo>
                  <a:pt x="2240" y="25647"/>
                </a:lnTo>
                <a:lnTo>
                  <a:pt x="8351" y="34714"/>
                </a:lnTo>
                <a:lnTo>
                  <a:pt x="17418" y="40825"/>
                </a:lnTo>
                <a:lnTo>
                  <a:pt x="28524" y="43065"/>
                </a:lnTo>
                <a:lnTo>
                  <a:pt x="39632" y="40825"/>
                </a:lnTo>
                <a:lnTo>
                  <a:pt x="41591" y="39505"/>
                </a:lnTo>
                <a:lnTo>
                  <a:pt x="43478" y="36706"/>
                </a:lnTo>
                <a:lnTo>
                  <a:pt x="44496" y="31661"/>
                </a:lnTo>
                <a:lnTo>
                  <a:pt x="19075" y="31661"/>
                </a:lnTo>
                <a:lnTo>
                  <a:pt x="11404" y="23990"/>
                </a:lnTo>
                <a:lnTo>
                  <a:pt x="11404" y="5080"/>
                </a:lnTo>
                <a:lnTo>
                  <a:pt x="16493" y="0"/>
                </a:lnTo>
                <a:close/>
              </a:path>
              <a:path w="45720" h="43180">
                <a:moveTo>
                  <a:pt x="45205" y="24429"/>
                </a:moveTo>
                <a:lnTo>
                  <a:pt x="37985" y="31661"/>
                </a:lnTo>
                <a:lnTo>
                  <a:pt x="44496" y="31661"/>
                </a:lnTo>
                <a:lnTo>
                  <a:pt x="45580" y="26289"/>
                </a:lnTo>
                <a:lnTo>
                  <a:pt x="45205" y="24429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93578" y="3090379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16" y="0"/>
                </a:moveTo>
                <a:lnTo>
                  <a:pt x="5088" y="469"/>
                </a:lnTo>
                <a:lnTo>
                  <a:pt x="0" y="5549"/>
                </a:lnTo>
                <a:lnTo>
                  <a:pt x="0" y="24460"/>
                </a:lnTo>
                <a:lnTo>
                  <a:pt x="7670" y="32130"/>
                </a:lnTo>
                <a:lnTo>
                  <a:pt x="26581" y="32130"/>
                </a:lnTo>
                <a:lnTo>
                  <a:pt x="33800" y="24899"/>
                </a:lnTo>
                <a:lnTo>
                  <a:pt x="32955" y="20713"/>
                </a:lnTo>
                <a:lnTo>
                  <a:pt x="13970" y="20713"/>
                </a:lnTo>
                <a:lnTo>
                  <a:pt x="11417" y="18161"/>
                </a:lnTo>
                <a:lnTo>
                  <a:pt x="11417" y="11861"/>
                </a:lnTo>
                <a:lnTo>
                  <a:pt x="13970" y="9309"/>
                </a:lnTo>
                <a:lnTo>
                  <a:pt x="27332" y="9309"/>
                </a:lnTo>
                <a:lnTo>
                  <a:pt x="26339" y="7835"/>
                </a:lnTo>
                <a:lnTo>
                  <a:pt x="17834" y="2102"/>
                </a:lnTo>
                <a:lnTo>
                  <a:pt x="7416" y="0"/>
                </a:lnTo>
                <a:close/>
              </a:path>
              <a:path w="34289" h="32385">
                <a:moveTo>
                  <a:pt x="27332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13"/>
                </a:lnTo>
                <a:lnTo>
                  <a:pt x="32955" y="20713"/>
                </a:lnTo>
                <a:lnTo>
                  <a:pt x="32073" y="16341"/>
                </a:lnTo>
                <a:lnTo>
                  <a:pt x="27332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04996" y="3099690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8851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51"/>
                </a:lnTo>
                <a:lnTo>
                  <a:pt x="2552" y="11404"/>
                </a:lnTo>
                <a:lnTo>
                  <a:pt x="8851" y="11404"/>
                </a:lnTo>
                <a:lnTo>
                  <a:pt x="11404" y="8851"/>
                </a:lnTo>
                <a:lnTo>
                  <a:pt x="11404" y="2552"/>
                </a:lnTo>
                <a:lnTo>
                  <a:pt x="8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4226" y="309038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4" y="16341"/>
                </a:lnTo>
                <a:lnTo>
                  <a:pt x="7842" y="7835"/>
                </a:lnTo>
                <a:lnTo>
                  <a:pt x="16352" y="2102"/>
                </a:lnTo>
                <a:lnTo>
                  <a:pt x="26771" y="0"/>
                </a:lnTo>
                <a:lnTo>
                  <a:pt x="37189" y="2102"/>
                </a:lnTo>
                <a:lnTo>
                  <a:pt x="45694" y="7835"/>
                </a:lnTo>
                <a:lnTo>
                  <a:pt x="51428" y="16341"/>
                </a:lnTo>
                <a:lnTo>
                  <a:pt x="53530" y="26758"/>
                </a:lnTo>
                <a:lnTo>
                  <a:pt x="51428" y="37176"/>
                </a:lnTo>
                <a:lnTo>
                  <a:pt x="45694" y="45681"/>
                </a:lnTo>
                <a:lnTo>
                  <a:pt x="37189" y="51415"/>
                </a:lnTo>
                <a:lnTo>
                  <a:pt x="26771" y="53517"/>
                </a:lnTo>
                <a:lnTo>
                  <a:pt x="16352" y="51415"/>
                </a:lnTo>
                <a:lnTo>
                  <a:pt x="7842" y="45681"/>
                </a:lnTo>
                <a:lnTo>
                  <a:pt x="2104" y="37176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33160" y="3765586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4">
                <a:moveTo>
                  <a:pt x="0" y="0"/>
                </a:moveTo>
                <a:lnTo>
                  <a:pt x="864" y="4280"/>
                </a:lnTo>
                <a:lnTo>
                  <a:pt x="6597" y="12786"/>
                </a:lnTo>
                <a:lnTo>
                  <a:pt x="15103" y="18523"/>
                </a:lnTo>
                <a:lnTo>
                  <a:pt x="25520" y="20627"/>
                </a:lnTo>
                <a:lnTo>
                  <a:pt x="26824" y="20364"/>
                </a:lnTo>
                <a:lnTo>
                  <a:pt x="19681" y="18921"/>
                </a:lnTo>
                <a:lnTo>
                  <a:pt x="6982" y="10357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31921" y="3739314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0" y="0"/>
                </a:moveTo>
                <a:lnTo>
                  <a:pt x="7835" y="1210"/>
                </a:lnTo>
                <a:lnTo>
                  <a:pt x="2102" y="9720"/>
                </a:lnTo>
                <a:lnTo>
                  <a:pt x="0" y="20139"/>
                </a:lnTo>
                <a:lnTo>
                  <a:pt x="1237" y="26271"/>
                </a:lnTo>
                <a:lnTo>
                  <a:pt x="8220" y="36629"/>
                </a:lnTo>
                <a:lnTo>
                  <a:pt x="20919" y="45193"/>
                </a:lnTo>
                <a:lnTo>
                  <a:pt x="28062" y="46635"/>
                </a:lnTo>
                <a:lnTo>
                  <a:pt x="37176" y="44794"/>
                </a:lnTo>
                <a:lnTo>
                  <a:pt x="45681" y="39058"/>
                </a:lnTo>
                <a:lnTo>
                  <a:pt x="47125" y="36916"/>
                </a:lnTo>
                <a:lnTo>
                  <a:pt x="36474" y="36916"/>
                </a:lnTo>
                <a:lnTo>
                  <a:pt x="25366" y="34674"/>
                </a:lnTo>
                <a:lnTo>
                  <a:pt x="16295" y="28558"/>
                </a:lnTo>
                <a:lnTo>
                  <a:pt x="10180" y="19487"/>
                </a:lnTo>
                <a:lnTo>
                  <a:pt x="7937" y="8379"/>
                </a:lnTo>
                <a:lnTo>
                  <a:pt x="9630" y="0"/>
                </a:lnTo>
                <a:close/>
              </a:path>
              <a:path w="49529" h="46989">
                <a:moveTo>
                  <a:pt x="49522" y="33360"/>
                </a:moveTo>
                <a:lnTo>
                  <a:pt x="47574" y="34674"/>
                </a:lnTo>
                <a:lnTo>
                  <a:pt x="36474" y="36916"/>
                </a:lnTo>
                <a:lnTo>
                  <a:pt x="47125" y="36916"/>
                </a:lnTo>
                <a:lnTo>
                  <a:pt x="49522" y="33360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39859" y="3733151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16513" y="0"/>
                </a:moveTo>
                <a:lnTo>
                  <a:pt x="8403" y="1638"/>
                </a:lnTo>
                <a:lnTo>
                  <a:pt x="1692" y="6165"/>
                </a:lnTo>
                <a:lnTo>
                  <a:pt x="0" y="14545"/>
                </a:lnTo>
                <a:lnTo>
                  <a:pt x="2242" y="25653"/>
                </a:lnTo>
                <a:lnTo>
                  <a:pt x="8358" y="34724"/>
                </a:lnTo>
                <a:lnTo>
                  <a:pt x="17428" y="40839"/>
                </a:lnTo>
                <a:lnTo>
                  <a:pt x="28536" y="43082"/>
                </a:lnTo>
                <a:lnTo>
                  <a:pt x="39637" y="40839"/>
                </a:lnTo>
                <a:lnTo>
                  <a:pt x="41585" y="39526"/>
                </a:lnTo>
                <a:lnTo>
                  <a:pt x="43478" y="36717"/>
                </a:lnTo>
                <a:lnTo>
                  <a:pt x="44498" y="31664"/>
                </a:lnTo>
                <a:lnTo>
                  <a:pt x="19075" y="31664"/>
                </a:lnTo>
                <a:lnTo>
                  <a:pt x="11417" y="24006"/>
                </a:lnTo>
                <a:lnTo>
                  <a:pt x="11417" y="5096"/>
                </a:lnTo>
                <a:lnTo>
                  <a:pt x="16513" y="0"/>
                </a:lnTo>
                <a:close/>
              </a:path>
              <a:path w="45720" h="43179">
                <a:moveTo>
                  <a:pt x="45205" y="24445"/>
                </a:moveTo>
                <a:lnTo>
                  <a:pt x="37985" y="31664"/>
                </a:lnTo>
                <a:lnTo>
                  <a:pt x="44498" y="31664"/>
                </a:lnTo>
                <a:lnTo>
                  <a:pt x="45580" y="26305"/>
                </a:lnTo>
                <a:lnTo>
                  <a:pt x="45205" y="24445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51276" y="3732682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96" y="466"/>
                </a:lnTo>
                <a:lnTo>
                  <a:pt x="0" y="5562"/>
                </a:lnTo>
                <a:lnTo>
                  <a:pt x="0" y="24472"/>
                </a:lnTo>
                <a:lnTo>
                  <a:pt x="7658" y="32131"/>
                </a:lnTo>
                <a:lnTo>
                  <a:pt x="26568" y="32131"/>
                </a:lnTo>
                <a:lnTo>
                  <a:pt x="33787" y="24911"/>
                </a:lnTo>
                <a:lnTo>
                  <a:pt x="32943" y="20726"/>
                </a:lnTo>
                <a:lnTo>
                  <a:pt x="13957" y="20726"/>
                </a:lnTo>
                <a:lnTo>
                  <a:pt x="11404" y="18161"/>
                </a:lnTo>
                <a:lnTo>
                  <a:pt x="11404" y="11861"/>
                </a:lnTo>
                <a:lnTo>
                  <a:pt x="13957" y="9309"/>
                </a:lnTo>
                <a:lnTo>
                  <a:pt x="27315" y="9309"/>
                </a:lnTo>
                <a:lnTo>
                  <a:pt x="26327" y="7842"/>
                </a:lnTo>
                <a:lnTo>
                  <a:pt x="17821" y="2104"/>
                </a:lnTo>
                <a:lnTo>
                  <a:pt x="7404" y="0"/>
                </a:lnTo>
                <a:close/>
              </a:path>
              <a:path w="34289" h="32385">
                <a:moveTo>
                  <a:pt x="27315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26"/>
                </a:lnTo>
                <a:lnTo>
                  <a:pt x="32943" y="20726"/>
                </a:lnTo>
                <a:lnTo>
                  <a:pt x="32060" y="16352"/>
                </a:lnTo>
                <a:lnTo>
                  <a:pt x="27315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62680" y="3741991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8864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51"/>
                </a:lnTo>
                <a:lnTo>
                  <a:pt x="2552" y="11417"/>
                </a:lnTo>
                <a:lnTo>
                  <a:pt x="8864" y="11417"/>
                </a:lnTo>
                <a:lnTo>
                  <a:pt x="11417" y="8851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31922" y="373268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71"/>
                </a:moveTo>
                <a:lnTo>
                  <a:pt x="2102" y="16352"/>
                </a:lnTo>
                <a:lnTo>
                  <a:pt x="7835" y="7842"/>
                </a:lnTo>
                <a:lnTo>
                  <a:pt x="16341" y="2104"/>
                </a:lnTo>
                <a:lnTo>
                  <a:pt x="26758" y="0"/>
                </a:lnTo>
                <a:lnTo>
                  <a:pt x="37176" y="2104"/>
                </a:lnTo>
                <a:lnTo>
                  <a:pt x="45681" y="7842"/>
                </a:lnTo>
                <a:lnTo>
                  <a:pt x="51415" y="16352"/>
                </a:lnTo>
                <a:lnTo>
                  <a:pt x="53517" y="26771"/>
                </a:lnTo>
                <a:lnTo>
                  <a:pt x="51415" y="37183"/>
                </a:lnTo>
                <a:lnTo>
                  <a:pt x="45681" y="45689"/>
                </a:lnTo>
                <a:lnTo>
                  <a:pt x="37176" y="51426"/>
                </a:lnTo>
                <a:lnTo>
                  <a:pt x="26758" y="53530"/>
                </a:lnTo>
                <a:lnTo>
                  <a:pt x="16341" y="51426"/>
                </a:lnTo>
                <a:lnTo>
                  <a:pt x="7835" y="45689"/>
                </a:lnTo>
                <a:lnTo>
                  <a:pt x="2102" y="37183"/>
                </a:lnTo>
                <a:lnTo>
                  <a:pt x="0" y="2677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421534" y="3714689"/>
            <a:ext cx="15938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i="1" spc="-60" dirty="0">
                <a:solidFill>
                  <a:srgbClr val="231F20"/>
                </a:solidFill>
                <a:latin typeface="Verdana"/>
                <a:cs typeface="Verdana"/>
              </a:rPr>
              <a:t>-q  </a:t>
            </a:r>
            <a:r>
              <a:rPr sz="4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00" dirty="0">
                <a:solidFill>
                  <a:srgbClr val="231F20"/>
                </a:solidFill>
                <a:latin typeface="Century Gothic"/>
                <a:cs typeface="Century Gothic"/>
              </a:rPr>
              <a:t>-</a:t>
            </a:r>
            <a:endParaRPr sz="400">
              <a:latin typeface="Century Gothic"/>
              <a:cs typeface="Century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22867" y="3061554"/>
            <a:ext cx="9010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21591" algn="l"/>
                <a:tab pos="726990" algn="l"/>
              </a:tabLst>
            </a:pPr>
            <a:r>
              <a:rPr sz="800" i="1" spc="-97" baseline="5555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r>
              <a:rPr sz="800" i="1" spc="60" baseline="55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00" spc="-10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r>
              <a:rPr sz="400" u="sng" spc="-10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600" u="sng" spc="-6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400" dirty="0">
                <a:solidFill>
                  <a:srgbClr val="231F20"/>
                </a:solidFill>
                <a:latin typeface="Century Gothic"/>
                <a:cs typeface="Century Gothic"/>
              </a:rPr>
              <a:t>- </a:t>
            </a:r>
            <a:r>
              <a:rPr sz="400" spc="6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400" i="1" spc="-60" dirty="0">
                <a:solidFill>
                  <a:srgbClr val="231F20"/>
                </a:solidFill>
                <a:latin typeface="Verdana"/>
                <a:cs typeface="Verdana"/>
              </a:rPr>
              <a:t>-q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148242" y="3109113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0"/>
                </a:moveTo>
                <a:lnTo>
                  <a:pt x="0" y="22745"/>
                </a:lnTo>
                <a:lnTo>
                  <a:pt x="28435" y="11366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81657" y="3107767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28435" y="0"/>
                </a:moveTo>
                <a:lnTo>
                  <a:pt x="0" y="11379"/>
                </a:lnTo>
                <a:lnTo>
                  <a:pt x="28435" y="22758"/>
                </a:lnTo>
                <a:lnTo>
                  <a:pt x="284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525916" y="3371191"/>
            <a:ext cx="628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560013" y="3161295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54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48647" y="3134756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11366" y="0"/>
                </a:moveTo>
                <a:lnTo>
                  <a:pt x="0" y="28435"/>
                </a:lnTo>
                <a:lnTo>
                  <a:pt x="22745" y="28435"/>
                </a:lnTo>
                <a:lnTo>
                  <a:pt x="1136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60013" y="3471747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55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48647" y="3706702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22745" y="0"/>
                </a:moveTo>
                <a:lnTo>
                  <a:pt x="0" y="0"/>
                </a:lnTo>
                <a:lnTo>
                  <a:pt x="11366" y="28435"/>
                </a:lnTo>
                <a:lnTo>
                  <a:pt x="2274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07068" y="3144670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5">
                <a:moveTo>
                  <a:pt x="0" y="0"/>
                </a:moveTo>
                <a:lnTo>
                  <a:pt x="866" y="4292"/>
                </a:lnTo>
                <a:lnTo>
                  <a:pt x="6600" y="12798"/>
                </a:lnTo>
                <a:lnTo>
                  <a:pt x="15105" y="18535"/>
                </a:lnTo>
                <a:lnTo>
                  <a:pt x="25523" y="20639"/>
                </a:lnTo>
                <a:lnTo>
                  <a:pt x="26826" y="20376"/>
                </a:lnTo>
                <a:lnTo>
                  <a:pt x="19691" y="18935"/>
                </a:lnTo>
                <a:lnTo>
                  <a:pt x="6995" y="10376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05833" y="3118411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2" y="0"/>
                </a:moveTo>
                <a:lnTo>
                  <a:pt x="7835" y="1211"/>
                </a:lnTo>
                <a:lnTo>
                  <a:pt x="2102" y="9721"/>
                </a:lnTo>
                <a:lnTo>
                  <a:pt x="0" y="20141"/>
                </a:lnTo>
                <a:lnTo>
                  <a:pt x="1235" y="26260"/>
                </a:lnTo>
                <a:lnTo>
                  <a:pt x="8231" y="36636"/>
                </a:lnTo>
                <a:lnTo>
                  <a:pt x="20927" y="45196"/>
                </a:lnTo>
                <a:lnTo>
                  <a:pt x="28062" y="46636"/>
                </a:lnTo>
                <a:lnTo>
                  <a:pt x="37178" y="44795"/>
                </a:lnTo>
                <a:lnTo>
                  <a:pt x="45688" y="39059"/>
                </a:lnTo>
                <a:lnTo>
                  <a:pt x="47132" y="36917"/>
                </a:lnTo>
                <a:lnTo>
                  <a:pt x="36474" y="36917"/>
                </a:lnTo>
                <a:lnTo>
                  <a:pt x="25366" y="34675"/>
                </a:lnTo>
                <a:lnTo>
                  <a:pt x="16295" y="28561"/>
                </a:lnTo>
                <a:lnTo>
                  <a:pt x="10180" y="19494"/>
                </a:lnTo>
                <a:lnTo>
                  <a:pt x="7937" y="8393"/>
                </a:lnTo>
                <a:lnTo>
                  <a:pt x="9632" y="0"/>
                </a:lnTo>
                <a:close/>
              </a:path>
              <a:path w="49529" h="46989">
                <a:moveTo>
                  <a:pt x="49534" y="33357"/>
                </a:moveTo>
                <a:lnTo>
                  <a:pt x="47580" y="34675"/>
                </a:lnTo>
                <a:lnTo>
                  <a:pt x="36474" y="36917"/>
                </a:lnTo>
                <a:lnTo>
                  <a:pt x="47132" y="36917"/>
                </a:lnTo>
                <a:lnTo>
                  <a:pt x="49534" y="33357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13769" y="3112247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6513" y="0"/>
                </a:moveTo>
                <a:lnTo>
                  <a:pt x="8403" y="1638"/>
                </a:lnTo>
                <a:lnTo>
                  <a:pt x="1694" y="6164"/>
                </a:lnTo>
                <a:lnTo>
                  <a:pt x="0" y="14557"/>
                </a:lnTo>
                <a:lnTo>
                  <a:pt x="2242" y="25658"/>
                </a:lnTo>
                <a:lnTo>
                  <a:pt x="8358" y="34725"/>
                </a:lnTo>
                <a:lnTo>
                  <a:pt x="17428" y="40839"/>
                </a:lnTo>
                <a:lnTo>
                  <a:pt x="28536" y="43082"/>
                </a:lnTo>
                <a:lnTo>
                  <a:pt x="39642" y="40839"/>
                </a:lnTo>
                <a:lnTo>
                  <a:pt x="41597" y="39521"/>
                </a:lnTo>
                <a:lnTo>
                  <a:pt x="43488" y="36717"/>
                </a:lnTo>
                <a:lnTo>
                  <a:pt x="44507" y="31677"/>
                </a:lnTo>
                <a:lnTo>
                  <a:pt x="19075" y="31677"/>
                </a:lnTo>
                <a:lnTo>
                  <a:pt x="11417" y="24006"/>
                </a:lnTo>
                <a:lnTo>
                  <a:pt x="11417" y="5096"/>
                </a:lnTo>
                <a:lnTo>
                  <a:pt x="16513" y="0"/>
                </a:lnTo>
                <a:close/>
              </a:path>
              <a:path w="45720" h="43180">
                <a:moveTo>
                  <a:pt x="45217" y="24445"/>
                </a:moveTo>
                <a:lnTo>
                  <a:pt x="37985" y="31677"/>
                </a:lnTo>
                <a:lnTo>
                  <a:pt x="44507" y="31677"/>
                </a:lnTo>
                <a:lnTo>
                  <a:pt x="45593" y="26305"/>
                </a:lnTo>
                <a:lnTo>
                  <a:pt x="45217" y="24445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25188" y="3111780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96" y="466"/>
                </a:lnTo>
                <a:lnTo>
                  <a:pt x="0" y="5562"/>
                </a:lnTo>
                <a:lnTo>
                  <a:pt x="0" y="24472"/>
                </a:lnTo>
                <a:lnTo>
                  <a:pt x="7658" y="32143"/>
                </a:lnTo>
                <a:lnTo>
                  <a:pt x="26568" y="32143"/>
                </a:lnTo>
                <a:lnTo>
                  <a:pt x="33800" y="24911"/>
                </a:lnTo>
                <a:lnTo>
                  <a:pt x="32954" y="20726"/>
                </a:lnTo>
                <a:lnTo>
                  <a:pt x="13970" y="20726"/>
                </a:lnTo>
                <a:lnTo>
                  <a:pt x="11404" y="18173"/>
                </a:lnTo>
                <a:lnTo>
                  <a:pt x="11404" y="11861"/>
                </a:lnTo>
                <a:lnTo>
                  <a:pt x="13970" y="9309"/>
                </a:lnTo>
                <a:lnTo>
                  <a:pt x="27322" y="9309"/>
                </a:lnTo>
                <a:lnTo>
                  <a:pt x="26333" y="7842"/>
                </a:lnTo>
                <a:lnTo>
                  <a:pt x="17823" y="2104"/>
                </a:lnTo>
                <a:lnTo>
                  <a:pt x="7404" y="0"/>
                </a:lnTo>
                <a:close/>
              </a:path>
              <a:path w="34289" h="32385">
                <a:moveTo>
                  <a:pt x="27322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73"/>
                </a:lnTo>
                <a:lnTo>
                  <a:pt x="20269" y="20726"/>
                </a:lnTo>
                <a:lnTo>
                  <a:pt x="32954" y="20726"/>
                </a:lnTo>
                <a:lnTo>
                  <a:pt x="32071" y="16352"/>
                </a:lnTo>
                <a:lnTo>
                  <a:pt x="27322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36591" y="312108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8864" y="0"/>
                </a:moveTo>
                <a:lnTo>
                  <a:pt x="2565" y="0"/>
                </a:lnTo>
                <a:lnTo>
                  <a:pt x="0" y="2552"/>
                </a:lnTo>
                <a:lnTo>
                  <a:pt x="0" y="8864"/>
                </a:lnTo>
                <a:lnTo>
                  <a:pt x="2565" y="11417"/>
                </a:lnTo>
                <a:lnTo>
                  <a:pt x="8864" y="11417"/>
                </a:lnTo>
                <a:lnTo>
                  <a:pt x="11417" y="8864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05834" y="31117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71"/>
                </a:moveTo>
                <a:lnTo>
                  <a:pt x="2102" y="16352"/>
                </a:lnTo>
                <a:lnTo>
                  <a:pt x="7835" y="7842"/>
                </a:lnTo>
                <a:lnTo>
                  <a:pt x="16341" y="2104"/>
                </a:lnTo>
                <a:lnTo>
                  <a:pt x="26758" y="0"/>
                </a:lnTo>
                <a:lnTo>
                  <a:pt x="37178" y="2104"/>
                </a:lnTo>
                <a:lnTo>
                  <a:pt x="45688" y="7842"/>
                </a:lnTo>
                <a:lnTo>
                  <a:pt x="51426" y="16352"/>
                </a:lnTo>
                <a:lnTo>
                  <a:pt x="53530" y="26771"/>
                </a:lnTo>
                <a:lnTo>
                  <a:pt x="51426" y="37183"/>
                </a:lnTo>
                <a:lnTo>
                  <a:pt x="45688" y="45689"/>
                </a:lnTo>
                <a:lnTo>
                  <a:pt x="37178" y="51426"/>
                </a:lnTo>
                <a:lnTo>
                  <a:pt x="26758" y="53530"/>
                </a:lnTo>
                <a:lnTo>
                  <a:pt x="16341" y="51426"/>
                </a:lnTo>
                <a:lnTo>
                  <a:pt x="7835" y="45689"/>
                </a:lnTo>
                <a:lnTo>
                  <a:pt x="2102" y="37183"/>
                </a:lnTo>
                <a:lnTo>
                  <a:pt x="0" y="2677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49389" y="3144700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5">
                <a:moveTo>
                  <a:pt x="0" y="0"/>
                </a:moveTo>
                <a:lnTo>
                  <a:pt x="861" y="4265"/>
                </a:lnTo>
                <a:lnTo>
                  <a:pt x="6594" y="12771"/>
                </a:lnTo>
                <a:lnTo>
                  <a:pt x="15100" y="18508"/>
                </a:lnTo>
                <a:lnTo>
                  <a:pt x="25517" y="20612"/>
                </a:lnTo>
                <a:lnTo>
                  <a:pt x="26814" y="20350"/>
                </a:lnTo>
                <a:lnTo>
                  <a:pt x="19673" y="18908"/>
                </a:lnTo>
                <a:lnTo>
                  <a:pt x="6977" y="10349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48148" y="3118411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1" y="0"/>
                </a:moveTo>
                <a:lnTo>
                  <a:pt x="7835" y="1211"/>
                </a:lnTo>
                <a:lnTo>
                  <a:pt x="2102" y="9721"/>
                </a:lnTo>
                <a:lnTo>
                  <a:pt x="0" y="20140"/>
                </a:lnTo>
                <a:lnTo>
                  <a:pt x="1240" y="26287"/>
                </a:lnTo>
                <a:lnTo>
                  <a:pt x="8218" y="36636"/>
                </a:lnTo>
                <a:lnTo>
                  <a:pt x="20914" y="45196"/>
                </a:lnTo>
                <a:lnTo>
                  <a:pt x="28055" y="46637"/>
                </a:lnTo>
                <a:lnTo>
                  <a:pt x="37176" y="44795"/>
                </a:lnTo>
                <a:lnTo>
                  <a:pt x="45681" y="39059"/>
                </a:lnTo>
                <a:lnTo>
                  <a:pt x="47125" y="36917"/>
                </a:lnTo>
                <a:lnTo>
                  <a:pt x="36461" y="36917"/>
                </a:lnTo>
                <a:lnTo>
                  <a:pt x="25361" y="34675"/>
                </a:lnTo>
                <a:lnTo>
                  <a:pt x="16294" y="28561"/>
                </a:lnTo>
                <a:lnTo>
                  <a:pt x="10179" y="19494"/>
                </a:lnTo>
                <a:lnTo>
                  <a:pt x="7937" y="8393"/>
                </a:lnTo>
                <a:lnTo>
                  <a:pt x="9631" y="0"/>
                </a:lnTo>
                <a:close/>
              </a:path>
              <a:path w="49529" h="46989">
                <a:moveTo>
                  <a:pt x="49525" y="33356"/>
                </a:moveTo>
                <a:lnTo>
                  <a:pt x="47569" y="34675"/>
                </a:lnTo>
                <a:lnTo>
                  <a:pt x="36461" y="36917"/>
                </a:lnTo>
                <a:lnTo>
                  <a:pt x="47125" y="36917"/>
                </a:lnTo>
                <a:lnTo>
                  <a:pt x="49525" y="33356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56086" y="3112247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6513" y="0"/>
                </a:moveTo>
                <a:lnTo>
                  <a:pt x="8403" y="1638"/>
                </a:lnTo>
                <a:lnTo>
                  <a:pt x="1694" y="6164"/>
                </a:lnTo>
                <a:lnTo>
                  <a:pt x="0" y="14557"/>
                </a:lnTo>
                <a:lnTo>
                  <a:pt x="2242" y="25658"/>
                </a:lnTo>
                <a:lnTo>
                  <a:pt x="8356" y="34725"/>
                </a:lnTo>
                <a:lnTo>
                  <a:pt x="17423" y="40839"/>
                </a:lnTo>
                <a:lnTo>
                  <a:pt x="28524" y="43082"/>
                </a:lnTo>
                <a:lnTo>
                  <a:pt x="39632" y="40839"/>
                </a:lnTo>
                <a:lnTo>
                  <a:pt x="41588" y="39521"/>
                </a:lnTo>
                <a:lnTo>
                  <a:pt x="43478" y="36717"/>
                </a:lnTo>
                <a:lnTo>
                  <a:pt x="44495" y="31677"/>
                </a:lnTo>
                <a:lnTo>
                  <a:pt x="19075" y="31677"/>
                </a:lnTo>
                <a:lnTo>
                  <a:pt x="11417" y="24006"/>
                </a:lnTo>
                <a:lnTo>
                  <a:pt x="11417" y="5096"/>
                </a:lnTo>
                <a:lnTo>
                  <a:pt x="16513" y="0"/>
                </a:lnTo>
                <a:close/>
              </a:path>
              <a:path w="45720" h="43180">
                <a:moveTo>
                  <a:pt x="45205" y="24446"/>
                </a:moveTo>
                <a:lnTo>
                  <a:pt x="37985" y="31677"/>
                </a:lnTo>
                <a:lnTo>
                  <a:pt x="44495" y="31677"/>
                </a:lnTo>
                <a:lnTo>
                  <a:pt x="45580" y="26305"/>
                </a:lnTo>
                <a:lnTo>
                  <a:pt x="45205" y="24446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67502" y="3111780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96" y="466"/>
                </a:lnTo>
                <a:lnTo>
                  <a:pt x="0" y="5562"/>
                </a:lnTo>
                <a:lnTo>
                  <a:pt x="0" y="24472"/>
                </a:lnTo>
                <a:lnTo>
                  <a:pt x="7658" y="32143"/>
                </a:lnTo>
                <a:lnTo>
                  <a:pt x="26568" y="32143"/>
                </a:lnTo>
                <a:lnTo>
                  <a:pt x="33787" y="24912"/>
                </a:lnTo>
                <a:lnTo>
                  <a:pt x="32943" y="20726"/>
                </a:lnTo>
                <a:lnTo>
                  <a:pt x="13957" y="20726"/>
                </a:lnTo>
                <a:lnTo>
                  <a:pt x="11404" y="18173"/>
                </a:lnTo>
                <a:lnTo>
                  <a:pt x="11404" y="11861"/>
                </a:lnTo>
                <a:lnTo>
                  <a:pt x="13957" y="9309"/>
                </a:lnTo>
                <a:lnTo>
                  <a:pt x="27315" y="9309"/>
                </a:lnTo>
                <a:lnTo>
                  <a:pt x="26327" y="7842"/>
                </a:lnTo>
                <a:lnTo>
                  <a:pt x="17821" y="2104"/>
                </a:lnTo>
                <a:lnTo>
                  <a:pt x="7404" y="0"/>
                </a:lnTo>
                <a:close/>
              </a:path>
              <a:path w="34289" h="32385">
                <a:moveTo>
                  <a:pt x="27315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73"/>
                </a:lnTo>
                <a:lnTo>
                  <a:pt x="20269" y="20726"/>
                </a:lnTo>
                <a:lnTo>
                  <a:pt x="32943" y="20726"/>
                </a:lnTo>
                <a:lnTo>
                  <a:pt x="32060" y="16352"/>
                </a:lnTo>
                <a:lnTo>
                  <a:pt x="27315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78908" y="312108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8864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64"/>
                </a:lnTo>
                <a:lnTo>
                  <a:pt x="2552" y="11417"/>
                </a:lnTo>
                <a:lnTo>
                  <a:pt x="8864" y="11417"/>
                </a:lnTo>
                <a:lnTo>
                  <a:pt x="11417" y="8864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48148" y="311178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71"/>
                </a:moveTo>
                <a:lnTo>
                  <a:pt x="2102" y="16352"/>
                </a:lnTo>
                <a:lnTo>
                  <a:pt x="7835" y="7842"/>
                </a:lnTo>
                <a:lnTo>
                  <a:pt x="16341" y="2104"/>
                </a:lnTo>
                <a:lnTo>
                  <a:pt x="26758" y="0"/>
                </a:lnTo>
                <a:lnTo>
                  <a:pt x="37176" y="2104"/>
                </a:lnTo>
                <a:lnTo>
                  <a:pt x="45681" y="7842"/>
                </a:lnTo>
                <a:lnTo>
                  <a:pt x="51415" y="16352"/>
                </a:lnTo>
                <a:lnTo>
                  <a:pt x="53517" y="26771"/>
                </a:lnTo>
                <a:lnTo>
                  <a:pt x="51415" y="37183"/>
                </a:lnTo>
                <a:lnTo>
                  <a:pt x="45681" y="45689"/>
                </a:lnTo>
                <a:lnTo>
                  <a:pt x="37176" y="51426"/>
                </a:lnTo>
                <a:lnTo>
                  <a:pt x="26758" y="53530"/>
                </a:lnTo>
                <a:lnTo>
                  <a:pt x="16341" y="51426"/>
                </a:lnTo>
                <a:lnTo>
                  <a:pt x="7835" y="45689"/>
                </a:lnTo>
                <a:lnTo>
                  <a:pt x="2102" y="37183"/>
                </a:lnTo>
                <a:lnTo>
                  <a:pt x="0" y="2677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49389" y="3787004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4">
                <a:moveTo>
                  <a:pt x="0" y="0"/>
                </a:moveTo>
                <a:lnTo>
                  <a:pt x="861" y="4270"/>
                </a:lnTo>
                <a:lnTo>
                  <a:pt x="6595" y="12780"/>
                </a:lnTo>
                <a:lnTo>
                  <a:pt x="15100" y="18518"/>
                </a:lnTo>
                <a:lnTo>
                  <a:pt x="25518" y="20622"/>
                </a:lnTo>
                <a:lnTo>
                  <a:pt x="26817" y="20360"/>
                </a:lnTo>
                <a:lnTo>
                  <a:pt x="19673" y="18917"/>
                </a:lnTo>
                <a:lnTo>
                  <a:pt x="6977" y="10353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48148" y="3760724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0" y="0"/>
                </a:moveTo>
                <a:lnTo>
                  <a:pt x="7835" y="1210"/>
                </a:lnTo>
                <a:lnTo>
                  <a:pt x="2102" y="9716"/>
                </a:lnTo>
                <a:lnTo>
                  <a:pt x="0" y="20128"/>
                </a:lnTo>
                <a:lnTo>
                  <a:pt x="1240" y="26277"/>
                </a:lnTo>
                <a:lnTo>
                  <a:pt x="8218" y="36630"/>
                </a:lnTo>
                <a:lnTo>
                  <a:pt x="20914" y="45194"/>
                </a:lnTo>
                <a:lnTo>
                  <a:pt x="28058" y="46637"/>
                </a:lnTo>
                <a:lnTo>
                  <a:pt x="37176" y="44796"/>
                </a:lnTo>
                <a:lnTo>
                  <a:pt x="45681" y="39057"/>
                </a:lnTo>
                <a:lnTo>
                  <a:pt x="47123" y="36918"/>
                </a:lnTo>
                <a:lnTo>
                  <a:pt x="36461" y="36918"/>
                </a:lnTo>
                <a:lnTo>
                  <a:pt x="25361" y="34675"/>
                </a:lnTo>
                <a:lnTo>
                  <a:pt x="16294" y="28559"/>
                </a:lnTo>
                <a:lnTo>
                  <a:pt x="10179" y="19489"/>
                </a:lnTo>
                <a:lnTo>
                  <a:pt x="7937" y="8381"/>
                </a:lnTo>
                <a:lnTo>
                  <a:pt x="9630" y="0"/>
                </a:lnTo>
                <a:close/>
              </a:path>
              <a:path w="49529" h="46989">
                <a:moveTo>
                  <a:pt x="49521" y="33359"/>
                </a:moveTo>
                <a:lnTo>
                  <a:pt x="47569" y="34675"/>
                </a:lnTo>
                <a:lnTo>
                  <a:pt x="36461" y="36918"/>
                </a:lnTo>
                <a:lnTo>
                  <a:pt x="47123" y="36918"/>
                </a:lnTo>
                <a:lnTo>
                  <a:pt x="49521" y="33359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56086" y="3754565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16503" y="0"/>
                </a:moveTo>
                <a:lnTo>
                  <a:pt x="8403" y="1635"/>
                </a:lnTo>
                <a:lnTo>
                  <a:pt x="1693" y="6162"/>
                </a:lnTo>
                <a:lnTo>
                  <a:pt x="0" y="14543"/>
                </a:lnTo>
                <a:lnTo>
                  <a:pt x="2242" y="25651"/>
                </a:lnTo>
                <a:lnTo>
                  <a:pt x="8356" y="34721"/>
                </a:lnTo>
                <a:lnTo>
                  <a:pt x="17423" y="40837"/>
                </a:lnTo>
                <a:lnTo>
                  <a:pt x="28524" y="43080"/>
                </a:lnTo>
                <a:lnTo>
                  <a:pt x="39632" y="40837"/>
                </a:lnTo>
                <a:lnTo>
                  <a:pt x="41583" y="39521"/>
                </a:lnTo>
                <a:lnTo>
                  <a:pt x="43478" y="36710"/>
                </a:lnTo>
                <a:lnTo>
                  <a:pt x="44496" y="31662"/>
                </a:lnTo>
                <a:lnTo>
                  <a:pt x="19075" y="31662"/>
                </a:lnTo>
                <a:lnTo>
                  <a:pt x="11417" y="24004"/>
                </a:lnTo>
                <a:lnTo>
                  <a:pt x="11417" y="5094"/>
                </a:lnTo>
                <a:lnTo>
                  <a:pt x="16503" y="0"/>
                </a:lnTo>
                <a:close/>
              </a:path>
              <a:path w="45720" h="43179">
                <a:moveTo>
                  <a:pt x="45206" y="24441"/>
                </a:moveTo>
                <a:lnTo>
                  <a:pt x="37985" y="31662"/>
                </a:lnTo>
                <a:lnTo>
                  <a:pt x="44496" y="31662"/>
                </a:lnTo>
                <a:lnTo>
                  <a:pt x="45580" y="26290"/>
                </a:lnTo>
                <a:lnTo>
                  <a:pt x="45206" y="24441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67502" y="3754094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85" y="468"/>
                </a:lnTo>
                <a:lnTo>
                  <a:pt x="0" y="5562"/>
                </a:lnTo>
                <a:lnTo>
                  <a:pt x="0" y="24472"/>
                </a:lnTo>
                <a:lnTo>
                  <a:pt x="7658" y="32130"/>
                </a:lnTo>
                <a:lnTo>
                  <a:pt x="26568" y="32130"/>
                </a:lnTo>
                <a:lnTo>
                  <a:pt x="33789" y="24909"/>
                </a:lnTo>
                <a:lnTo>
                  <a:pt x="32945" y="20726"/>
                </a:lnTo>
                <a:lnTo>
                  <a:pt x="13957" y="20726"/>
                </a:lnTo>
                <a:lnTo>
                  <a:pt x="11404" y="18161"/>
                </a:lnTo>
                <a:lnTo>
                  <a:pt x="11404" y="11861"/>
                </a:lnTo>
                <a:lnTo>
                  <a:pt x="13957" y="9309"/>
                </a:lnTo>
                <a:lnTo>
                  <a:pt x="27316" y="9309"/>
                </a:lnTo>
                <a:lnTo>
                  <a:pt x="26327" y="7840"/>
                </a:lnTo>
                <a:lnTo>
                  <a:pt x="17821" y="2104"/>
                </a:lnTo>
                <a:lnTo>
                  <a:pt x="7404" y="0"/>
                </a:lnTo>
                <a:close/>
              </a:path>
              <a:path w="34289" h="32385">
                <a:moveTo>
                  <a:pt x="27316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26"/>
                </a:lnTo>
                <a:lnTo>
                  <a:pt x="32945" y="20726"/>
                </a:lnTo>
                <a:lnTo>
                  <a:pt x="32060" y="16346"/>
                </a:lnTo>
                <a:lnTo>
                  <a:pt x="27316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78908" y="376340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8864" y="0"/>
                </a:moveTo>
                <a:lnTo>
                  <a:pt x="2552" y="0"/>
                </a:lnTo>
                <a:lnTo>
                  <a:pt x="0" y="2552"/>
                </a:lnTo>
                <a:lnTo>
                  <a:pt x="0" y="8851"/>
                </a:lnTo>
                <a:lnTo>
                  <a:pt x="2552" y="11417"/>
                </a:lnTo>
                <a:lnTo>
                  <a:pt x="8864" y="11417"/>
                </a:lnTo>
                <a:lnTo>
                  <a:pt x="11417" y="8851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48148" y="3754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2" y="16346"/>
                </a:lnTo>
                <a:lnTo>
                  <a:pt x="7835" y="7840"/>
                </a:lnTo>
                <a:lnTo>
                  <a:pt x="16341" y="2104"/>
                </a:lnTo>
                <a:lnTo>
                  <a:pt x="26758" y="0"/>
                </a:lnTo>
                <a:lnTo>
                  <a:pt x="37176" y="2104"/>
                </a:lnTo>
                <a:lnTo>
                  <a:pt x="45681" y="7840"/>
                </a:lnTo>
                <a:lnTo>
                  <a:pt x="51415" y="16346"/>
                </a:lnTo>
                <a:lnTo>
                  <a:pt x="53517" y="26758"/>
                </a:lnTo>
                <a:lnTo>
                  <a:pt x="51415" y="37178"/>
                </a:lnTo>
                <a:lnTo>
                  <a:pt x="45681" y="45688"/>
                </a:lnTo>
                <a:lnTo>
                  <a:pt x="37176" y="51426"/>
                </a:lnTo>
                <a:lnTo>
                  <a:pt x="26758" y="53530"/>
                </a:lnTo>
                <a:lnTo>
                  <a:pt x="16341" y="51426"/>
                </a:lnTo>
                <a:lnTo>
                  <a:pt x="7835" y="45688"/>
                </a:lnTo>
                <a:lnTo>
                  <a:pt x="2102" y="37178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07068" y="3786978"/>
            <a:ext cx="27305" cy="20956"/>
          </a:xfrm>
          <a:custGeom>
            <a:avLst/>
            <a:gdLst/>
            <a:ahLst/>
            <a:cxnLst/>
            <a:rect l="l" t="t" r="r" b="b"/>
            <a:pathLst>
              <a:path w="27304" h="20954">
                <a:moveTo>
                  <a:pt x="0" y="0"/>
                </a:moveTo>
                <a:lnTo>
                  <a:pt x="867" y="4297"/>
                </a:lnTo>
                <a:lnTo>
                  <a:pt x="6600" y="12807"/>
                </a:lnTo>
                <a:lnTo>
                  <a:pt x="15106" y="18545"/>
                </a:lnTo>
                <a:lnTo>
                  <a:pt x="25523" y="20649"/>
                </a:lnTo>
                <a:lnTo>
                  <a:pt x="26829" y="20386"/>
                </a:lnTo>
                <a:lnTo>
                  <a:pt x="19691" y="18944"/>
                </a:lnTo>
                <a:lnTo>
                  <a:pt x="6996" y="10380"/>
                </a:lnTo>
                <a:lnTo>
                  <a:pt x="0" y="0"/>
                </a:lnTo>
                <a:close/>
              </a:path>
            </a:pathLst>
          </a:custGeom>
          <a:solidFill>
            <a:srgbClr val="DB0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5833" y="3760724"/>
            <a:ext cx="49530" cy="46989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9630" y="0"/>
                </a:moveTo>
                <a:lnTo>
                  <a:pt x="7835" y="1210"/>
                </a:lnTo>
                <a:lnTo>
                  <a:pt x="2102" y="9716"/>
                </a:lnTo>
                <a:lnTo>
                  <a:pt x="0" y="20128"/>
                </a:lnTo>
                <a:lnTo>
                  <a:pt x="1235" y="26250"/>
                </a:lnTo>
                <a:lnTo>
                  <a:pt x="8231" y="36630"/>
                </a:lnTo>
                <a:lnTo>
                  <a:pt x="20927" y="45194"/>
                </a:lnTo>
                <a:lnTo>
                  <a:pt x="28064" y="46636"/>
                </a:lnTo>
                <a:lnTo>
                  <a:pt x="37178" y="44796"/>
                </a:lnTo>
                <a:lnTo>
                  <a:pt x="45688" y="39058"/>
                </a:lnTo>
                <a:lnTo>
                  <a:pt x="47131" y="36918"/>
                </a:lnTo>
                <a:lnTo>
                  <a:pt x="36474" y="36918"/>
                </a:lnTo>
                <a:lnTo>
                  <a:pt x="25366" y="34675"/>
                </a:lnTo>
                <a:lnTo>
                  <a:pt x="16295" y="28559"/>
                </a:lnTo>
                <a:lnTo>
                  <a:pt x="10180" y="19489"/>
                </a:lnTo>
                <a:lnTo>
                  <a:pt x="7937" y="8381"/>
                </a:lnTo>
                <a:lnTo>
                  <a:pt x="9630" y="0"/>
                </a:lnTo>
                <a:close/>
              </a:path>
              <a:path w="49529" h="46989">
                <a:moveTo>
                  <a:pt x="49530" y="33360"/>
                </a:moveTo>
                <a:lnTo>
                  <a:pt x="47580" y="34675"/>
                </a:lnTo>
                <a:lnTo>
                  <a:pt x="36474" y="36918"/>
                </a:lnTo>
                <a:lnTo>
                  <a:pt x="47131" y="36918"/>
                </a:lnTo>
                <a:lnTo>
                  <a:pt x="49530" y="33360"/>
                </a:lnTo>
                <a:close/>
              </a:path>
            </a:pathLst>
          </a:custGeom>
          <a:solidFill>
            <a:srgbClr val="E16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13769" y="3754565"/>
            <a:ext cx="45720" cy="43181"/>
          </a:xfrm>
          <a:custGeom>
            <a:avLst/>
            <a:gdLst/>
            <a:ahLst/>
            <a:cxnLst/>
            <a:rect l="l" t="t" r="r" b="b"/>
            <a:pathLst>
              <a:path w="45720" h="43179">
                <a:moveTo>
                  <a:pt x="16503" y="0"/>
                </a:moveTo>
                <a:lnTo>
                  <a:pt x="8403" y="1635"/>
                </a:lnTo>
                <a:lnTo>
                  <a:pt x="1693" y="6161"/>
                </a:lnTo>
                <a:lnTo>
                  <a:pt x="0" y="14543"/>
                </a:lnTo>
                <a:lnTo>
                  <a:pt x="2242" y="25651"/>
                </a:lnTo>
                <a:lnTo>
                  <a:pt x="8358" y="34721"/>
                </a:lnTo>
                <a:lnTo>
                  <a:pt x="17428" y="40837"/>
                </a:lnTo>
                <a:lnTo>
                  <a:pt x="28536" y="43080"/>
                </a:lnTo>
                <a:lnTo>
                  <a:pt x="39642" y="40837"/>
                </a:lnTo>
                <a:lnTo>
                  <a:pt x="41592" y="39522"/>
                </a:lnTo>
                <a:lnTo>
                  <a:pt x="43488" y="36710"/>
                </a:lnTo>
                <a:lnTo>
                  <a:pt x="44508" y="31662"/>
                </a:lnTo>
                <a:lnTo>
                  <a:pt x="19075" y="31662"/>
                </a:lnTo>
                <a:lnTo>
                  <a:pt x="11417" y="24004"/>
                </a:lnTo>
                <a:lnTo>
                  <a:pt x="11417" y="5094"/>
                </a:lnTo>
                <a:lnTo>
                  <a:pt x="16503" y="0"/>
                </a:lnTo>
                <a:close/>
              </a:path>
              <a:path w="45720" h="43179">
                <a:moveTo>
                  <a:pt x="45219" y="24441"/>
                </a:moveTo>
                <a:lnTo>
                  <a:pt x="37985" y="31662"/>
                </a:lnTo>
                <a:lnTo>
                  <a:pt x="44508" y="31662"/>
                </a:lnTo>
                <a:lnTo>
                  <a:pt x="45593" y="26290"/>
                </a:lnTo>
                <a:lnTo>
                  <a:pt x="45219" y="24441"/>
                </a:lnTo>
                <a:close/>
              </a:path>
            </a:pathLst>
          </a:custGeom>
          <a:solidFill>
            <a:srgbClr val="E99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25188" y="3754094"/>
            <a:ext cx="34290" cy="32384"/>
          </a:xfrm>
          <a:custGeom>
            <a:avLst/>
            <a:gdLst/>
            <a:ahLst/>
            <a:cxnLst/>
            <a:rect l="l" t="t" r="r" b="b"/>
            <a:pathLst>
              <a:path w="34289" h="32385">
                <a:moveTo>
                  <a:pt x="7404" y="0"/>
                </a:moveTo>
                <a:lnTo>
                  <a:pt x="5085" y="468"/>
                </a:lnTo>
                <a:lnTo>
                  <a:pt x="0" y="5562"/>
                </a:lnTo>
                <a:lnTo>
                  <a:pt x="0" y="24472"/>
                </a:lnTo>
                <a:lnTo>
                  <a:pt x="7658" y="32130"/>
                </a:lnTo>
                <a:lnTo>
                  <a:pt x="26568" y="32130"/>
                </a:lnTo>
                <a:lnTo>
                  <a:pt x="33801" y="24909"/>
                </a:lnTo>
                <a:lnTo>
                  <a:pt x="32956" y="20726"/>
                </a:lnTo>
                <a:lnTo>
                  <a:pt x="13970" y="20726"/>
                </a:lnTo>
                <a:lnTo>
                  <a:pt x="11404" y="18161"/>
                </a:lnTo>
                <a:lnTo>
                  <a:pt x="11404" y="11861"/>
                </a:lnTo>
                <a:lnTo>
                  <a:pt x="13970" y="9309"/>
                </a:lnTo>
                <a:lnTo>
                  <a:pt x="27324" y="9309"/>
                </a:lnTo>
                <a:lnTo>
                  <a:pt x="26333" y="7840"/>
                </a:lnTo>
                <a:lnTo>
                  <a:pt x="17823" y="2104"/>
                </a:lnTo>
                <a:lnTo>
                  <a:pt x="7404" y="0"/>
                </a:lnTo>
                <a:close/>
              </a:path>
              <a:path w="34289" h="32385">
                <a:moveTo>
                  <a:pt x="27324" y="9309"/>
                </a:moveTo>
                <a:lnTo>
                  <a:pt x="20269" y="9309"/>
                </a:lnTo>
                <a:lnTo>
                  <a:pt x="22821" y="11861"/>
                </a:lnTo>
                <a:lnTo>
                  <a:pt x="22821" y="18161"/>
                </a:lnTo>
                <a:lnTo>
                  <a:pt x="20269" y="20726"/>
                </a:lnTo>
                <a:lnTo>
                  <a:pt x="32956" y="20726"/>
                </a:lnTo>
                <a:lnTo>
                  <a:pt x="32071" y="16346"/>
                </a:lnTo>
                <a:lnTo>
                  <a:pt x="27324" y="9309"/>
                </a:lnTo>
                <a:close/>
              </a:path>
            </a:pathLst>
          </a:custGeom>
          <a:solidFill>
            <a:srgbClr val="F2C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36591" y="376340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8864" y="0"/>
                </a:moveTo>
                <a:lnTo>
                  <a:pt x="2565" y="0"/>
                </a:lnTo>
                <a:lnTo>
                  <a:pt x="0" y="2552"/>
                </a:lnTo>
                <a:lnTo>
                  <a:pt x="0" y="8851"/>
                </a:lnTo>
                <a:lnTo>
                  <a:pt x="2565" y="11417"/>
                </a:lnTo>
                <a:lnTo>
                  <a:pt x="8864" y="11417"/>
                </a:lnTo>
                <a:lnTo>
                  <a:pt x="11417" y="8851"/>
                </a:lnTo>
                <a:lnTo>
                  <a:pt x="11417" y="2552"/>
                </a:lnTo>
                <a:lnTo>
                  <a:pt x="8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05834" y="3754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26758"/>
                </a:moveTo>
                <a:lnTo>
                  <a:pt x="2102" y="16346"/>
                </a:lnTo>
                <a:lnTo>
                  <a:pt x="7835" y="7840"/>
                </a:lnTo>
                <a:lnTo>
                  <a:pt x="16341" y="2104"/>
                </a:lnTo>
                <a:lnTo>
                  <a:pt x="26758" y="0"/>
                </a:lnTo>
                <a:lnTo>
                  <a:pt x="37178" y="2104"/>
                </a:lnTo>
                <a:lnTo>
                  <a:pt x="45688" y="7840"/>
                </a:lnTo>
                <a:lnTo>
                  <a:pt x="51426" y="16346"/>
                </a:lnTo>
                <a:lnTo>
                  <a:pt x="53530" y="26758"/>
                </a:lnTo>
                <a:lnTo>
                  <a:pt x="51426" y="37178"/>
                </a:lnTo>
                <a:lnTo>
                  <a:pt x="45688" y="45688"/>
                </a:lnTo>
                <a:lnTo>
                  <a:pt x="37178" y="51426"/>
                </a:lnTo>
                <a:lnTo>
                  <a:pt x="26758" y="53530"/>
                </a:lnTo>
                <a:lnTo>
                  <a:pt x="16341" y="51426"/>
                </a:lnTo>
                <a:lnTo>
                  <a:pt x="7835" y="45688"/>
                </a:lnTo>
                <a:lnTo>
                  <a:pt x="2102" y="37178"/>
                </a:lnTo>
                <a:lnTo>
                  <a:pt x="0" y="2675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695446" y="3736102"/>
            <a:ext cx="15938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i="1" spc="-60" dirty="0">
                <a:solidFill>
                  <a:srgbClr val="231F20"/>
                </a:solidFill>
                <a:latin typeface="Verdana"/>
                <a:cs typeface="Verdana"/>
              </a:rPr>
              <a:t>-q  </a:t>
            </a:r>
            <a:r>
              <a:rPr sz="4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00" dirty="0">
                <a:solidFill>
                  <a:srgbClr val="231F20"/>
                </a:solidFill>
                <a:latin typeface="Century Gothic"/>
                <a:cs typeface="Century Gothic"/>
              </a:rPr>
              <a:t>-</a:t>
            </a:r>
            <a:endParaRPr sz="400">
              <a:latin typeface="Century Gothic"/>
              <a:cs typeface="Century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696792" y="3082952"/>
            <a:ext cx="9010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21591" algn="l"/>
                <a:tab pos="726990" algn="l"/>
              </a:tabLst>
            </a:pPr>
            <a:r>
              <a:rPr sz="800" i="1" spc="-97" baseline="5555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r>
              <a:rPr sz="800" i="1" spc="60" baseline="55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00" spc="-10" dirty="0">
                <a:solidFill>
                  <a:srgbClr val="231F20"/>
                </a:solidFill>
                <a:latin typeface="Century Gothic"/>
                <a:cs typeface="Century Gothic"/>
              </a:rPr>
              <a:t>+</a:t>
            </a:r>
            <a:r>
              <a:rPr sz="400" u="sng" spc="-10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600" u="sng" spc="-6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400" dirty="0">
                <a:solidFill>
                  <a:srgbClr val="231F20"/>
                </a:solidFill>
                <a:latin typeface="Century Gothic"/>
                <a:cs typeface="Century Gothic"/>
              </a:rPr>
              <a:t>- </a:t>
            </a:r>
            <a:r>
              <a:rPr sz="400" spc="6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400" i="1" spc="-60" dirty="0">
                <a:solidFill>
                  <a:srgbClr val="231F20"/>
                </a:solidFill>
                <a:latin typeface="Verdana"/>
                <a:cs typeface="Verdana"/>
              </a:rPr>
              <a:t>-q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422166" y="3130525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0"/>
                </a:moveTo>
                <a:lnTo>
                  <a:pt x="0" y="22745"/>
                </a:lnTo>
                <a:lnTo>
                  <a:pt x="28435" y="11366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5569" y="3129180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28435" y="0"/>
                </a:moveTo>
                <a:lnTo>
                  <a:pt x="0" y="11379"/>
                </a:lnTo>
                <a:lnTo>
                  <a:pt x="28435" y="22745"/>
                </a:lnTo>
                <a:lnTo>
                  <a:pt x="284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117630" y="3723401"/>
            <a:ext cx="50165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09208" algn="l"/>
              </a:tabLst>
            </a:pPr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600" u="sng" spc="-6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400" spc="-10" dirty="0">
                <a:solidFill>
                  <a:srgbClr val="231F20"/>
                </a:solidFill>
                <a:latin typeface="Century Gothic"/>
                <a:cs typeface="Century Gothic"/>
              </a:rPr>
              <a:t>+ </a:t>
            </a:r>
            <a:r>
              <a:rPr sz="400" spc="2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400" i="1" spc="-65" dirty="0">
                <a:solidFill>
                  <a:srgbClr val="231F20"/>
                </a:solidFill>
                <a:latin typeface="Verdana"/>
                <a:cs typeface="Verdana"/>
              </a:rPr>
              <a:t>+q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425506" y="3768815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0" y="0"/>
                </a:moveTo>
                <a:lnTo>
                  <a:pt x="0" y="22745"/>
                </a:lnTo>
                <a:lnTo>
                  <a:pt x="28435" y="11379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85448" y="3778847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855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58921" y="3767481"/>
            <a:ext cx="28575" cy="22861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28435" y="0"/>
                </a:moveTo>
                <a:lnTo>
                  <a:pt x="0" y="11366"/>
                </a:lnTo>
                <a:lnTo>
                  <a:pt x="28435" y="22745"/>
                </a:lnTo>
                <a:lnTo>
                  <a:pt x="284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4799828" y="3392605"/>
            <a:ext cx="628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833938" y="3182707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42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22559" y="3156170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11379" y="0"/>
                </a:moveTo>
                <a:lnTo>
                  <a:pt x="0" y="28435"/>
                </a:lnTo>
                <a:lnTo>
                  <a:pt x="22745" y="28435"/>
                </a:lnTo>
                <a:lnTo>
                  <a:pt x="1137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33938" y="3493161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42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22559" y="3728114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22745" y="0"/>
                </a:moveTo>
                <a:lnTo>
                  <a:pt x="0" y="0"/>
                </a:lnTo>
                <a:lnTo>
                  <a:pt x="11379" y="28435"/>
                </a:lnTo>
                <a:lnTo>
                  <a:pt x="2274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5443476" y="3392605"/>
            <a:ext cx="6286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i="1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5477586" y="3182707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42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66208" y="3156170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11379" y="0"/>
                </a:moveTo>
                <a:lnTo>
                  <a:pt x="0" y="28435"/>
                </a:lnTo>
                <a:lnTo>
                  <a:pt x="22745" y="28435"/>
                </a:lnTo>
                <a:lnTo>
                  <a:pt x="1137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77586" y="3493161"/>
            <a:ext cx="0" cy="236855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236842"/>
                </a:moveTo>
                <a:lnTo>
                  <a:pt x="0" y="0"/>
                </a:lnTo>
              </a:path>
            </a:pathLst>
          </a:custGeom>
          <a:ln w="4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66208" y="3728114"/>
            <a:ext cx="22860" cy="28575"/>
          </a:xfrm>
          <a:custGeom>
            <a:avLst/>
            <a:gdLst/>
            <a:ahLst/>
            <a:cxnLst/>
            <a:rect l="l" t="t" r="r" b="b"/>
            <a:pathLst>
              <a:path w="22860" h="28575">
                <a:moveTo>
                  <a:pt x="22745" y="0"/>
                </a:moveTo>
                <a:lnTo>
                  <a:pt x="0" y="0"/>
                </a:lnTo>
                <a:lnTo>
                  <a:pt x="11379" y="28435"/>
                </a:lnTo>
                <a:lnTo>
                  <a:pt x="2274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901699" y="3977018"/>
            <a:ext cx="5966461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949">
              <a:tabLst>
                <a:tab pos="2941611" algn="l"/>
                <a:tab pos="4188605" algn="l"/>
              </a:tabLst>
            </a:pPr>
            <a:r>
              <a:rPr sz="1400" baseline="5555" dirty="0">
                <a:solidFill>
                  <a:srgbClr val="231F20"/>
                </a:solidFill>
                <a:latin typeface="Microsoft Sans Serif"/>
                <a:cs typeface="Microsoft Sans Serif"/>
              </a:rPr>
              <a:t>(a)	</a:t>
            </a:r>
            <a:r>
              <a:rPr sz="1400" baseline="8333" dirty="0">
                <a:solidFill>
                  <a:srgbClr val="231F20"/>
                </a:solidFill>
                <a:latin typeface="Microsoft Sans Serif"/>
                <a:cs typeface="Microsoft Sans Serif"/>
              </a:rPr>
              <a:t>(b)	</a:t>
            </a:r>
            <a:r>
              <a:rPr sz="1000" dirty="0">
                <a:solidFill>
                  <a:srgbClr val="231F20"/>
                </a:solidFill>
                <a:latin typeface="Microsoft Sans Serif"/>
                <a:cs typeface="Microsoft Sans Serif"/>
              </a:rPr>
              <a:t>(c)</a:t>
            </a:r>
            <a:endParaRPr sz="1000">
              <a:latin typeface="Microsoft Sans Serif"/>
              <a:cs typeface="Microsoft Sans Serif"/>
            </a:endParaRPr>
          </a:p>
          <a:p>
            <a:pPr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699" marR="5080">
              <a:lnSpc>
                <a:spcPts val="1200"/>
              </a:lnSpc>
            </a:pPr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60" dirty="0">
                <a:latin typeface="Georgia"/>
                <a:cs typeface="Georgia"/>
              </a:rPr>
              <a:t>4.6: </a:t>
            </a:r>
            <a:r>
              <a:rPr sz="1000" spc="4" dirty="0">
                <a:latin typeface="Georgia"/>
                <a:cs typeface="Georgia"/>
              </a:rPr>
              <a:t>(a) </a:t>
            </a:r>
            <a:r>
              <a:rPr sz="1000" spc="-30" dirty="0">
                <a:latin typeface="Georgia"/>
                <a:cs typeface="Georgia"/>
              </a:rPr>
              <a:t>Second charge is </a:t>
            </a:r>
            <a:r>
              <a:rPr sz="1000" spc="-20" dirty="0">
                <a:latin typeface="Georgia"/>
                <a:cs typeface="Georgia"/>
              </a:rPr>
              <a:t>brought </a:t>
            </a:r>
            <a:r>
              <a:rPr sz="1000" spc="-25" dirty="0">
                <a:latin typeface="Georgia"/>
                <a:cs typeface="Georgia"/>
              </a:rPr>
              <a:t>in </a:t>
            </a:r>
            <a:r>
              <a:rPr sz="1000" spc="-30" dirty="0">
                <a:latin typeface="Georgia"/>
                <a:cs typeface="Georgia"/>
              </a:rPr>
              <a:t>from </a:t>
            </a:r>
            <a:r>
              <a:rPr sz="1000" i="1" spc="285" dirty="0">
                <a:latin typeface="Arial Narrow"/>
                <a:cs typeface="Arial Narrow"/>
              </a:rPr>
              <a:t>∞ </a:t>
            </a:r>
            <a:r>
              <a:rPr sz="1000" spc="-25" dirty="0">
                <a:latin typeface="Georgia"/>
                <a:cs typeface="Georgia"/>
              </a:rPr>
              <a:t>and </a:t>
            </a:r>
            <a:r>
              <a:rPr sz="1000" spc="-4" dirty="0">
                <a:latin typeface="Georgia"/>
                <a:cs typeface="Georgia"/>
              </a:rPr>
              <a:t>put </a:t>
            </a:r>
            <a:r>
              <a:rPr sz="1000" spc="-25" dirty="0">
                <a:latin typeface="Georgia"/>
                <a:cs typeface="Georgia"/>
              </a:rPr>
              <a:t>in </a:t>
            </a:r>
            <a:r>
              <a:rPr sz="1000" spc="-14" dirty="0">
                <a:latin typeface="Georgia"/>
                <a:cs typeface="Georgia"/>
              </a:rPr>
              <a:t>place. </a:t>
            </a:r>
            <a:r>
              <a:rPr sz="1000" dirty="0">
                <a:latin typeface="Georgia"/>
                <a:cs typeface="Georgia"/>
              </a:rPr>
              <a:t>(b) Third </a:t>
            </a:r>
            <a:r>
              <a:rPr sz="1000" spc="-30" dirty="0">
                <a:latin typeface="Georgia"/>
                <a:cs typeface="Georgia"/>
              </a:rPr>
              <a:t>charge is </a:t>
            </a:r>
            <a:r>
              <a:rPr sz="1000" spc="-20" dirty="0">
                <a:latin typeface="Georgia"/>
                <a:cs typeface="Georgia"/>
              </a:rPr>
              <a:t>brought </a:t>
            </a:r>
            <a:r>
              <a:rPr sz="1000" spc="-10" dirty="0">
                <a:latin typeface="Georgia"/>
                <a:cs typeface="Georgia"/>
              </a:rPr>
              <a:t>in. </a:t>
            </a:r>
            <a:r>
              <a:rPr sz="1000" spc="-4" dirty="0">
                <a:latin typeface="Georgia"/>
                <a:cs typeface="Georgia"/>
              </a:rPr>
              <a:t>(c)  </a:t>
            </a:r>
            <a:r>
              <a:rPr sz="1000" dirty="0">
                <a:latin typeface="Georgia"/>
                <a:cs typeface="Georgia"/>
              </a:rPr>
              <a:t>Last </a:t>
            </a:r>
            <a:r>
              <a:rPr sz="1000" spc="-30" dirty="0">
                <a:latin typeface="Georgia"/>
                <a:cs typeface="Georgia"/>
              </a:rPr>
              <a:t>charge  is  </a:t>
            </a:r>
            <a:r>
              <a:rPr sz="1000" spc="-20" dirty="0">
                <a:latin typeface="Georgia"/>
                <a:cs typeface="Georgia"/>
              </a:rPr>
              <a:t>brought </a:t>
            </a:r>
            <a:r>
              <a:rPr sz="1000" spc="-10" dirty="0">
                <a:latin typeface="Georgia"/>
                <a:cs typeface="Georgia"/>
              </a:rPr>
              <a:t>in.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901700" y="4840225"/>
            <a:ext cx="5972175" cy="1672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just"/>
            <a:r>
              <a:rPr sz="1200" spc="-35" dirty="0">
                <a:latin typeface="Georgia"/>
                <a:cs typeface="Georgia"/>
              </a:rPr>
              <a:t>charges.)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arrive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</a:t>
            </a:r>
            <a:r>
              <a:rPr sz="1200" spc="-55" dirty="0">
                <a:latin typeface="Georgia"/>
                <a:cs typeface="Georgia"/>
              </a:rPr>
              <a:t>answer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0" dirty="0">
                <a:latin typeface="Georgia"/>
                <a:cs typeface="Georgia"/>
              </a:rPr>
              <a:t>understand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formula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" dirty="0">
                <a:latin typeface="Georgia"/>
                <a:cs typeface="Georgia"/>
              </a:rPr>
              <a:t>little </a:t>
            </a:r>
            <a:r>
              <a:rPr sz="1200" spc="-10" dirty="0">
                <a:latin typeface="Georgia"/>
                <a:cs typeface="Georgia"/>
              </a:rPr>
              <a:t>better </a:t>
            </a:r>
            <a:r>
              <a:rPr sz="1200" spc="-25" dirty="0">
                <a:latin typeface="Georgia"/>
                <a:cs typeface="Georgia"/>
              </a:rPr>
              <a:t>if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assemble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system  </a:t>
            </a:r>
            <a:r>
              <a:rPr sz="1200" spc="-65" dirty="0">
                <a:latin typeface="Georgia"/>
                <a:cs typeface="Georgia"/>
              </a:rPr>
              <a:t>one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a</a:t>
            </a:r>
            <a:r>
              <a:rPr sz="1200" spc="-10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time.</a:t>
            </a:r>
            <a:endParaRPr sz="1200">
              <a:latin typeface="Georgia"/>
              <a:cs typeface="Georgia"/>
            </a:endParaRPr>
          </a:p>
          <a:p>
            <a:pPr marL="12699" marR="6349" indent="222224" algn="just"/>
            <a:r>
              <a:rPr sz="1200" spc="-20" dirty="0">
                <a:latin typeface="Georgia"/>
                <a:cs typeface="Georgia"/>
              </a:rPr>
              <a:t>Begin with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upper </a:t>
            </a:r>
            <a:r>
              <a:rPr sz="1200" spc="-14" dirty="0">
                <a:latin typeface="Georgia"/>
                <a:cs typeface="Georgia"/>
              </a:rPr>
              <a:t>left </a:t>
            </a:r>
            <a:r>
              <a:rPr sz="1200" spc="-50" dirty="0">
                <a:latin typeface="Georgia"/>
                <a:cs typeface="Georgia"/>
              </a:rPr>
              <a:t>corner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40" dirty="0">
                <a:latin typeface="Georgia"/>
                <a:cs typeface="Georgia"/>
              </a:rPr>
              <a:t>4.5. Moving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30" dirty="0">
                <a:latin typeface="Georgia"/>
                <a:cs typeface="Georgia"/>
              </a:rPr>
              <a:t>infinity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desired </a:t>
            </a:r>
            <a:r>
              <a:rPr sz="1200" spc="-30" dirty="0">
                <a:latin typeface="Georgia"/>
                <a:cs typeface="Georgia"/>
              </a:rPr>
              <a:t>location </a:t>
            </a:r>
            <a:r>
              <a:rPr sz="1200" spc="-45" dirty="0">
                <a:latin typeface="Georgia"/>
                <a:cs typeface="Georgia"/>
              </a:rPr>
              <a:t>requires </a:t>
            </a:r>
            <a:r>
              <a:rPr sz="1200" i="1" spc="-45" dirty="0">
                <a:latin typeface="Arial"/>
                <a:cs typeface="Arial"/>
              </a:rPr>
              <a:t>no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-40" dirty="0">
                <a:latin typeface="Georgia"/>
                <a:cs typeface="Georgia"/>
              </a:rPr>
              <a:t>because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5" dirty="0">
                <a:latin typeface="Georgia"/>
                <a:cs typeface="Georgia"/>
              </a:rPr>
              <a:t>never near </a:t>
            </a:r>
            <a:r>
              <a:rPr sz="1200" spc="-30" dirty="0">
                <a:latin typeface="Georgia"/>
                <a:cs typeface="Georgia"/>
              </a:rPr>
              <a:t>any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40" dirty="0">
                <a:latin typeface="Georgia"/>
                <a:cs typeface="Georgia"/>
              </a:rPr>
              <a:t>charge. 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write:  </a:t>
            </a:r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1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</a:t>
            </a:r>
            <a:endParaRPr sz="1200">
              <a:latin typeface="Georgia"/>
              <a:cs typeface="Georgia"/>
            </a:endParaRPr>
          </a:p>
          <a:p>
            <a:pPr marL="12699" indent="222224" algn="just"/>
            <a:r>
              <a:rPr sz="1200" spc="-60" dirty="0">
                <a:latin typeface="Georgia"/>
                <a:cs typeface="Georgia"/>
              </a:rPr>
              <a:t>Now  </a:t>
            </a:r>
            <a:r>
              <a:rPr sz="1200" spc="-40" dirty="0">
                <a:latin typeface="Georgia"/>
                <a:cs typeface="Georgia"/>
              </a:rPr>
              <a:t>bring up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upper </a:t>
            </a:r>
            <a:r>
              <a:rPr sz="1200" spc="-25" dirty="0">
                <a:latin typeface="Georgia"/>
                <a:cs typeface="Georgia"/>
              </a:rPr>
              <a:t>right </a:t>
            </a:r>
            <a:r>
              <a:rPr sz="1200" spc="-50" dirty="0">
                <a:latin typeface="Georgia"/>
                <a:cs typeface="Georgia"/>
              </a:rPr>
              <a:t>corner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i="1" spc="-25" dirty="0">
                <a:latin typeface="Meiryo"/>
                <a:cs typeface="Meiryo"/>
              </a:rPr>
              <a:t>−</a:t>
            </a:r>
            <a:r>
              <a:rPr sz="1200" i="1" spc="-25" dirty="0">
                <a:latin typeface="Bookman Old Style"/>
                <a:cs typeface="Bookman Old Style"/>
              </a:rPr>
              <a:t>q</a:t>
            </a:r>
            <a:r>
              <a:rPr sz="1200" spc="-25" dirty="0">
                <a:latin typeface="Georgia"/>
                <a:cs typeface="Georgia"/>
              </a:rPr>
              <a:t>).  </a:t>
            </a:r>
            <a:r>
              <a:rPr sz="1200" spc="-60" dirty="0">
                <a:latin typeface="Georgia"/>
                <a:cs typeface="Georgia"/>
              </a:rPr>
              <a:t>Now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23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configuration</a:t>
            </a:r>
            <a:endParaRPr sz="1200">
              <a:latin typeface="Georgia"/>
              <a:cs typeface="Georgia"/>
            </a:endParaRPr>
          </a:p>
          <a:p>
            <a:pPr marL="12699" marR="6984" algn="just">
              <a:spcBef>
                <a:spcPts val="25"/>
              </a:spcBef>
            </a:pPr>
            <a:r>
              <a:rPr sz="1200" spc="-65" dirty="0">
                <a:latin typeface="Georgia"/>
                <a:cs typeface="Georgia"/>
              </a:rPr>
              <a:t>shown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35" dirty="0">
                <a:latin typeface="Georgia"/>
                <a:cs typeface="Georgia"/>
              </a:rPr>
              <a:t>4.6(a). </a:t>
            </a:r>
            <a:r>
              <a:rPr sz="1200" spc="-25" dirty="0">
                <a:latin typeface="Georgia"/>
                <a:cs typeface="Georgia"/>
              </a:rPr>
              <a:t>While </a:t>
            </a:r>
            <a:r>
              <a:rPr sz="1200" spc="-35" dirty="0">
                <a:latin typeface="Georgia"/>
                <a:cs typeface="Georgia"/>
              </a:rPr>
              <a:t>being </a:t>
            </a:r>
            <a:r>
              <a:rPr sz="1200" spc="-10" dirty="0">
                <a:latin typeface="Georgia"/>
                <a:cs typeface="Georgia"/>
              </a:rPr>
              <a:t>put </a:t>
            </a:r>
            <a:r>
              <a:rPr sz="1200" spc="-35" dirty="0">
                <a:latin typeface="Georgia"/>
                <a:cs typeface="Georgia"/>
              </a:rPr>
              <a:t>into place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spc="-40" dirty="0">
                <a:latin typeface="Georgia"/>
                <a:cs typeface="Georgia"/>
              </a:rPr>
              <a:t>experienced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first  </a:t>
            </a:r>
            <a:r>
              <a:rPr sz="1200" spc="-45" dirty="0">
                <a:latin typeface="Georgia"/>
                <a:cs typeface="Georgia"/>
              </a:rPr>
              <a:t>charge and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work </a:t>
            </a:r>
            <a:r>
              <a:rPr sz="1200" spc="-45" dirty="0">
                <a:latin typeface="Georgia"/>
                <a:cs typeface="Georgia"/>
              </a:rPr>
              <a:t>required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external </a:t>
            </a:r>
            <a:r>
              <a:rPr sz="1200" spc="-35" dirty="0">
                <a:latin typeface="Georgia"/>
                <a:cs typeface="Georgia"/>
              </a:rPr>
              <a:t>agency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this  </a:t>
            </a:r>
            <a:r>
              <a:rPr sz="1200" spc="-40" dirty="0">
                <a:latin typeface="Georgia"/>
                <a:cs typeface="Georgia"/>
              </a:rPr>
              <a:t>charge,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namely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80438" y="664362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840228" y="6571488"/>
            <a:ext cx="38544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50" dirty="0">
                <a:latin typeface="Bookman Old Style"/>
                <a:cs typeface="Bookman Old Style"/>
              </a:rPr>
              <a:t>W </a:t>
            </a:r>
            <a:r>
              <a:rPr sz="1200" i="1" spc="4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257807" y="6675119"/>
            <a:ext cx="257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83356" y="674725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361436" y="6467855"/>
            <a:ext cx="8483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70" dirty="0">
                <a:latin typeface="Georgia"/>
                <a:cs typeface="Georgia"/>
              </a:rPr>
              <a:t>(+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270199" y="6681522"/>
            <a:ext cx="92354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4644645" y="6412991"/>
            <a:ext cx="153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150" baseline="-20833" dirty="0">
                <a:latin typeface="Bookman Old Style"/>
                <a:cs typeface="Bookman Old Style"/>
              </a:rPr>
              <a:t>q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541215" y="6681522"/>
            <a:ext cx="362712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4754372" y="674725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836926" y="6571490"/>
            <a:ext cx="108013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3" algn="ctr">
              <a:lnSpc>
                <a:spcPts val="1130"/>
              </a:lnSpc>
            </a:pP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5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  <a:p>
            <a:pPr algn="ctr">
              <a:lnSpc>
                <a:spcPts val="1130"/>
              </a:lnSpc>
              <a:tabLst>
                <a:tab pos="691435" algn="l"/>
              </a:tabLst>
            </a:pPr>
            <a:r>
              <a:rPr sz="1200" i="1" spc="-120" dirty="0">
                <a:latin typeface="Bookman Old Style"/>
                <a:cs typeface="Bookman Old Style"/>
              </a:rPr>
              <a:t>a	</a:t>
            </a:r>
            <a:r>
              <a:rPr sz="1200" spc="-125" dirty="0">
                <a:latin typeface="Georgia"/>
                <a:cs typeface="Georgia"/>
              </a:rPr>
              <a:t>4</a:t>
            </a:r>
            <a:r>
              <a:rPr sz="1200" i="1" spc="-125" dirty="0">
                <a:latin typeface="Bookman Old Style"/>
                <a:cs typeface="Bookman Old Style"/>
              </a:rPr>
              <a:t>πu</a:t>
            </a:r>
            <a:r>
              <a:rPr sz="1200" i="1" dirty="0">
                <a:latin typeface="Bookman Old Style"/>
                <a:cs typeface="Bookman Old Style"/>
              </a:rPr>
              <a:t> </a:t>
            </a:r>
            <a:r>
              <a:rPr sz="1200" i="1" spc="-120" dirty="0"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124204" y="6903719"/>
            <a:ext cx="574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dirty="0">
                <a:latin typeface="Georgia"/>
                <a:cs typeface="Georgia"/>
              </a:rPr>
              <a:t>Now  </a:t>
            </a:r>
            <a:r>
              <a:rPr sz="1200" spc="-40" dirty="0">
                <a:latin typeface="Georgia"/>
                <a:cs typeface="Georgia"/>
              </a:rPr>
              <a:t>bring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55" dirty="0">
                <a:latin typeface="Georgia"/>
                <a:cs typeface="Georgia"/>
              </a:rPr>
              <a:t>lower  </a:t>
            </a:r>
            <a:r>
              <a:rPr sz="1200" spc="-14" dirty="0">
                <a:latin typeface="Georgia"/>
                <a:cs typeface="Georgia"/>
              </a:rPr>
              <a:t>left </a:t>
            </a:r>
            <a:r>
              <a:rPr sz="1200" spc="-50" dirty="0">
                <a:latin typeface="Georgia"/>
                <a:cs typeface="Georgia"/>
              </a:rPr>
              <a:t>corner 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i="1" spc="-25" dirty="0">
                <a:latin typeface="Meiryo"/>
                <a:cs typeface="Meiryo"/>
              </a:rPr>
              <a:t>−</a:t>
            </a:r>
            <a:r>
              <a:rPr sz="1200" i="1" spc="-25" dirty="0">
                <a:latin typeface="Bookman Old Style"/>
                <a:cs typeface="Bookman Old Style"/>
              </a:rPr>
              <a:t>q</a:t>
            </a:r>
            <a:r>
              <a:rPr sz="1200" spc="-25" dirty="0">
                <a:latin typeface="Georgia"/>
                <a:cs typeface="Georgia"/>
              </a:rPr>
              <a:t>),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65" dirty="0">
                <a:latin typeface="Georgia"/>
                <a:cs typeface="Georgia"/>
              </a:rPr>
              <a:t>shown  </a:t>
            </a:r>
            <a:r>
              <a:rPr sz="1200" spc="-35" dirty="0">
                <a:latin typeface="Georgia"/>
                <a:cs typeface="Georgia"/>
              </a:rPr>
              <a:t>in  4.6(b).  When </a:t>
            </a:r>
            <a:r>
              <a:rPr sz="1200" spc="-10" dirty="0">
                <a:latin typeface="Georgia"/>
                <a:cs typeface="Georgia"/>
              </a:rPr>
              <a:t>put </a:t>
            </a:r>
            <a:r>
              <a:rPr sz="1200" spc="219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into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337000" y="7108243"/>
            <a:ext cx="76200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901700" y="7086601"/>
            <a:ext cx="523874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place 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35" dirty="0">
                <a:latin typeface="Georgia"/>
                <a:cs typeface="Georgia"/>
              </a:rPr>
              <a:t>distance  </a:t>
            </a:r>
            <a:r>
              <a:rPr sz="1200" i="1" spc="-120" dirty="0">
                <a:latin typeface="Bookman Old Style"/>
                <a:cs typeface="Bookman Old Style"/>
              </a:rPr>
              <a:t>a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0" dirty="0">
                <a:latin typeface="Georgia"/>
                <a:cs typeface="Georgia"/>
              </a:rPr>
              <a:t>first  </a:t>
            </a:r>
            <a:r>
              <a:rPr sz="1200" spc="-45" dirty="0">
                <a:latin typeface="Georgia"/>
                <a:cs typeface="Georgia"/>
              </a:rPr>
              <a:t>charge  and  </a:t>
            </a:r>
            <a:r>
              <a:rPr i="1" spc="382" baseline="46296" dirty="0">
                <a:latin typeface="Meiryo"/>
                <a:cs typeface="Meiryo"/>
              </a:rPr>
              <a:t>√ </a:t>
            </a:r>
            <a:r>
              <a:rPr sz="1200" i="1" spc="-120" dirty="0">
                <a:latin typeface="Bookman Old Style"/>
                <a:cs typeface="Bookman Old Style"/>
              </a:rPr>
              <a:t>a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50" dirty="0">
                <a:latin typeface="Georgia"/>
                <a:cs typeface="Georgia"/>
              </a:rPr>
              <a:t>second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charge.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324606" y="7086601"/>
            <a:ext cx="25457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901603" algn="l"/>
              </a:tabLst>
            </a:pPr>
            <a:r>
              <a:rPr sz="1200" spc="-95" dirty="0">
                <a:latin typeface="Georgia"/>
                <a:cs typeface="Georgia"/>
              </a:rPr>
              <a:t>2	</a:t>
            </a:r>
            <a:r>
              <a:rPr sz="1200" spc="-10" dirty="0">
                <a:latin typeface="Georgia"/>
                <a:cs typeface="Georgia"/>
              </a:rPr>
              <a:t>The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work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01701" y="7269480"/>
            <a:ext cx="59734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required for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step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configuration,   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namely: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005077" y="7756146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864867" y="7684008"/>
            <a:ext cx="4095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0637" algn="l"/>
              </a:tabLst>
            </a:pPr>
            <a:r>
              <a:rPr sz="1200" i="1" spc="-50" dirty="0">
                <a:latin typeface="Bookman Old Style"/>
                <a:cs typeface="Bookman Old Style"/>
              </a:rPr>
              <a:t>W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331214" y="7787641"/>
            <a:ext cx="257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343610" y="7797090"/>
            <a:ext cx="923543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2910332" y="7684009"/>
            <a:ext cx="8153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82" algn="ctr">
              <a:lnSpc>
                <a:spcPts val="1130"/>
              </a:lnSpc>
            </a:pPr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  <a:p>
            <a:pPr algn="ctr">
              <a:lnSpc>
                <a:spcPts val="1130"/>
              </a:lnSpc>
              <a:tabLst>
                <a:tab pos="557464" algn="l"/>
              </a:tabLst>
            </a:pPr>
            <a:r>
              <a:rPr sz="1200" i="1" spc="-120" dirty="0">
                <a:latin typeface="Bookman Old Style"/>
                <a:cs typeface="Bookman Old Style"/>
              </a:rPr>
              <a:t>a	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434845" y="7580377"/>
            <a:ext cx="1988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  <a:tab pos="1149216" algn="l"/>
                <a:tab pos="1359376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70" dirty="0">
                <a:latin typeface="Georgia"/>
                <a:cs typeface="Georgia"/>
              </a:rPr>
              <a:t>(+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60" dirty="0">
                <a:latin typeface="Georgia"/>
                <a:cs typeface="Georgia"/>
              </a:rPr>
              <a:t>1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480512" y="7797089"/>
            <a:ext cx="926592" cy="30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2556765" y="7674866"/>
            <a:ext cx="169608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7462" algn="r">
              <a:lnSpc>
                <a:spcPts val="1250"/>
              </a:lnSpc>
            </a:pPr>
            <a:r>
              <a:rPr sz="1200" i="1" spc="254" dirty="0">
                <a:latin typeface="Meiryo"/>
                <a:cs typeface="Meiryo"/>
              </a:rPr>
              <a:t>√</a:t>
            </a:r>
            <a:endParaRPr sz="1200">
              <a:latin typeface="Meiryo"/>
              <a:cs typeface="Meiryo"/>
            </a:endParaRPr>
          </a:p>
          <a:p>
            <a:pPr marL="12699">
              <a:lnSpc>
                <a:spcPts val="1250"/>
              </a:lnSpc>
              <a:tabLst>
                <a:tab pos="1149216" algn="l"/>
                <a:tab pos="1530171" algn="l"/>
              </a:tabLst>
            </a:pPr>
            <a:r>
              <a:rPr sz="800" spc="-14" dirty="0">
                <a:latin typeface="Century"/>
                <a:cs typeface="Century"/>
              </a:rPr>
              <a:t>0	0	</a:t>
            </a:r>
            <a:r>
              <a:rPr spc="-150" baseline="2314" dirty="0">
                <a:latin typeface="Georgia"/>
                <a:cs typeface="Georgia"/>
              </a:rPr>
              <a:t>2</a:t>
            </a:r>
            <a:r>
              <a:rPr i="1" spc="-179" baseline="2314" dirty="0">
                <a:latin typeface="Bookman Old Style"/>
                <a:cs typeface="Bookman Old Style"/>
              </a:rPr>
              <a:t>a</a:t>
            </a:r>
            <a:endParaRPr baseline="2314">
              <a:latin typeface="Bookman Old Style"/>
              <a:cs typeface="Bookman Old Style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787901" y="7525511"/>
            <a:ext cx="153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150" baseline="-20833" dirty="0">
                <a:latin typeface="Bookman Old Style"/>
                <a:cs typeface="Bookman Old Style"/>
              </a:rPr>
              <a:t>q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684471" y="7797090"/>
            <a:ext cx="362712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4897630" y="785977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473955" y="7684009"/>
            <a:ext cx="5867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30"/>
              </a:lnSpc>
            </a:pP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  <a:p>
            <a:pPr marL="210795">
              <a:lnSpc>
                <a:spcPts val="1130"/>
              </a:lnSpc>
            </a:pPr>
            <a:r>
              <a:rPr sz="1200" spc="-125" dirty="0">
                <a:latin typeface="Georgia"/>
                <a:cs typeface="Georgia"/>
              </a:rPr>
              <a:t>4</a:t>
            </a:r>
            <a:r>
              <a:rPr sz="1200" i="1" spc="-125" dirty="0">
                <a:latin typeface="Bookman Old Style"/>
                <a:cs typeface="Bookman Old Style"/>
              </a:rPr>
              <a:t>πu</a:t>
            </a:r>
            <a:r>
              <a:rPr sz="1200" i="1" dirty="0">
                <a:latin typeface="Bookman Old Style"/>
                <a:cs typeface="Bookman Old Style"/>
              </a:rPr>
              <a:t> </a:t>
            </a:r>
            <a:r>
              <a:rPr sz="1200" i="1" spc="-120" dirty="0"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074411" y="7486905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577538" y="7797089"/>
            <a:ext cx="204215" cy="30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5174997" y="7684008"/>
            <a:ext cx="6172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145" dirty="0">
                <a:latin typeface="Meiryo"/>
                <a:cs typeface="Meiryo"/>
              </a:rPr>
              <a:t>−</a:t>
            </a:r>
            <a:r>
              <a:rPr sz="1200" spc="145" dirty="0">
                <a:latin typeface="Georgia"/>
                <a:cs typeface="Georgia"/>
              </a:rPr>
              <a:t>1+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i="1" spc="120" baseline="2314" dirty="0">
                <a:latin typeface="Meiryo"/>
                <a:cs typeface="Meiryo"/>
              </a:rPr>
              <a:t>√</a:t>
            </a:r>
            <a:r>
              <a:rPr spc="120" baseline="-41666" dirty="0">
                <a:latin typeface="Georgia"/>
                <a:cs typeface="Georgia"/>
              </a:rPr>
              <a:t>2</a:t>
            </a:r>
            <a:endParaRPr baseline="-41666">
              <a:latin typeface="Georgia"/>
              <a:cs typeface="Georgi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629150" y="7461503"/>
            <a:ext cx="278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pc="89" baseline="-43981" dirty="0">
                <a:latin typeface="Georgia"/>
                <a:cs typeface="Georgia"/>
              </a:rPr>
              <a:t>1</a:t>
            </a:r>
            <a:r>
              <a:rPr spc="352" baseline="-43981" dirty="0">
                <a:latin typeface="Georgia"/>
                <a:cs typeface="Georgia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3904" y="8312202"/>
            <a:ext cx="76200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901701" y="8107681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22224" algn="just"/>
            <a:r>
              <a:rPr sz="1200" spc="-20" dirty="0">
                <a:latin typeface="Georgia"/>
                <a:cs typeface="Georgia"/>
              </a:rPr>
              <a:t>Finally, </a:t>
            </a:r>
            <a:r>
              <a:rPr sz="1200" spc="-40" dirty="0">
                <a:latin typeface="Georgia"/>
                <a:cs typeface="Georgia"/>
              </a:rPr>
              <a:t>bring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fourth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10" dirty="0">
                <a:latin typeface="Georgia"/>
                <a:cs typeface="Georgia"/>
              </a:rPr>
              <a:t>(+</a:t>
            </a:r>
            <a:r>
              <a:rPr sz="1200" i="1" spc="10" dirty="0">
                <a:latin typeface="Bookman Old Style"/>
                <a:cs typeface="Bookman Old Style"/>
              </a:rPr>
              <a:t>q</a:t>
            </a:r>
            <a:r>
              <a:rPr sz="1200" spc="10" dirty="0">
                <a:latin typeface="Georgia"/>
                <a:cs typeface="Georgia"/>
              </a:rPr>
              <a:t>)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give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configuration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30" dirty="0">
                <a:latin typeface="Georgia"/>
                <a:cs typeface="Georgia"/>
              </a:rPr>
              <a:t>4.6(c). </a:t>
            </a:r>
            <a:r>
              <a:rPr sz="1200" spc="-10" dirty="0">
                <a:latin typeface="Georgia"/>
                <a:cs typeface="Georgia"/>
              </a:rPr>
              <a:t>The  </a:t>
            </a:r>
            <a:r>
              <a:rPr sz="1200" spc="-14" dirty="0">
                <a:latin typeface="Georgia"/>
                <a:cs typeface="Georgia"/>
              </a:rPr>
              <a:t>last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70" dirty="0">
                <a:latin typeface="Georgia"/>
                <a:cs typeface="Georgia"/>
              </a:rPr>
              <a:t>now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i="1" spc="-120" dirty="0">
                <a:latin typeface="Bookman Old Style"/>
                <a:cs typeface="Bookman Old Style"/>
              </a:rPr>
              <a:t>a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i="1" spc="-40" dirty="0">
                <a:latin typeface="Arial"/>
                <a:cs typeface="Arial"/>
              </a:rPr>
              <a:t>two </a:t>
            </a:r>
            <a:r>
              <a:rPr sz="1200" i="1" spc="-90" dirty="0">
                <a:latin typeface="Meiryo"/>
                <a:cs typeface="Meiryo"/>
              </a:rPr>
              <a:t>−</a:t>
            </a:r>
            <a:r>
              <a:rPr sz="1200" i="1" spc="-90" dirty="0">
                <a:latin typeface="Bookman Old Style"/>
                <a:cs typeface="Bookman Old Style"/>
              </a:rPr>
              <a:t>q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i="1" spc="14" baseline="46296" dirty="0">
                <a:latin typeface="Meiryo"/>
                <a:cs typeface="Meiryo"/>
              </a:rPr>
              <a:t>√</a:t>
            </a:r>
            <a:r>
              <a:rPr sz="1200" spc="10" dirty="0">
                <a:latin typeface="Georgia"/>
                <a:cs typeface="Georgia"/>
              </a:rPr>
              <a:t>2</a:t>
            </a:r>
            <a:r>
              <a:rPr sz="1200" i="1" spc="10" dirty="0">
                <a:latin typeface="Bookman Old Style"/>
                <a:cs typeface="Bookman Old Style"/>
              </a:rPr>
              <a:t>a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4" dirty="0">
                <a:latin typeface="Georgia"/>
                <a:cs typeface="Georgia"/>
              </a:rPr>
              <a:t>+</a:t>
            </a:r>
            <a:r>
              <a:rPr sz="1200" i="1" spc="-4" dirty="0">
                <a:latin typeface="Bookman Old Style"/>
                <a:cs typeface="Bookman Old Style"/>
              </a:rPr>
              <a:t>q  </a:t>
            </a:r>
            <a:r>
              <a:rPr sz="1200" spc="-40" dirty="0">
                <a:latin typeface="Georgia"/>
                <a:cs typeface="Georgia"/>
              </a:rPr>
              <a:t>charge.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 </a:t>
            </a:r>
            <a:r>
              <a:rPr sz="1200" spc="-45" dirty="0">
                <a:latin typeface="Georgia"/>
                <a:cs typeface="Georgia"/>
              </a:rPr>
              <a:t>required  for 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step</a:t>
            </a:r>
            <a:r>
              <a:rPr sz="1200" spc="-8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507998" y="8875776"/>
            <a:ext cx="91566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4  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555" dirty="0">
                <a:latin typeface="Georgia"/>
                <a:cs typeface="Georgia"/>
              </a:rPr>
              <a:t> </a:t>
            </a:r>
            <a:r>
              <a:rPr sz="1200" spc="-75" dirty="0">
                <a:latin typeface="Georgia"/>
                <a:cs typeface="Georgia"/>
              </a:rPr>
              <a:t>2</a:t>
            </a:r>
            <a:r>
              <a:rPr spc="-113" baseline="-37037" dirty="0">
                <a:latin typeface="Georgia"/>
                <a:cs typeface="Georgia"/>
              </a:rPr>
              <a:t>4</a:t>
            </a:r>
            <a:r>
              <a:rPr i="1" spc="-113" baseline="-37037" dirty="0">
                <a:latin typeface="Bookman Old Style"/>
                <a:cs typeface="Bookman Old Style"/>
              </a:rPr>
              <a:t>πu</a:t>
            </a:r>
            <a:endParaRPr baseline="-37037">
              <a:latin typeface="Bookman Old Style"/>
              <a:cs typeface="Bookman Old Style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391916" y="9051546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273045" y="8772144"/>
            <a:ext cx="8483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70" dirty="0">
                <a:latin typeface="Georgia"/>
                <a:cs typeface="Georgia"/>
              </a:rPr>
              <a:t>(+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178761" y="8985810"/>
            <a:ext cx="926591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3745484" y="8875776"/>
            <a:ext cx="8153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82" algn="ctr">
              <a:lnSpc>
                <a:spcPts val="1130"/>
              </a:lnSpc>
            </a:pPr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  <a:p>
            <a:pPr algn="ctr">
              <a:lnSpc>
                <a:spcPts val="1130"/>
              </a:lnSpc>
              <a:tabLst>
                <a:tab pos="557464" algn="l"/>
              </a:tabLst>
            </a:pPr>
            <a:r>
              <a:rPr sz="1200" i="1" spc="-120" dirty="0">
                <a:latin typeface="Bookman Old Style"/>
                <a:cs typeface="Bookman Old Style"/>
              </a:rPr>
              <a:t>a	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528822" y="9051546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406904" y="8772144"/>
            <a:ext cx="8458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10" dirty="0">
                <a:latin typeface="Georgia"/>
                <a:cs typeface="Georgia"/>
              </a:rPr>
              <a:t>(+</a:t>
            </a:r>
            <a:r>
              <a:rPr sz="1200" i="1" spc="10" dirty="0">
                <a:latin typeface="Bookman Old Style"/>
                <a:cs typeface="Bookman Old Style"/>
              </a:rPr>
              <a:t>q</a:t>
            </a:r>
            <a:r>
              <a:rPr sz="1200" spc="10" dirty="0">
                <a:latin typeface="Georgia"/>
                <a:cs typeface="Georgia"/>
              </a:rPr>
              <a:t>)(+</a:t>
            </a:r>
            <a:r>
              <a:rPr sz="1200" i="1" spc="10" dirty="0">
                <a:latin typeface="Bookman Old Style"/>
                <a:cs typeface="Bookman Old Style"/>
              </a:rPr>
              <a:t>q</a:t>
            </a:r>
            <a:r>
              <a:rPr sz="1200" spc="1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4315663" y="8985808"/>
            <a:ext cx="920496" cy="3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4906771" y="8991602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95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781803" y="8866633"/>
            <a:ext cx="3060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254" dirty="0">
                <a:latin typeface="Meiryo"/>
                <a:cs typeface="Meiryo"/>
              </a:rPr>
              <a:t>√</a:t>
            </a:r>
            <a:r>
              <a:rPr sz="1200" i="1" spc="65" dirty="0">
                <a:latin typeface="Meiryo"/>
                <a:cs typeface="Meiryo"/>
              </a:rPr>
              <a:t> </a:t>
            </a:r>
            <a:r>
              <a:rPr i="1" spc="-179" baseline="-46296" dirty="0">
                <a:latin typeface="Bookman Old Style"/>
                <a:cs typeface="Bookman Old Style"/>
              </a:rPr>
              <a:t>a</a:t>
            </a:r>
            <a:endParaRPr baseline="-46296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04720" y="1343969"/>
            <a:ext cx="3170556" cy="1060450"/>
          </a:xfrm>
          <a:custGeom>
            <a:avLst/>
            <a:gdLst/>
            <a:ahLst/>
            <a:cxnLst/>
            <a:rect l="l" t="t" r="r" b="b"/>
            <a:pathLst>
              <a:path w="3170554" h="1060450">
                <a:moveTo>
                  <a:pt x="0" y="1059902"/>
                </a:moveTo>
                <a:lnTo>
                  <a:pt x="3170466" y="1059902"/>
                </a:lnTo>
                <a:lnTo>
                  <a:pt x="3170466" y="0"/>
                </a:lnTo>
                <a:lnTo>
                  <a:pt x="0" y="0"/>
                </a:lnTo>
                <a:lnTo>
                  <a:pt x="0" y="1059902"/>
                </a:lnTo>
                <a:close/>
              </a:path>
            </a:pathLst>
          </a:custGeom>
          <a:ln w="10551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967" y="1278051"/>
            <a:ext cx="140970" cy="140971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70332" y="0"/>
                </a:moveTo>
                <a:lnTo>
                  <a:pt x="42953" y="5528"/>
                </a:lnTo>
                <a:lnTo>
                  <a:pt x="20597" y="20602"/>
                </a:lnTo>
                <a:lnTo>
                  <a:pt x="5526" y="42958"/>
                </a:lnTo>
                <a:lnTo>
                  <a:pt x="0" y="70332"/>
                </a:lnTo>
                <a:lnTo>
                  <a:pt x="5526" y="97713"/>
                </a:lnTo>
                <a:lnTo>
                  <a:pt x="20597" y="120073"/>
                </a:lnTo>
                <a:lnTo>
                  <a:pt x="42953" y="135149"/>
                </a:lnTo>
                <a:lnTo>
                  <a:pt x="70332" y="140677"/>
                </a:lnTo>
                <a:lnTo>
                  <a:pt x="97713" y="135149"/>
                </a:lnTo>
                <a:lnTo>
                  <a:pt x="120073" y="120073"/>
                </a:lnTo>
                <a:lnTo>
                  <a:pt x="135149" y="97713"/>
                </a:lnTo>
                <a:lnTo>
                  <a:pt x="140677" y="70332"/>
                </a:lnTo>
                <a:lnTo>
                  <a:pt x="135149" y="42958"/>
                </a:lnTo>
                <a:lnTo>
                  <a:pt x="120073" y="20602"/>
                </a:lnTo>
                <a:lnTo>
                  <a:pt x="97713" y="5528"/>
                </a:lnTo>
                <a:lnTo>
                  <a:pt x="70332" y="0"/>
                </a:lnTo>
                <a:close/>
              </a:path>
            </a:pathLst>
          </a:custGeom>
          <a:solidFill>
            <a:srgbClr val="009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9968" y="1341924"/>
            <a:ext cx="86995" cy="76836"/>
          </a:xfrm>
          <a:custGeom>
            <a:avLst/>
            <a:gdLst/>
            <a:ahLst/>
            <a:cxnLst/>
            <a:rect l="l" t="t" r="r" b="b"/>
            <a:pathLst>
              <a:path w="86994" h="76834">
                <a:moveTo>
                  <a:pt x="1304" y="0"/>
                </a:moveTo>
                <a:lnTo>
                  <a:pt x="20597" y="56201"/>
                </a:lnTo>
                <a:lnTo>
                  <a:pt x="70332" y="76805"/>
                </a:lnTo>
                <a:lnTo>
                  <a:pt x="86690" y="73503"/>
                </a:lnTo>
                <a:lnTo>
                  <a:pt x="60386" y="68193"/>
                </a:lnTo>
                <a:lnTo>
                  <a:pt x="26473" y="45328"/>
                </a:lnTo>
                <a:lnTo>
                  <a:pt x="3608" y="11415"/>
                </a:lnTo>
                <a:lnTo>
                  <a:pt x="1304" y="0"/>
                </a:lnTo>
                <a:close/>
              </a:path>
            </a:pathLst>
          </a:custGeom>
          <a:solidFill>
            <a:srgbClr val="00A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1271" y="1314398"/>
            <a:ext cx="113664" cy="101600"/>
          </a:xfrm>
          <a:custGeom>
            <a:avLst/>
            <a:gdLst/>
            <a:ahLst/>
            <a:cxnLst/>
            <a:rect l="l" t="t" r="r" b="b"/>
            <a:pathLst>
              <a:path w="113664" h="101600">
                <a:moveTo>
                  <a:pt x="8679" y="0"/>
                </a:moveTo>
                <a:lnTo>
                  <a:pt x="4221" y="6612"/>
                </a:lnTo>
                <a:lnTo>
                  <a:pt x="0" y="27525"/>
                </a:lnTo>
                <a:lnTo>
                  <a:pt x="2304" y="38941"/>
                </a:lnTo>
                <a:lnTo>
                  <a:pt x="25168" y="72854"/>
                </a:lnTo>
                <a:lnTo>
                  <a:pt x="59082" y="95719"/>
                </a:lnTo>
                <a:lnTo>
                  <a:pt x="85385" y="101029"/>
                </a:lnTo>
                <a:lnTo>
                  <a:pt x="96409" y="98803"/>
                </a:lnTo>
                <a:lnTo>
                  <a:pt x="109645" y="89879"/>
                </a:lnTo>
                <a:lnTo>
                  <a:pt x="100613" y="89879"/>
                </a:lnTo>
                <a:lnTo>
                  <a:pt x="64623" y="82612"/>
                </a:lnTo>
                <a:lnTo>
                  <a:pt x="35235" y="62794"/>
                </a:lnTo>
                <a:lnTo>
                  <a:pt x="15422" y="33402"/>
                </a:lnTo>
                <a:lnTo>
                  <a:pt x="8679" y="0"/>
                </a:lnTo>
                <a:close/>
              </a:path>
              <a:path w="113664" h="101600">
                <a:moveTo>
                  <a:pt x="113507" y="87275"/>
                </a:moveTo>
                <a:lnTo>
                  <a:pt x="100613" y="89879"/>
                </a:lnTo>
                <a:lnTo>
                  <a:pt x="109645" y="89879"/>
                </a:lnTo>
                <a:lnTo>
                  <a:pt x="113507" y="87275"/>
                </a:lnTo>
                <a:close/>
              </a:path>
            </a:pathLst>
          </a:custGeom>
          <a:solidFill>
            <a:srgbClr val="00AC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9952" y="1294173"/>
            <a:ext cx="119380" cy="110490"/>
          </a:xfrm>
          <a:custGeom>
            <a:avLst/>
            <a:gdLst/>
            <a:ahLst/>
            <a:cxnLst/>
            <a:rect l="l" t="t" r="r" b="b"/>
            <a:pathLst>
              <a:path w="119380" h="110490">
                <a:moveTo>
                  <a:pt x="17262" y="0"/>
                </a:moveTo>
                <a:lnTo>
                  <a:pt x="10613" y="4483"/>
                </a:lnTo>
                <a:lnTo>
                  <a:pt x="0" y="20226"/>
                </a:lnTo>
                <a:lnTo>
                  <a:pt x="6742" y="53629"/>
                </a:lnTo>
                <a:lnTo>
                  <a:pt x="26555" y="83021"/>
                </a:lnTo>
                <a:lnTo>
                  <a:pt x="55943" y="102838"/>
                </a:lnTo>
                <a:lnTo>
                  <a:pt x="91933" y="110105"/>
                </a:lnTo>
                <a:lnTo>
                  <a:pt x="104827" y="107502"/>
                </a:lnTo>
                <a:lnTo>
                  <a:pt x="110089" y="103954"/>
                </a:lnTo>
                <a:lnTo>
                  <a:pt x="115532" y="95881"/>
                </a:lnTo>
                <a:lnTo>
                  <a:pt x="91933" y="95881"/>
                </a:lnTo>
                <a:lnTo>
                  <a:pt x="61482" y="89733"/>
                </a:lnTo>
                <a:lnTo>
                  <a:pt x="36615" y="72966"/>
                </a:lnTo>
                <a:lnTo>
                  <a:pt x="19849" y="48095"/>
                </a:lnTo>
                <a:lnTo>
                  <a:pt x="13701" y="17637"/>
                </a:lnTo>
                <a:lnTo>
                  <a:pt x="17262" y="0"/>
                </a:lnTo>
                <a:close/>
              </a:path>
              <a:path w="119380" h="110490">
                <a:moveTo>
                  <a:pt x="119250" y="90366"/>
                </a:moveTo>
                <a:lnTo>
                  <a:pt x="91933" y="95881"/>
                </a:lnTo>
                <a:lnTo>
                  <a:pt x="115532" y="95881"/>
                </a:lnTo>
                <a:lnTo>
                  <a:pt x="119250" y="90366"/>
                </a:lnTo>
                <a:close/>
              </a:path>
            </a:pathLst>
          </a:custGeom>
          <a:solidFill>
            <a:srgbClr val="38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3653" y="1283061"/>
            <a:ext cx="114300" cy="107313"/>
          </a:xfrm>
          <a:custGeom>
            <a:avLst/>
            <a:gdLst/>
            <a:ahLst/>
            <a:cxnLst/>
            <a:rect l="l" t="t" r="r" b="b"/>
            <a:pathLst>
              <a:path w="114300" h="107315">
                <a:moveTo>
                  <a:pt x="21838" y="0"/>
                </a:moveTo>
                <a:lnTo>
                  <a:pt x="19268" y="519"/>
                </a:lnTo>
                <a:lnTo>
                  <a:pt x="3560" y="11110"/>
                </a:lnTo>
                <a:lnTo>
                  <a:pt x="0" y="28747"/>
                </a:lnTo>
                <a:lnTo>
                  <a:pt x="6147" y="59205"/>
                </a:lnTo>
                <a:lnTo>
                  <a:pt x="22913" y="84076"/>
                </a:lnTo>
                <a:lnTo>
                  <a:pt x="47780" y="100844"/>
                </a:lnTo>
                <a:lnTo>
                  <a:pt x="78231" y="106992"/>
                </a:lnTo>
                <a:lnTo>
                  <a:pt x="105549" y="101476"/>
                </a:lnTo>
                <a:lnTo>
                  <a:pt x="111421" y="92768"/>
                </a:lnTo>
                <a:lnTo>
                  <a:pt x="78231" y="92768"/>
                </a:lnTo>
                <a:lnTo>
                  <a:pt x="53314" y="87737"/>
                </a:lnTo>
                <a:lnTo>
                  <a:pt x="32969" y="74016"/>
                </a:lnTo>
                <a:lnTo>
                  <a:pt x="19253" y="53666"/>
                </a:lnTo>
                <a:lnTo>
                  <a:pt x="14224" y="28747"/>
                </a:lnTo>
                <a:lnTo>
                  <a:pt x="19253" y="3835"/>
                </a:lnTo>
                <a:lnTo>
                  <a:pt x="21838" y="0"/>
                </a:lnTo>
                <a:close/>
              </a:path>
              <a:path w="114300" h="107315">
                <a:moveTo>
                  <a:pt x="113935" y="80463"/>
                </a:moveTo>
                <a:lnTo>
                  <a:pt x="103149" y="87737"/>
                </a:lnTo>
                <a:lnTo>
                  <a:pt x="78231" y="92768"/>
                </a:lnTo>
                <a:lnTo>
                  <a:pt x="111421" y="92768"/>
                </a:lnTo>
                <a:lnTo>
                  <a:pt x="113935" y="80463"/>
                </a:lnTo>
                <a:close/>
              </a:path>
            </a:pathLst>
          </a:custGeom>
          <a:solidFill>
            <a:srgbClr val="62B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7877" y="1279126"/>
            <a:ext cx="102870" cy="97155"/>
          </a:xfrm>
          <a:custGeom>
            <a:avLst/>
            <a:gdLst/>
            <a:ahLst/>
            <a:cxnLst/>
            <a:rect l="l" t="t" r="r" b="b"/>
            <a:pathLst>
              <a:path w="102869" h="97155">
                <a:moveTo>
                  <a:pt x="27106" y="0"/>
                </a:moveTo>
                <a:lnTo>
                  <a:pt x="7614" y="3935"/>
                </a:lnTo>
                <a:lnTo>
                  <a:pt x="5029" y="7771"/>
                </a:lnTo>
                <a:lnTo>
                  <a:pt x="0" y="32683"/>
                </a:lnTo>
                <a:lnTo>
                  <a:pt x="5029" y="57602"/>
                </a:lnTo>
                <a:lnTo>
                  <a:pt x="18745" y="77952"/>
                </a:lnTo>
                <a:lnTo>
                  <a:pt x="39090" y="91672"/>
                </a:lnTo>
                <a:lnTo>
                  <a:pt x="64007" y="96703"/>
                </a:lnTo>
                <a:lnTo>
                  <a:pt x="88925" y="91672"/>
                </a:lnTo>
                <a:lnTo>
                  <a:pt x="99711" y="84398"/>
                </a:lnTo>
                <a:lnTo>
                  <a:pt x="100099" y="82479"/>
                </a:lnTo>
                <a:lnTo>
                  <a:pt x="64007" y="82479"/>
                </a:lnTo>
                <a:lnTo>
                  <a:pt x="44629" y="78565"/>
                </a:lnTo>
                <a:lnTo>
                  <a:pt x="28805" y="67892"/>
                </a:lnTo>
                <a:lnTo>
                  <a:pt x="18136" y="52063"/>
                </a:lnTo>
                <a:lnTo>
                  <a:pt x="14224" y="32683"/>
                </a:lnTo>
                <a:lnTo>
                  <a:pt x="18136" y="13304"/>
                </a:lnTo>
                <a:lnTo>
                  <a:pt x="27106" y="0"/>
                </a:lnTo>
                <a:close/>
              </a:path>
              <a:path w="102869" h="97155">
                <a:moveTo>
                  <a:pt x="101735" y="64146"/>
                </a:moveTo>
                <a:lnTo>
                  <a:pt x="99210" y="67892"/>
                </a:lnTo>
                <a:lnTo>
                  <a:pt x="83386" y="78565"/>
                </a:lnTo>
                <a:lnTo>
                  <a:pt x="64007" y="82479"/>
                </a:lnTo>
                <a:lnTo>
                  <a:pt x="100099" y="82479"/>
                </a:lnTo>
                <a:lnTo>
                  <a:pt x="102768" y="69259"/>
                </a:lnTo>
                <a:lnTo>
                  <a:pt x="101735" y="64146"/>
                </a:lnTo>
                <a:close/>
              </a:path>
            </a:pathLst>
          </a:custGeom>
          <a:solidFill>
            <a:srgbClr val="82C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2101" y="1278052"/>
            <a:ext cx="87630" cy="83820"/>
          </a:xfrm>
          <a:custGeom>
            <a:avLst/>
            <a:gdLst/>
            <a:ahLst/>
            <a:cxnLst/>
            <a:rect l="l" t="t" r="r" b="b"/>
            <a:pathLst>
              <a:path w="87630" h="83819">
                <a:moveTo>
                  <a:pt x="18199" y="0"/>
                </a:moveTo>
                <a:lnTo>
                  <a:pt x="12882" y="1073"/>
                </a:lnTo>
                <a:lnTo>
                  <a:pt x="3912" y="14378"/>
                </a:lnTo>
                <a:lnTo>
                  <a:pt x="0" y="33756"/>
                </a:lnTo>
                <a:lnTo>
                  <a:pt x="3912" y="53136"/>
                </a:lnTo>
                <a:lnTo>
                  <a:pt x="14581" y="68965"/>
                </a:lnTo>
                <a:lnTo>
                  <a:pt x="30405" y="79639"/>
                </a:lnTo>
                <a:lnTo>
                  <a:pt x="49783" y="83553"/>
                </a:lnTo>
                <a:lnTo>
                  <a:pt x="69162" y="79639"/>
                </a:lnTo>
                <a:lnTo>
                  <a:pt x="84447" y="69329"/>
                </a:lnTo>
                <a:lnTo>
                  <a:pt x="49783" y="69329"/>
                </a:lnTo>
                <a:lnTo>
                  <a:pt x="35939" y="66533"/>
                </a:lnTo>
                <a:lnTo>
                  <a:pt x="24636" y="58910"/>
                </a:lnTo>
                <a:lnTo>
                  <a:pt x="17017" y="47603"/>
                </a:lnTo>
                <a:lnTo>
                  <a:pt x="14223" y="33756"/>
                </a:lnTo>
                <a:lnTo>
                  <a:pt x="17017" y="19917"/>
                </a:lnTo>
                <a:lnTo>
                  <a:pt x="24636" y="8613"/>
                </a:lnTo>
                <a:lnTo>
                  <a:pt x="32983" y="2984"/>
                </a:lnTo>
                <a:lnTo>
                  <a:pt x="18199" y="0"/>
                </a:lnTo>
                <a:close/>
              </a:path>
              <a:path w="87630" h="83819">
                <a:moveTo>
                  <a:pt x="83251" y="44123"/>
                </a:moveTo>
                <a:lnTo>
                  <a:pt x="82548" y="47603"/>
                </a:lnTo>
                <a:lnTo>
                  <a:pt x="74926" y="58910"/>
                </a:lnTo>
                <a:lnTo>
                  <a:pt x="63623" y="66533"/>
                </a:lnTo>
                <a:lnTo>
                  <a:pt x="49783" y="69329"/>
                </a:lnTo>
                <a:lnTo>
                  <a:pt x="84447" y="69329"/>
                </a:lnTo>
                <a:lnTo>
                  <a:pt x="84986" y="68965"/>
                </a:lnTo>
                <a:lnTo>
                  <a:pt x="87511" y="65219"/>
                </a:lnTo>
                <a:lnTo>
                  <a:pt x="83251" y="44123"/>
                </a:lnTo>
                <a:close/>
              </a:path>
            </a:pathLst>
          </a:custGeom>
          <a:solidFill>
            <a:srgbClr val="A1D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6327" y="1281036"/>
            <a:ext cx="69215" cy="66676"/>
          </a:xfrm>
          <a:custGeom>
            <a:avLst/>
            <a:gdLst/>
            <a:ahLst/>
            <a:cxnLst/>
            <a:rect l="l" t="t" r="r" b="b"/>
            <a:pathLst>
              <a:path w="69214" h="66675">
                <a:moveTo>
                  <a:pt x="18759" y="0"/>
                </a:moveTo>
                <a:lnTo>
                  <a:pt x="10412" y="5628"/>
                </a:lnTo>
                <a:lnTo>
                  <a:pt x="2793" y="16932"/>
                </a:lnTo>
                <a:lnTo>
                  <a:pt x="0" y="30771"/>
                </a:lnTo>
                <a:lnTo>
                  <a:pt x="2793" y="44618"/>
                </a:lnTo>
                <a:lnTo>
                  <a:pt x="10412" y="55925"/>
                </a:lnTo>
                <a:lnTo>
                  <a:pt x="21715" y="63549"/>
                </a:lnTo>
                <a:lnTo>
                  <a:pt x="35560" y="66344"/>
                </a:lnTo>
                <a:lnTo>
                  <a:pt x="49399" y="63549"/>
                </a:lnTo>
                <a:lnTo>
                  <a:pt x="60702" y="55925"/>
                </a:lnTo>
                <a:lnTo>
                  <a:pt x="63276" y="52107"/>
                </a:lnTo>
                <a:lnTo>
                  <a:pt x="35560" y="52107"/>
                </a:lnTo>
                <a:lnTo>
                  <a:pt x="27254" y="50431"/>
                </a:lnTo>
                <a:lnTo>
                  <a:pt x="20472" y="45859"/>
                </a:lnTo>
                <a:lnTo>
                  <a:pt x="15900" y="39077"/>
                </a:lnTo>
                <a:lnTo>
                  <a:pt x="14224" y="30771"/>
                </a:lnTo>
                <a:lnTo>
                  <a:pt x="15900" y="22465"/>
                </a:lnTo>
                <a:lnTo>
                  <a:pt x="20472" y="15684"/>
                </a:lnTo>
                <a:lnTo>
                  <a:pt x="27254" y="11112"/>
                </a:lnTo>
                <a:lnTo>
                  <a:pt x="35560" y="9435"/>
                </a:lnTo>
                <a:lnTo>
                  <a:pt x="41579" y="9435"/>
                </a:lnTo>
                <a:lnTo>
                  <a:pt x="31356" y="2543"/>
                </a:lnTo>
                <a:lnTo>
                  <a:pt x="18759" y="0"/>
                </a:lnTo>
                <a:close/>
              </a:path>
              <a:path w="69214" h="66675">
                <a:moveTo>
                  <a:pt x="41579" y="9435"/>
                </a:moveTo>
                <a:lnTo>
                  <a:pt x="35560" y="9435"/>
                </a:lnTo>
                <a:lnTo>
                  <a:pt x="43865" y="11112"/>
                </a:lnTo>
                <a:lnTo>
                  <a:pt x="50647" y="15684"/>
                </a:lnTo>
                <a:lnTo>
                  <a:pt x="55219" y="22465"/>
                </a:lnTo>
                <a:lnTo>
                  <a:pt x="56896" y="30771"/>
                </a:lnTo>
                <a:lnTo>
                  <a:pt x="55219" y="39077"/>
                </a:lnTo>
                <a:lnTo>
                  <a:pt x="50647" y="45859"/>
                </a:lnTo>
                <a:lnTo>
                  <a:pt x="43865" y="50431"/>
                </a:lnTo>
                <a:lnTo>
                  <a:pt x="35560" y="52107"/>
                </a:lnTo>
                <a:lnTo>
                  <a:pt x="63276" y="52107"/>
                </a:lnTo>
                <a:lnTo>
                  <a:pt x="68324" y="44618"/>
                </a:lnTo>
                <a:lnTo>
                  <a:pt x="69027" y="41138"/>
                </a:lnTo>
                <a:lnTo>
                  <a:pt x="68792" y="39974"/>
                </a:lnTo>
                <a:lnTo>
                  <a:pt x="53716" y="17617"/>
                </a:lnTo>
                <a:lnTo>
                  <a:pt x="41579" y="9435"/>
                </a:lnTo>
                <a:close/>
              </a:path>
            </a:pathLst>
          </a:custGeom>
          <a:solidFill>
            <a:srgbClr val="BE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0549" y="1290474"/>
            <a:ext cx="43180" cy="43181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336" y="0"/>
                </a:move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41" y="40995"/>
                </a:lnTo>
                <a:lnTo>
                  <a:pt x="36423" y="36423"/>
                </a:lnTo>
                <a:lnTo>
                  <a:pt x="40995" y="29641"/>
                </a:lnTo>
                <a:lnTo>
                  <a:pt x="41236" y="28448"/>
                </a:lnTo>
                <a:lnTo>
                  <a:pt x="17411" y="28448"/>
                </a:lnTo>
                <a:lnTo>
                  <a:pt x="14224" y="25273"/>
                </a:lnTo>
                <a:lnTo>
                  <a:pt x="14224" y="17411"/>
                </a:lnTo>
                <a:lnTo>
                  <a:pt x="17411" y="14224"/>
                </a:lnTo>
                <a:lnTo>
                  <a:pt x="41236" y="14224"/>
                </a:lnTo>
                <a:lnTo>
                  <a:pt x="40995" y="13030"/>
                </a:lnTo>
                <a:lnTo>
                  <a:pt x="36423" y="6248"/>
                </a:lnTo>
                <a:lnTo>
                  <a:pt x="29641" y="1676"/>
                </a:lnTo>
                <a:lnTo>
                  <a:pt x="21336" y="0"/>
                </a:lnTo>
                <a:close/>
              </a:path>
              <a:path w="43180" h="43180">
                <a:moveTo>
                  <a:pt x="41236" y="14224"/>
                </a:moveTo>
                <a:lnTo>
                  <a:pt x="25260" y="14224"/>
                </a:lnTo>
                <a:lnTo>
                  <a:pt x="28448" y="17411"/>
                </a:lnTo>
                <a:lnTo>
                  <a:pt x="28448" y="25273"/>
                </a:lnTo>
                <a:lnTo>
                  <a:pt x="25260" y="28448"/>
                </a:lnTo>
                <a:lnTo>
                  <a:pt x="41236" y="28448"/>
                </a:lnTo>
                <a:lnTo>
                  <a:pt x="42672" y="21336"/>
                </a:lnTo>
                <a:lnTo>
                  <a:pt x="41236" y="14224"/>
                </a:lnTo>
                <a:close/>
              </a:path>
            </a:pathLst>
          </a:custGeom>
          <a:solidFill>
            <a:srgbClr val="DC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9967" y="1278051"/>
            <a:ext cx="140970" cy="140971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70332"/>
                </a:moveTo>
                <a:lnTo>
                  <a:pt x="5526" y="42958"/>
                </a:lnTo>
                <a:lnTo>
                  <a:pt x="20597" y="20602"/>
                </a:lnTo>
                <a:lnTo>
                  <a:pt x="42953" y="5528"/>
                </a:lnTo>
                <a:lnTo>
                  <a:pt x="70332" y="0"/>
                </a:lnTo>
                <a:lnTo>
                  <a:pt x="97713" y="5528"/>
                </a:lnTo>
                <a:lnTo>
                  <a:pt x="120073" y="20602"/>
                </a:lnTo>
                <a:lnTo>
                  <a:pt x="135149" y="42958"/>
                </a:lnTo>
                <a:lnTo>
                  <a:pt x="140677" y="70332"/>
                </a:lnTo>
                <a:lnTo>
                  <a:pt x="135149" y="97713"/>
                </a:lnTo>
                <a:lnTo>
                  <a:pt x="120073" y="120073"/>
                </a:lnTo>
                <a:lnTo>
                  <a:pt x="97713" y="135149"/>
                </a:lnTo>
                <a:lnTo>
                  <a:pt x="70332" y="140677"/>
                </a:lnTo>
                <a:lnTo>
                  <a:pt x="42953" y="135149"/>
                </a:lnTo>
                <a:lnTo>
                  <a:pt x="20597" y="120073"/>
                </a:lnTo>
                <a:lnTo>
                  <a:pt x="5526" y="97713"/>
                </a:lnTo>
                <a:lnTo>
                  <a:pt x="0" y="70332"/>
                </a:lnTo>
                <a:close/>
              </a:path>
            </a:pathLst>
          </a:custGeom>
          <a:ln w="70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5188" y="2333131"/>
            <a:ext cx="140970" cy="140971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70345" y="0"/>
                </a:moveTo>
                <a:lnTo>
                  <a:pt x="42964" y="5526"/>
                </a:lnTo>
                <a:lnTo>
                  <a:pt x="20604" y="20597"/>
                </a:lnTo>
                <a:lnTo>
                  <a:pt x="5528" y="42953"/>
                </a:lnTo>
                <a:lnTo>
                  <a:pt x="0" y="70332"/>
                </a:lnTo>
                <a:lnTo>
                  <a:pt x="5528" y="97713"/>
                </a:lnTo>
                <a:lnTo>
                  <a:pt x="20604" y="120073"/>
                </a:lnTo>
                <a:lnTo>
                  <a:pt x="42964" y="135149"/>
                </a:lnTo>
                <a:lnTo>
                  <a:pt x="70345" y="140677"/>
                </a:lnTo>
                <a:lnTo>
                  <a:pt x="97724" y="135149"/>
                </a:lnTo>
                <a:lnTo>
                  <a:pt x="120080" y="120073"/>
                </a:lnTo>
                <a:lnTo>
                  <a:pt x="135151" y="97713"/>
                </a:lnTo>
                <a:lnTo>
                  <a:pt x="140677" y="70332"/>
                </a:lnTo>
                <a:lnTo>
                  <a:pt x="135151" y="42953"/>
                </a:lnTo>
                <a:lnTo>
                  <a:pt x="120080" y="20597"/>
                </a:lnTo>
                <a:lnTo>
                  <a:pt x="97724" y="5526"/>
                </a:lnTo>
                <a:lnTo>
                  <a:pt x="70345" y="0"/>
                </a:lnTo>
                <a:close/>
              </a:path>
            </a:pathLst>
          </a:custGeom>
          <a:solidFill>
            <a:srgbClr val="009C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5190" y="2396970"/>
            <a:ext cx="86995" cy="76836"/>
          </a:xfrm>
          <a:custGeom>
            <a:avLst/>
            <a:gdLst/>
            <a:ahLst/>
            <a:cxnLst/>
            <a:rect l="l" t="t" r="r" b="b"/>
            <a:pathLst>
              <a:path w="86995" h="76835">
                <a:moveTo>
                  <a:pt x="1310" y="0"/>
                </a:moveTo>
                <a:lnTo>
                  <a:pt x="20604" y="56232"/>
                </a:lnTo>
                <a:lnTo>
                  <a:pt x="70345" y="76836"/>
                </a:lnTo>
                <a:lnTo>
                  <a:pt x="86702" y="73534"/>
                </a:lnTo>
                <a:lnTo>
                  <a:pt x="60399" y="68224"/>
                </a:lnTo>
                <a:lnTo>
                  <a:pt x="26485" y="45359"/>
                </a:lnTo>
                <a:lnTo>
                  <a:pt x="3621" y="11446"/>
                </a:lnTo>
                <a:lnTo>
                  <a:pt x="1310" y="0"/>
                </a:lnTo>
                <a:close/>
              </a:path>
            </a:pathLst>
          </a:custGeom>
          <a:solidFill>
            <a:srgbClr val="00A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6499" y="2369477"/>
            <a:ext cx="113664" cy="101600"/>
          </a:xfrm>
          <a:custGeom>
            <a:avLst/>
            <a:gdLst/>
            <a:ahLst/>
            <a:cxnLst/>
            <a:rect l="l" t="t" r="r" b="b"/>
            <a:pathLst>
              <a:path w="113664" h="101600">
                <a:moveTo>
                  <a:pt x="8673" y="0"/>
                </a:moveTo>
                <a:lnTo>
                  <a:pt x="4217" y="6607"/>
                </a:lnTo>
                <a:lnTo>
                  <a:pt x="0" y="27495"/>
                </a:lnTo>
                <a:lnTo>
                  <a:pt x="2310" y="38941"/>
                </a:lnTo>
                <a:lnTo>
                  <a:pt x="25175" y="72855"/>
                </a:lnTo>
                <a:lnTo>
                  <a:pt x="59088" y="95719"/>
                </a:lnTo>
                <a:lnTo>
                  <a:pt x="85391" y="101029"/>
                </a:lnTo>
                <a:lnTo>
                  <a:pt x="96413" y="98803"/>
                </a:lnTo>
                <a:lnTo>
                  <a:pt x="109647" y="89879"/>
                </a:lnTo>
                <a:lnTo>
                  <a:pt x="100619" y="89879"/>
                </a:lnTo>
                <a:lnTo>
                  <a:pt x="64627" y="82612"/>
                </a:lnTo>
                <a:lnTo>
                  <a:pt x="35235" y="62795"/>
                </a:lnTo>
                <a:lnTo>
                  <a:pt x="15417" y="33402"/>
                </a:lnTo>
                <a:lnTo>
                  <a:pt x="8673" y="0"/>
                </a:lnTo>
                <a:close/>
              </a:path>
              <a:path w="113664" h="101600">
                <a:moveTo>
                  <a:pt x="113505" y="87277"/>
                </a:moveTo>
                <a:lnTo>
                  <a:pt x="100619" y="89879"/>
                </a:lnTo>
                <a:lnTo>
                  <a:pt x="109647" y="89879"/>
                </a:lnTo>
                <a:lnTo>
                  <a:pt x="113505" y="87277"/>
                </a:lnTo>
                <a:close/>
              </a:path>
            </a:pathLst>
          </a:custGeom>
          <a:solidFill>
            <a:srgbClr val="00AC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5173" y="2349251"/>
            <a:ext cx="119380" cy="110490"/>
          </a:xfrm>
          <a:custGeom>
            <a:avLst/>
            <a:gdLst/>
            <a:ahLst/>
            <a:cxnLst/>
            <a:rect l="l" t="t" r="r" b="b"/>
            <a:pathLst>
              <a:path w="119379" h="110489">
                <a:moveTo>
                  <a:pt x="17261" y="0"/>
                </a:moveTo>
                <a:lnTo>
                  <a:pt x="10619" y="4476"/>
                </a:lnTo>
                <a:lnTo>
                  <a:pt x="0" y="20225"/>
                </a:lnTo>
                <a:lnTo>
                  <a:pt x="6744" y="53627"/>
                </a:lnTo>
                <a:lnTo>
                  <a:pt x="26561" y="83020"/>
                </a:lnTo>
                <a:lnTo>
                  <a:pt x="55953" y="102837"/>
                </a:lnTo>
                <a:lnTo>
                  <a:pt x="91945" y="110104"/>
                </a:lnTo>
                <a:lnTo>
                  <a:pt x="104832" y="107502"/>
                </a:lnTo>
                <a:lnTo>
                  <a:pt x="110095" y="103952"/>
                </a:lnTo>
                <a:lnTo>
                  <a:pt x="115536" y="95880"/>
                </a:lnTo>
                <a:lnTo>
                  <a:pt x="91945" y="95880"/>
                </a:lnTo>
                <a:lnTo>
                  <a:pt x="61487" y="89732"/>
                </a:lnTo>
                <a:lnTo>
                  <a:pt x="36616" y="72964"/>
                </a:lnTo>
                <a:lnTo>
                  <a:pt x="19849" y="48094"/>
                </a:lnTo>
                <a:lnTo>
                  <a:pt x="13701" y="17635"/>
                </a:lnTo>
                <a:lnTo>
                  <a:pt x="17261" y="0"/>
                </a:lnTo>
                <a:close/>
              </a:path>
              <a:path w="119379" h="110489">
                <a:moveTo>
                  <a:pt x="119253" y="90367"/>
                </a:moveTo>
                <a:lnTo>
                  <a:pt x="91945" y="95880"/>
                </a:lnTo>
                <a:lnTo>
                  <a:pt x="115536" y="95880"/>
                </a:lnTo>
                <a:lnTo>
                  <a:pt x="119253" y="90367"/>
                </a:lnTo>
                <a:close/>
              </a:path>
            </a:pathLst>
          </a:custGeom>
          <a:solidFill>
            <a:srgbClr val="38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8874" y="2338138"/>
            <a:ext cx="114300" cy="107313"/>
          </a:xfrm>
          <a:custGeom>
            <a:avLst/>
            <a:gdLst/>
            <a:ahLst/>
            <a:cxnLst/>
            <a:rect l="l" t="t" r="r" b="b"/>
            <a:pathLst>
              <a:path w="114300" h="107314">
                <a:moveTo>
                  <a:pt x="21841" y="0"/>
                </a:moveTo>
                <a:lnTo>
                  <a:pt x="19278" y="517"/>
                </a:lnTo>
                <a:lnTo>
                  <a:pt x="3560" y="11111"/>
                </a:lnTo>
                <a:lnTo>
                  <a:pt x="0" y="28747"/>
                </a:lnTo>
                <a:lnTo>
                  <a:pt x="6148" y="59205"/>
                </a:lnTo>
                <a:lnTo>
                  <a:pt x="22915" y="84076"/>
                </a:lnTo>
                <a:lnTo>
                  <a:pt x="47786" y="100844"/>
                </a:lnTo>
                <a:lnTo>
                  <a:pt x="78244" y="106992"/>
                </a:lnTo>
                <a:lnTo>
                  <a:pt x="105551" y="101478"/>
                </a:lnTo>
                <a:lnTo>
                  <a:pt x="111423" y="92768"/>
                </a:lnTo>
                <a:lnTo>
                  <a:pt x="78244" y="92768"/>
                </a:lnTo>
                <a:lnTo>
                  <a:pt x="53325" y="87737"/>
                </a:lnTo>
                <a:lnTo>
                  <a:pt x="32975" y="74016"/>
                </a:lnTo>
                <a:lnTo>
                  <a:pt x="19255" y="53666"/>
                </a:lnTo>
                <a:lnTo>
                  <a:pt x="14224" y="28747"/>
                </a:lnTo>
                <a:lnTo>
                  <a:pt x="19255" y="3835"/>
                </a:lnTo>
                <a:lnTo>
                  <a:pt x="21841" y="0"/>
                </a:lnTo>
                <a:close/>
              </a:path>
              <a:path w="114300" h="107314">
                <a:moveTo>
                  <a:pt x="113935" y="80468"/>
                </a:moveTo>
                <a:lnTo>
                  <a:pt x="103156" y="87737"/>
                </a:lnTo>
                <a:lnTo>
                  <a:pt x="78244" y="92768"/>
                </a:lnTo>
                <a:lnTo>
                  <a:pt x="111423" y="92768"/>
                </a:lnTo>
                <a:lnTo>
                  <a:pt x="113935" y="80468"/>
                </a:lnTo>
                <a:close/>
              </a:path>
            </a:pathLst>
          </a:custGeom>
          <a:solidFill>
            <a:srgbClr val="62B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3098" y="2334205"/>
            <a:ext cx="102870" cy="97155"/>
          </a:xfrm>
          <a:custGeom>
            <a:avLst/>
            <a:gdLst/>
            <a:ahLst/>
            <a:cxnLst/>
            <a:rect l="l" t="t" r="r" b="b"/>
            <a:pathLst>
              <a:path w="102870" h="97155">
                <a:moveTo>
                  <a:pt x="27111" y="0"/>
                </a:moveTo>
                <a:lnTo>
                  <a:pt x="7617" y="3934"/>
                </a:lnTo>
                <a:lnTo>
                  <a:pt x="5031" y="7769"/>
                </a:lnTo>
                <a:lnTo>
                  <a:pt x="0" y="32681"/>
                </a:lnTo>
                <a:lnTo>
                  <a:pt x="5031" y="57601"/>
                </a:lnTo>
                <a:lnTo>
                  <a:pt x="18751" y="77951"/>
                </a:lnTo>
                <a:lnTo>
                  <a:pt x="39101" y="91671"/>
                </a:lnTo>
                <a:lnTo>
                  <a:pt x="64020" y="96702"/>
                </a:lnTo>
                <a:lnTo>
                  <a:pt x="88932" y="91671"/>
                </a:lnTo>
                <a:lnTo>
                  <a:pt x="99711" y="84402"/>
                </a:lnTo>
                <a:lnTo>
                  <a:pt x="100100" y="82478"/>
                </a:lnTo>
                <a:lnTo>
                  <a:pt x="64020" y="82478"/>
                </a:lnTo>
                <a:lnTo>
                  <a:pt x="44640" y="78564"/>
                </a:lnTo>
                <a:lnTo>
                  <a:pt x="28811" y="67891"/>
                </a:lnTo>
                <a:lnTo>
                  <a:pt x="18138" y="52062"/>
                </a:lnTo>
                <a:lnTo>
                  <a:pt x="14224" y="32681"/>
                </a:lnTo>
                <a:lnTo>
                  <a:pt x="18138" y="13303"/>
                </a:lnTo>
                <a:lnTo>
                  <a:pt x="27111" y="0"/>
                </a:lnTo>
                <a:close/>
              </a:path>
              <a:path w="102870" h="97155">
                <a:moveTo>
                  <a:pt x="101739" y="64158"/>
                </a:moveTo>
                <a:lnTo>
                  <a:pt x="99223" y="67891"/>
                </a:lnTo>
                <a:lnTo>
                  <a:pt x="83399" y="78564"/>
                </a:lnTo>
                <a:lnTo>
                  <a:pt x="64020" y="82478"/>
                </a:lnTo>
                <a:lnTo>
                  <a:pt x="100100" y="82478"/>
                </a:lnTo>
                <a:lnTo>
                  <a:pt x="102768" y="69257"/>
                </a:lnTo>
                <a:lnTo>
                  <a:pt x="101739" y="64158"/>
                </a:lnTo>
                <a:close/>
              </a:path>
            </a:pathLst>
          </a:custGeom>
          <a:solidFill>
            <a:srgbClr val="82C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7322" y="2333128"/>
            <a:ext cx="87630" cy="83820"/>
          </a:xfrm>
          <a:custGeom>
            <a:avLst/>
            <a:gdLst/>
            <a:ahLst/>
            <a:cxnLst/>
            <a:rect l="l" t="t" r="r" b="b"/>
            <a:pathLst>
              <a:path w="87629" h="83819">
                <a:moveTo>
                  <a:pt x="18211" y="0"/>
                </a:moveTo>
                <a:lnTo>
                  <a:pt x="12887" y="1074"/>
                </a:lnTo>
                <a:lnTo>
                  <a:pt x="3914" y="14378"/>
                </a:lnTo>
                <a:lnTo>
                  <a:pt x="0" y="33756"/>
                </a:lnTo>
                <a:lnTo>
                  <a:pt x="3914" y="53136"/>
                </a:lnTo>
                <a:lnTo>
                  <a:pt x="14587" y="68965"/>
                </a:lnTo>
                <a:lnTo>
                  <a:pt x="30416" y="79639"/>
                </a:lnTo>
                <a:lnTo>
                  <a:pt x="49796" y="83553"/>
                </a:lnTo>
                <a:lnTo>
                  <a:pt x="69175" y="79639"/>
                </a:lnTo>
                <a:lnTo>
                  <a:pt x="84479" y="69316"/>
                </a:lnTo>
                <a:lnTo>
                  <a:pt x="49796" y="69316"/>
                </a:lnTo>
                <a:lnTo>
                  <a:pt x="35951" y="66523"/>
                </a:lnTo>
                <a:lnTo>
                  <a:pt x="24649" y="58904"/>
                </a:lnTo>
                <a:lnTo>
                  <a:pt x="17030" y="47601"/>
                </a:lnTo>
                <a:lnTo>
                  <a:pt x="14236" y="33756"/>
                </a:lnTo>
                <a:lnTo>
                  <a:pt x="17030" y="19917"/>
                </a:lnTo>
                <a:lnTo>
                  <a:pt x="24649" y="8613"/>
                </a:lnTo>
                <a:lnTo>
                  <a:pt x="32997" y="2984"/>
                </a:lnTo>
                <a:lnTo>
                  <a:pt x="18211" y="0"/>
                </a:lnTo>
                <a:close/>
              </a:path>
              <a:path w="87629" h="83819">
                <a:moveTo>
                  <a:pt x="83258" y="44146"/>
                </a:moveTo>
                <a:lnTo>
                  <a:pt x="82561" y="47601"/>
                </a:lnTo>
                <a:lnTo>
                  <a:pt x="74939" y="58904"/>
                </a:lnTo>
                <a:lnTo>
                  <a:pt x="63636" y="66523"/>
                </a:lnTo>
                <a:lnTo>
                  <a:pt x="49796" y="69316"/>
                </a:lnTo>
                <a:lnTo>
                  <a:pt x="84479" y="69316"/>
                </a:lnTo>
                <a:lnTo>
                  <a:pt x="84999" y="68965"/>
                </a:lnTo>
                <a:lnTo>
                  <a:pt x="87515" y="65233"/>
                </a:lnTo>
                <a:lnTo>
                  <a:pt x="83258" y="44146"/>
                </a:lnTo>
                <a:close/>
              </a:path>
            </a:pathLst>
          </a:custGeom>
          <a:solidFill>
            <a:srgbClr val="A1D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1558" y="2336112"/>
            <a:ext cx="69215" cy="66676"/>
          </a:xfrm>
          <a:custGeom>
            <a:avLst/>
            <a:gdLst/>
            <a:ahLst/>
            <a:cxnLst/>
            <a:rect l="l" t="t" r="r" b="b"/>
            <a:pathLst>
              <a:path w="69214" h="66675">
                <a:moveTo>
                  <a:pt x="18760" y="0"/>
                </a:moveTo>
                <a:lnTo>
                  <a:pt x="10412" y="5629"/>
                </a:lnTo>
                <a:lnTo>
                  <a:pt x="2793" y="16932"/>
                </a:lnTo>
                <a:lnTo>
                  <a:pt x="0" y="30772"/>
                </a:lnTo>
                <a:lnTo>
                  <a:pt x="2793" y="44617"/>
                </a:lnTo>
                <a:lnTo>
                  <a:pt x="10412" y="55919"/>
                </a:lnTo>
                <a:lnTo>
                  <a:pt x="21715" y="63538"/>
                </a:lnTo>
                <a:lnTo>
                  <a:pt x="35560" y="66332"/>
                </a:lnTo>
                <a:lnTo>
                  <a:pt x="49399" y="63538"/>
                </a:lnTo>
                <a:lnTo>
                  <a:pt x="60702" y="55919"/>
                </a:lnTo>
                <a:lnTo>
                  <a:pt x="63273" y="52108"/>
                </a:lnTo>
                <a:lnTo>
                  <a:pt x="35560" y="52108"/>
                </a:lnTo>
                <a:lnTo>
                  <a:pt x="27254" y="50431"/>
                </a:lnTo>
                <a:lnTo>
                  <a:pt x="20472" y="45859"/>
                </a:lnTo>
                <a:lnTo>
                  <a:pt x="15900" y="39078"/>
                </a:lnTo>
                <a:lnTo>
                  <a:pt x="14224" y="30772"/>
                </a:lnTo>
                <a:lnTo>
                  <a:pt x="15900" y="22466"/>
                </a:lnTo>
                <a:lnTo>
                  <a:pt x="20472" y="15684"/>
                </a:lnTo>
                <a:lnTo>
                  <a:pt x="27254" y="11112"/>
                </a:lnTo>
                <a:lnTo>
                  <a:pt x="35560" y="9436"/>
                </a:lnTo>
                <a:lnTo>
                  <a:pt x="41580" y="9436"/>
                </a:lnTo>
                <a:lnTo>
                  <a:pt x="31354" y="2541"/>
                </a:lnTo>
                <a:lnTo>
                  <a:pt x="18760" y="0"/>
                </a:lnTo>
                <a:close/>
              </a:path>
              <a:path w="69214" h="66675">
                <a:moveTo>
                  <a:pt x="41580" y="9436"/>
                </a:moveTo>
                <a:lnTo>
                  <a:pt x="35560" y="9436"/>
                </a:lnTo>
                <a:lnTo>
                  <a:pt x="43860" y="11112"/>
                </a:lnTo>
                <a:lnTo>
                  <a:pt x="50642" y="15684"/>
                </a:lnTo>
                <a:lnTo>
                  <a:pt x="55217" y="22466"/>
                </a:lnTo>
                <a:lnTo>
                  <a:pt x="56896" y="30772"/>
                </a:lnTo>
                <a:lnTo>
                  <a:pt x="55217" y="39078"/>
                </a:lnTo>
                <a:lnTo>
                  <a:pt x="50642" y="45859"/>
                </a:lnTo>
                <a:lnTo>
                  <a:pt x="43860" y="50431"/>
                </a:lnTo>
                <a:lnTo>
                  <a:pt x="35560" y="52108"/>
                </a:lnTo>
                <a:lnTo>
                  <a:pt x="63273" y="52108"/>
                </a:lnTo>
                <a:lnTo>
                  <a:pt x="68324" y="44617"/>
                </a:lnTo>
                <a:lnTo>
                  <a:pt x="69022" y="41162"/>
                </a:lnTo>
                <a:lnTo>
                  <a:pt x="68781" y="39969"/>
                </a:lnTo>
                <a:lnTo>
                  <a:pt x="53709" y="17613"/>
                </a:lnTo>
                <a:lnTo>
                  <a:pt x="41580" y="9436"/>
                </a:lnTo>
                <a:close/>
              </a:path>
            </a:pathLst>
          </a:custGeom>
          <a:solidFill>
            <a:srgbClr val="BE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5782" y="2345553"/>
            <a:ext cx="43180" cy="43181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21336" y="0"/>
                </a:move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36" y="40995"/>
                </a:lnTo>
                <a:lnTo>
                  <a:pt x="36418" y="36423"/>
                </a:lnTo>
                <a:lnTo>
                  <a:pt x="40993" y="29641"/>
                </a:lnTo>
                <a:lnTo>
                  <a:pt x="41235" y="28448"/>
                </a:lnTo>
                <a:lnTo>
                  <a:pt x="17399" y="28448"/>
                </a:lnTo>
                <a:lnTo>
                  <a:pt x="14224" y="25273"/>
                </a:lnTo>
                <a:lnTo>
                  <a:pt x="14224" y="17411"/>
                </a:lnTo>
                <a:lnTo>
                  <a:pt x="17399" y="14224"/>
                </a:lnTo>
                <a:lnTo>
                  <a:pt x="41235" y="14224"/>
                </a:lnTo>
                <a:lnTo>
                  <a:pt x="40993" y="13030"/>
                </a:lnTo>
                <a:lnTo>
                  <a:pt x="36418" y="6248"/>
                </a:lnTo>
                <a:lnTo>
                  <a:pt x="29636" y="1676"/>
                </a:lnTo>
                <a:lnTo>
                  <a:pt x="21336" y="0"/>
                </a:lnTo>
                <a:close/>
              </a:path>
              <a:path w="43179" h="43180">
                <a:moveTo>
                  <a:pt x="41235" y="14224"/>
                </a:moveTo>
                <a:lnTo>
                  <a:pt x="25260" y="14224"/>
                </a:lnTo>
                <a:lnTo>
                  <a:pt x="28448" y="17411"/>
                </a:lnTo>
                <a:lnTo>
                  <a:pt x="28448" y="25273"/>
                </a:lnTo>
                <a:lnTo>
                  <a:pt x="25260" y="28448"/>
                </a:lnTo>
                <a:lnTo>
                  <a:pt x="41235" y="28448"/>
                </a:lnTo>
                <a:lnTo>
                  <a:pt x="42672" y="21336"/>
                </a:lnTo>
                <a:lnTo>
                  <a:pt x="41235" y="14224"/>
                </a:lnTo>
                <a:close/>
              </a:path>
            </a:pathLst>
          </a:custGeom>
          <a:solidFill>
            <a:srgbClr val="DC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5188" y="2333131"/>
            <a:ext cx="140970" cy="140971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70332"/>
                </a:moveTo>
                <a:lnTo>
                  <a:pt x="5528" y="42953"/>
                </a:lnTo>
                <a:lnTo>
                  <a:pt x="20604" y="20597"/>
                </a:lnTo>
                <a:lnTo>
                  <a:pt x="42964" y="5526"/>
                </a:lnTo>
                <a:lnTo>
                  <a:pt x="70345" y="0"/>
                </a:lnTo>
                <a:lnTo>
                  <a:pt x="97724" y="5526"/>
                </a:lnTo>
                <a:lnTo>
                  <a:pt x="120080" y="20597"/>
                </a:lnTo>
                <a:lnTo>
                  <a:pt x="135151" y="42953"/>
                </a:lnTo>
                <a:lnTo>
                  <a:pt x="140677" y="70332"/>
                </a:lnTo>
                <a:lnTo>
                  <a:pt x="135151" y="97713"/>
                </a:lnTo>
                <a:lnTo>
                  <a:pt x="120080" y="120073"/>
                </a:lnTo>
                <a:lnTo>
                  <a:pt x="97724" y="135149"/>
                </a:lnTo>
                <a:lnTo>
                  <a:pt x="70345" y="140677"/>
                </a:lnTo>
                <a:lnTo>
                  <a:pt x="42964" y="135149"/>
                </a:lnTo>
                <a:lnTo>
                  <a:pt x="20604" y="120073"/>
                </a:lnTo>
                <a:lnTo>
                  <a:pt x="5528" y="97713"/>
                </a:lnTo>
                <a:lnTo>
                  <a:pt x="0" y="70332"/>
                </a:lnTo>
                <a:close/>
              </a:path>
            </a:pathLst>
          </a:custGeom>
          <a:ln w="70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3167" y="1093790"/>
            <a:ext cx="1631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114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endParaRPr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2518" y="2261402"/>
            <a:ext cx="1631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120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endParaRPr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89746" y="2373566"/>
            <a:ext cx="35559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7305" y="0"/>
                </a:moveTo>
                <a:lnTo>
                  <a:pt x="7874" y="0"/>
                </a:lnTo>
                <a:lnTo>
                  <a:pt x="0" y="7874"/>
                </a:lnTo>
                <a:lnTo>
                  <a:pt x="0" y="27304"/>
                </a:lnTo>
                <a:lnTo>
                  <a:pt x="7874" y="35178"/>
                </a:lnTo>
                <a:lnTo>
                  <a:pt x="27305" y="35178"/>
                </a:lnTo>
                <a:lnTo>
                  <a:pt x="35179" y="27304"/>
                </a:lnTo>
                <a:lnTo>
                  <a:pt x="35179" y="7874"/>
                </a:lnTo>
                <a:lnTo>
                  <a:pt x="273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9746" y="2373566"/>
            <a:ext cx="35559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17589"/>
                </a:moveTo>
                <a:lnTo>
                  <a:pt x="0" y="7874"/>
                </a:lnTo>
                <a:lnTo>
                  <a:pt x="7874" y="0"/>
                </a:lnTo>
                <a:lnTo>
                  <a:pt x="17589" y="0"/>
                </a:lnTo>
                <a:lnTo>
                  <a:pt x="27305" y="0"/>
                </a:lnTo>
                <a:lnTo>
                  <a:pt x="35179" y="7874"/>
                </a:lnTo>
                <a:lnTo>
                  <a:pt x="35179" y="17589"/>
                </a:lnTo>
                <a:lnTo>
                  <a:pt x="35179" y="27304"/>
                </a:lnTo>
                <a:lnTo>
                  <a:pt x="27305" y="35178"/>
                </a:lnTo>
                <a:lnTo>
                  <a:pt x="17589" y="35178"/>
                </a:lnTo>
                <a:lnTo>
                  <a:pt x="7874" y="35178"/>
                </a:lnTo>
                <a:lnTo>
                  <a:pt x="0" y="27304"/>
                </a:lnTo>
                <a:lnTo>
                  <a:pt x="0" y="17589"/>
                </a:lnTo>
                <a:close/>
              </a:path>
            </a:pathLst>
          </a:custGeom>
          <a:ln w="70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6745" y="1330808"/>
            <a:ext cx="35559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7292" y="0"/>
                </a:moveTo>
                <a:lnTo>
                  <a:pt x="7861" y="0"/>
                </a:lnTo>
                <a:lnTo>
                  <a:pt x="0" y="7874"/>
                </a:lnTo>
                <a:lnTo>
                  <a:pt x="0" y="27292"/>
                </a:lnTo>
                <a:lnTo>
                  <a:pt x="7861" y="35166"/>
                </a:lnTo>
                <a:lnTo>
                  <a:pt x="27292" y="35166"/>
                </a:lnTo>
                <a:lnTo>
                  <a:pt x="35166" y="27292"/>
                </a:lnTo>
                <a:lnTo>
                  <a:pt x="35166" y="7874"/>
                </a:lnTo>
                <a:lnTo>
                  <a:pt x="2729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6745" y="1330808"/>
            <a:ext cx="35559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0" y="17576"/>
                </a:moveTo>
                <a:lnTo>
                  <a:pt x="0" y="7874"/>
                </a:lnTo>
                <a:lnTo>
                  <a:pt x="7861" y="0"/>
                </a:lnTo>
                <a:lnTo>
                  <a:pt x="17576" y="0"/>
                </a:lnTo>
                <a:lnTo>
                  <a:pt x="27292" y="0"/>
                </a:lnTo>
                <a:lnTo>
                  <a:pt x="35166" y="7874"/>
                </a:lnTo>
                <a:lnTo>
                  <a:pt x="35166" y="17576"/>
                </a:lnTo>
                <a:lnTo>
                  <a:pt x="35166" y="27292"/>
                </a:lnTo>
                <a:lnTo>
                  <a:pt x="27292" y="35166"/>
                </a:lnTo>
                <a:lnTo>
                  <a:pt x="17576" y="35166"/>
                </a:lnTo>
                <a:lnTo>
                  <a:pt x="7861" y="35166"/>
                </a:lnTo>
                <a:lnTo>
                  <a:pt x="0" y="27292"/>
                </a:lnTo>
                <a:lnTo>
                  <a:pt x="0" y="17576"/>
                </a:lnTo>
                <a:close/>
              </a:path>
            </a:pathLst>
          </a:custGeom>
          <a:ln w="70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37905" y="1196913"/>
            <a:ext cx="308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900" i="1" spc="22" baseline="12820" dirty="0">
                <a:solidFill>
                  <a:srgbClr val="231F20"/>
                </a:solidFill>
                <a:latin typeface="Verdana"/>
                <a:cs typeface="Verdana"/>
              </a:rPr>
              <a:t>q</a:t>
            </a:r>
            <a:r>
              <a:rPr sz="800" i="1" spc="14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800" i="1" spc="-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31F20"/>
                </a:solidFill>
                <a:latin typeface="Microsoft Sans Serif"/>
                <a:cs typeface="Microsoft Sans Serif"/>
              </a:rPr>
              <a:t>-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7436" y="2291016"/>
            <a:ext cx="334010" cy="23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300" baseline="3584" dirty="0">
                <a:solidFill>
                  <a:srgbClr val="231F20"/>
                </a:solidFill>
                <a:latin typeface="Microsoft Sans Serif"/>
                <a:cs typeface="Microsoft Sans Serif"/>
              </a:rPr>
              <a:t>+</a:t>
            </a:r>
            <a:r>
              <a:rPr sz="2300" spc="-52" baseline="3584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300" i="1" spc="-120" dirty="0">
                <a:solidFill>
                  <a:srgbClr val="231F20"/>
                </a:solidFill>
                <a:latin typeface="Verdana"/>
                <a:cs typeface="Verdana"/>
              </a:rPr>
              <a:t>q</a:t>
            </a:r>
            <a:r>
              <a:rPr sz="1100" i="1" spc="-179" baseline="-22222" dirty="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endParaRPr sz="1100" baseline="-22222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0083" y="2709671"/>
            <a:ext cx="2875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40" dirty="0">
                <a:latin typeface="Georgia"/>
                <a:cs typeface="Georgia"/>
              </a:rPr>
              <a:t>4.7:  </a:t>
            </a:r>
            <a:r>
              <a:rPr sz="1000" spc="-10" dirty="0">
                <a:latin typeface="Georgia"/>
                <a:cs typeface="Georgia"/>
              </a:rPr>
              <a:t>Charge </a:t>
            </a:r>
            <a:r>
              <a:rPr sz="1000" spc="-20" dirty="0">
                <a:latin typeface="Georgia"/>
                <a:cs typeface="Georgia"/>
              </a:rPr>
              <a:t>configuration </a:t>
            </a:r>
            <a:r>
              <a:rPr sz="1000" spc="-25" dirty="0">
                <a:latin typeface="Georgia"/>
                <a:cs typeface="Georgia"/>
              </a:rPr>
              <a:t>for  </a:t>
            </a:r>
            <a:r>
              <a:rPr sz="1000" spc="-10" dirty="0">
                <a:latin typeface="Georgia"/>
                <a:cs typeface="Georgia"/>
              </a:rPr>
              <a:t>Example </a:t>
            </a:r>
            <a:r>
              <a:rPr sz="1000" spc="4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12.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7180" y="3224784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05606" y="3334817"/>
            <a:ext cx="36271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95547" y="3027683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6133" y="3224784"/>
            <a:ext cx="543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90" dirty="0">
                <a:latin typeface="Meiryo"/>
                <a:cs typeface="Meiryo"/>
              </a:rPr>
              <a:t>−</a:t>
            </a:r>
            <a:r>
              <a:rPr sz="1200" spc="90" dirty="0">
                <a:latin typeface="Georgia"/>
                <a:cs typeface="Georgia"/>
              </a:rPr>
              <a:t>2+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i="1" spc="382" baseline="2314" dirty="0">
                <a:latin typeface="Meiryo"/>
                <a:cs typeface="Meiryo"/>
              </a:rPr>
              <a:t>√</a:t>
            </a:r>
            <a:endParaRPr baseline="2314">
              <a:latin typeface="Meiryo"/>
              <a:cs typeface="Meiry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98671" y="3334816"/>
            <a:ext cx="204215" cy="33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093212" y="3066289"/>
            <a:ext cx="112014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54"/>
            <a:r>
              <a:rPr i="1" spc="-89" baseline="-20833" dirty="0">
                <a:latin typeface="Bookman Old Style"/>
                <a:cs typeface="Bookman Old Style"/>
              </a:rPr>
              <a:t>q</a:t>
            </a:r>
            <a:r>
              <a:rPr sz="800" spc="-60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699">
              <a:spcBef>
                <a:spcPts val="625"/>
              </a:spcBef>
              <a:tabLst>
                <a:tab pos="1033023" algn="l"/>
              </a:tabLst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0</a:t>
            </a:r>
            <a:r>
              <a:rPr sz="1200" i="1" spc="-120" dirty="0">
                <a:latin typeface="Bookman Old Style"/>
                <a:cs typeface="Bookman Old Style"/>
              </a:rPr>
              <a:t>a</a:t>
            </a:r>
            <a:r>
              <a:rPr spc="-7" baseline="-4629" dirty="0">
                <a:latin typeface="Times New Roman"/>
                <a:cs typeface="Times New Roman"/>
              </a:rPr>
              <a:t> </a:t>
            </a:r>
            <a:r>
              <a:rPr baseline="-4629" dirty="0">
                <a:latin typeface="Times New Roman"/>
                <a:cs typeface="Times New Roman"/>
              </a:rPr>
              <a:t>	</a:t>
            </a:r>
            <a:r>
              <a:rPr spc="-142" baseline="-4629" dirty="0">
                <a:latin typeface="Georgia"/>
                <a:cs typeface="Georgia"/>
              </a:rPr>
              <a:t>2</a:t>
            </a:r>
            <a:endParaRPr baseline="-4629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0284" y="3002279"/>
            <a:ext cx="278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pc="89" baseline="-43981" dirty="0">
                <a:latin typeface="Georgia"/>
                <a:cs typeface="Georgia"/>
              </a:rPr>
              <a:t>1</a:t>
            </a:r>
            <a:r>
              <a:rPr spc="352" baseline="-43981" dirty="0">
                <a:latin typeface="Georgia"/>
                <a:cs typeface="Georgia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4204" y="3654552"/>
            <a:ext cx="35718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70" dirty="0">
                <a:latin typeface="Georgia"/>
                <a:cs typeface="Georgia"/>
              </a:rPr>
              <a:t>now  </a:t>
            </a:r>
            <a:r>
              <a:rPr sz="1200" spc="-40" dirty="0">
                <a:latin typeface="Georgia"/>
                <a:cs typeface="Georgia"/>
              </a:rPr>
              <a:t>add  up 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50" dirty="0">
                <a:latin typeface="Bookman Old Style"/>
                <a:cs typeface="Bookman Old Style"/>
              </a:rPr>
              <a:t>W </a:t>
            </a:r>
            <a:r>
              <a:rPr sz="1200" dirty="0">
                <a:latin typeface="Georgia"/>
                <a:cs typeface="Georgia"/>
              </a:rPr>
              <a:t>’s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total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155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done: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8270" y="4020311"/>
            <a:ext cx="4159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75" baseline="6944" dirty="0">
                <a:latin typeface="Bookman Old Style"/>
                <a:cs typeface="Bookman Old Style"/>
              </a:rPr>
              <a:t>W</a:t>
            </a:r>
            <a:r>
              <a:rPr sz="800" spc="-10" dirty="0">
                <a:latin typeface="Century"/>
                <a:cs typeface="Century"/>
              </a:rPr>
              <a:t>T</a:t>
            </a:r>
            <a:r>
              <a:rPr sz="800" spc="4" dirty="0">
                <a:latin typeface="Century"/>
                <a:cs typeface="Century"/>
              </a:rPr>
              <a:t>otal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9477" y="3998976"/>
            <a:ext cx="161353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1</a:t>
            </a:r>
            <a:r>
              <a:rPr sz="1200" spc="-37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2</a:t>
            </a:r>
            <a:r>
              <a:rPr sz="1200" spc="-37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3</a:t>
            </a:r>
            <a:r>
              <a:rPr sz="1200" spc="-67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W</a:t>
            </a:r>
            <a:r>
              <a:rPr sz="1200" spc="-52" baseline="-10416" dirty="0">
                <a:latin typeface="Century"/>
                <a:cs typeface="Century"/>
              </a:rPr>
              <a:t>4</a:t>
            </a:r>
            <a:endParaRPr sz="1200" baseline="-10416">
              <a:latin typeface="Century"/>
              <a:cs typeface="Century"/>
            </a:endParaRPr>
          </a:p>
          <a:p>
            <a:pPr marL="12699">
              <a:spcBef>
                <a:spcPts val="935"/>
              </a:spcBef>
            </a:pP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90955" y="4410761"/>
            <a:ext cx="362711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80892" y="4103624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94707" y="4197098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6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43097" y="4410761"/>
            <a:ext cx="204215" cy="3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458715" y="4416552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95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1476" y="4300729"/>
            <a:ext cx="14795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14" dirty="0">
                <a:latin typeface="Meiryo"/>
                <a:cs typeface="Meiryo"/>
              </a:rPr>
              <a:t>−</a:t>
            </a:r>
            <a:r>
              <a:rPr sz="1200" spc="14" dirty="0">
                <a:latin typeface="Georgia"/>
                <a:cs typeface="Georgia"/>
              </a:rPr>
              <a:t>1 </a:t>
            </a:r>
            <a:r>
              <a:rPr sz="1200" i="1" spc="-30" dirty="0">
                <a:latin typeface="Meiryo"/>
                <a:cs typeface="Meiryo"/>
              </a:rPr>
              <a:t>− </a:t>
            </a:r>
            <a:r>
              <a:rPr sz="1200" spc="230" dirty="0">
                <a:latin typeface="Georgia"/>
                <a:cs typeface="Georgia"/>
              </a:rPr>
              <a:t>1+ </a:t>
            </a:r>
            <a:r>
              <a:rPr i="1" spc="382" baseline="2314" dirty="0">
                <a:latin typeface="Meiryo"/>
                <a:cs typeface="Meiryo"/>
              </a:rPr>
              <a:t>√ </a:t>
            </a:r>
            <a:r>
              <a:rPr sz="1200" i="1" spc="-30" dirty="0">
                <a:latin typeface="Meiryo"/>
                <a:cs typeface="Meiryo"/>
              </a:rPr>
              <a:t>− </a:t>
            </a:r>
            <a:r>
              <a:rPr sz="1200" spc="165" dirty="0">
                <a:latin typeface="Georgia"/>
                <a:cs typeface="Georgia"/>
              </a:rPr>
              <a:t>2+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i="1" spc="382" baseline="2314" dirty="0">
                <a:latin typeface="Meiryo"/>
                <a:cs typeface="Meiryo"/>
              </a:rPr>
              <a:t>√</a:t>
            </a:r>
            <a:endParaRPr baseline="2314">
              <a:latin typeface="Meiryo"/>
              <a:cs typeface="Meiry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19751" y="4410761"/>
            <a:ext cx="201168" cy="3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32323" y="4416552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95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68318" y="4078223"/>
            <a:ext cx="278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pc="89" baseline="-43981" dirty="0">
                <a:latin typeface="Georgia"/>
                <a:cs typeface="Georgia"/>
              </a:rPr>
              <a:t>1</a:t>
            </a:r>
            <a:r>
              <a:rPr spc="352" baseline="-43981" dirty="0">
                <a:latin typeface="Georgia"/>
                <a:cs typeface="Georgia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19477" y="4730497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90955" y="4840530"/>
            <a:ext cx="362711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78555" y="4142236"/>
            <a:ext cx="388620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54"/>
            <a:r>
              <a:rPr i="1" spc="-89" baseline="-20833" dirty="0">
                <a:latin typeface="Bookman Old Style"/>
                <a:cs typeface="Bookman Old Style"/>
              </a:rPr>
              <a:t>q</a:t>
            </a:r>
            <a:r>
              <a:rPr sz="800" spc="-60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8254" marR="5080" indent="-116191">
              <a:lnSpc>
                <a:spcPts val="1320"/>
              </a:lnSpc>
              <a:spcBef>
                <a:spcPts val="765"/>
              </a:spcBef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a </a:t>
            </a:r>
            <a:r>
              <a:rPr sz="1200" i="1" spc="-60" dirty="0">
                <a:latin typeface="Bookman Old Style"/>
                <a:cs typeface="Bookman Old Style"/>
              </a:rPr>
              <a:t> </a:t>
            </a:r>
            <a:r>
              <a:rPr i="1" spc="-89" baseline="-20833" dirty="0">
                <a:latin typeface="Bookman Old Style"/>
                <a:cs typeface="Bookman Old Style"/>
              </a:rPr>
              <a:t>q</a:t>
            </a:r>
            <a:r>
              <a:rPr sz="800" spc="-60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699">
              <a:spcBef>
                <a:spcPts val="599"/>
              </a:spcBef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0</a:t>
            </a:r>
            <a:r>
              <a:rPr sz="1200" i="1" spc="-120" dirty="0"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80892" y="4533394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81476" y="4730497"/>
            <a:ext cx="543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90" dirty="0">
                <a:latin typeface="Meiryo"/>
                <a:cs typeface="Meiryo"/>
              </a:rPr>
              <a:t>−</a:t>
            </a:r>
            <a:r>
              <a:rPr sz="1200" spc="90" dirty="0">
                <a:latin typeface="Georgia"/>
                <a:cs typeface="Georgia"/>
              </a:rPr>
              <a:t>4+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i="1" spc="382" baseline="2314" dirty="0">
                <a:latin typeface="Meiryo"/>
                <a:cs typeface="Meiryo"/>
              </a:rPr>
              <a:t>√</a:t>
            </a:r>
            <a:endParaRPr baseline="2314">
              <a:latin typeface="Meiryo"/>
              <a:cs typeface="Meiry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84017" y="4840532"/>
            <a:ext cx="204215" cy="33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99635" y="4846322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95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35631" y="4507990"/>
            <a:ext cx="278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pc="-142" baseline="-43981" dirty="0">
                <a:latin typeface="Georgia"/>
                <a:cs typeface="Georgia"/>
              </a:rPr>
              <a:t>2 </a:t>
            </a:r>
            <a:r>
              <a:rPr spc="60" baseline="-43981" dirty="0">
                <a:latin typeface="Georgia"/>
                <a:cs typeface="Georgia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1701" y="5166358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nice </a:t>
            </a:r>
            <a:r>
              <a:rPr sz="1200" spc="-14" dirty="0">
                <a:latin typeface="Georgia"/>
                <a:cs typeface="Georgia"/>
              </a:rPr>
              <a:t>analytic </a:t>
            </a:r>
            <a:r>
              <a:rPr sz="1200" spc="-50" dirty="0">
                <a:latin typeface="Georgia"/>
                <a:cs typeface="Georgia"/>
              </a:rPr>
              <a:t>answer; </a:t>
            </a:r>
            <a:r>
              <a:rPr sz="1200" spc="-25" dirty="0">
                <a:latin typeface="Georgia"/>
                <a:cs typeface="Georgia"/>
              </a:rPr>
              <a:t>if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55" dirty="0">
                <a:latin typeface="Georgia"/>
                <a:cs typeface="Georgia"/>
              </a:rPr>
              <a:t>combine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numerical </a:t>
            </a:r>
            <a:r>
              <a:rPr sz="1200" spc="-30" dirty="0">
                <a:latin typeface="Georgia"/>
                <a:cs typeface="Georgia"/>
              </a:rPr>
              <a:t>factors </a:t>
            </a:r>
            <a:r>
              <a:rPr sz="1200" spc="-35" dirty="0">
                <a:latin typeface="Georgia"/>
                <a:cs typeface="Georgia"/>
              </a:rPr>
              <a:t>(including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4</a:t>
            </a:r>
            <a:r>
              <a:rPr sz="1200" i="1" spc="-35" dirty="0">
                <a:latin typeface="Bookman Old Style"/>
                <a:cs typeface="Bookman Old Style"/>
              </a:rPr>
              <a:t>π</a:t>
            </a:r>
            <a:r>
              <a:rPr sz="1200" spc="-35" dirty="0">
                <a:latin typeface="Georgia"/>
                <a:cs typeface="Georgia"/>
              </a:rPr>
              <a:t>)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45611" y="5644896"/>
            <a:ext cx="580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7" baseline="6944" dirty="0">
                <a:latin typeface="Bookman Old Style"/>
                <a:cs typeface="Bookman Old Style"/>
              </a:rPr>
              <a:t>W</a:t>
            </a:r>
            <a:r>
              <a:rPr sz="800" spc="-4" dirty="0">
                <a:latin typeface="Century"/>
                <a:cs typeface="Century"/>
              </a:rPr>
              <a:t>Total</a:t>
            </a:r>
            <a:r>
              <a:rPr sz="800" spc="-65" dirty="0">
                <a:latin typeface="Century"/>
                <a:cs typeface="Century"/>
              </a:rPr>
              <a:t> </a:t>
            </a:r>
            <a:r>
              <a:rPr spc="209" baseline="6944" dirty="0">
                <a:latin typeface="Georgia"/>
                <a:cs typeface="Georgia"/>
              </a:rPr>
              <a:t>=</a:t>
            </a:r>
            <a:endParaRPr baseline="6944">
              <a:latin typeface="Georgia"/>
              <a:cs typeface="Georg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55212" y="5519929"/>
            <a:ext cx="6502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spc="-165" dirty="0">
                <a:latin typeface="Georgia"/>
                <a:cs typeface="Georgia"/>
              </a:rPr>
              <a:t>0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14" dirty="0">
                <a:latin typeface="Georgia"/>
                <a:cs typeface="Georgia"/>
              </a:rPr>
              <a:t>21</a:t>
            </a:r>
            <a:r>
              <a:rPr sz="1200" spc="-10" dirty="0">
                <a:latin typeface="Georgia"/>
                <a:cs typeface="Georgia"/>
              </a:rPr>
              <a:t>)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67608" y="5733594"/>
            <a:ext cx="6309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32580" y="5799330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71620" y="5727191"/>
            <a:ext cx="2235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65" dirty="0">
                <a:latin typeface="Bookman Old Style"/>
                <a:cs typeface="Bookman Old Style"/>
              </a:rPr>
              <a:t>u  </a:t>
            </a:r>
            <a:r>
              <a:rPr sz="1200" i="1" spc="-195" dirty="0">
                <a:latin typeface="Bookman Old Style"/>
                <a:cs typeface="Bookman Old Style"/>
              </a:rPr>
              <a:t> </a:t>
            </a:r>
            <a:r>
              <a:rPr sz="1200" i="1" spc="-120" dirty="0">
                <a:latin typeface="Bookman Old Style"/>
                <a:cs typeface="Bookman Old Style"/>
              </a:rPr>
              <a:t>a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4095" y="6300521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698" y="5958840"/>
            <a:ext cx="5976620" cy="176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 </a:t>
            </a: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25" dirty="0">
                <a:latin typeface="Georgia"/>
                <a:cs typeface="Georgia"/>
              </a:rPr>
              <a:t>we’d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13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4.14.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699" algn="just">
              <a:spcBef>
                <a:spcPts val="825"/>
              </a:spcBef>
            </a:pPr>
            <a:r>
              <a:rPr sz="1200" b="1" spc="-10" dirty="0">
                <a:latin typeface="Georgia"/>
                <a:cs typeface="Georgia"/>
              </a:rPr>
              <a:t>12.   </a:t>
            </a:r>
            <a:r>
              <a:rPr sz="1200" b="1" spc="-55" dirty="0">
                <a:latin typeface="Georgia"/>
                <a:cs typeface="Georgia"/>
              </a:rPr>
              <a:t>In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45" dirty="0">
                <a:latin typeface="Georgia"/>
                <a:cs typeface="Georgia"/>
              </a:rPr>
              <a:t>rectangle  </a:t>
            </a:r>
            <a:r>
              <a:rPr sz="1200" b="1" spc="-80" dirty="0">
                <a:latin typeface="Georgia"/>
                <a:cs typeface="Georgia"/>
              </a:rPr>
              <a:t>of   </a:t>
            </a:r>
            <a:r>
              <a:rPr sz="1200" b="1" spc="-14" dirty="0">
                <a:latin typeface="Georgia"/>
                <a:cs typeface="Georgia"/>
              </a:rPr>
              <a:t>Fig.  </a:t>
            </a:r>
            <a:r>
              <a:rPr sz="1200" b="1" spc="-35" dirty="0">
                <a:latin typeface="Georgia"/>
                <a:cs typeface="Georgia"/>
              </a:rPr>
              <a:t>4.7,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70" dirty="0">
                <a:latin typeface="Georgia"/>
                <a:cs typeface="Georgia"/>
              </a:rPr>
              <a:t>sides  have   </a:t>
            </a:r>
            <a:r>
              <a:rPr sz="1200" b="1" spc="-45" dirty="0">
                <a:latin typeface="Georgia"/>
                <a:cs typeface="Georgia"/>
              </a:rPr>
              <a:t>lengths  </a:t>
            </a:r>
            <a:r>
              <a:rPr sz="1200" spc="-80" dirty="0">
                <a:latin typeface="Georgia"/>
                <a:cs typeface="Georgia"/>
              </a:rPr>
              <a:t>5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0 </a:t>
            </a:r>
            <a:r>
              <a:rPr sz="1200" spc="-50" dirty="0">
                <a:latin typeface="Georgia"/>
                <a:cs typeface="Georgia"/>
              </a:rPr>
              <a:t>cm 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dirty="0">
                <a:latin typeface="Georgia"/>
                <a:cs typeface="Georgia"/>
              </a:rPr>
              <a:t>15 </a:t>
            </a:r>
            <a:r>
              <a:rPr sz="1200" spc="-35" dirty="0">
                <a:latin typeface="Georgia"/>
                <a:cs typeface="Georgia"/>
              </a:rPr>
              <a:t>cm</a:t>
            </a:r>
            <a:r>
              <a:rPr sz="1200" b="1" spc="-35" dirty="0">
                <a:latin typeface="Georgia"/>
                <a:cs typeface="Georgia"/>
              </a:rPr>
              <a:t>, 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1    </a:t>
            </a:r>
            <a:r>
              <a:rPr sz="1200" spc="14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  <a:p>
            <a:pPr marL="12699" algn="just">
              <a:spcBef>
                <a:spcPts val="25"/>
              </a:spcBef>
            </a:pPr>
            <a:r>
              <a:rPr sz="1200" i="1" spc="-70" dirty="0">
                <a:latin typeface="Meiryo"/>
                <a:cs typeface="Meiryo"/>
              </a:rPr>
              <a:t>−</a:t>
            </a:r>
            <a:r>
              <a:rPr sz="1200" spc="-70" dirty="0">
                <a:latin typeface="Georgia"/>
                <a:cs typeface="Georgia"/>
              </a:rPr>
              <a:t>5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2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35" dirty="0">
                <a:latin typeface="Georgia"/>
                <a:cs typeface="Georgia"/>
              </a:rPr>
              <a:t>+2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 </a:t>
            </a:r>
            <a:r>
              <a:rPr sz="1200" i="1" spc="14" dirty="0">
                <a:latin typeface="Bookman Old Style"/>
                <a:cs typeface="Bookman Old Style"/>
              </a:rPr>
              <a:t>µ</a:t>
            </a:r>
            <a:r>
              <a:rPr sz="1200" spc="14" dirty="0">
                <a:latin typeface="Georgia"/>
                <a:cs typeface="Georgia"/>
              </a:rPr>
              <a:t>C</a:t>
            </a:r>
            <a:r>
              <a:rPr sz="1200" b="1" spc="14" dirty="0">
                <a:latin typeface="Georgia"/>
                <a:cs typeface="Georgia"/>
              </a:rPr>
              <a:t>.  </a:t>
            </a:r>
            <a:r>
              <a:rPr sz="1200" b="1" spc="-4" dirty="0">
                <a:latin typeface="Georgia"/>
                <a:cs typeface="Georgia"/>
              </a:rPr>
              <a:t>With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3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</a:t>
            </a:r>
            <a:r>
              <a:rPr sz="1200" b="1" spc="-14" dirty="0">
                <a:latin typeface="Georgia"/>
                <a:cs typeface="Georgia"/>
              </a:rPr>
              <a:t>at  </a:t>
            </a:r>
            <a:r>
              <a:rPr sz="1200" b="1" spc="-60" dirty="0">
                <a:latin typeface="Georgia"/>
                <a:cs typeface="Georgia"/>
              </a:rPr>
              <a:t>infinity,  </a:t>
            </a:r>
            <a:r>
              <a:rPr sz="1200" b="1" spc="-45" dirty="0">
                <a:latin typeface="Georgia"/>
                <a:cs typeface="Georgia"/>
              </a:rPr>
              <a:t>what  </a:t>
            </a:r>
            <a:r>
              <a:rPr sz="1200" b="1" spc="-75" dirty="0">
                <a:latin typeface="Georgia"/>
                <a:cs typeface="Georgia"/>
              </a:rPr>
              <a:t>are 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</a:t>
            </a:r>
            <a:r>
              <a:rPr sz="1200" b="1" spc="30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potentials</a:t>
            </a:r>
            <a:endParaRPr sz="1200">
              <a:latin typeface="Georgia"/>
              <a:cs typeface="Georgia"/>
            </a:endParaRPr>
          </a:p>
          <a:p>
            <a:pPr marL="12699" marR="6984" algn="just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70" dirty="0">
                <a:latin typeface="Georgia"/>
                <a:cs typeface="Georgia"/>
              </a:rPr>
              <a:t>corner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b="1" spc="-70" dirty="0">
                <a:latin typeface="Georgia"/>
                <a:cs typeface="Georgia"/>
              </a:rPr>
              <a:t>corner </a:t>
            </a:r>
            <a:r>
              <a:rPr sz="1200" i="1" spc="30" dirty="0">
                <a:latin typeface="Bookman Old Style"/>
                <a:cs typeface="Bookman Old Style"/>
              </a:rPr>
              <a:t>B</a:t>
            </a:r>
            <a:r>
              <a:rPr sz="1200" b="1" spc="30" dirty="0">
                <a:latin typeface="Georgia"/>
                <a:cs typeface="Georgia"/>
              </a:rPr>
              <a:t>?</a:t>
            </a:r>
            <a:r>
              <a:rPr sz="1200" b="1" spc="360" dirty="0">
                <a:latin typeface="Georgia"/>
                <a:cs typeface="Georgia"/>
              </a:rPr>
              <a:t> </a:t>
            </a:r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b="1" spc="-90" dirty="0">
                <a:latin typeface="Georgia"/>
                <a:cs typeface="Georgia"/>
              </a:rPr>
              <a:t>How </a:t>
            </a:r>
            <a:r>
              <a:rPr sz="1200" b="1" spc="-95" dirty="0">
                <a:latin typeface="Georgia"/>
                <a:cs typeface="Georgia"/>
              </a:rPr>
              <a:t>much </a:t>
            </a:r>
            <a:r>
              <a:rPr sz="1200" b="1" spc="-85" dirty="0">
                <a:latin typeface="Georgia"/>
                <a:cs typeface="Georgia"/>
              </a:rPr>
              <a:t>work </a:t>
            </a:r>
            <a:r>
              <a:rPr sz="1200" b="1" spc="-65" dirty="0">
                <a:latin typeface="Georgia"/>
                <a:cs typeface="Georgia"/>
              </a:rPr>
              <a:t>is required </a:t>
            </a:r>
            <a:r>
              <a:rPr sz="1200" b="1" spc="-25" dirty="0">
                <a:latin typeface="Georgia"/>
                <a:cs typeface="Georgia"/>
              </a:rPr>
              <a:t>to </a:t>
            </a:r>
            <a:r>
              <a:rPr sz="1200" b="1" spc="-80" dirty="0">
                <a:latin typeface="Georgia"/>
                <a:cs typeface="Georgia"/>
              </a:rPr>
              <a:t>move </a:t>
            </a:r>
            <a:r>
              <a:rPr sz="1200" b="1" spc="-70" dirty="0">
                <a:latin typeface="Georgia"/>
                <a:cs typeface="Georgia"/>
              </a:rPr>
              <a:t>a  </a:t>
            </a:r>
            <a:r>
              <a:rPr sz="1200" b="1" spc="-35" dirty="0">
                <a:latin typeface="Georgia"/>
                <a:cs typeface="Georgia"/>
              </a:rPr>
              <a:t>third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3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35" dirty="0">
                <a:latin typeface="Georgia"/>
                <a:cs typeface="Georgia"/>
              </a:rPr>
              <a:t>+3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b="1" spc="-80" dirty="0">
                <a:latin typeface="Georgia"/>
                <a:cs typeface="Georgia"/>
              </a:rPr>
              <a:t>from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b="1" spc="-25" dirty="0">
                <a:latin typeface="Georgia"/>
                <a:cs typeface="Georgia"/>
              </a:rPr>
              <a:t>to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b="1" spc="-60" dirty="0">
                <a:latin typeface="Georgia"/>
                <a:cs typeface="Georgia"/>
              </a:rPr>
              <a:t>along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65" dirty="0">
                <a:latin typeface="Georgia"/>
                <a:cs typeface="Georgia"/>
              </a:rPr>
              <a:t>diagonal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rectangle? </a:t>
            </a:r>
            <a:r>
              <a:rPr sz="1200" b="1" spc="-20" dirty="0">
                <a:latin typeface="Georgia"/>
                <a:cs typeface="Georgia"/>
              </a:rPr>
              <a:t>(d) </a:t>
            </a:r>
            <a:r>
              <a:rPr sz="1200" b="1" spc="-40" dirty="0">
                <a:latin typeface="Georgia"/>
                <a:cs typeface="Georgia"/>
              </a:rPr>
              <a:t>Does  </a:t>
            </a:r>
            <a:r>
              <a:rPr sz="1200" b="1" spc="-35" dirty="0">
                <a:latin typeface="Georgia"/>
                <a:cs typeface="Georgia"/>
              </a:rPr>
              <a:t>this </a:t>
            </a:r>
            <a:r>
              <a:rPr sz="1200" b="1" spc="-85" dirty="0">
                <a:latin typeface="Georgia"/>
                <a:cs typeface="Georgia"/>
              </a:rPr>
              <a:t>work </a:t>
            </a:r>
            <a:r>
              <a:rPr sz="1200" b="1" spc="-70" dirty="0">
                <a:latin typeface="Georgia"/>
                <a:cs typeface="Georgia"/>
              </a:rPr>
              <a:t>increase </a:t>
            </a:r>
            <a:r>
              <a:rPr sz="1200" b="1" spc="-85" dirty="0">
                <a:latin typeface="Georgia"/>
                <a:cs typeface="Georgia"/>
              </a:rPr>
              <a:t>or </a:t>
            </a:r>
            <a:r>
              <a:rPr sz="1200" b="1" spc="-75" dirty="0">
                <a:latin typeface="Georgia"/>
                <a:cs typeface="Georgia"/>
              </a:rPr>
              <a:t>decrease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</a:t>
            </a:r>
            <a:r>
              <a:rPr sz="1200" b="1" spc="-40" dirty="0">
                <a:latin typeface="Georgia"/>
                <a:cs typeface="Georgia"/>
              </a:rPr>
              <a:t>energy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0" dirty="0">
                <a:latin typeface="Georgia"/>
                <a:cs typeface="Georgia"/>
              </a:rPr>
              <a:t>three–charge </a:t>
            </a:r>
            <a:r>
              <a:rPr sz="1200" b="1" spc="-45" dirty="0">
                <a:latin typeface="Georgia"/>
                <a:cs typeface="Georgia"/>
              </a:rPr>
              <a:t>system?  </a:t>
            </a:r>
            <a:r>
              <a:rPr sz="1200" b="1" spc="-60" dirty="0">
                <a:latin typeface="Georgia"/>
                <a:cs typeface="Georgia"/>
              </a:rPr>
              <a:t>Is  </a:t>
            </a:r>
            <a:r>
              <a:rPr sz="1200" b="1" spc="-70" dirty="0">
                <a:latin typeface="Georgia"/>
                <a:cs typeface="Georgia"/>
              </a:rPr>
              <a:t>more,  less  </a:t>
            </a:r>
            <a:r>
              <a:rPr sz="1200" b="1" spc="-85" dirty="0">
                <a:latin typeface="Georgia"/>
                <a:cs typeface="Georgia"/>
              </a:rPr>
              <a:t>or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85" dirty="0">
                <a:latin typeface="Georgia"/>
                <a:cs typeface="Georgia"/>
              </a:rPr>
              <a:t>same  work  </a:t>
            </a:r>
            <a:r>
              <a:rPr sz="1200" b="1" spc="-65" dirty="0">
                <a:latin typeface="Georgia"/>
                <a:cs typeface="Georgia"/>
              </a:rPr>
              <a:t>required  </a:t>
            </a:r>
            <a:r>
              <a:rPr sz="1200" b="1" spc="-55" dirty="0">
                <a:latin typeface="Georgia"/>
                <a:cs typeface="Georgia"/>
              </a:rPr>
              <a:t>if 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3 </a:t>
            </a:r>
            <a:r>
              <a:rPr sz="1200" spc="75" baseline="-10416" dirty="0">
                <a:latin typeface="Century"/>
                <a:cs typeface="Century"/>
              </a:rPr>
              <a:t>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70" dirty="0">
                <a:latin typeface="Georgia"/>
                <a:cs typeface="Georgia"/>
              </a:rPr>
              <a:t>moved  </a:t>
            </a:r>
            <a:r>
              <a:rPr sz="1200" b="1" spc="-60" dirty="0">
                <a:latin typeface="Georgia"/>
                <a:cs typeface="Georgia"/>
              </a:rPr>
              <a:t>along  </a:t>
            </a:r>
            <a:r>
              <a:rPr sz="1200" b="1" spc="-45" dirty="0">
                <a:latin typeface="Georgia"/>
                <a:cs typeface="Georgia"/>
              </a:rPr>
              <a:t>paths  </a:t>
            </a:r>
            <a:r>
              <a:rPr sz="1200" b="1" spc="-10" dirty="0">
                <a:latin typeface="Georgia"/>
                <a:cs typeface="Georgia"/>
              </a:rPr>
              <a:t>that  </a:t>
            </a:r>
            <a:r>
              <a:rPr sz="1200" b="1" spc="-75" dirty="0">
                <a:latin typeface="Georgia"/>
                <a:cs typeface="Georgia"/>
              </a:rPr>
              <a:t>are</a:t>
            </a:r>
            <a:r>
              <a:rPr sz="1200" b="1" spc="120" dirty="0">
                <a:latin typeface="Georgia"/>
                <a:cs typeface="Georgia"/>
              </a:rPr>
              <a:t> </a:t>
            </a:r>
            <a:r>
              <a:rPr sz="1200" b="1" spc="-30" dirty="0">
                <a:latin typeface="Georgia"/>
                <a:cs typeface="Georgia"/>
              </a:rPr>
              <a:t>(e)</a:t>
            </a:r>
            <a:endParaRPr sz="1200">
              <a:latin typeface="Georgia"/>
              <a:cs typeface="Georgia"/>
            </a:endParaRPr>
          </a:p>
          <a:p>
            <a:pPr marL="12699" algn="just">
              <a:spcBef>
                <a:spcPts val="20"/>
              </a:spcBef>
            </a:pPr>
            <a:r>
              <a:rPr sz="1200" b="1" spc="-60" dirty="0">
                <a:latin typeface="Georgia"/>
                <a:cs typeface="Georgia"/>
              </a:rPr>
              <a:t>inside 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rectangle  </a:t>
            </a:r>
            <a:r>
              <a:rPr sz="1200" b="1" spc="-20" dirty="0">
                <a:latin typeface="Georgia"/>
                <a:cs typeface="Georgia"/>
              </a:rPr>
              <a:t>but </a:t>
            </a:r>
            <a:r>
              <a:rPr sz="1200" b="1" spc="-50" dirty="0">
                <a:latin typeface="Georgia"/>
                <a:cs typeface="Georgia"/>
              </a:rPr>
              <a:t>not  </a:t>
            </a:r>
            <a:r>
              <a:rPr sz="1200" b="1" spc="-85" dirty="0">
                <a:latin typeface="Georgia"/>
                <a:cs typeface="Georgia"/>
              </a:rPr>
              <a:t>on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65" dirty="0">
                <a:latin typeface="Georgia"/>
                <a:cs typeface="Georgia"/>
              </a:rPr>
              <a:t>diagonal  and  </a:t>
            </a:r>
            <a:r>
              <a:rPr sz="1200" b="1" spc="10" dirty="0">
                <a:latin typeface="Georgia"/>
                <a:cs typeface="Georgia"/>
              </a:rPr>
              <a:t>(f) </a:t>
            </a:r>
            <a:r>
              <a:rPr sz="1200" b="1" spc="-50" dirty="0">
                <a:latin typeface="Georgia"/>
                <a:cs typeface="Georgia"/>
              </a:rPr>
              <a:t>outside  </a:t>
            </a:r>
            <a:r>
              <a:rPr sz="1200" b="1" spc="-30" dirty="0">
                <a:latin typeface="Georgia"/>
                <a:cs typeface="Georgia"/>
              </a:rPr>
              <a:t>the</a:t>
            </a:r>
            <a:r>
              <a:rPr sz="1200" b="1" spc="130" dirty="0">
                <a:latin typeface="Georgia"/>
                <a:cs typeface="Georgia"/>
              </a:rPr>
              <a:t> </a:t>
            </a:r>
            <a:r>
              <a:rPr sz="1200" b="1" spc="-45" dirty="0">
                <a:latin typeface="Georgia"/>
                <a:cs typeface="Georgia"/>
              </a:rPr>
              <a:t>rectangle?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86332" y="8455154"/>
            <a:ext cx="38544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1702" y="7869936"/>
            <a:ext cx="5969635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35" dirty="0">
                <a:latin typeface="Georgia"/>
                <a:cs typeface="Georgia"/>
              </a:rPr>
              <a:t>To  </a:t>
            </a:r>
            <a:r>
              <a:rPr sz="1200" spc="-50" dirty="0">
                <a:latin typeface="Georgia"/>
                <a:cs typeface="Georgia"/>
              </a:rPr>
              <a:t>find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due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45" dirty="0">
                <a:latin typeface="Georgia"/>
                <a:cs typeface="Georgia"/>
              </a:rPr>
              <a:t>group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spc="-45" dirty="0">
                <a:latin typeface="Georgia"/>
                <a:cs typeface="Georgia"/>
              </a:rPr>
              <a:t>charges,  </a:t>
            </a:r>
            <a:r>
              <a:rPr sz="1200" spc="-60" dirty="0">
                <a:latin typeface="Georgia"/>
                <a:cs typeface="Georgia"/>
              </a:rPr>
              <a:t>use 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40" dirty="0">
                <a:latin typeface="Georgia"/>
                <a:cs typeface="Georgia"/>
              </a:rPr>
              <a:t>4.10.  Since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point</a:t>
            </a:r>
            <a:endParaRPr sz="1200">
              <a:latin typeface="Georgia"/>
              <a:cs typeface="Georgia"/>
            </a:endParaRPr>
          </a:p>
          <a:p>
            <a:pPr marL="12699">
              <a:spcBef>
                <a:spcPts val="25"/>
              </a:spcBef>
            </a:pP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dirty="0">
                <a:latin typeface="Georgia"/>
                <a:cs typeface="Georgia"/>
              </a:rPr>
              <a:t>15 </a:t>
            </a:r>
            <a:r>
              <a:rPr sz="1200" spc="-50" dirty="0">
                <a:latin typeface="Georgia"/>
                <a:cs typeface="Georgia"/>
              </a:rPr>
              <a:t>cm  </a:t>
            </a:r>
            <a:r>
              <a:rPr sz="1200" spc="-40" dirty="0">
                <a:latin typeface="Georgia"/>
                <a:cs typeface="Georgia"/>
              </a:rPr>
              <a:t>away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70" dirty="0">
                <a:latin typeface="Meiryo"/>
                <a:cs typeface="Meiryo"/>
              </a:rPr>
              <a:t>−</a:t>
            </a:r>
            <a:r>
              <a:rPr sz="1200" spc="-70" dirty="0">
                <a:latin typeface="Georgia"/>
                <a:cs typeface="Georgia"/>
              </a:rPr>
              <a:t>5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spc="-45" dirty="0">
                <a:latin typeface="Georgia"/>
                <a:cs typeface="Georgia"/>
              </a:rPr>
              <a:t>charge  and </a:t>
            </a:r>
            <a:r>
              <a:rPr sz="1200" spc="-80" dirty="0">
                <a:latin typeface="Georgia"/>
                <a:cs typeface="Georgia"/>
              </a:rPr>
              <a:t>5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0 </a:t>
            </a:r>
            <a:r>
              <a:rPr sz="1200" spc="-50" dirty="0">
                <a:latin typeface="Georgia"/>
                <a:cs typeface="Georgia"/>
              </a:rPr>
              <a:t>cm  </a:t>
            </a:r>
            <a:r>
              <a:rPr sz="1200" spc="-40" dirty="0">
                <a:latin typeface="Georgia"/>
                <a:cs typeface="Georgia"/>
              </a:rPr>
              <a:t>away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+2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spc="-40" dirty="0">
                <a:latin typeface="Georgia"/>
                <a:cs typeface="Georgia"/>
              </a:rPr>
              <a:t>charge,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  <a:p>
            <a:pPr marL="1103501">
              <a:spcBef>
                <a:spcPts val="910"/>
              </a:spcBef>
            </a:pPr>
            <a:r>
              <a:rPr sz="1200" spc="6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01648" y="8568233"/>
            <a:ext cx="28651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07032" y="8568233"/>
            <a:ext cx="12801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48408" y="8568233"/>
            <a:ext cx="12801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89251" y="8561833"/>
            <a:ext cx="8940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758737" algn="l"/>
              </a:tabLst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r>
              <a:rPr sz="1200" baseline="-10416" dirty="0">
                <a:latin typeface="Century"/>
                <a:cs typeface="Century"/>
              </a:rPr>
              <a:t>  </a:t>
            </a:r>
            <a:r>
              <a:rPr sz="1200" spc="-22" baseline="-10416" dirty="0">
                <a:latin typeface="Century"/>
                <a:cs typeface="Century"/>
              </a:rPr>
              <a:t> 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-22" baseline="-10416" dirty="0">
                <a:latin typeface="Century"/>
                <a:cs typeface="Century"/>
              </a:rPr>
              <a:t>1</a:t>
            </a:r>
            <a:r>
              <a:rPr sz="1200" baseline="-10416" dirty="0">
                <a:latin typeface="Century"/>
                <a:cs typeface="Century"/>
              </a:rPr>
              <a:t>	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-22" baseline="-10416" dirty="0">
                <a:latin typeface="Century"/>
                <a:cs typeface="Century"/>
              </a:rPr>
              <a:t>2</a:t>
            </a:r>
            <a:endParaRPr sz="1200" baseline="-10416">
              <a:latin typeface="Century"/>
              <a:cs typeface="Century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12339" y="8272272"/>
            <a:ext cx="659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300" dirty="0">
                <a:latin typeface="Arial"/>
                <a:cs typeface="Arial"/>
              </a:rPr>
              <a:t>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i="1" spc="-127" baseline="-30092" dirty="0">
                <a:latin typeface="Bookman Old Style"/>
                <a:cs typeface="Bookman Old Style"/>
              </a:rPr>
              <a:t>q</a:t>
            </a:r>
            <a:r>
              <a:rPr sz="1200" spc="-127" baseline="-55555" dirty="0">
                <a:latin typeface="Century"/>
                <a:cs typeface="Century"/>
              </a:rPr>
              <a:t>1 </a:t>
            </a:r>
            <a:r>
              <a:rPr spc="209" baseline="-67129" dirty="0">
                <a:latin typeface="Georgia"/>
                <a:cs typeface="Georgia"/>
              </a:rPr>
              <a:t>+ </a:t>
            </a:r>
            <a:r>
              <a:rPr i="1" spc="-127" baseline="-30092" dirty="0">
                <a:latin typeface="Bookman Old Style"/>
                <a:cs typeface="Bookman Old Style"/>
              </a:rPr>
              <a:t>q</a:t>
            </a:r>
            <a:r>
              <a:rPr sz="1200" spc="-127" baseline="-55555" dirty="0">
                <a:latin typeface="Century"/>
                <a:cs typeface="Century"/>
              </a:rPr>
              <a:t>2  </a:t>
            </a:r>
            <a:r>
              <a:rPr sz="1000" spc="-300" dirty="0">
                <a:latin typeface="Arial"/>
                <a:cs typeface="Arial"/>
              </a:rPr>
              <a:t>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30175" y="8860536"/>
            <a:ext cx="9220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spc="-75" dirty="0">
                <a:latin typeface="Georgia"/>
                <a:cs typeface="Georgia"/>
              </a:rPr>
              <a:t>(8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81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26283" y="8853426"/>
            <a:ext cx="3276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9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N</a:t>
            </a:r>
            <a:r>
              <a:rPr sz="800" i="1" spc="-25" dirty="0">
                <a:latin typeface="Arial"/>
                <a:cs typeface="Arial"/>
              </a:rPr>
              <a:t>·</a:t>
            </a:r>
            <a:r>
              <a:rPr sz="800" spc="-25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42312" y="8973618"/>
            <a:ext cx="25298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690875" y="8935723"/>
            <a:ext cx="1473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22" baseline="-17361" dirty="0">
                <a:latin typeface="Century"/>
                <a:cs typeface="Century"/>
              </a:rPr>
              <a:t>C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98140" y="8860536"/>
            <a:ext cx="83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081226" y="8973618"/>
            <a:ext cx="1036319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141979" y="8967217"/>
            <a:ext cx="91884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(15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10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2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53915" y="8860536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28035" y="8766046"/>
            <a:ext cx="25463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502870" algn="l"/>
              </a:tabLst>
            </a:pPr>
            <a:r>
              <a:rPr sz="600" spc="-25" dirty="0">
                <a:latin typeface="Verdana"/>
                <a:cs typeface="Verdana"/>
              </a:rPr>
              <a:t>2    </a:t>
            </a:r>
            <a:r>
              <a:rPr spc="-82" baseline="2314" dirty="0">
                <a:latin typeface="Georgia"/>
                <a:cs typeface="Georgia"/>
              </a:rPr>
              <a:t>(</a:t>
            </a:r>
            <a:r>
              <a:rPr i="1" spc="-82" baseline="2314" dirty="0">
                <a:latin typeface="Meiryo"/>
                <a:cs typeface="Meiryo"/>
              </a:rPr>
              <a:t>−</a:t>
            </a:r>
            <a:r>
              <a:rPr spc="-82" baseline="2314" dirty="0">
                <a:latin typeface="Georgia"/>
                <a:cs typeface="Georgia"/>
              </a:rPr>
              <a:t>5</a:t>
            </a:r>
            <a:r>
              <a:rPr i="1" spc="-82" baseline="2314" dirty="0">
                <a:latin typeface="Bookman Old Style"/>
                <a:cs typeface="Bookman Old Style"/>
              </a:rPr>
              <a:t>.</a:t>
            </a:r>
            <a:r>
              <a:rPr spc="-82" baseline="2314" dirty="0">
                <a:latin typeface="Georgia"/>
                <a:cs typeface="Georgia"/>
              </a:rPr>
              <a:t>0 </a:t>
            </a:r>
            <a:r>
              <a:rPr i="1" spc="-43" baseline="2314" dirty="0">
                <a:latin typeface="Meiryo"/>
                <a:cs typeface="Meiryo"/>
              </a:rPr>
              <a:t>×</a:t>
            </a:r>
            <a:r>
              <a:rPr i="1" spc="-142" baseline="2314" dirty="0">
                <a:latin typeface="Meiryo"/>
                <a:cs typeface="Meiryo"/>
              </a:rPr>
              <a:t> </a:t>
            </a:r>
            <a:r>
              <a:rPr spc="22" baseline="23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6</a:t>
            </a:r>
            <a:r>
              <a:rPr sz="1200" spc="-52" baseline="34722" dirty="0">
                <a:latin typeface="Century"/>
                <a:cs typeface="Century"/>
              </a:rPr>
              <a:t> </a:t>
            </a:r>
            <a:r>
              <a:rPr spc="52" baseline="2314" dirty="0">
                <a:latin typeface="Georgia"/>
                <a:cs typeface="Georgia"/>
              </a:rPr>
              <a:t>C)	</a:t>
            </a:r>
            <a:r>
              <a:rPr spc="-43" baseline="2314" dirty="0">
                <a:latin typeface="Georgia"/>
                <a:cs typeface="Georgia"/>
              </a:rPr>
              <a:t>(+2</a:t>
            </a:r>
            <a:r>
              <a:rPr i="1" spc="-43" baseline="2314" dirty="0">
                <a:latin typeface="Bookman Old Style"/>
                <a:cs typeface="Bookman Old Style"/>
              </a:rPr>
              <a:t>.</a:t>
            </a:r>
            <a:r>
              <a:rPr spc="-43" baseline="2314" dirty="0">
                <a:latin typeface="Georgia"/>
                <a:cs typeface="Georgia"/>
              </a:rPr>
              <a:t>0 </a:t>
            </a:r>
            <a:r>
              <a:rPr i="1" spc="-43" baseline="2314" dirty="0">
                <a:latin typeface="Meiryo"/>
                <a:cs typeface="Meiryo"/>
              </a:rPr>
              <a:t>×</a:t>
            </a:r>
            <a:r>
              <a:rPr i="1" spc="-419" baseline="2314" dirty="0">
                <a:latin typeface="Meiryo"/>
                <a:cs typeface="Meiryo"/>
              </a:rPr>
              <a:t> </a:t>
            </a:r>
            <a:r>
              <a:rPr spc="22" baseline="23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6 </a:t>
            </a:r>
            <a:r>
              <a:rPr spc="52" baseline="2314" dirty="0">
                <a:latin typeface="Georgia"/>
                <a:cs typeface="Georgia"/>
              </a:rPr>
              <a:t>C)</a:t>
            </a:r>
            <a:endParaRPr baseline="2314">
              <a:latin typeface="Georgia"/>
              <a:cs typeface="Georg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30904" y="8973618"/>
            <a:ext cx="103327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367276" y="8967217"/>
            <a:ext cx="9620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dirty="0">
                <a:latin typeface="Georgia"/>
                <a:cs typeface="Georgia"/>
              </a:rPr>
              <a:t>(5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45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2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80438" y="8663433"/>
            <a:ext cx="24822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395575" algn="l"/>
              </a:tabLst>
            </a:pPr>
            <a:r>
              <a:rPr sz="1000" spc="295" dirty="0">
                <a:latin typeface="Arial"/>
                <a:cs typeface="Arial"/>
              </a:rPr>
              <a:t>.	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479796" y="8860536"/>
            <a:ext cx="906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00" dirty="0">
                <a:latin typeface="Georgia"/>
                <a:cs typeface="Georgia"/>
              </a:rPr>
              <a:t>6</a:t>
            </a:r>
            <a:r>
              <a:rPr sz="1200" i="1" spc="-100" dirty="0">
                <a:latin typeface="Bookman Old Style"/>
                <a:cs typeface="Bookman Old Style"/>
              </a:rPr>
              <a:t>.</a:t>
            </a:r>
            <a:r>
              <a:rPr sz="1200" spc="-10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65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4 </a:t>
            </a:r>
            <a:r>
              <a:rPr sz="1200" spc="85" dirty="0">
                <a:latin typeface="Georgia"/>
                <a:cs typeface="Georgia"/>
              </a:rPr>
              <a:t>V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685802"/>
            <a:ext cx="597280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25420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 marR="5080"/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spc="-35" dirty="0">
                <a:latin typeface="Georgia"/>
                <a:cs typeface="Georgia"/>
              </a:rPr>
              <a:t>Perform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</a:t>
            </a:r>
            <a:r>
              <a:rPr sz="1200" spc="-25" dirty="0">
                <a:latin typeface="Georgia"/>
                <a:cs typeface="Georgia"/>
              </a:rPr>
              <a:t>calculation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14" dirty="0">
                <a:latin typeface="Georgia"/>
                <a:cs typeface="Georgia"/>
              </a:rPr>
              <a:t>part </a:t>
            </a:r>
            <a:r>
              <a:rPr sz="1200" spc="-10" dirty="0">
                <a:latin typeface="Georgia"/>
                <a:cs typeface="Georgia"/>
              </a:rPr>
              <a:t>(a). The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1</a:t>
            </a:r>
            <a:r>
              <a:rPr sz="1200" spc="75" baseline="-10416" dirty="0">
                <a:latin typeface="Century"/>
                <a:cs typeface="Century"/>
              </a:rPr>
              <a:t>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2</a:t>
            </a:r>
            <a:r>
              <a:rPr sz="1200" spc="75" baseline="-10416" dirty="0">
                <a:latin typeface="Century"/>
                <a:cs typeface="Century"/>
              </a:rPr>
              <a:t>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40" dirty="0">
                <a:latin typeface="Georgia"/>
                <a:cs typeface="Georgia"/>
              </a:rPr>
              <a:t>different  </a:t>
            </a:r>
            <a:r>
              <a:rPr sz="1200" spc="-35" dirty="0">
                <a:latin typeface="Georgia"/>
                <a:cs typeface="Georgia"/>
              </a:rPr>
              <a:t>distances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65" dirty="0">
                <a:latin typeface="Georgia"/>
                <a:cs typeface="Georgia"/>
              </a:rPr>
              <a:t>so  we 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different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answer: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717" y="1697736"/>
            <a:ext cx="99821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(8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20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027" y="1687579"/>
            <a:ext cx="3276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9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N</a:t>
            </a:r>
            <a:r>
              <a:rPr sz="800" i="1" spc="-25" dirty="0">
                <a:latin typeface="Arial"/>
                <a:cs typeface="Arial"/>
              </a:rPr>
              <a:t>·</a:t>
            </a:r>
            <a:r>
              <a:rPr sz="800" spc="-25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780" y="1679449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9058" y="1807769"/>
            <a:ext cx="25298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7620" y="1772922"/>
            <a:ext cx="1473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22" baseline="-13888" dirty="0">
                <a:latin typeface="Century"/>
                <a:cs typeface="Century"/>
              </a:rPr>
              <a:t>C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4884" y="1697736"/>
            <a:ext cx="83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7967" y="1807769"/>
            <a:ext cx="103632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5572" y="1594104"/>
            <a:ext cx="106172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5" dirty="0">
                <a:latin typeface="Georgia"/>
                <a:cs typeface="Georgia"/>
              </a:rPr>
              <a:t>(</a:t>
            </a:r>
            <a:r>
              <a:rPr sz="1200" i="1" spc="-55" dirty="0">
                <a:latin typeface="Meiryo"/>
                <a:cs typeface="Meiryo"/>
              </a:rPr>
              <a:t>−</a:t>
            </a:r>
            <a:r>
              <a:rPr sz="1200" spc="-55" dirty="0">
                <a:latin typeface="Georgia"/>
                <a:cs typeface="Georgia"/>
              </a:rPr>
              <a:t>5</a:t>
            </a:r>
            <a:r>
              <a:rPr sz="1200" i="1" spc="-55" dirty="0">
                <a:latin typeface="Bookman Old Style"/>
                <a:cs typeface="Bookman Old Style"/>
              </a:rPr>
              <a:t>.</a:t>
            </a:r>
            <a:r>
              <a:rPr sz="1200" spc="-55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50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1250" dirty="0">
                <a:latin typeface="Arial"/>
                <a:cs typeface="Arial"/>
              </a:rPr>
              <a:t>−</a:t>
            </a:r>
            <a:r>
              <a:rPr sz="1200" spc="22" baseline="31250" dirty="0">
                <a:latin typeface="Century"/>
                <a:cs typeface="Century"/>
              </a:rPr>
              <a:t>6 </a:t>
            </a:r>
            <a:r>
              <a:rPr sz="1200" spc="35" dirty="0">
                <a:latin typeface="Georgia"/>
                <a:cs typeface="Georgia"/>
              </a:rPr>
              <a:t>C)</a:t>
            </a:r>
            <a:endParaRPr sz="1200">
              <a:latin typeface="Georgia"/>
              <a:cs typeface="Georgia"/>
            </a:endParaRPr>
          </a:p>
          <a:p>
            <a:pPr marL="64128">
              <a:spcBef>
                <a:spcPts val="191"/>
              </a:spcBef>
            </a:pPr>
            <a:r>
              <a:rPr sz="1200" spc="-60" dirty="0">
                <a:latin typeface="Georgia"/>
                <a:cs typeface="Georgia"/>
              </a:rPr>
              <a:t>(5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45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2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0660" y="1697736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7647" y="1807769"/>
            <a:ext cx="103327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5255" y="1594104"/>
            <a:ext cx="105600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30" dirty="0">
                <a:latin typeface="Georgia"/>
                <a:cs typeface="Georgia"/>
              </a:rPr>
              <a:t>(+2</a:t>
            </a:r>
            <a:r>
              <a:rPr sz="1200" i="1" spc="-30" dirty="0">
                <a:latin typeface="Bookman Old Style"/>
                <a:cs typeface="Bookman Old Style"/>
              </a:rPr>
              <a:t>.</a:t>
            </a:r>
            <a:r>
              <a:rPr sz="1200" spc="-3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80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1250" dirty="0">
                <a:latin typeface="Arial"/>
                <a:cs typeface="Arial"/>
              </a:rPr>
              <a:t>−</a:t>
            </a:r>
            <a:r>
              <a:rPr sz="1200" spc="22" baseline="31250" dirty="0">
                <a:latin typeface="Century"/>
                <a:cs typeface="Century"/>
              </a:rPr>
              <a:t>6 </a:t>
            </a:r>
            <a:r>
              <a:rPr sz="1200" spc="35" dirty="0">
                <a:latin typeface="Georgia"/>
                <a:cs typeface="Georgia"/>
              </a:rPr>
              <a:t>C)</a:t>
            </a:r>
            <a:endParaRPr sz="1200">
              <a:latin typeface="Georgia"/>
              <a:cs typeface="Georgia"/>
            </a:endParaRPr>
          </a:p>
          <a:p>
            <a:pPr marL="3174" algn="ctr">
              <a:spcBef>
                <a:spcPts val="191"/>
              </a:spcBef>
            </a:pPr>
            <a:r>
              <a:rPr sz="1200" spc="4" dirty="0">
                <a:latin typeface="Georgia"/>
                <a:cs typeface="Georgia"/>
              </a:rPr>
              <a:t>(15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20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2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7180" y="1500633"/>
            <a:ext cx="24822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395575" algn="l"/>
              </a:tabLst>
            </a:pPr>
            <a:r>
              <a:rPr sz="1000" spc="295" dirty="0">
                <a:latin typeface="Arial"/>
                <a:cs typeface="Arial"/>
              </a:rPr>
              <a:t>.	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6543" y="1697736"/>
            <a:ext cx="10255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60" dirty="0">
                <a:latin typeface="Meiryo"/>
                <a:cs typeface="Meiryo"/>
              </a:rPr>
              <a:t>−</a:t>
            </a:r>
            <a:r>
              <a:rPr sz="1200" spc="-60" dirty="0">
                <a:latin typeface="Georgia"/>
                <a:cs typeface="Georgia"/>
              </a:rPr>
              <a:t>7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8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95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5 </a:t>
            </a:r>
            <a:r>
              <a:rPr sz="1200" spc="85" dirty="0">
                <a:latin typeface="Georgia"/>
                <a:cs typeface="Georgia"/>
              </a:rPr>
              <a:t>V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095" y="6163361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1701" y="2212850"/>
            <a:ext cx="5973445" cy="575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984" algn="just">
              <a:buFont typeface="Georgia"/>
              <a:buAutoNum type="alphaLcParenBoth" startAt="3"/>
              <a:tabLst>
                <a:tab pos="281272" algn="l"/>
              </a:tabLst>
            </a:pP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results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14" dirty="0">
                <a:latin typeface="Georgia"/>
                <a:cs typeface="Georgia"/>
              </a:rPr>
              <a:t>part </a:t>
            </a:r>
            <a:r>
              <a:rPr sz="1200" spc="-4" dirty="0">
                <a:latin typeface="Georgia"/>
                <a:cs typeface="Georgia"/>
              </a:rPr>
              <a:t>(a)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" dirty="0">
                <a:latin typeface="Georgia"/>
                <a:cs typeface="Georgia"/>
              </a:rPr>
              <a:t>(b), </a:t>
            </a:r>
            <a:r>
              <a:rPr sz="1200" spc="-20" dirty="0">
                <a:latin typeface="Georgia"/>
                <a:cs typeface="Georgia"/>
              </a:rPr>
              <a:t>calculate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60" dirty="0">
                <a:latin typeface="Georgia"/>
                <a:cs typeface="Georgia"/>
              </a:rPr>
              <a:t>move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i="1" dirty="0">
                <a:latin typeface="Bookman Old Style"/>
                <a:cs typeface="Bookman Old Style"/>
              </a:rPr>
              <a:t>A</a:t>
            </a:r>
            <a:r>
              <a:rPr sz="120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14"/>
              </a:spcBef>
              <a:buFont typeface="Georgia"/>
              <a:buAutoNum type="alphaLcParenBoth" startAt="3"/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</a:t>
            </a:r>
            <a:r>
              <a:rPr sz="1200" i="1" spc="23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45" dirty="0">
                <a:latin typeface="Bookman Old Style"/>
                <a:cs typeface="Bookman Old Style"/>
              </a:rPr>
              <a:t>V</a:t>
            </a:r>
            <a:r>
              <a:rPr sz="1200" i="1" spc="-67" baseline="-10416" dirty="0">
                <a:latin typeface="Bookman Old Style"/>
                <a:cs typeface="Bookman Old Style"/>
              </a:rPr>
              <a:t>A</a:t>
            </a:r>
            <a:r>
              <a:rPr sz="1200" i="1" spc="-37" baseline="-10416" dirty="0">
                <a:latin typeface="Bookman Old Style"/>
                <a:cs typeface="Bookman Old Style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75" dirty="0">
                <a:latin typeface="Meiryo"/>
                <a:cs typeface="Meiryo"/>
              </a:rPr>
              <a:t> </a:t>
            </a:r>
            <a:r>
              <a:rPr sz="1200" i="1" spc="-40" dirty="0">
                <a:latin typeface="Bookman Old Style"/>
                <a:cs typeface="Bookman Old Style"/>
              </a:rPr>
              <a:t>V</a:t>
            </a:r>
            <a:r>
              <a:rPr sz="1200" i="1" spc="-60" baseline="-10416" dirty="0">
                <a:latin typeface="Bookman Old Style"/>
                <a:cs typeface="Bookman Old Style"/>
              </a:rPr>
              <a:t>B</a:t>
            </a:r>
            <a:r>
              <a:rPr sz="1200" i="1" spc="60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100" dirty="0">
                <a:latin typeface="Georgia"/>
                <a:cs typeface="Georgia"/>
              </a:rPr>
              <a:t>6</a:t>
            </a:r>
            <a:r>
              <a:rPr sz="1200" i="1" spc="-100" dirty="0">
                <a:latin typeface="Bookman Old Style"/>
                <a:cs typeface="Bookman Old Style"/>
              </a:rPr>
              <a:t>.</a:t>
            </a:r>
            <a:r>
              <a:rPr sz="1200" spc="-100" dirty="0">
                <a:latin typeface="Georgia"/>
                <a:cs typeface="Georgia"/>
              </a:rPr>
              <a:t>0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4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85" dirty="0">
                <a:latin typeface="Georgia"/>
                <a:cs typeface="Georgia"/>
              </a:rPr>
              <a:t>V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5" dirty="0">
                <a:latin typeface="Georgia"/>
                <a:cs typeface="Georgia"/>
              </a:rPr>
              <a:t>(</a:t>
            </a:r>
            <a:r>
              <a:rPr sz="1200" i="1" spc="-45" dirty="0">
                <a:latin typeface="Meiryo"/>
                <a:cs typeface="Meiryo"/>
              </a:rPr>
              <a:t>−</a:t>
            </a:r>
            <a:r>
              <a:rPr sz="1200" spc="-45" dirty="0">
                <a:latin typeface="Georgia"/>
                <a:cs typeface="Georgia"/>
              </a:rPr>
              <a:t>7</a:t>
            </a:r>
            <a:r>
              <a:rPr sz="1200" i="1" spc="-4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8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5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45" dirty="0">
                <a:latin typeface="Georgia"/>
                <a:cs typeface="Georgia"/>
              </a:rPr>
              <a:t>V)</a:t>
            </a:r>
            <a:r>
              <a:rPr sz="1200" spc="14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8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4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5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85" dirty="0">
                <a:latin typeface="Georgia"/>
                <a:cs typeface="Georgia"/>
              </a:rPr>
              <a:t>V</a:t>
            </a:r>
            <a:endParaRPr sz="1200">
              <a:latin typeface="Georgia"/>
              <a:cs typeface="Georgia"/>
            </a:endParaRPr>
          </a:p>
          <a:p>
            <a:pPr marL="12699" algn="just">
              <a:spcBef>
                <a:spcPts val="1220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+3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move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i="1" spc="70" dirty="0">
                <a:latin typeface="Bookman Old Style"/>
                <a:cs typeface="Bookman Old Style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6508" algn="ctr"/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25" dirty="0">
                <a:latin typeface="Bookman Old Style"/>
                <a:cs typeface="Bookman Old Style"/>
              </a:rPr>
              <a:t>q</a:t>
            </a:r>
            <a:r>
              <a:rPr sz="1200" spc="-25" dirty="0">
                <a:latin typeface="Georgia"/>
                <a:cs typeface="Georgia"/>
              </a:rPr>
              <a:t>∆</a:t>
            </a:r>
            <a:r>
              <a:rPr sz="1200" i="1" spc="-25" dirty="0">
                <a:latin typeface="Bookman Old Style"/>
                <a:cs typeface="Bookman Old Style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0" dirty="0">
                <a:latin typeface="Georgia"/>
                <a:cs typeface="Georgia"/>
              </a:rPr>
              <a:t>(3</a:t>
            </a:r>
            <a:r>
              <a:rPr sz="1200" i="1" spc="-70" dirty="0">
                <a:latin typeface="Bookman Old Style"/>
                <a:cs typeface="Bookman Old Style"/>
              </a:rPr>
              <a:t>.</a:t>
            </a:r>
            <a:r>
              <a:rPr sz="1200" spc="-70" dirty="0">
                <a:latin typeface="Georgia"/>
                <a:cs typeface="Georgia"/>
              </a:rPr>
              <a:t>0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6 </a:t>
            </a:r>
            <a:r>
              <a:rPr sz="1200" spc="-35" dirty="0">
                <a:latin typeface="Georgia"/>
                <a:cs typeface="Georgia"/>
              </a:rPr>
              <a:t>C)(8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4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5 </a:t>
            </a:r>
            <a:r>
              <a:rPr sz="1200" spc="45" dirty="0">
                <a:latin typeface="Georgia"/>
                <a:cs typeface="Georgia"/>
              </a:rPr>
              <a:t>V)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150" dirty="0">
                <a:latin typeface="Georgia"/>
                <a:cs typeface="Georgia"/>
              </a:rPr>
              <a:t> </a:t>
            </a:r>
            <a:r>
              <a:rPr sz="1200" spc="-4" dirty="0">
                <a:latin typeface="Georgia"/>
                <a:cs typeface="Georgia"/>
              </a:rPr>
              <a:t>2</a:t>
            </a:r>
            <a:r>
              <a:rPr sz="1200" i="1" spc="-4" dirty="0">
                <a:latin typeface="Bookman Old Style"/>
                <a:cs typeface="Bookman Old Style"/>
              </a:rPr>
              <a:t>.</a:t>
            </a:r>
            <a:r>
              <a:rPr sz="1200" spc="-4" dirty="0">
                <a:latin typeface="Georgia"/>
                <a:cs typeface="Georgia"/>
              </a:rPr>
              <a:t>5J</a:t>
            </a:r>
            <a:r>
              <a:rPr sz="1200" spc="-10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 marR="9524" algn="just">
              <a:lnSpc>
                <a:spcPct val="100600"/>
              </a:lnSpc>
              <a:buFont typeface="Georgia"/>
              <a:buAutoNum type="alphaLcParenBoth" startAt="4"/>
              <a:tabLst>
                <a:tab pos="302225" algn="l"/>
              </a:tabLst>
            </a:pPr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a positive </a:t>
            </a:r>
            <a:r>
              <a:rPr sz="1200" spc="-45" dirty="0">
                <a:latin typeface="Georgia"/>
                <a:cs typeface="Georgia"/>
              </a:rPr>
              <a:t>amount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60" dirty="0">
                <a:latin typeface="Georgia"/>
                <a:cs typeface="Georgia"/>
              </a:rPr>
              <a:t>done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outside </a:t>
            </a:r>
            <a:r>
              <a:rPr sz="1200" spc="-35" dirty="0">
                <a:latin typeface="Georgia"/>
                <a:cs typeface="Georgia"/>
              </a:rPr>
              <a:t>agency in </a:t>
            </a:r>
            <a:r>
              <a:rPr sz="1200" spc="-45" dirty="0">
                <a:latin typeface="Georgia"/>
                <a:cs typeface="Georgia"/>
              </a:rPr>
              <a:t>moving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20" dirty="0">
                <a:latin typeface="Bookman Old Style"/>
                <a:cs typeface="Bookman Old Style"/>
              </a:rPr>
              <a:t>A</a:t>
            </a:r>
            <a:r>
              <a:rPr sz="1200" spc="20" dirty="0">
                <a:latin typeface="Georgia"/>
                <a:cs typeface="Georgia"/>
              </a:rPr>
              <a:t>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system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i="1" spc="-65" dirty="0">
                <a:latin typeface="Arial"/>
                <a:cs typeface="Arial"/>
              </a:rPr>
              <a:t>increased </a:t>
            </a:r>
            <a:r>
              <a:rPr sz="1200" spc="-4" dirty="0">
                <a:latin typeface="Georgia"/>
                <a:cs typeface="Georgia"/>
              </a:rPr>
              <a:t>.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65" dirty="0">
                <a:latin typeface="Georgia"/>
                <a:cs typeface="Georgia"/>
              </a:rPr>
              <a:t>see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must </a:t>
            </a:r>
            <a:r>
              <a:rPr sz="1200" spc="-35" dirty="0">
                <a:latin typeface="Georgia"/>
                <a:cs typeface="Georgia"/>
              </a:rPr>
              <a:t>be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case because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+3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0 </a:t>
            </a:r>
            <a:r>
              <a:rPr sz="1200" i="1" spc="35" dirty="0">
                <a:latin typeface="Bookman Old Style"/>
                <a:cs typeface="Bookman Old Style"/>
              </a:rPr>
              <a:t>µ</a:t>
            </a:r>
            <a:r>
              <a:rPr sz="1200" spc="35" dirty="0">
                <a:latin typeface="Georgia"/>
                <a:cs typeface="Georgia"/>
              </a:rPr>
              <a:t>C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spc="-45" dirty="0">
                <a:latin typeface="Georgia"/>
                <a:cs typeface="Georgia"/>
              </a:rPr>
              <a:t>been </a:t>
            </a:r>
            <a:r>
              <a:rPr sz="1200" spc="-55" dirty="0">
                <a:latin typeface="Georgia"/>
                <a:cs typeface="Georgia"/>
              </a:rPr>
              <a:t>moved </a:t>
            </a:r>
            <a:r>
              <a:rPr sz="1200" spc="-40" dirty="0">
                <a:latin typeface="Georgia"/>
                <a:cs typeface="Georgia"/>
              </a:rPr>
              <a:t>closer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0" dirty="0">
                <a:latin typeface="Georgia"/>
                <a:cs typeface="Georgia"/>
              </a:rPr>
              <a:t>another </a:t>
            </a:r>
            <a:r>
              <a:rPr sz="1200" spc="-30" dirty="0">
                <a:latin typeface="Georgia"/>
                <a:cs typeface="Georgia"/>
              </a:rPr>
              <a:t>positive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0" dirty="0">
                <a:latin typeface="Georgia"/>
                <a:cs typeface="Georgia"/>
              </a:rPr>
              <a:t>and  </a:t>
            </a:r>
            <a:r>
              <a:rPr sz="1200" spc="-30" dirty="0">
                <a:latin typeface="Georgia"/>
                <a:cs typeface="Georgia"/>
              </a:rPr>
              <a:t>farther </a:t>
            </a:r>
            <a:r>
              <a:rPr sz="1200" spc="-40" dirty="0">
                <a:latin typeface="Georgia"/>
                <a:cs typeface="Georgia"/>
              </a:rPr>
              <a:t>away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negative 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charge.</a:t>
            </a:r>
            <a:endParaRPr sz="1200">
              <a:latin typeface="Georgia"/>
              <a:cs typeface="Georgia"/>
            </a:endParaRPr>
          </a:p>
          <a:p>
            <a:pPr marL="12699" marR="9524" algn="just">
              <a:lnSpc>
                <a:spcPct val="100400"/>
              </a:lnSpc>
              <a:spcBef>
                <a:spcPts val="615"/>
              </a:spcBef>
              <a:buFont typeface="Georgia"/>
              <a:buAutoNum type="alphaLcParenBoth" startAt="4"/>
              <a:tabLst>
                <a:tab pos="290161" algn="l"/>
              </a:tabLst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5" dirty="0">
                <a:latin typeface="Georgia"/>
                <a:cs typeface="Georgia"/>
              </a:rPr>
              <a:t>(or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45" dirty="0">
                <a:latin typeface="Georgia"/>
                <a:cs typeface="Georgia"/>
              </a:rPr>
              <a:t>charges) </a:t>
            </a:r>
            <a:r>
              <a:rPr sz="1200" spc="-25" dirty="0">
                <a:latin typeface="Georgia"/>
                <a:cs typeface="Georgia"/>
              </a:rPr>
              <a:t>exerts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another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i="1" spc="-50" dirty="0">
                <a:latin typeface="Arial"/>
                <a:cs typeface="Arial"/>
              </a:rPr>
              <a:t>conservative </a:t>
            </a:r>
            <a:r>
              <a:rPr sz="1200" spc="-40" dirty="0">
                <a:latin typeface="Georgia"/>
                <a:cs typeface="Georgia"/>
              </a:rPr>
              <a:t>force. </a:t>
            </a:r>
            <a:r>
              <a:rPr sz="1200" spc="-45" dirty="0">
                <a:latin typeface="Georgia"/>
                <a:cs typeface="Georgia"/>
              </a:rPr>
              <a:t>So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55" dirty="0">
                <a:latin typeface="Georgia"/>
                <a:cs typeface="Georgia"/>
              </a:rPr>
              <a:t>does </a:t>
            </a:r>
            <a:r>
              <a:rPr sz="1200" spc="-35" dirty="0">
                <a:latin typeface="Georgia"/>
                <a:cs typeface="Georgia"/>
              </a:rPr>
              <a:t>(or </a:t>
            </a:r>
            <a:r>
              <a:rPr sz="1200" spc="-40" dirty="0">
                <a:latin typeface="Georgia"/>
                <a:cs typeface="Georgia"/>
              </a:rPr>
              <a:t>likewise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i="1" spc="-55" dirty="0">
                <a:latin typeface="Arial"/>
                <a:cs typeface="Arial"/>
              </a:rPr>
              <a:t>required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70" dirty="0">
                <a:latin typeface="Georgia"/>
                <a:cs typeface="Georgia"/>
              </a:rPr>
              <a:t>some  </a:t>
            </a:r>
            <a:r>
              <a:rPr sz="1200" spc="-40" dirty="0">
                <a:latin typeface="Georgia"/>
                <a:cs typeface="Georgia"/>
              </a:rPr>
              <a:t>outside </a:t>
            </a:r>
            <a:r>
              <a:rPr sz="1200" spc="-35" dirty="0">
                <a:latin typeface="Georgia"/>
                <a:cs typeface="Georgia"/>
              </a:rPr>
              <a:t>force)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60" dirty="0">
                <a:latin typeface="Georgia"/>
                <a:cs typeface="Georgia"/>
              </a:rPr>
              <a:t>moves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65" dirty="0">
                <a:latin typeface="Georgia"/>
                <a:cs typeface="Georgia"/>
              </a:rPr>
              <a:t>one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0" dirty="0">
                <a:latin typeface="Georgia"/>
                <a:cs typeface="Georgia"/>
              </a:rPr>
              <a:t>another is </a:t>
            </a:r>
            <a:r>
              <a:rPr sz="1200" i="1" spc="-55" dirty="0">
                <a:latin typeface="Arial"/>
                <a:cs typeface="Arial"/>
              </a:rPr>
              <a:t>independent </a:t>
            </a:r>
            <a:r>
              <a:rPr sz="1200" i="1" spc="-25" dirty="0">
                <a:latin typeface="Arial"/>
                <a:cs typeface="Arial"/>
              </a:rPr>
              <a:t>of </a:t>
            </a:r>
            <a:r>
              <a:rPr sz="1200" i="1" spc="-55" dirty="0">
                <a:latin typeface="Arial"/>
                <a:cs typeface="Arial"/>
              </a:rPr>
              <a:t>the path </a:t>
            </a:r>
            <a:r>
              <a:rPr sz="1200" i="1" spc="-50" dirty="0">
                <a:latin typeface="Arial"/>
                <a:cs typeface="Arial"/>
              </a:rPr>
              <a:t>taken 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-30" dirty="0">
                <a:latin typeface="Georgia"/>
                <a:cs typeface="Georgia"/>
              </a:rPr>
              <a:t>Therefore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55" dirty="0">
                <a:latin typeface="Georgia"/>
                <a:cs typeface="Georgia"/>
              </a:rPr>
              <a:t>would </a:t>
            </a:r>
            <a:r>
              <a:rPr sz="1200" spc="-45" dirty="0">
                <a:latin typeface="Georgia"/>
                <a:cs typeface="Georgia"/>
              </a:rPr>
              <a:t>require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</a:t>
            </a:r>
            <a:r>
              <a:rPr sz="1200" spc="-45" dirty="0">
                <a:latin typeface="Georgia"/>
                <a:cs typeface="Georgia"/>
              </a:rPr>
              <a:t>amount </a:t>
            </a:r>
            <a:r>
              <a:rPr sz="1200" spc="-55" dirty="0">
                <a:latin typeface="Georgia"/>
                <a:cs typeface="Georgia"/>
              </a:rPr>
              <a:t>of work </a:t>
            </a:r>
            <a:r>
              <a:rPr sz="1200" spc="-25" dirty="0">
                <a:latin typeface="Georgia"/>
                <a:cs typeface="Georgia"/>
              </a:rPr>
              <a:t>if the path </a:t>
            </a:r>
            <a:r>
              <a:rPr sz="1200" spc="-30" dirty="0">
                <a:latin typeface="Georgia"/>
                <a:cs typeface="Georgia"/>
              </a:rPr>
              <a:t>taken </a:t>
            </a:r>
            <a:r>
              <a:rPr sz="1200" spc="-60" dirty="0">
                <a:latin typeface="Georgia"/>
                <a:cs typeface="Georgia"/>
              </a:rPr>
              <a:t>was </a:t>
            </a:r>
            <a:r>
              <a:rPr sz="1200" spc="-70" dirty="0">
                <a:latin typeface="Georgia"/>
                <a:cs typeface="Georgia"/>
              </a:rPr>
              <a:t>some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30" dirty="0">
                <a:latin typeface="Georgia"/>
                <a:cs typeface="Georgia"/>
              </a:rPr>
              <a:t>path  </a:t>
            </a:r>
            <a:r>
              <a:rPr sz="1200" spc="-45" dirty="0">
                <a:latin typeface="Georgia"/>
                <a:cs typeface="Georgia"/>
              </a:rPr>
              <a:t>inside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rectangle.</a:t>
            </a:r>
            <a:endParaRPr sz="1200">
              <a:latin typeface="Georgia"/>
              <a:cs typeface="Georgia"/>
            </a:endParaRPr>
          </a:p>
          <a:p>
            <a:pPr marL="12699" marR="8889" algn="just">
              <a:spcBef>
                <a:spcPts val="619"/>
              </a:spcBef>
              <a:buFont typeface="Georgia"/>
              <a:buAutoNum type="alphaLcParenBoth" startAt="4"/>
              <a:tabLst>
                <a:tab pos="269209" algn="l"/>
              </a:tabLst>
            </a:pPr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-60" dirty="0">
                <a:latin typeface="Georgia"/>
                <a:cs typeface="Georgia"/>
              </a:rPr>
              <a:t>done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5" dirty="0">
                <a:latin typeface="Georgia"/>
                <a:cs typeface="Georgia"/>
              </a:rPr>
              <a:t>independent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path </a:t>
            </a:r>
            <a:r>
              <a:rPr sz="1200" spc="-30" dirty="0">
                <a:latin typeface="Georgia"/>
                <a:cs typeface="Georgia"/>
              </a:rPr>
              <a:t>taken,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require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</a:t>
            </a:r>
            <a:r>
              <a:rPr sz="1200" spc="-45" dirty="0">
                <a:latin typeface="Georgia"/>
                <a:cs typeface="Georgia"/>
              </a:rPr>
              <a:t>amount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50" dirty="0">
                <a:latin typeface="Georgia"/>
                <a:cs typeface="Georgia"/>
              </a:rPr>
              <a:t>work  </a:t>
            </a:r>
            <a:r>
              <a:rPr sz="1200" spc="-40" dirty="0">
                <a:latin typeface="Georgia"/>
                <a:cs typeface="Georgia"/>
              </a:rPr>
              <a:t>even </a:t>
            </a:r>
            <a:r>
              <a:rPr sz="1200" spc="-25" dirty="0">
                <a:latin typeface="Georgia"/>
                <a:cs typeface="Georgia"/>
              </a:rPr>
              <a:t>if the path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50" dirty="0">
                <a:latin typeface="Georgia"/>
                <a:cs typeface="Georgia"/>
              </a:rPr>
              <a:t>goes  </a:t>
            </a:r>
            <a:r>
              <a:rPr sz="1200" spc="-40" dirty="0">
                <a:latin typeface="Georgia"/>
                <a:cs typeface="Georgia"/>
              </a:rPr>
              <a:t>outside 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rectangle.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699" marR="5080" algn="just">
              <a:lnSpc>
                <a:spcPct val="100299"/>
              </a:lnSpc>
              <a:spcBef>
                <a:spcPts val="774"/>
              </a:spcBef>
            </a:pPr>
            <a:r>
              <a:rPr sz="1200" b="1" spc="-10" dirty="0">
                <a:latin typeface="Georgia"/>
                <a:cs typeface="Georgia"/>
              </a:rPr>
              <a:t>13. </a:t>
            </a:r>
            <a:r>
              <a:rPr sz="1200" b="1" spc="-40" dirty="0">
                <a:latin typeface="Georgia"/>
                <a:cs typeface="Georgia"/>
              </a:rPr>
              <a:t>Two </a:t>
            </a:r>
            <a:r>
              <a:rPr sz="1200" b="1" spc="-25" dirty="0">
                <a:latin typeface="Georgia"/>
                <a:cs typeface="Georgia"/>
              </a:rPr>
              <a:t>tiny </a:t>
            </a:r>
            <a:r>
              <a:rPr sz="1200" b="1" spc="-45" dirty="0">
                <a:latin typeface="Georgia"/>
                <a:cs typeface="Georgia"/>
              </a:rPr>
              <a:t>metal </a:t>
            </a:r>
            <a:r>
              <a:rPr sz="1200" b="1" spc="-75" dirty="0">
                <a:latin typeface="Georgia"/>
                <a:cs typeface="Georgia"/>
              </a:rPr>
              <a:t>spheres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85" dirty="0">
                <a:latin typeface="Georgia"/>
                <a:cs typeface="Georgia"/>
              </a:rPr>
              <a:t>mass </a:t>
            </a:r>
            <a:r>
              <a:rPr sz="1200" i="1" spc="14" dirty="0">
                <a:latin typeface="Bookman Old Style"/>
                <a:cs typeface="Bookman Old Style"/>
              </a:rPr>
              <a:t>m</a:t>
            </a:r>
            <a:r>
              <a:rPr sz="1200" i="1" spc="22" baseline="-10416" dirty="0">
                <a:latin typeface="Bookman Old Style"/>
                <a:cs typeface="Bookman Old Style"/>
              </a:rPr>
              <a:t>A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05" dirty="0">
                <a:latin typeface="Georgia"/>
                <a:cs typeface="Georgia"/>
              </a:rPr>
              <a:t>5</a:t>
            </a:r>
            <a:r>
              <a:rPr sz="1200" i="1" spc="-105" dirty="0">
                <a:latin typeface="Bookman Old Style"/>
                <a:cs typeface="Bookman Old Style"/>
              </a:rPr>
              <a:t>.</a:t>
            </a:r>
            <a:r>
              <a:rPr sz="1200" spc="-105" dirty="0">
                <a:latin typeface="Georgia"/>
                <a:cs typeface="Georgia"/>
              </a:rPr>
              <a:t>00 </a:t>
            </a:r>
            <a:r>
              <a:rPr sz="1200" spc="-35" dirty="0">
                <a:latin typeface="Georgia"/>
                <a:cs typeface="Georgia"/>
              </a:rPr>
              <a:t>g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i="1" spc="20" dirty="0">
                <a:latin typeface="Bookman Old Style"/>
                <a:cs typeface="Bookman Old Style"/>
              </a:rPr>
              <a:t>m</a:t>
            </a:r>
            <a:r>
              <a:rPr sz="1200" i="1" spc="30" baseline="-10416" dirty="0">
                <a:latin typeface="Bookman Old Style"/>
                <a:cs typeface="Bookman Old Style"/>
              </a:rPr>
              <a:t>B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30" dirty="0">
                <a:latin typeface="Georgia"/>
                <a:cs typeface="Georgia"/>
              </a:rPr>
              <a:t>10</a:t>
            </a:r>
            <a:r>
              <a:rPr sz="1200" i="1" spc="-30" dirty="0">
                <a:latin typeface="Bookman Old Style"/>
                <a:cs typeface="Bookman Old Style"/>
              </a:rPr>
              <a:t>.</a:t>
            </a:r>
            <a:r>
              <a:rPr sz="1200" spc="-30" dirty="0">
                <a:latin typeface="Georgia"/>
                <a:cs typeface="Georgia"/>
              </a:rPr>
              <a:t>0g </a:t>
            </a:r>
            <a:r>
              <a:rPr sz="1200" b="1" spc="-85" dirty="0">
                <a:latin typeface="Georgia"/>
                <a:cs typeface="Georgia"/>
              </a:rPr>
              <a:t>have  </a:t>
            </a:r>
            <a:r>
              <a:rPr sz="1200" b="1" spc="-50" dirty="0">
                <a:latin typeface="Georgia"/>
                <a:cs typeface="Georgia"/>
              </a:rPr>
              <a:t>equal </a:t>
            </a:r>
            <a:r>
              <a:rPr sz="1200" b="1" spc="-40" dirty="0">
                <a:latin typeface="Georgia"/>
                <a:cs typeface="Georgia"/>
              </a:rPr>
              <a:t>positive </a:t>
            </a:r>
            <a:r>
              <a:rPr sz="1200" b="1" spc="-75" dirty="0">
                <a:latin typeface="Georgia"/>
                <a:cs typeface="Georgia"/>
              </a:rPr>
              <a:t>charges </a:t>
            </a:r>
            <a:r>
              <a:rPr sz="1200" i="1" spc="-145" dirty="0">
                <a:latin typeface="Bookman Old Style"/>
                <a:cs typeface="Bookman Old Style"/>
              </a:rPr>
              <a:t>q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05" dirty="0">
                <a:latin typeface="Georgia"/>
                <a:cs typeface="Georgia"/>
              </a:rPr>
              <a:t>5</a:t>
            </a:r>
            <a:r>
              <a:rPr sz="1200" i="1" spc="-105" dirty="0">
                <a:latin typeface="Bookman Old Style"/>
                <a:cs typeface="Bookman Old Style"/>
              </a:rPr>
              <a:t>.</a:t>
            </a:r>
            <a:r>
              <a:rPr sz="1200" spc="-105" dirty="0">
                <a:latin typeface="Georgia"/>
                <a:cs typeface="Georgia"/>
              </a:rPr>
              <a:t>00 </a:t>
            </a:r>
            <a:r>
              <a:rPr sz="1200" i="1" spc="14" dirty="0">
                <a:latin typeface="Bookman Old Style"/>
                <a:cs typeface="Bookman Old Style"/>
              </a:rPr>
              <a:t>µ</a:t>
            </a:r>
            <a:r>
              <a:rPr sz="1200" spc="14" dirty="0">
                <a:latin typeface="Georgia"/>
                <a:cs typeface="Georgia"/>
              </a:rPr>
              <a:t>C</a:t>
            </a:r>
            <a:r>
              <a:rPr sz="1200" b="1" spc="14" dirty="0">
                <a:latin typeface="Georgia"/>
                <a:cs typeface="Georgia"/>
              </a:rPr>
              <a:t>. </a:t>
            </a:r>
            <a:r>
              <a:rPr sz="1200" b="1" spc="-10" dirty="0">
                <a:latin typeface="Georgia"/>
                <a:cs typeface="Georgia"/>
              </a:rPr>
              <a:t>The </a:t>
            </a:r>
            <a:r>
              <a:rPr sz="1200" b="1" spc="-75" dirty="0">
                <a:latin typeface="Georgia"/>
                <a:cs typeface="Georgia"/>
              </a:rPr>
              <a:t>spheres are </a:t>
            </a:r>
            <a:r>
              <a:rPr sz="1200" b="1" spc="-55" dirty="0">
                <a:latin typeface="Georgia"/>
                <a:cs typeface="Georgia"/>
              </a:rPr>
              <a:t>connected </a:t>
            </a:r>
            <a:r>
              <a:rPr sz="1200" b="1" spc="-20" dirty="0">
                <a:latin typeface="Georgia"/>
                <a:cs typeface="Georgia"/>
              </a:rPr>
              <a:t>by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75" dirty="0">
                <a:latin typeface="Georgia"/>
                <a:cs typeface="Georgia"/>
              </a:rPr>
              <a:t>massless  </a:t>
            </a:r>
            <a:r>
              <a:rPr sz="1200" b="1" spc="-65" dirty="0">
                <a:latin typeface="Georgia"/>
                <a:cs typeface="Georgia"/>
              </a:rPr>
              <a:t>nonconducting </a:t>
            </a:r>
            <a:r>
              <a:rPr sz="1200" b="1" spc="-50" dirty="0">
                <a:latin typeface="Georgia"/>
                <a:cs typeface="Georgia"/>
              </a:rPr>
              <a:t>string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40" dirty="0">
                <a:latin typeface="Georgia"/>
                <a:cs typeface="Georgia"/>
              </a:rPr>
              <a:t>length </a:t>
            </a:r>
            <a:r>
              <a:rPr sz="1200" i="1" spc="-170" dirty="0">
                <a:latin typeface="Bookman Old Style"/>
                <a:cs typeface="Bookman Old Style"/>
              </a:rPr>
              <a:t>d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1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00 </a:t>
            </a:r>
            <a:r>
              <a:rPr sz="1200" spc="-50" dirty="0">
                <a:latin typeface="Georgia"/>
                <a:cs typeface="Georgia"/>
              </a:rPr>
              <a:t>m</a:t>
            </a:r>
            <a:r>
              <a:rPr sz="1200" b="1" spc="-50" dirty="0">
                <a:latin typeface="Georgia"/>
                <a:cs typeface="Georgia"/>
              </a:rPr>
              <a:t>, </a:t>
            </a:r>
            <a:r>
              <a:rPr sz="1200" b="1" spc="-70" dirty="0">
                <a:latin typeface="Georgia"/>
                <a:cs typeface="Georgia"/>
              </a:rPr>
              <a:t>which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95" dirty="0">
                <a:latin typeface="Georgia"/>
                <a:cs typeface="Georgia"/>
              </a:rPr>
              <a:t>much </a:t>
            </a:r>
            <a:r>
              <a:rPr sz="1200" b="1" spc="-50" dirty="0">
                <a:latin typeface="Georgia"/>
                <a:cs typeface="Georgia"/>
              </a:rPr>
              <a:t>greater </a:t>
            </a:r>
            <a:r>
              <a:rPr sz="1200" b="1" spc="-40" dirty="0">
                <a:latin typeface="Georgia"/>
                <a:cs typeface="Georgia"/>
              </a:rPr>
              <a:t>than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5" dirty="0">
                <a:latin typeface="Georgia"/>
                <a:cs typeface="Georgia"/>
              </a:rPr>
              <a:t>radii 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0" dirty="0">
                <a:latin typeface="Georgia"/>
                <a:cs typeface="Georgia"/>
              </a:rPr>
              <a:t>spheres. </a:t>
            </a:r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potential </a:t>
            </a:r>
            <a:r>
              <a:rPr sz="1200" b="1" spc="-40" dirty="0">
                <a:latin typeface="Georgia"/>
                <a:cs typeface="Georgia"/>
              </a:rPr>
              <a:t>energy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system? </a:t>
            </a:r>
            <a:r>
              <a:rPr sz="1200" b="1" spc="-20" dirty="0">
                <a:latin typeface="Georgia"/>
                <a:cs typeface="Georgia"/>
              </a:rPr>
              <a:t>(b)  </a:t>
            </a:r>
            <a:r>
              <a:rPr sz="1200" b="1" spc="-60" dirty="0">
                <a:latin typeface="Georgia"/>
                <a:cs typeface="Georgia"/>
              </a:rPr>
              <a:t>Suppose </a:t>
            </a:r>
            <a:r>
              <a:rPr sz="1200" b="1" spc="-55" dirty="0">
                <a:latin typeface="Georgia"/>
                <a:cs typeface="Georgia"/>
              </a:rPr>
              <a:t>you </a:t>
            </a:r>
            <a:r>
              <a:rPr sz="1200" b="1" spc="-20" dirty="0">
                <a:latin typeface="Georgia"/>
                <a:cs typeface="Georgia"/>
              </a:rPr>
              <a:t>cut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string. </a:t>
            </a:r>
            <a:r>
              <a:rPr sz="1200" b="1" spc="45" dirty="0">
                <a:latin typeface="Georgia"/>
                <a:cs typeface="Georgia"/>
              </a:rPr>
              <a:t>At </a:t>
            </a:r>
            <a:r>
              <a:rPr sz="1200" b="1" spc="-10" dirty="0">
                <a:latin typeface="Georgia"/>
                <a:cs typeface="Georgia"/>
              </a:rPr>
              <a:t>that </a:t>
            </a:r>
            <a:r>
              <a:rPr sz="1200" b="1" spc="-45" dirty="0">
                <a:latin typeface="Georgia"/>
                <a:cs typeface="Georgia"/>
              </a:rPr>
              <a:t>instant, 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5" dirty="0">
                <a:latin typeface="Georgia"/>
                <a:cs typeface="Georgia"/>
              </a:rPr>
              <a:t>acceleration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75" dirty="0">
                <a:latin typeface="Georgia"/>
                <a:cs typeface="Georgia"/>
              </a:rPr>
              <a:t>each  </a:t>
            </a:r>
            <a:r>
              <a:rPr sz="1200" b="1" spc="-70" dirty="0">
                <a:latin typeface="Georgia"/>
                <a:cs typeface="Georgia"/>
              </a:rPr>
              <a:t>sphere? </a:t>
            </a:r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b="1" spc="95" dirty="0">
                <a:latin typeface="Georgia"/>
                <a:cs typeface="Georgia"/>
              </a:rPr>
              <a:t>A </a:t>
            </a:r>
            <a:r>
              <a:rPr sz="1200" b="1" spc="-55" dirty="0">
                <a:latin typeface="Georgia"/>
                <a:cs typeface="Georgia"/>
              </a:rPr>
              <a:t>long </a:t>
            </a:r>
            <a:r>
              <a:rPr sz="1200" b="1" spc="-40" dirty="0">
                <a:latin typeface="Georgia"/>
                <a:cs typeface="Georgia"/>
              </a:rPr>
              <a:t>time </a:t>
            </a:r>
            <a:r>
              <a:rPr sz="1200" b="1" spc="-50" dirty="0">
                <a:latin typeface="Georgia"/>
                <a:cs typeface="Georgia"/>
              </a:rPr>
              <a:t>after </a:t>
            </a:r>
            <a:r>
              <a:rPr sz="1200" b="1" spc="-55" dirty="0">
                <a:latin typeface="Georgia"/>
                <a:cs typeface="Georgia"/>
              </a:rPr>
              <a:t>you </a:t>
            </a:r>
            <a:r>
              <a:rPr sz="1200" b="1" spc="-20" dirty="0">
                <a:latin typeface="Georgia"/>
                <a:cs typeface="Georgia"/>
              </a:rPr>
              <a:t>cut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5" dirty="0">
                <a:latin typeface="Georgia"/>
                <a:cs typeface="Georgia"/>
              </a:rPr>
              <a:t>string, 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5" dirty="0">
                <a:latin typeface="Georgia"/>
                <a:cs typeface="Georgia"/>
              </a:rPr>
              <a:t>speed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75" dirty="0">
                <a:latin typeface="Georgia"/>
                <a:cs typeface="Georgia"/>
              </a:rPr>
              <a:t>each  </a:t>
            </a:r>
            <a:r>
              <a:rPr sz="1200" b="1" spc="-70" dirty="0">
                <a:latin typeface="Georgia"/>
                <a:cs typeface="Georgia"/>
              </a:rPr>
              <a:t>sphere?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9524" algn="just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initial </a:t>
            </a:r>
            <a:r>
              <a:rPr sz="1200" spc="-40" dirty="0">
                <a:latin typeface="Georgia"/>
                <a:cs typeface="Georgia"/>
              </a:rPr>
              <a:t>configuration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65" dirty="0">
                <a:latin typeface="Georgia"/>
                <a:cs typeface="Georgia"/>
              </a:rPr>
              <a:t>shown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40" dirty="0">
                <a:latin typeface="Georgia"/>
                <a:cs typeface="Georgia"/>
              </a:rPr>
              <a:t>4.8(a).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14" dirty="0">
                <a:latin typeface="Georgia"/>
                <a:cs typeface="Georgia"/>
              </a:rPr>
              <a:t>electrostaticpotential 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5" dirty="0">
                <a:latin typeface="Georgia"/>
                <a:cs typeface="Georgia"/>
              </a:rPr>
              <a:t>system  </a:t>
            </a:r>
            <a:r>
              <a:rPr sz="1200" spc="-10" dirty="0">
                <a:latin typeface="Georgia"/>
                <a:cs typeface="Georgia"/>
              </a:rPr>
              <a:t>(i.e.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 </a:t>
            </a:r>
            <a:r>
              <a:rPr sz="1200" spc="-55" dirty="0">
                <a:latin typeface="Georgia"/>
                <a:cs typeface="Georgia"/>
              </a:rPr>
              <a:t>needed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0" dirty="0">
                <a:latin typeface="Georgia"/>
                <a:cs typeface="Georgia"/>
              </a:rPr>
              <a:t>bring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spc="-30" dirty="0">
                <a:latin typeface="Georgia"/>
                <a:cs typeface="Georgia"/>
              </a:rPr>
              <a:t>together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30" dirty="0">
                <a:latin typeface="Georgia"/>
                <a:cs typeface="Georgia"/>
              </a:rPr>
              <a:t>far </a:t>
            </a:r>
            <a:r>
              <a:rPr sz="1200" spc="-40" dirty="0">
                <a:latin typeface="Georgia"/>
                <a:cs typeface="Georgia"/>
              </a:rPr>
              <a:t>away</a:t>
            </a:r>
            <a:r>
              <a:rPr sz="1200" spc="2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3638" y="8336281"/>
            <a:ext cx="3003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5" dirty="0">
                <a:latin typeface="Bookman Old Style"/>
                <a:cs typeface="Bookman Old Style"/>
              </a:rPr>
              <a:t>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2548" y="8235696"/>
            <a:ext cx="427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19685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spc="-145" dirty="0">
                <a:latin typeface="Bookman Old Style"/>
                <a:cs typeface="Bookman Old Style"/>
              </a:rPr>
              <a:t>q</a:t>
            </a:r>
            <a:r>
              <a:rPr sz="1200" i="1" spc="14" dirty="0">
                <a:latin typeface="Bookman Old Style"/>
                <a:cs typeface="Bookman Old Style"/>
              </a:rPr>
              <a:t> </a:t>
            </a:r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867" y="8307836"/>
            <a:ext cx="20827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1 </a:t>
            </a:r>
            <a:r>
              <a:rPr sz="800" spc="45" dirty="0">
                <a:latin typeface="Century"/>
                <a:cs typeface="Century"/>
              </a:rPr>
              <a:t> 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8264" y="8449362"/>
            <a:ext cx="566928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45870" y="8439912"/>
            <a:ext cx="4984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   </a:t>
            </a:r>
            <a:r>
              <a:rPr sz="1200" spc="-30" baseline="-10416" dirty="0">
                <a:latin typeface="Century"/>
                <a:cs typeface="Century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0708" y="8336281"/>
            <a:ext cx="83629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(8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7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1477" y="8329170"/>
            <a:ext cx="3276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9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N</a:t>
            </a:r>
            <a:r>
              <a:rPr sz="800" i="1" spc="-25" dirty="0">
                <a:latin typeface="Arial"/>
                <a:cs typeface="Arial"/>
              </a:rPr>
              <a:t>·</a:t>
            </a:r>
            <a:r>
              <a:rPr sz="800" spc="-25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97504" y="8449362"/>
            <a:ext cx="25298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46068" y="8438898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2268" y="8436867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3332" y="8336281"/>
            <a:ext cx="83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38879" y="8449362"/>
            <a:ext cx="105156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83228" y="8241791"/>
            <a:ext cx="1214120" cy="382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 </a:t>
            </a:r>
            <a:r>
              <a:rPr spc="-120" baseline="2314" dirty="0">
                <a:latin typeface="Georgia"/>
                <a:cs typeface="Georgia"/>
              </a:rPr>
              <a:t>(5</a:t>
            </a:r>
            <a:r>
              <a:rPr i="1" spc="-120" baseline="2314" dirty="0">
                <a:latin typeface="Bookman Old Style"/>
                <a:cs typeface="Bookman Old Style"/>
              </a:rPr>
              <a:t>.</a:t>
            </a:r>
            <a:r>
              <a:rPr spc="-120" baseline="2314" dirty="0">
                <a:latin typeface="Georgia"/>
                <a:cs typeface="Georgia"/>
              </a:rPr>
              <a:t>00 </a:t>
            </a:r>
            <a:r>
              <a:rPr i="1" spc="-43" baseline="2314" dirty="0">
                <a:latin typeface="Meiryo"/>
                <a:cs typeface="Meiryo"/>
              </a:rPr>
              <a:t>× </a:t>
            </a:r>
            <a:r>
              <a:rPr spc="22" baseline="23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6</a:t>
            </a:r>
            <a:r>
              <a:rPr sz="1200" spc="7" baseline="34722" dirty="0">
                <a:latin typeface="Century"/>
                <a:cs typeface="Century"/>
              </a:rPr>
              <a:t> </a:t>
            </a:r>
            <a:r>
              <a:rPr spc="30" baseline="2314" dirty="0">
                <a:latin typeface="Georgia"/>
                <a:cs typeface="Georgia"/>
              </a:rPr>
              <a:t>C)</a:t>
            </a:r>
            <a:r>
              <a:rPr sz="1200" spc="30" baseline="34722" dirty="0">
                <a:latin typeface="Century"/>
                <a:cs typeface="Century"/>
              </a:rPr>
              <a:t>2</a:t>
            </a:r>
            <a:endParaRPr sz="1200" baseline="34722">
              <a:latin typeface="Century"/>
              <a:cs typeface="Century"/>
            </a:endParaRPr>
          </a:p>
          <a:p>
            <a:pPr marL="414606">
              <a:spcBef>
                <a:spcPts val="120"/>
              </a:spcBef>
            </a:pPr>
            <a:r>
              <a:rPr sz="1200" spc="-60" dirty="0">
                <a:latin typeface="Georgia"/>
                <a:cs typeface="Georgia"/>
              </a:rPr>
              <a:t>(1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00</a:t>
            </a:r>
            <a:r>
              <a:rPr sz="1200" spc="-17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2911" y="8336281"/>
            <a:ext cx="620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701" y="8753860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22224"/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30" dirty="0">
                <a:latin typeface="Georgia"/>
                <a:cs typeface="Georgia"/>
              </a:rPr>
              <a:t>justified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50" dirty="0">
                <a:latin typeface="Georgia"/>
                <a:cs typeface="Georgia"/>
              </a:rPr>
              <a:t>formulae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i="1" spc="-14" dirty="0">
                <a:latin typeface="Arial"/>
                <a:cs typeface="Arial"/>
              </a:rPr>
              <a:t>point </a:t>
            </a:r>
            <a:r>
              <a:rPr sz="1200" i="1" spc="-80" dirty="0">
                <a:latin typeface="Arial"/>
                <a:cs typeface="Arial"/>
              </a:rPr>
              <a:t>charges </a:t>
            </a:r>
            <a:r>
              <a:rPr sz="1200" spc="-40" dirty="0">
                <a:latin typeface="Georgia"/>
                <a:cs typeface="Georgia"/>
              </a:rPr>
              <a:t>because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problem </a:t>
            </a:r>
            <a:r>
              <a:rPr sz="1200" spc="-20" dirty="0">
                <a:latin typeface="Georgia"/>
                <a:cs typeface="Georgia"/>
              </a:rPr>
              <a:t>states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5" dirty="0">
                <a:latin typeface="Georgia"/>
                <a:cs typeface="Georgia"/>
              </a:rPr>
              <a:t>sizes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spheres  </a:t>
            </a:r>
            <a:r>
              <a:rPr sz="1200" spc="-45" dirty="0">
                <a:latin typeface="Georgia"/>
                <a:cs typeface="Georgia"/>
              </a:rPr>
              <a:t>are  </a:t>
            </a:r>
            <a:r>
              <a:rPr sz="1200" spc="-40" dirty="0">
                <a:latin typeface="Georgia"/>
                <a:cs typeface="Georgia"/>
              </a:rPr>
              <a:t>small </a:t>
            </a:r>
            <a:r>
              <a:rPr sz="1200" spc="-50" dirty="0">
                <a:latin typeface="Georgia"/>
                <a:cs typeface="Georgia"/>
              </a:rPr>
              <a:t>compared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length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string  </a:t>
            </a:r>
            <a:r>
              <a:rPr sz="1200" spc="-60" dirty="0">
                <a:latin typeface="Georgia"/>
                <a:cs typeface="Georgia"/>
              </a:rPr>
              <a:t>(1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00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m).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312" y="9049817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6439" y="9049817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0853" y="1342086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86" y="0"/>
                </a:moveTo>
                <a:lnTo>
                  <a:pt x="58137" y="7479"/>
                </a:lnTo>
                <a:lnTo>
                  <a:pt x="27881" y="27876"/>
                </a:lnTo>
                <a:lnTo>
                  <a:pt x="7480" y="58132"/>
                </a:lnTo>
                <a:lnTo>
                  <a:pt x="0" y="95186"/>
                </a:lnTo>
                <a:lnTo>
                  <a:pt x="7480" y="132233"/>
                </a:lnTo>
                <a:lnTo>
                  <a:pt x="27881" y="162485"/>
                </a:lnTo>
                <a:lnTo>
                  <a:pt x="58137" y="182881"/>
                </a:lnTo>
                <a:lnTo>
                  <a:pt x="95186" y="190360"/>
                </a:lnTo>
                <a:lnTo>
                  <a:pt x="132240" y="182881"/>
                </a:lnTo>
                <a:lnTo>
                  <a:pt x="162496" y="162485"/>
                </a:lnTo>
                <a:lnTo>
                  <a:pt x="182893" y="132233"/>
                </a:lnTo>
                <a:lnTo>
                  <a:pt x="190373" y="95186"/>
                </a:lnTo>
                <a:lnTo>
                  <a:pt x="182893" y="58132"/>
                </a:lnTo>
                <a:lnTo>
                  <a:pt x="162496" y="27876"/>
                </a:lnTo>
                <a:lnTo>
                  <a:pt x="132240" y="7479"/>
                </a:lnTo>
                <a:lnTo>
                  <a:pt x="95186" y="0"/>
                </a:lnTo>
                <a:close/>
              </a:path>
            </a:pathLst>
          </a:custGeom>
          <a:solidFill>
            <a:srgbClr val="BB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5294" y="1459253"/>
            <a:ext cx="79375" cy="71121"/>
          </a:xfrm>
          <a:custGeom>
            <a:avLst/>
            <a:gdLst/>
            <a:ahLst/>
            <a:cxnLst/>
            <a:rect l="l" t="t" r="r" b="b"/>
            <a:pathLst>
              <a:path w="79375" h="71119">
                <a:moveTo>
                  <a:pt x="0" y="0"/>
                </a:moveTo>
                <a:lnTo>
                  <a:pt x="3042" y="15068"/>
                </a:lnTo>
                <a:lnTo>
                  <a:pt x="23443" y="45320"/>
                </a:lnTo>
                <a:lnTo>
                  <a:pt x="53699" y="65716"/>
                </a:lnTo>
                <a:lnTo>
                  <a:pt x="78986" y="70821"/>
                </a:lnTo>
                <a:lnTo>
                  <a:pt x="43029" y="52226"/>
                </a:lnTo>
                <a:lnTo>
                  <a:pt x="9853" y="19053"/>
                </a:lnTo>
                <a:lnTo>
                  <a:pt x="0" y="0"/>
                </a:lnTo>
                <a:close/>
              </a:path>
            </a:pathLst>
          </a:custGeom>
          <a:solidFill>
            <a:srgbClr val="BF9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0856" y="1420682"/>
            <a:ext cx="127635" cy="111760"/>
          </a:xfrm>
          <a:custGeom>
            <a:avLst/>
            <a:gdLst/>
            <a:ahLst/>
            <a:cxnLst/>
            <a:rect l="l" t="t" r="r" b="b"/>
            <a:pathLst>
              <a:path w="127635" h="111759">
                <a:moveTo>
                  <a:pt x="3349" y="0"/>
                </a:moveTo>
                <a:lnTo>
                  <a:pt x="4438" y="38567"/>
                </a:lnTo>
                <a:lnTo>
                  <a:pt x="47467" y="90794"/>
                </a:lnTo>
                <a:lnTo>
                  <a:pt x="83424" y="109388"/>
                </a:lnTo>
                <a:lnTo>
                  <a:pt x="95186" y="111762"/>
                </a:lnTo>
                <a:lnTo>
                  <a:pt x="127201" y="105301"/>
                </a:lnTo>
                <a:lnTo>
                  <a:pt x="93744" y="99904"/>
                </a:lnTo>
                <a:lnTo>
                  <a:pt x="55333" y="80040"/>
                </a:lnTo>
                <a:lnTo>
                  <a:pt x="25042" y="49749"/>
                </a:lnTo>
                <a:lnTo>
                  <a:pt x="5177" y="11337"/>
                </a:lnTo>
                <a:lnTo>
                  <a:pt x="3349" y="0"/>
                </a:lnTo>
                <a:close/>
              </a:path>
            </a:pathLst>
          </a:custGeom>
          <a:solidFill>
            <a:srgbClr val="C39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4205" y="1392907"/>
            <a:ext cx="149225" cy="133350"/>
          </a:xfrm>
          <a:custGeom>
            <a:avLst/>
            <a:gdLst/>
            <a:ahLst/>
            <a:cxnLst/>
            <a:rect l="l" t="t" r="r" b="b"/>
            <a:pathLst>
              <a:path w="149225" h="133350">
                <a:moveTo>
                  <a:pt x="9062" y="0"/>
                </a:moveTo>
                <a:lnTo>
                  <a:pt x="4131" y="7312"/>
                </a:lnTo>
                <a:lnTo>
                  <a:pt x="0" y="27777"/>
                </a:lnTo>
                <a:lnTo>
                  <a:pt x="1828" y="39115"/>
                </a:lnTo>
                <a:lnTo>
                  <a:pt x="21693" y="77526"/>
                </a:lnTo>
                <a:lnTo>
                  <a:pt x="51983" y="107817"/>
                </a:lnTo>
                <a:lnTo>
                  <a:pt x="90395" y="127682"/>
                </a:lnTo>
                <a:lnTo>
                  <a:pt x="123852" y="133078"/>
                </a:lnTo>
                <a:lnTo>
                  <a:pt x="128891" y="132061"/>
                </a:lnTo>
                <a:lnTo>
                  <a:pt x="144567" y="121493"/>
                </a:lnTo>
                <a:lnTo>
                  <a:pt x="134623" y="121493"/>
                </a:lnTo>
                <a:lnTo>
                  <a:pt x="85348" y="111544"/>
                </a:lnTo>
                <a:lnTo>
                  <a:pt x="45109" y="84412"/>
                </a:lnTo>
                <a:lnTo>
                  <a:pt x="17978" y="44169"/>
                </a:lnTo>
                <a:lnTo>
                  <a:pt x="9062" y="0"/>
                </a:lnTo>
                <a:close/>
              </a:path>
              <a:path w="149225" h="133350">
                <a:moveTo>
                  <a:pt x="148818" y="118627"/>
                </a:moveTo>
                <a:lnTo>
                  <a:pt x="134623" y="121493"/>
                </a:lnTo>
                <a:lnTo>
                  <a:pt x="144567" y="121493"/>
                </a:lnTo>
                <a:lnTo>
                  <a:pt x="148818" y="118627"/>
                </a:lnTo>
                <a:close/>
              </a:path>
            </a:pathLst>
          </a:custGeom>
          <a:solidFill>
            <a:srgbClr val="C7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3266" y="1369637"/>
            <a:ext cx="156845" cy="144779"/>
          </a:xfrm>
          <a:custGeom>
            <a:avLst/>
            <a:gdLst/>
            <a:ahLst/>
            <a:cxnLst/>
            <a:rect l="l" t="t" r="r" b="b"/>
            <a:pathLst>
              <a:path w="156844" h="144780">
                <a:moveTo>
                  <a:pt x="15956" y="0"/>
                </a:moveTo>
                <a:lnTo>
                  <a:pt x="15469" y="327"/>
                </a:lnTo>
                <a:lnTo>
                  <a:pt x="0" y="23271"/>
                </a:lnTo>
                <a:lnTo>
                  <a:pt x="8916" y="67440"/>
                </a:lnTo>
                <a:lnTo>
                  <a:pt x="36047" y="107683"/>
                </a:lnTo>
                <a:lnTo>
                  <a:pt x="76286" y="134815"/>
                </a:lnTo>
                <a:lnTo>
                  <a:pt x="125561" y="144764"/>
                </a:lnTo>
                <a:lnTo>
                  <a:pt x="139756" y="141899"/>
                </a:lnTo>
                <a:lnTo>
                  <a:pt x="150085" y="134936"/>
                </a:lnTo>
                <a:lnTo>
                  <a:pt x="152449" y="131429"/>
                </a:lnTo>
                <a:lnTo>
                  <a:pt x="125561" y="131429"/>
                </a:lnTo>
                <a:lnTo>
                  <a:pt x="81470" y="122528"/>
                </a:lnTo>
                <a:lnTo>
                  <a:pt x="45465" y="98254"/>
                </a:lnTo>
                <a:lnTo>
                  <a:pt x="21191" y="62249"/>
                </a:lnTo>
                <a:lnTo>
                  <a:pt x="12290" y="18158"/>
                </a:lnTo>
                <a:lnTo>
                  <a:pt x="15956" y="0"/>
                </a:lnTo>
                <a:close/>
              </a:path>
              <a:path w="156844" h="144780">
                <a:moveTo>
                  <a:pt x="156686" y="125146"/>
                </a:moveTo>
                <a:lnTo>
                  <a:pt x="125561" y="131429"/>
                </a:lnTo>
                <a:lnTo>
                  <a:pt x="152449" y="131429"/>
                </a:lnTo>
                <a:lnTo>
                  <a:pt x="156686" y="125146"/>
                </a:lnTo>
                <a:close/>
              </a:path>
            </a:pathLst>
          </a:custGeom>
          <a:solidFill>
            <a:srgbClr val="CBA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5557" y="1359238"/>
            <a:ext cx="156845" cy="142240"/>
          </a:xfrm>
          <a:custGeom>
            <a:avLst/>
            <a:gdLst/>
            <a:ahLst/>
            <a:cxnLst/>
            <a:rect l="l" t="t" r="r" b="b"/>
            <a:pathLst>
              <a:path w="156844" h="142240">
                <a:moveTo>
                  <a:pt x="19087" y="0"/>
                </a:moveTo>
                <a:lnTo>
                  <a:pt x="3665" y="10396"/>
                </a:lnTo>
                <a:lnTo>
                  <a:pt x="0" y="28555"/>
                </a:lnTo>
                <a:lnTo>
                  <a:pt x="8901" y="72646"/>
                </a:lnTo>
                <a:lnTo>
                  <a:pt x="33175" y="108650"/>
                </a:lnTo>
                <a:lnTo>
                  <a:pt x="69180" y="132925"/>
                </a:lnTo>
                <a:lnTo>
                  <a:pt x="113271" y="141826"/>
                </a:lnTo>
                <a:lnTo>
                  <a:pt x="144395" y="135543"/>
                </a:lnTo>
                <a:lnTo>
                  <a:pt x="149142" y="128504"/>
                </a:lnTo>
                <a:lnTo>
                  <a:pt x="113271" y="128504"/>
                </a:lnTo>
                <a:lnTo>
                  <a:pt x="74369" y="120650"/>
                </a:lnTo>
                <a:lnTo>
                  <a:pt x="42598" y="99232"/>
                </a:lnTo>
                <a:lnTo>
                  <a:pt x="21177" y="67462"/>
                </a:lnTo>
                <a:lnTo>
                  <a:pt x="13322" y="28555"/>
                </a:lnTo>
                <a:lnTo>
                  <a:pt x="19087" y="0"/>
                </a:lnTo>
                <a:close/>
              </a:path>
              <a:path w="156844" h="142240">
                <a:moveTo>
                  <a:pt x="156319" y="117858"/>
                </a:moveTo>
                <a:lnTo>
                  <a:pt x="152178" y="120650"/>
                </a:lnTo>
                <a:lnTo>
                  <a:pt x="113271" y="128504"/>
                </a:lnTo>
                <a:lnTo>
                  <a:pt x="149142" y="128504"/>
                </a:lnTo>
                <a:lnTo>
                  <a:pt x="156319" y="117858"/>
                </a:lnTo>
                <a:close/>
              </a:path>
            </a:pathLst>
          </a:custGeom>
          <a:solidFill>
            <a:srgbClr val="D0B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8876" y="1348850"/>
            <a:ext cx="148590" cy="139065"/>
          </a:xfrm>
          <a:custGeom>
            <a:avLst/>
            <a:gdLst/>
            <a:ahLst/>
            <a:cxnLst/>
            <a:rect l="l" t="t" r="r" b="b"/>
            <a:pathLst>
              <a:path w="148589" h="139065">
                <a:moveTo>
                  <a:pt x="23663" y="0"/>
                </a:moveTo>
                <a:lnTo>
                  <a:pt x="20113" y="716"/>
                </a:lnTo>
                <a:lnTo>
                  <a:pt x="5765" y="10389"/>
                </a:lnTo>
                <a:lnTo>
                  <a:pt x="0" y="38944"/>
                </a:lnTo>
                <a:lnTo>
                  <a:pt x="7855" y="77852"/>
                </a:lnTo>
                <a:lnTo>
                  <a:pt x="29276" y="109621"/>
                </a:lnTo>
                <a:lnTo>
                  <a:pt x="61046" y="131040"/>
                </a:lnTo>
                <a:lnTo>
                  <a:pt x="99949" y="138893"/>
                </a:lnTo>
                <a:lnTo>
                  <a:pt x="138856" y="131040"/>
                </a:lnTo>
                <a:lnTo>
                  <a:pt x="142997" y="128248"/>
                </a:lnTo>
                <a:lnTo>
                  <a:pt x="144802" y="125571"/>
                </a:lnTo>
                <a:lnTo>
                  <a:pt x="99949" y="125571"/>
                </a:lnTo>
                <a:lnTo>
                  <a:pt x="66232" y="118763"/>
                </a:lnTo>
                <a:lnTo>
                  <a:pt x="38701" y="100198"/>
                </a:lnTo>
                <a:lnTo>
                  <a:pt x="20140" y="72663"/>
                </a:lnTo>
                <a:lnTo>
                  <a:pt x="13335" y="38944"/>
                </a:lnTo>
                <a:lnTo>
                  <a:pt x="20140" y="5226"/>
                </a:lnTo>
                <a:lnTo>
                  <a:pt x="23663" y="0"/>
                </a:lnTo>
                <a:close/>
              </a:path>
              <a:path w="148589" h="139065">
                <a:moveTo>
                  <a:pt x="148202" y="108963"/>
                </a:moveTo>
                <a:lnTo>
                  <a:pt x="133667" y="118763"/>
                </a:lnTo>
                <a:lnTo>
                  <a:pt x="99949" y="125571"/>
                </a:lnTo>
                <a:lnTo>
                  <a:pt x="144802" y="125571"/>
                </a:lnTo>
                <a:lnTo>
                  <a:pt x="148202" y="108963"/>
                </a:lnTo>
                <a:close/>
              </a:path>
            </a:pathLst>
          </a:custGeom>
          <a:solidFill>
            <a:srgbClr val="D4B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2212" y="1345161"/>
            <a:ext cx="139065" cy="129539"/>
          </a:xfrm>
          <a:custGeom>
            <a:avLst/>
            <a:gdLst/>
            <a:ahLst/>
            <a:cxnLst/>
            <a:rect l="l" t="t" r="r" b="b"/>
            <a:pathLst>
              <a:path w="139064" h="129540">
                <a:moveTo>
                  <a:pt x="28592" y="0"/>
                </a:moveTo>
                <a:lnTo>
                  <a:pt x="10328" y="3686"/>
                </a:lnTo>
                <a:lnTo>
                  <a:pt x="6805" y="8913"/>
                </a:lnTo>
                <a:lnTo>
                  <a:pt x="0" y="42631"/>
                </a:lnTo>
                <a:lnTo>
                  <a:pt x="6805" y="76349"/>
                </a:lnTo>
                <a:lnTo>
                  <a:pt x="25366" y="103885"/>
                </a:lnTo>
                <a:lnTo>
                  <a:pt x="52897" y="122450"/>
                </a:lnTo>
                <a:lnTo>
                  <a:pt x="86613" y="129258"/>
                </a:lnTo>
                <a:lnTo>
                  <a:pt x="120332" y="122450"/>
                </a:lnTo>
                <a:lnTo>
                  <a:pt x="130013" y="115923"/>
                </a:lnTo>
                <a:lnTo>
                  <a:pt x="86613" y="115923"/>
                </a:lnTo>
                <a:lnTo>
                  <a:pt x="58086" y="110163"/>
                </a:lnTo>
                <a:lnTo>
                  <a:pt x="34790" y="94455"/>
                </a:lnTo>
                <a:lnTo>
                  <a:pt x="19082" y="71158"/>
                </a:lnTo>
                <a:lnTo>
                  <a:pt x="13322" y="42631"/>
                </a:lnTo>
                <a:lnTo>
                  <a:pt x="19082" y="14104"/>
                </a:lnTo>
                <a:lnTo>
                  <a:pt x="28592" y="0"/>
                </a:lnTo>
                <a:close/>
              </a:path>
              <a:path w="139064" h="129540">
                <a:moveTo>
                  <a:pt x="138582" y="94247"/>
                </a:moveTo>
                <a:lnTo>
                  <a:pt x="138442" y="94455"/>
                </a:lnTo>
                <a:lnTo>
                  <a:pt x="115146" y="110163"/>
                </a:lnTo>
                <a:lnTo>
                  <a:pt x="86613" y="115923"/>
                </a:lnTo>
                <a:lnTo>
                  <a:pt x="130013" y="115923"/>
                </a:lnTo>
                <a:lnTo>
                  <a:pt x="134867" y="112650"/>
                </a:lnTo>
                <a:lnTo>
                  <a:pt x="138582" y="94247"/>
                </a:lnTo>
                <a:close/>
              </a:path>
            </a:pathLst>
          </a:custGeom>
          <a:solidFill>
            <a:srgbClr val="D9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5535" y="1342085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80">
                <a:moveTo>
                  <a:pt x="30505" y="0"/>
                </a:moveTo>
                <a:lnTo>
                  <a:pt x="15269" y="3075"/>
                </a:lnTo>
                <a:lnTo>
                  <a:pt x="5760" y="17180"/>
                </a:lnTo>
                <a:lnTo>
                  <a:pt x="0" y="45707"/>
                </a:lnTo>
                <a:lnTo>
                  <a:pt x="5760" y="74234"/>
                </a:lnTo>
                <a:lnTo>
                  <a:pt x="21467" y="97531"/>
                </a:lnTo>
                <a:lnTo>
                  <a:pt x="44764" y="113238"/>
                </a:lnTo>
                <a:lnTo>
                  <a:pt x="73291" y="118999"/>
                </a:lnTo>
                <a:lnTo>
                  <a:pt x="101824" y="113238"/>
                </a:lnTo>
                <a:lnTo>
                  <a:pt x="113039" y="105676"/>
                </a:lnTo>
                <a:lnTo>
                  <a:pt x="73291" y="105676"/>
                </a:lnTo>
                <a:lnTo>
                  <a:pt x="49948" y="100964"/>
                </a:lnTo>
                <a:lnTo>
                  <a:pt x="30886" y="88112"/>
                </a:lnTo>
                <a:lnTo>
                  <a:pt x="18034" y="69050"/>
                </a:lnTo>
                <a:lnTo>
                  <a:pt x="13322" y="45707"/>
                </a:lnTo>
                <a:lnTo>
                  <a:pt x="18034" y="22363"/>
                </a:lnTo>
                <a:lnTo>
                  <a:pt x="30886" y="3301"/>
                </a:lnTo>
                <a:lnTo>
                  <a:pt x="34567" y="819"/>
                </a:lnTo>
                <a:lnTo>
                  <a:pt x="30505" y="0"/>
                </a:lnTo>
                <a:close/>
              </a:path>
              <a:path w="125730" h="119380">
                <a:moveTo>
                  <a:pt x="122290" y="78333"/>
                </a:moveTo>
                <a:lnTo>
                  <a:pt x="115696" y="88112"/>
                </a:lnTo>
                <a:lnTo>
                  <a:pt x="96635" y="100964"/>
                </a:lnTo>
                <a:lnTo>
                  <a:pt x="73291" y="105676"/>
                </a:lnTo>
                <a:lnTo>
                  <a:pt x="113039" y="105676"/>
                </a:lnTo>
                <a:lnTo>
                  <a:pt x="125120" y="97531"/>
                </a:lnTo>
                <a:lnTo>
                  <a:pt x="125260" y="97323"/>
                </a:lnTo>
                <a:lnTo>
                  <a:pt x="125691" y="95186"/>
                </a:lnTo>
                <a:lnTo>
                  <a:pt x="122290" y="78333"/>
                </a:lnTo>
                <a:close/>
              </a:path>
            </a:pathLst>
          </a:custGeom>
          <a:solidFill>
            <a:srgbClr val="DEC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8856" y="1342906"/>
            <a:ext cx="109220" cy="105410"/>
          </a:xfrm>
          <a:custGeom>
            <a:avLst/>
            <a:gdLst/>
            <a:ahLst/>
            <a:cxnLst/>
            <a:rect l="l" t="t" r="r" b="b"/>
            <a:pathLst>
              <a:path w="109219" h="105409">
                <a:moveTo>
                  <a:pt x="21245" y="0"/>
                </a:moveTo>
                <a:lnTo>
                  <a:pt x="17564" y="2482"/>
                </a:lnTo>
                <a:lnTo>
                  <a:pt x="4712" y="21543"/>
                </a:lnTo>
                <a:lnTo>
                  <a:pt x="0" y="44887"/>
                </a:lnTo>
                <a:lnTo>
                  <a:pt x="4712" y="68230"/>
                </a:lnTo>
                <a:lnTo>
                  <a:pt x="17564" y="87292"/>
                </a:lnTo>
                <a:lnTo>
                  <a:pt x="36626" y="100144"/>
                </a:lnTo>
                <a:lnTo>
                  <a:pt x="59969" y="104856"/>
                </a:lnTo>
                <a:lnTo>
                  <a:pt x="83312" y="100144"/>
                </a:lnTo>
                <a:lnTo>
                  <a:pt x="96083" y="91534"/>
                </a:lnTo>
                <a:lnTo>
                  <a:pt x="59969" y="91534"/>
                </a:lnTo>
                <a:lnTo>
                  <a:pt x="41817" y="87867"/>
                </a:lnTo>
                <a:lnTo>
                  <a:pt x="26993" y="77869"/>
                </a:lnTo>
                <a:lnTo>
                  <a:pt x="16999" y="63041"/>
                </a:lnTo>
                <a:lnTo>
                  <a:pt x="13335" y="44887"/>
                </a:lnTo>
                <a:lnTo>
                  <a:pt x="16999" y="26733"/>
                </a:lnTo>
                <a:lnTo>
                  <a:pt x="26993" y="11905"/>
                </a:lnTo>
                <a:lnTo>
                  <a:pt x="39255" y="3635"/>
                </a:lnTo>
                <a:lnTo>
                  <a:pt x="21245" y="0"/>
                </a:lnTo>
                <a:close/>
              </a:path>
              <a:path w="109219" h="105409">
                <a:moveTo>
                  <a:pt x="104288" y="56419"/>
                </a:moveTo>
                <a:lnTo>
                  <a:pt x="102951" y="63041"/>
                </a:lnTo>
                <a:lnTo>
                  <a:pt x="92956" y="77869"/>
                </a:lnTo>
                <a:lnTo>
                  <a:pt x="78129" y="87867"/>
                </a:lnTo>
                <a:lnTo>
                  <a:pt x="59969" y="91534"/>
                </a:lnTo>
                <a:lnTo>
                  <a:pt x="96083" y="91534"/>
                </a:lnTo>
                <a:lnTo>
                  <a:pt x="102374" y="87292"/>
                </a:lnTo>
                <a:lnTo>
                  <a:pt x="108967" y="77513"/>
                </a:lnTo>
                <a:lnTo>
                  <a:pt x="104890" y="57312"/>
                </a:lnTo>
                <a:lnTo>
                  <a:pt x="104288" y="56419"/>
                </a:lnTo>
                <a:close/>
              </a:path>
            </a:pathLst>
          </a:custGeom>
          <a:solidFill>
            <a:srgbClr val="E4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2191" y="1346543"/>
            <a:ext cx="91440" cy="88265"/>
          </a:xfrm>
          <a:custGeom>
            <a:avLst/>
            <a:gdLst/>
            <a:ahLst/>
            <a:cxnLst/>
            <a:rect l="l" t="t" r="r" b="b"/>
            <a:pathLst>
              <a:path w="91439" h="88265">
                <a:moveTo>
                  <a:pt x="25920" y="0"/>
                </a:moveTo>
                <a:lnTo>
                  <a:pt x="13658" y="8270"/>
                </a:lnTo>
                <a:lnTo>
                  <a:pt x="3664" y="23097"/>
                </a:lnTo>
                <a:lnTo>
                  <a:pt x="0" y="41252"/>
                </a:lnTo>
                <a:lnTo>
                  <a:pt x="3664" y="59406"/>
                </a:lnTo>
                <a:lnTo>
                  <a:pt x="13658" y="74234"/>
                </a:lnTo>
                <a:lnTo>
                  <a:pt x="28482" y="84232"/>
                </a:lnTo>
                <a:lnTo>
                  <a:pt x="46634" y="87899"/>
                </a:lnTo>
                <a:lnTo>
                  <a:pt x="64794" y="84232"/>
                </a:lnTo>
                <a:lnTo>
                  <a:pt x="79131" y="74564"/>
                </a:lnTo>
                <a:lnTo>
                  <a:pt x="46634" y="74564"/>
                </a:lnTo>
                <a:lnTo>
                  <a:pt x="33665" y="71947"/>
                </a:lnTo>
                <a:lnTo>
                  <a:pt x="23077" y="64809"/>
                </a:lnTo>
                <a:lnTo>
                  <a:pt x="15939" y="54220"/>
                </a:lnTo>
                <a:lnTo>
                  <a:pt x="13322" y="41252"/>
                </a:lnTo>
                <a:lnTo>
                  <a:pt x="15939" y="28283"/>
                </a:lnTo>
                <a:lnTo>
                  <a:pt x="23077" y="17695"/>
                </a:lnTo>
                <a:lnTo>
                  <a:pt x="33665" y="10557"/>
                </a:lnTo>
                <a:lnTo>
                  <a:pt x="46634" y="7940"/>
                </a:lnTo>
                <a:lnTo>
                  <a:pt x="48194" y="7940"/>
                </a:lnTo>
                <a:lnTo>
                  <a:pt x="40902" y="3024"/>
                </a:lnTo>
                <a:lnTo>
                  <a:pt x="25920" y="0"/>
                </a:lnTo>
                <a:close/>
              </a:path>
              <a:path w="91439" h="88265">
                <a:moveTo>
                  <a:pt x="78565" y="34408"/>
                </a:moveTo>
                <a:lnTo>
                  <a:pt x="59602" y="71947"/>
                </a:lnTo>
                <a:lnTo>
                  <a:pt x="46634" y="74564"/>
                </a:lnTo>
                <a:lnTo>
                  <a:pt x="79131" y="74564"/>
                </a:lnTo>
                <a:lnTo>
                  <a:pt x="79621" y="74234"/>
                </a:lnTo>
                <a:lnTo>
                  <a:pt x="89616" y="59406"/>
                </a:lnTo>
                <a:lnTo>
                  <a:pt x="90953" y="52784"/>
                </a:lnTo>
                <a:lnTo>
                  <a:pt x="78565" y="34408"/>
                </a:lnTo>
                <a:close/>
              </a:path>
              <a:path w="91439" h="88265">
                <a:moveTo>
                  <a:pt x="48194" y="7940"/>
                </a:moveTo>
                <a:lnTo>
                  <a:pt x="46634" y="7940"/>
                </a:lnTo>
                <a:lnTo>
                  <a:pt x="48860" y="8389"/>
                </a:lnTo>
                <a:lnTo>
                  <a:pt x="48194" y="7940"/>
                </a:lnTo>
                <a:close/>
              </a:path>
            </a:pathLst>
          </a:custGeom>
          <a:solidFill>
            <a:srgbClr val="E9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65516" y="1354482"/>
            <a:ext cx="66675" cy="66676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33312" y="0"/>
                </a:moveTo>
                <a:lnTo>
                  <a:pt x="20343" y="2617"/>
                </a:lnTo>
                <a:lnTo>
                  <a:pt x="9755" y="9755"/>
                </a:lnTo>
                <a:lnTo>
                  <a:pt x="2617" y="20343"/>
                </a:lnTo>
                <a:lnTo>
                  <a:pt x="0" y="33312"/>
                </a:lnTo>
                <a:lnTo>
                  <a:pt x="2617" y="46280"/>
                </a:lnTo>
                <a:lnTo>
                  <a:pt x="9755" y="56869"/>
                </a:lnTo>
                <a:lnTo>
                  <a:pt x="20343" y="64007"/>
                </a:lnTo>
                <a:lnTo>
                  <a:pt x="33312" y="66624"/>
                </a:lnTo>
                <a:lnTo>
                  <a:pt x="46280" y="64007"/>
                </a:lnTo>
                <a:lnTo>
                  <a:pt x="56869" y="56869"/>
                </a:lnTo>
                <a:lnTo>
                  <a:pt x="59273" y="53301"/>
                </a:lnTo>
                <a:lnTo>
                  <a:pt x="33312" y="53301"/>
                </a:lnTo>
                <a:lnTo>
                  <a:pt x="25532" y="51730"/>
                </a:lnTo>
                <a:lnTo>
                  <a:pt x="19178" y="47445"/>
                </a:lnTo>
                <a:lnTo>
                  <a:pt x="14893" y="41091"/>
                </a:lnTo>
                <a:lnTo>
                  <a:pt x="13322" y="33312"/>
                </a:lnTo>
                <a:lnTo>
                  <a:pt x="14893" y="25532"/>
                </a:lnTo>
                <a:lnTo>
                  <a:pt x="19178" y="19178"/>
                </a:lnTo>
                <a:lnTo>
                  <a:pt x="25532" y="14893"/>
                </a:lnTo>
                <a:lnTo>
                  <a:pt x="33312" y="13322"/>
                </a:lnTo>
                <a:lnTo>
                  <a:pt x="54633" y="13322"/>
                </a:lnTo>
                <a:lnTo>
                  <a:pt x="35538" y="449"/>
                </a:lnTo>
                <a:lnTo>
                  <a:pt x="33312" y="0"/>
                </a:lnTo>
                <a:close/>
              </a:path>
              <a:path w="66675" h="66675">
                <a:moveTo>
                  <a:pt x="54633" y="13322"/>
                </a:moveTo>
                <a:lnTo>
                  <a:pt x="33312" y="13322"/>
                </a:lnTo>
                <a:lnTo>
                  <a:pt x="41091" y="14893"/>
                </a:lnTo>
                <a:lnTo>
                  <a:pt x="47445" y="19178"/>
                </a:lnTo>
                <a:lnTo>
                  <a:pt x="51730" y="25532"/>
                </a:lnTo>
                <a:lnTo>
                  <a:pt x="53301" y="33312"/>
                </a:lnTo>
                <a:lnTo>
                  <a:pt x="51730" y="41091"/>
                </a:lnTo>
                <a:lnTo>
                  <a:pt x="47445" y="47445"/>
                </a:lnTo>
                <a:lnTo>
                  <a:pt x="41091" y="51730"/>
                </a:lnTo>
                <a:lnTo>
                  <a:pt x="33312" y="53301"/>
                </a:lnTo>
                <a:lnTo>
                  <a:pt x="59273" y="53301"/>
                </a:lnTo>
                <a:lnTo>
                  <a:pt x="64007" y="46280"/>
                </a:lnTo>
                <a:lnTo>
                  <a:pt x="66624" y="33312"/>
                </a:lnTo>
                <a:lnTo>
                  <a:pt x="65243" y="26468"/>
                </a:lnTo>
                <a:lnTo>
                  <a:pt x="57835" y="15481"/>
                </a:lnTo>
                <a:lnTo>
                  <a:pt x="54633" y="13322"/>
                </a:lnTo>
                <a:close/>
              </a:path>
            </a:pathLst>
          </a:custGeom>
          <a:solidFill>
            <a:srgbClr val="EF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8836" y="1367805"/>
            <a:ext cx="40006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89" y="0"/>
                </a:moveTo>
                <a:lnTo>
                  <a:pt x="12210" y="1571"/>
                </a:lnTo>
                <a:lnTo>
                  <a:pt x="5856" y="5856"/>
                </a:lnTo>
                <a:lnTo>
                  <a:pt x="1571" y="12210"/>
                </a:lnTo>
                <a:lnTo>
                  <a:pt x="0" y="19989"/>
                </a:lnTo>
                <a:lnTo>
                  <a:pt x="1571" y="27769"/>
                </a:lnTo>
                <a:lnTo>
                  <a:pt x="5856" y="34123"/>
                </a:lnTo>
                <a:lnTo>
                  <a:pt x="12210" y="38408"/>
                </a:lnTo>
                <a:lnTo>
                  <a:pt x="19989" y="39979"/>
                </a:lnTo>
                <a:lnTo>
                  <a:pt x="27769" y="38408"/>
                </a:lnTo>
                <a:lnTo>
                  <a:pt x="34123" y="34123"/>
                </a:lnTo>
                <a:lnTo>
                  <a:pt x="38408" y="27769"/>
                </a:lnTo>
                <a:lnTo>
                  <a:pt x="38632" y="26657"/>
                </a:lnTo>
                <a:lnTo>
                  <a:pt x="16306" y="26657"/>
                </a:lnTo>
                <a:lnTo>
                  <a:pt x="13334" y="23672"/>
                </a:lnTo>
                <a:lnTo>
                  <a:pt x="13334" y="16306"/>
                </a:lnTo>
                <a:lnTo>
                  <a:pt x="16306" y="13322"/>
                </a:lnTo>
                <a:lnTo>
                  <a:pt x="38632" y="13322"/>
                </a:lnTo>
                <a:lnTo>
                  <a:pt x="38408" y="12210"/>
                </a:lnTo>
                <a:lnTo>
                  <a:pt x="34123" y="5856"/>
                </a:lnTo>
                <a:lnTo>
                  <a:pt x="27769" y="1571"/>
                </a:lnTo>
                <a:lnTo>
                  <a:pt x="19989" y="0"/>
                </a:lnTo>
                <a:close/>
              </a:path>
              <a:path w="40005" h="40005">
                <a:moveTo>
                  <a:pt x="38632" y="13322"/>
                </a:moveTo>
                <a:lnTo>
                  <a:pt x="23672" y="13322"/>
                </a:lnTo>
                <a:lnTo>
                  <a:pt x="26657" y="16306"/>
                </a:lnTo>
                <a:lnTo>
                  <a:pt x="26657" y="23672"/>
                </a:lnTo>
                <a:lnTo>
                  <a:pt x="23672" y="26657"/>
                </a:lnTo>
                <a:lnTo>
                  <a:pt x="38632" y="26657"/>
                </a:lnTo>
                <a:lnTo>
                  <a:pt x="39979" y="19989"/>
                </a:lnTo>
                <a:lnTo>
                  <a:pt x="38632" y="13322"/>
                </a:lnTo>
                <a:close/>
              </a:path>
            </a:pathLst>
          </a:custGeom>
          <a:solidFill>
            <a:srgbClr val="F6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0853" y="1342086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95186"/>
                </a:moveTo>
                <a:lnTo>
                  <a:pt x="7480" y="58132"/>
                </a:lnTo>
                <a:lnTo>
                  <a:pt x="27881" y="27876"/>
                </a:lnTo>
                <a:lnTo>
                  <a:pt x="58137" y="7479"/>
                </a:lnTo>
                <a:lnTo>
                  <a:pt x="95186" y="0"/>
                </a:lnTo>
                <a:lnTo>
                  <a:pt x="132240" y="7479"/>
                </a:lnTo>
                <a:lnTo>
                  <a:pt x="162496" y="27876"/>
                </a:lnTo>
                <a:lnTo>
                  <a:pt x="182893" y="58132"/>
                </a:lnTo>
                <a:lnTo>
                  <a:pt x="190373" y="95186"/>
                </a:lnTo>
                <a:lnTo>
                  <a:pt x="182893" y="132233"/>
                </a:lnTo>
                <a:lnTo>
                  <a:pt x="162496" y="162485"/>
                </a:lnTo>
                <a:lnTo>
                  <a:pt x="132240" y="182881"/>
                </a:lnTo>
                <a:lnTo>
                  <a:pt x="95186" y="190360"/>
                </a:lnTo>
                <a:lnTo>
                  <a:pt x="58137" y="182881"/>
                </a:lnTo>
                <a:lnTo>
                  <a:pt x="27881" y="162485"/>
                </a:lnTo>
                <a:lnTo>
                  <a:pt x="7480" y="132233"/>
                </a:lnTo>
                <a:lnTo>
                  <a:pt x="0" y="95186"/>
                </a:lnTo>
                <a:close/>
              </a:path>
            </a:pathLst>
          </a:custGeom>
          <a:ln w="59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2646" y="1332054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86" y="0"/>
                </a:moveTo>
                <a:lnTo>
                  <a:pt x="58137" y="7479"/>
                </a:lnTo>
                <a:lnTo>
                  <a:pt x="27881" y="27876"/>
                </a:lnTo>
                <a:lnTo>
                  <a:pt x="7480" y="58132"/>
                </a:lnTo>
                <a:lnTo>
                  <a:pt x="0" y="95186"/>
                </a:lnTo>
                <a:lnTo>
                  <a:pt x="7480" y="132235"/>
                </a:lnTo>
                <a:lnTo>
                  <a:pt x="27881" y="162491"/>
                </a:lnTo>
                <a:lnTo>
                  <a:pt x="58137" y="182892"/>
                </a:lnTo>
                <a:lnTo>
                  <a:pt x="95186" y="190373"/>
                </a:lnTo>
                <a:lnTo>
                  <a:pt x="132240" y="182892"/>
                </a:lnTo>
                <a:lnTo>
                  <a:pt x="162496" y="162491"/>
                </a:lnTo>
                <a:lnTo>
                  <a:pt x="182893" y="132235"/>
                </a:lnTo>
                <a:lnTo>
                  <a:pt x="190373" y="95186"/>
                </a:lnTo>
                <a:lnTo>
                  <a:pt x="182893" y="58132"/>
                </a:lnTo>
                <a:lnTo>
                  <a:pt x="162496" y="27876"/>
                </a:lnTo>
                <a:lnTo>
                  <a:pt x="132240" y="7479"/>
                </a:lnTo>
                <a:lnTo>
                  <a:pt x="95186" y="0"/>
                </a:lnTo>
                <a:close/>
              </a:path>
            </a:pathLst>
          </a:custGeom>
          <a:solidFill>
            <a:srgbClr val="BB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7081" y="1449182"/>
            <a:ext cx="79375" cy="71121"/>
          </a:xfrm>
          <a:custGeom>
            <a:avLst/>
            <a:gdLst/>
            <a:ahLst/>
            <a:cxnLst/>
            <a:rect l="l" t="t" r="r" b="b"/>
            <a:pathLst>
              <a:path w="79375" h="71119">
                <a:moveTo>
                  <a:pt x="0" y="0"/>
                </a:moveTo>
                <a:lnTo>
                  <a:pt x="3050" y="15107"/>
                </a:lnTo>
                <a:lnTo>
                  <a:pt x="23450" y="45364"/>
                </a:lnTo>
                <a:lnTo>
                  <a:pt x="53707" y="65764"/>
                </a:lnTo>
                <a:lnTo>
                  <a:pt x="79078" y="70887"/>
                </a:lnTo>
                <a:lnTo>
                  <a:pt x="43036" y="52247"/>
                </a:lnTo>
                <a:lnTo>
                  <a:pt x="9861" y="19070"/>
                </a:lnTo>
                <a:lnTo>
                  <a:pt x="0" y="0"/>
                </a:lnTo>
                <a:close/>
              </a:path>
            </a:pathLst>
          </a:custGeom>
          <a:solidFill>
            <a:srgbClr val="BF9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2649" y="1410641"/>
            <a:ext cx="127635" cy="112395"/>
          </a:xfrm>
          <a:custGeom>
            <a:avLst/>
            <a:gdLst/>
            <a:ahLst/>
            <a:cxnLst/>
            <a:rect l="l" t="t" r="r" b="b"/>
            <a:pathLst>
              <a:path w="127635" h="112394">
                <a:moveTo>
                  <a:pt x="3351" y="0"/>
                </a:moveTo>
                <a:lnTo>
                  <a:pt x="4430" y="38541"/>
                </a:lnTo>
                <a:lnTo>
                  <a:pt x="47467" y="90788"/>
                </a:lnTo>
                <a:lnTo>
                  <a:pt x="83508" y="109429"/>
                </a:lnTo>
                <a:lnTo>
                  <a:pt x="95186" y="111786"/>
                </a:lnTo>
                <a:lnTo>
                  <a:pt x="127301" y="105303"/>
                </a:lnTo>
                <a:lnTo>
                  <a:pt x="93744" y="99890"/>
                </a:lnTo>
                <a:lnTo>
                  <a:pt x="55333" y="80026"/>
                </a:lnTo>
                <a:lnTo>
                  <a:pt x="25042" y="49735"/>
                </a:lnTo>
                <a:lnTo>
                  <a:pt x="5177" y="11323"/>
                </a:lnTo>
                <a:lnTo>
                  <a:pt x="3351" y="0"/>
                </a:lnTo>
                <a:close/>
              </a:path>
            </a:pathLst>
          </a:custGeom>
          <a:solidFill>
            <a:srgbClr val="C39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6002" y="1382867"/>
            <a:ext cx="149225" cy="133350"/>
          </a:xfrm>
          <a:custGeom>
            <a:avLst/>
            <a:gdLst/>
            <a:ahLst/>
            <a:cxnLst/>
            <a:rect l="l" t="t" r="r" b="b"/>
            <a:pathLst>
              <a:path w="149225" h="133350">
                <a:moveTo>
                  <a:pt x="9063" y="0"/>
                </a:moveTo>
                <a:lnTo>
                  <a:pt x="4129" y="7318"/>
                </a:lnTo>
                <a:lnTo>
                  <a:pt x="0" y="27771"/>
                </a:lnTo>
                <a:lnTo>
                  <a:pt x="1826" y="39095"/>
                </a:lnTo>
                <a:lnTo>
                  <a:pt x="21691" y="77507"/>
                </a:lnTo>
                <a:lnTo>
                  <a:pt x="51981" y="107797"/>
                </a:lnTo>
                <a:lnTo>
                  <a:pt x="90393" y="127662"/>
                </a:lnTo>
                <a:lnTo>
                  <a:pt x="123950" y="133075"/>
                </a:lnTo>
                <a:lnTo>
                  <a:pt x="128889" y="132077"/>
                </a:lnTo>
                <a:lnTo>
                  <a:pt x="144615" y="121474"/>
                </a:lnTo>
                <a:lnTo>
                  <a:pt x="134621" y="121474"/>
                </a:lnTo>
                <a:lnTo>
                  <a:pt x="85346" y="111525"/>
                </a:lnTo>
                <a:lnTo>
                  <a:pt x="45106" y="84393"/>
                </a:lnTo>
                <a:lnTo>
                  <a:pt x="17976" y="44150"/>
                </a:lnTo>
                <a:lnTo>
                  <a:pt x="9063" y="0"/>
                </a:lnTo>
                <a:close/>
              </a:path>
              <a:path w="149225" h="133350">
                <a:moveTo>
                  <a:pt x="148887" y="118594"/>
                </a:moveTo>
                <a:lnTo>
                  <a:pt x="134621" y="121474"/>
                </a:lnTo>
                <a:lnTo>
                  <a:pt x="144615" y="121474"/>
                </a:lnTo>
                <a:lnTo>
                  <a:pt x="148887" y="118594"/>
                </a:lnTo>
                <a:close/>
              </a:path>
            </a:pathLst>
          </a:custGeom>
          <a:solidFill>
            <a:srgbClr val="C7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5063" y="1359606"/>
            <a:ext cx="156845" cy="144779"/>
          </a:xfrm>
          <a:custGeom>
            <a:avLst/>
            <a:gdLst/>
            <a:ahLst/>
            <a:cxnLst/>
            <a:rect l="l" t="t" r="r" b="b"/>
            <a:pathLst>
              <a:path w="156845" h="144780">
                <a:moveTo>
                  <a:pt x="15946" y="0"/>
                </a:moveTo>
                <a:lnTo>
                  <a:pt x="15466" y="323"/>
                </a:lnTo>
                <a:lnTo>
                  <a:pt x="0" y="23261"/>
                </a:lnTo>
                <a:lnTo>
                  <a:pt x="8912" y="67411"/>
                </a:lnTo>
                <a:lnTo>
                  <a:pt x="36043" y="107654"/>
                </a:lnTo>
                <a:lnTo>
                  <a:pt x="76282" y="134786"/>
                </a:lnTo>
                <a:lnTo>
                  <a:pt x="125557" y="144735"/>
                </a:lnTo>
                <a:lnTo>
                  <a:pt x="139823" y="141855"/>
                </a:lnTo>
                <a:lnTo>
                  <a:pt x="150081" y="134938"/>
                </a:lnTo>
                <a:lnTo>
                  <a:pt x="152458" y="131413"/>
                </a:lnTo>
                <a:lnTo>
                  <a:pt x="125557" y="131413"/>
                </a:lnTo>
                <a:lnTo>
                  <a:pt x="81466" y="122509"/>
                </a:lnTo>
                <a:lnTo>
                  <a:pt x="45461" y="98231"/>
                </a:lnTo>
                <a:lnTo>
                  <a:pt x="21187" y="62222"/>
                </a:lnTo>
                <a:lnTo>
                  <a:pt x="12286" y="18129"/>
                </a:lnTo>
                <a:lnTo>
                  <a:pt x="15946" y="0"/>
                </a:lnTo>
                <a:close/>
              </a:path>
              <a:path w="156845" h="144780">
                <a:moveTo>
                  <a:pt x="156696" y="125125"/>
                </a:moveTo>
                <a:lnTo>
                  <a:pt x="125557" y="131413"/>
                </a:lnTo>
                <a:lnTo>
                  <a:pt x="152458" y="131413"/>
                </a:lnTo>
                <a:lnTo>
                  <a:pt x="156696" y="125125"/>
                </a:lnTo>
                <a:close/>
              </a:path>
            </a:pathLst>
          </a:custGeom>
          <a:solidFill>
            <a:srgbClr val="CBA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7350" y="1349209"/>
            <a:ext cx="156845" cy="142240"/>
          </a:xfrm>
          <a:custGeom>
            <a:avLst/>
            <a:gdLst/>
            <a:ahLst/>
            <a:cxnLst/>
            <a:rect l="l" t="t" r="r" b="b"/>
            <a:pathLst>
              <a:path w="156845" h="142240">
                <a:moveTo>
                  <a:pt x="19082" y="0"/>
                </a:moveTo>
                <a:lnTo>
                  <a:pt x="3659" y="10397"/>
                </a:lnTo>
                <a:lnTo>
                  <a:pt x="0" y="28526"/>
                </a:lnTo>
                <a:lnTo>
                  <a:pt x="8901" y="72619"/>
                </a:lnTo>
                <a:lnTo>
                  <a:pt x="33175" y="108628"/>
                </a:lnTo>
                <a:lnTo>
                  <a:pt x="69180" y="132907"/>
                </a:lnTo>
                <a:lnTo>
                  <a:pt x="113271" y="141810"/>
                </a:lnTo>
                <a:lnTo>
                  <a:pt x="144410" y="135522"/>
                </a:lnTo>
                <a:lnTo>
                  <a:pt x="149161" y="128475"/>
                </a:lnTo>
                <a:lnTo>
                  <a:pt x="113271" y="128475"/>
                </a:lnTo>
                <a:lnTo>
                  <a:pt x="74369" y="120621"/>
                </a:lnTo>
                <a:lnTo>
                  <a:pt x="42598" y="99203"/>
                </a:lnTo>
                <a:lnTo>
                  <a:pt x="21177" y="67433"/>
                </a:lnTo>
                <a:lnTo>
                  <a:pt x="13322" y="28526"/>
                </a:lnTo>
                <a:lnTo>
                  <a:pt x="19082" y="0"/>
                </a:lnTo>
                <a:close/>
              </a:path>
              <a:path w="156845" h="142240">
                <a:moveTo>
                  <a:pt x="156353" y="117806"/>
                </a:moveTo>
                <a:lnTo>
                  <a:pt x="152178" y="120621"/>
                </a:lnTo>
                <a:lnTo>
                  <a:pt x="113271" y="128475"/>
                </a:lnTo>
                <a:lnTo>
                  <a:pt x="149161" y="128475"/>
                </a:lnTo>
                <a:lnTo>
                  <a:pt x="156353" y="117806"/>
                </a:lnTo>
                <a:close/>
              </a:path>
            </a:pathLst>
          </a:custGeom>
          <a:solidFill>
            <a:srgbClr val="D0B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0672" y="1338821"/>
            <a:ext cx="148590" cy="139065"/>
          </a:xfrm>
          <a:custGeom>
            <a:avLst/>
            <a:gdLst/>
            <a:ahLst/>
            <a:cxnLst/>
            <a:rect l="l" t="t" r="r" b="b"/>
            <a:pathLst>
              <a:path w="148589" h="139065">
                <a:moveTo>
                  <a:pt x="23648" y="0"/>
                </a:moveTo>
                <a:lnTo>
                  <a:pt x="20113" y="713"/>
                </a:lnTo>
                <a:lnTo>
                  <a:pt x="5760" y="10390"/>
                </a:lnTo>
                <a:lnTo>
                  <a:pt x="0" y="38916"/>
                </a:lnTo>
                <a:lnTo>
                  <a:pt x="7855" y="77823"/>
                </a:lnTo>
                <a:lnTo>
                  <a:pt x="29276" y="109593"/>
                </a:lnTo>
                <a:lnTo>
                  <a:pt x="61046" y="131011"/>
                </a:lnTo>
                <a:lnTo>
                  <a:pt x="99949" y="138865"/>
                </a:lnTo>
                <a:lnTo>
                  <a:pt x="138856" y="131011"/>
                </a:lnTo>
                <a:lnTo>
                  <a:pt x="143031" y="128197"/>
                </a:lnTo>
                <a:lnTo>
                  <a:pt x="144820" y="125543"/>
                </a:lnTo>
                <a:lnTo>
                  <a:pt x="99949" y="125543"/>
                </a:lnTo>
                <a:lnTo>
                  <a:pt x="66238" y="118735"/>
                </a:lnTo>
                <a:lnTo>
                  <a:pt x="38706" y="100170"/>
                </a:lnTo>
                <a:lnTo>
                  <a:pt x="20142" y="72634"/>
                </a:lnTo>
                <a:lnTo>
                  <a:pt x="13335" y="38916"/>
                </a:lnTo>
                <a:lnTo>
                  <a:pt x="20142" y="5200"/>
                </a:lnTo>
                <a:lnTo>
                  <a:pt x="23648" y="0"/>
                </a:lnTo>
                <a:close/>
              </a:path>
              <a:path w="148589" h="139065">
                <a:moveTo>
                  <a:pt x="148208" y="108930"/>
                </a:moveTo>
                <a:lnTo>
                  <a:pt x="133667" y="118735"/>
                </a:lnTo>
                <a:lnTo>
                  <a:pt x="99949" y="125543"/>
                </a:lnTo>
                <a:lnTo>
                  <a:pt x="144820" y="125543"/>
                </a:lnTo>
                <a:lnTo>
                  <a:pt x="148208" y="108930"/>
                </a:lnTo>
                <a:close/>
              </a:path>
            </a:pathLst>
          </a:custGeom>
          <a:solidFill>
            <a:srgbClr val="D4B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4008" y="1335132"/>
            <a:ext cx="139065" cy="129539"/>
          </a:xfrm>
          <a:custGeom>
            <a:avLst/>
            <a:gdLst/>
            <a:ahLst/>
            <a:cxnLst/>
            <a:rect l="l" t="t" r="r" b="b"/>
            <a:pathLst>
              <a:path w="139064" h="129540">
                <a:moveTo>
                  <a:pt x="28572" y="0"/>
                </a:moveTo>
                <a:lnTo>
                  <a:pt x="10313" y="3685"/>
                </a:lnTo>
                <a:lnTo>
                  <a:pt x="6807" y="8885"/>
                </a:lnTo>
                <a:lnTo>
                  <a:pt x="0" y="42602"/>
                </a:lnTo>
                <a:lnTo>
                  <a:pt x="6807" y="76320"/>
                </a:lnTo>
                <a:lnTo>
                  <a:pt x="25371" y="103855"/>
                </a:lnTo>
                <a:lnTo>
                  <a:pt x="52903" y="122421"/>
                </a:lnTo>
                <a:lnTo>
                  <a:pt x="86613" y="129228"/>
                </a:lnTo>
                <a:lnTo>
                  <a:pt x="120332" y="122421"/>
                </a:lnTo>
                <a:lnTo>
                  <a:pt x="129994" y="115906"/>
                </a:lnTo>
                <a:lnTo>
                  <a:pt x="86613" y="115906"/>
                </a:lnTo>
                <a:lnTo>
                  <a:pt x="58086" y="110146"/>
                </a:lnTo>
                <a:lnTo>
                  <a:pt x="34790" y="94437"/>
                </a:lnTo>
                <a:lnTo>
                  <a:pt x="19082" y="71136"/>
                </a:lnTo>
                <a:lnTo>
                  <a:pt x="13322" y="42602"/>
                </a:lnTo>
                <a:lnTo>
                  <a:pt x="19082" y="14075"/>
                </a:lnTo>
                <a:lnTo>
                  <a:pt x="28572" y="0"/>
                </a:lnTo>
                <a:close/>
              </a:path>
              <a:path w="139064" h="129540">
                <a:moveTo>
                  <a:pt x="138584" y="94236"/>
                </a:moveTo>
                <a:lnTo>
                  <a:pt x="138449" y="94437"/>
                </a:lnTo>
                <a:lnTo>
                  <a:pt x="115148" y="110146"/>
                </a:lnTo>
                <a:lnTo>
                  <a:pt x="86613" y="115906"/>
                </a:lnTo>
                <a:lnTo>
                  <a:pt x="129994" y="115906"/>
                </a:lnTo>
                <a:lnTo>
                  <a:pt x="134873" y="112616"/>
                </a:lnTo>
                <a:lnTo>
                  <a:pt x="138584" y="94236"/>
                </a:lnTo>
                <a:close/>
              </a:path>
            </a:pathLst>
          </a:custGeom>
          <a:solidFill>
            <a:srgbClr val="D9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7328" y="1332053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29" h="119380">
                <a:moveTo>
                  <a:pt x="30505" y="0"/>
                </a:moveTo>
                <a:lnTo>
                  <a:pt x="15250" y="3079"/>
                </a:lnTo>
                <a:lnTo>
                  <a:pt x="5760" y="17154"/>
                </a:lnTo>
                <a:lnTo>
                  <a:pt x="0" y="45681"/>
                </a:lnTo>
                <a:lnTo>
                  <a:pt x="5760" y="74216"/>
                </a:lnTo>
                <a:lnTo>
                  <a:pt x="21467" y="97516"/>
                </a:lnTo>
                <a:lnTo>
                  <a:pt x="44764" y="113226"/>
                </a:lnTo>
                <a:lnTo>
                  <a:pt x="73291" y="118986"/>
                </a:lnTo>
                <a:lnTo>
                  <a:pt x="101826" y="113226"/>
                </a:lnTo>
                <a:lnTo>
                  <a:pt x="113061" y="105651"/>
                </a:lnTo>
                <a:lnTo>
                  <a:pt x="73291" y="105651"/>
                </a:lnTo>
                <a:lnTo>
                  <a:pt x="49953" y="100938"/>
                </a:lnTo>
                <a:lnTo>
                  <a:pt x="30891" y="88087"/>
                </a:lnTo>
                <a:lnTo>
                  <a:pt x="18036" y="69025"/>
                </a:lnTo>
                <a:lnTo>
                  <a:pt x="13322" y="45681"/>
                </a:lnTo>
                <a:lnTo>
                  <a:pt x="18036" y="22338"/>
                </a:lnTo>
                <a:lnTo>
                  <a:pt x="30891" y="3276"/>
                </a:lnTo>
                <a:lnTo>
                  <a:pt x="34542" y="814"/>
                </a:lnTo>
                <a:lnTo>
                  <a:pt x="30505" y="0"/>
                </a:lnTo>
                <a:close/>
              </a:path>
              <a:path w="125729" h="119380">
                <a:moveTo>
                  <a:pt x="122286" y="78313"/>
                </a:moveTo>
                <a:lnTo>
                  <a:pt x="115697" y="88087"/>
                </a:lnTo>
                <a:lnTo>
                  <a:pt x="96635" y="100938"/>
                </a:lnTo>
                <a:lnTo>
                  <a:pt x="73291" y="105651"/>
                </a:lnTo>
                <a:lnTo>
                  <a:pt x="113061" y="105651"/>
                </a:lnTo>
                <a:lnTo>
                  <a:pt x="125126" y="97516"/>
                </a:lnTo>
                <a:lnTo>
                  <a:pt x="125261" y="97316"/>
                </a:lnTo>
                <a:lnTo>
                  <a:pt x="125691" y="95186"/>
                </a:lnTo>
                <a:lnTo>
                  <a:pt x="122286" y="78313"/>
                </a:lnTo>
                <a:close/>
              </a:path>
            </a:pathLst>
          </a:custGeom>
          <a:solidFill>
            <a:srgbClr val="DEC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0650" y="1332869"/>
            <a:ext cx="109220" cy="105410"/>
          </a:xfrm>
          <a:custGeom>
            <a:avLst/>
            <a:gdLst/>
            <a:ahLst/>
            <a:cxnLst/>
            <a:rect l="l" t="t" r="r" b="b"/>
            <a:pathLst>
              <a:path w="109220" h="105409">
                <a:moveTo>
                  <a:pt x="21220" y="0"/>
                </a:moveTo>
                <a:lnTo>
                  <a:pt x="17568" y="2461"/>
                </a:lnTo>
                <a:lnTo>
                  <a:pt x="4714" y="21523"/>
                </a:lnTo>
                <a:lnTo>
                  <a:pt x="0" y="44867"/>
                </a:lnTo>
                <a:lnTo>
                  <a:pt x="4714" y="68210"/>
                </a:lnTo>
                <a:lnTo>
                  <a:pt x="17568" y="87272"/>
                </a:lnTo>
                <a:lnTo>
                  <a:pt x="36631" y="100123"/>
                </a:lnTo>
                <a:lnTo>
                  <a:pt x="59969" y="104836"/>
                </a:lnTo>
                <a:lnTo>
                  <a:pt x="83312" y="100123"/>
                </a:lnTo>
                <a:lnTo>
                  <a:pt x="96083" y="91514"/>
                </a:lnTo>
                <a:lnTo>
                  <a:pt x="59969" y="91514"/>
                </a:lnTo>
                <a:lnTo>
                  <a:pt x="41817" y="87849"/>
                </a:lnTo>
                <a:lnTo>
                  <a:pt x="26993" y="77853"/>
                </a:lnTo>
                <a:lnTo>
                  <a:pt x="16999" y="63026"/>
                </a:lnTo>
                <a:lnTo>
                  <a:pt x="13335" y="44867"/>
                </a:lnTo>
                <a:lnTo>
                  <a:pt x="16999" y="26714"/>
                </a:lnTo>
                <a:lnTo>
                  <a:pt x="26993" y="11891"/>
                </a:lnTo>
                <a:lnTo>
                  <a:pt x="39237" y="3636"/>
                </a:lnTo>
                <a:lnTo>
                  <a:pt x="21220" y="0"/>
                </a:lnTo>
                <a:close/>
              </a:path>
              <a:path w="109220" h="105409">
                <a:moveTo>
                  <a:pt x="104285" y="56419"/>
                </a:moveTo>
                <a:lnTo>
                  <a:pt x="102951" y="63026"/>
                </a:lnTo>
                <a:lnTo>
                  <a:pt x="92956" y="77853"/>
                </a:lnTo>
                <a:lnTo>
                  <a:pt x="78129" y="87849"/>
                </a:lnTo>
                <a:lnTo>
                  <a:pt x="59969" y="91514"/>
                </a:lnTo>
                <a:lnTo>
                  <a:pt x="96083" y="91514"/>
                </a:lnTo>
                <a:lnTo>
                  <a:pt x="102374" y="87272"/>
                </a:lnTo>
                <a:lnTo>
                  <a:pt x="108963" y="77498"/>
                </a:lnTo>
                <a:lnTo>
                  <a:pt x="104890" y="57317"/>
                </a:lnTo>
                <a:lnTo>
                  <a:pt x="104285" y="56419"/>
                </a:lnTo>
                <a:close/>
              </a:path>
            </a:pathLst>
          </a:custGeom>
          <a:solidFill>
            <a:srgbClr val="E4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3985" y="1336506"/>
            <a:ext cx="91440" cy="88265"/>
          </a:xfrm>
          <a:custGeom>
            <a:avLst/>
            <a:gdLst/>
            <a:ahLst/>
            <a:cxnLst/>
            <a:rect l="l" t="t" r="r" b="b"/>
            <a:pathLst>
              <a:path w="91439" h="88265">
                <a:moveTo>
                  <a:pt x="25902" y="0"/>
                </a:moveTo>
                <a:lnTo>
                  <a:pt x="13658" y="8254"/>
                </a:lnTo>
                <a:lnTo>
                  <a:pt x="3664" y="23078"/>
                </a:lnTo>
                <a:lnTo>
                  <a:pt x="0" y="41230"/>
                </a:lnTo>
                <a:lnTo>
                  <a:pt x="3664" y="59390"/>
                </a:lnTo>
                <a:lnTo>
                  <a:pt x="13658" y="74217"/>
                </a:lnTo>
                <a:lnTo>
                  <a:pt x="28482" y="84212"/>
                </a:lnTo>
                <a:lnTo>
                  <a:pt x="46634" y="87877"/>
                </a:lnTo>
                <a:lnTo>
                  <a:pt x="64794" y="84212"/>
                </a:lnTo>
                <a:lnTo>
                  <a:pt x="79119" y="74555"/>
                </a:lnTo>
                <a:lnTo>
                  <a:pt x="46634" y="74555"/>
                </a:lnTo>
                <a:lnTo>
                  <a:pt x="33671" y="71936"/>
                </a:lnTo>
                <a:lnTo>
                  <a:pt x="23082" y="64793"/>
                </a:lnTo>
                <a:lnTo>
                  <a:pt x="15941" y="54200"/>
                </a:lnTo>
                <a:lnTo>
                  <a:pt x="13322" y="41230"/>
                </a:lnTo>
                <a:lnTo>
                  <a:pt x="15941" y="28267"/>
                </a:lnTo>
                <a:lnTo>
                  <a:pt x="23082" y="17678"/>
                </a:lnTo>
                <a:lnTo>
                  <a:pt x="33671" y="10537"/>
                </a:lnTo>
                <a:lnTo>
                  <a:pt x="46634" y="7918"/>
                </a:lnTo>
                <a:lnTo>
                  <a:pt x="48156" y="7918"/>
                </a:lnTo>
                <a:lnTo>
                  <a:pt x="40902" y="3027"/>
                </a:lnTo>
                <a:lnTo>
                  <a:pt x="25902" y="0"/>
                </a:lnTo>
                <a:close/>
              </a:path>
              <a:path w="91439" h="88265">
                <a:moveTo>
                  <a:pt x="78588" y="34446"/>
                </a:moveTo>
                <a:lnTo>
                  <a:pt x="59604" y="71936"/>
                </a:lnTo>
                <a:lnTo>
                  <a:pt x="46634" y="74555"/>
                </a:lnTo>
                <a:lnTo>
                  <a:pt x="79119" y="74555"/>
                </a:lnTo>
                <a:lnTo>
                  <a:pt x="79621" y="74217"/>
                </a:lnTo>
                <a:lnTo>
                  <a:pt x="89616" y="59390"/>
                </a:lnTo>
                <a:lnTo>
                  <a:pt x="90950" y="52782"/>
                </a:lnTo>
                <a:lnTo>
                  <a:pt x="78588" y="34446"/>
                </a:lnTo>
                <a:close/>
              </a:path>
              <a:path w="91439" h="88265">
                <a:moveTo>
                  <a:pt x="48156" y="7918"/>
                </a:moveTo>
                <a:lnTo>
                  <a:pt x="46634" y="7918"/>
                </a:lnTo>
                <a:lnTo>
                  <a:pt x="48807" y="8357"/>
                </a:lnTo>
                <a:lnTo>
                  <a:pt x="48156" y="7918"/>
                </a:lnTo>
                <a:close/>
              </a:path>
            </a:pathLst>
          </a:custGeom>
          <a:solidFill>
            <a:srgbClr val="E9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7310" y="1344422"/>
            <a:ext cx="66675" cy="66676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33312" y="0"/>
                </a:moveTo>
                <a:lnTo>
                  <a:pt x="20348" y="2618"/>
                </a:lnTo>
                <a:lnTo>
                  <a:pt x="9759" y="9759"/>
                </a:lnTo>
                <a:lnTo>
                  <a:pt x="2618" y="20348"/>
                </a:lnTo>
                <a:lnTo>
                  <a:pt x="0" y="33312"/>
                </a:lnTo>
                <a:lnTo>
                  <a:pt x="2618" y="46282"/>
                </a:lnTo>
                <a:lnTo>
                  <a:pt x="9759" y="56875"/>
                </a:lnTo>
                <a:lnTo>
                  <a:pt x="20348" y="64017"/>
                </a:lnTo>
                <a:lnTo>
                  <a:pt x="33312" y="66636"/>
                </a:lnTo>
                <a:lnTo>
                  <a:pt x="46282" y="64017"/>
                </a:lnTo>
                <a:lnTo>
                  <a:pt x="56875" y="56875"/>
                </a:lnTo>
                <a:lnTo>
                  <a:pt x="59284" y="53301"/>
                </a:lnTo>
                <a:lnTo>
                  <a:pt x="33312" y="53301"/>
                </a:lnTo>
                <a:lnTo>
                  <a:pt x="25532" y="51732"/>
                </a:lnTo>
                <a:lnTo>
                  <a:pt x="19178" y="47450"/>
                </a:lnTo>
                <a:lnTo>
                  <a:pt x="14893" y="41096"/>
                </a:lnTo>
                <a:lnTo>
                  <a:pt x="13322" y="33312"/>
                </a:lnTo>
                <a:lnTo>
                  <a:pt x="14893" y="25532"/>
                </a:lnTo>
                <a:lnTo>
                  <a:pt x="19178" y="19178"/>
                </a:lnTo>
                <a:lnTo>
                  <a:pt x="25532" y="14893"/>
                </a:lnTo>
                <a:lnTo>
                  <a:pt x="33312" y="13322"/>
                </a:lnTo>
                <a:lnTo>
                  <a:pt x="54595" y="13322"/>
                </a:lnTo>
                <a:lnTo>
                  <a:pt x="35485" y="438"/>
                </a:lnTo>
                <a:lnTo>
                  <a:pt x="33312" y="0"/>
                </a:lnTo>
                <a:close/>
              </a:path>
              <a:path w="66675" h="66675">
                <a:moveTo>
                  <a:pt x="54595" y="13322"/>
                </a:moveTo>
                <a:lnTo>
                  <a:pt x="33312" y="13322"/>
                </a:lnTo>
                <a:lnTo>
                  <a:pt x="41096" y="14893"/>
                </a:lnTo>
                <a:lnTo>
                  <a:pt x="47450" y="19178"/>
                </a:lnTo>
                <a:lnTo>
                  <a:pt x="51732" y="25532"/>
                </a:lnTo>
                <a:lnTo>
                  <a:pt x="53301" y="33312"/>
                </a:lnTo>
                <a:lnTo>
                  <a:pt x="51732" y="41096"/>
                </a:lnTo>
                <a:lnTo>
                  <a:pt x="47450" y="47450"/>
                </a:lnTo>
                <a:lnTo>
                  <a:pt x="41096" y="51732"/>
                </a:lnTo>
                <a:lnTo>
                  <a:pt x="33312" y="53301"/>
                </a:lnTo>
                <a:lnTo>
                  <a:pt x="59284" y="53301"/>
                </a:lnTo>
                <a:lnTo>
                  <a:pt x="64017" y="46282"/>
                </a:lnTo>
                <a:lnTo>
                  <a:pt x="66636" y="33312"/>
                </a:lnTo>
                <a:lnTo>
                  <a:pt x="65266" y="26528"/>
                </a:lnTo>
                <a:lnTo>
                  <a:pt x="57835" y="15506"/>
                </a:lnTo>
                <a:lnTo>
                  <a:pt x="54595" y="13322"/>
                </a:lnTo>
                <a:close/>
              </a:path>
            </a:pathLst>
          </a:custGeom>
          <a:solidFill>
            <a:srgbClr val="EF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0629" y="1357746"/>
            <a:ext cx="40006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19989" y="0"/>
                </a:moveTo>
                <a:lnTo>
                  <a:pt x="12210" y="1571"/>
                </a:lnTo>
                <a:lnTo>
                  <a:pt x="5856" y="5856"/>
                </a:lnTo>
                <a:lnTo>
                  <a:pt x="1571" y="12210"/>
                </a:lnTo>
                <a:lnTo>
                  <a:pt x="0" y="19989"/>
                </a:lnTo>
                <a:lnTo>
                  <a:pt x="1571" y="27774"/>
                </a:lnTo>
                <a:lnTo>
                  <a:pt x="5856" y="34128"/>
                </a:lnTo>
                <a:lnTo>
                  <a:pt x="12210" y="38409"/>
                </a:lnTo>
                <a:lnTo>
                  <a:pt x="19989" y="39979"/>
                </a:lnTo>
                <a:lnTo>
                  <a:pt x="27774" y="38409"/>
                </a:lnTo>
                <a:lnTo>
                  <a:pt x="34128" y="34128"/>
                </a:lnTo>
                <a:lnTo>
                  <a:pt x="38409" y="27774"/>
                </a:lnTo>
                <a:lnTo>
                  <a:pt x="38635" y="26657"/>
                </a:lnTo>
                <a:lnTo>
                  <a:pt x="16319" y="26657"/>
                </a:lnTo>
                <a:lnTo>
                  <a:pt x="13335" y="23672"/>
                </a:lnTo>
                <a:lnTo>
                  <a:pt x="13335" y="16319"/>
                </a:lnTo>
                <a:lnTo>
                  <a:pt x="16319" y="13334"/>
                </a:lnTo>
                <a:lnTo>
                  <a:pt x="38636" y="13334"/>
                </a:lnTo>
                <a:lnTo>
                  <a:pt x="38409" y="12210"/>
                </a:lnTo>
                <a:lnTo>
                  <a:pt x="34128" y="5856"/>
                </a:lnTo>
                <a:lnTo>
                  <a:pt x="27774" y="1571"/>
                </a:lnTo>
                <a:lnTo>
                  <a:pt x="19989" y="0"/>
                </a:lnTo>
                <a:close/>
              </a:path>
              <a:path w="40004" h="40005">
                <a:moveTo>
                  <a:pt x="38636" y="13334"/>
                </a:moveTo>
                <a:lnTo>
                  <a:pt x="23672" y="13334"/>
                </a:lnTo>
                <a:lnTo>
                  <a:pt x="26657" y="16319"/>
                </a:lnTo>
                <a:lnTo>
                  <a:pt x="26657" y="23672"/>
                </a:lnTo>
                <a:lnTo>
                  <a:pt x="23672" y="26657"/>
                </a:lnTo>
                <a:lnTo>
                  <a:pt x="38635" y="26657"/>
                </a:lnTo>
                <a:lnTo>
                  <a:pt x="39979" y="19989"/>
                </a:lnTo>
                <a:lnTo>
                  <a:pt x="38636" y="13334"/>
                </a:lnTo>
                <a:close/>
              </a:path>
            </a:pathLst>
          </a:custGeom>
          <a:solidFill>
            <a:srgbClr val="F6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22646" y="1332054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95186"/>
                </a:moveTo>
                <a:lnTo>
                  <a:pt x="7480" y="58132"/>
                </a:lnTo>
                <a:lnTo>
                  <a:pt x="27881" y="27876"/>
                </a:lnTo>
                <a:lnTo>
                  <a:pt x="58137" y="7479"/>
                </a:lnTo>
                <a:lnTo>
                  <a:pt x="95186" y="0"/>
                </a:lnTo>
                <a:lnTo>
                  <a:pt x="132240" y="7479"/>
                </a:lnTo>
                <a:lnTo>
                  <a:pt x="162496" y="27876"/>
                </a:lnTo>
                <a:lnTo>
                  <a:pt x="182893" y="58132"/>
                </a:lnTo>
                <a:lnTo>
                  <a:pt x="190373" y="95186"/>
                </a:lnTo>
                <a:lnTo>
                  <a:pt x="182893" y="132235"/>
                </a:lnTo>
                <a:lnTo>
                  <a:pt x="162496" y="162491"/>
                </a:lnTo>
                <a:lnTo>
                  <a:pt x="132240" y="182892"/>
                </a:lnTo>
                <a:lnTo>
                  <a:pt x="95186" y="190373"/>
                </a:lnTo>
                <a:lnTo>
                  <a:pt x="58137" y="182892"/>
                </a:lnTo>
                <a:lnTo>
                  <a:pt x="27881" y="162491"/>
                </a:lnTo>
                <a:lnTo>
                  <a:pt x="7480" y="132235"/>
                </a:lnTo>
                <a:lnTo>
                  <a:pt x="0" y="95186"/>
                </a:lnTo>
                <a:close/>
              </a:path>
            </a:pathLst>
          </a:custGeom>
          <a:ln w="59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7493" y="1436155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420" y="0"/>
                </a:lnTo>
              </a:path>
            </a:pathLst>
          </a:custGeom>
          <a:ln w="118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91459" y="1468986"/>
            <a:ext cx="4622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1.00</a:t>
            </a:r>
            <a:r>
              <a:rPr sz="1100" spc="-7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m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54049" y="1119596"/>
            <a:ext cx="62865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95" dirty="0">
                <a:solidFill>
                  <a:srgbClr val="231F20"/>
                </a:solidFill>
                <a:latin typeface="Verdana"/>
                <a:cs typeface="Verdana"/>
              </a:rPr>
              <a:t>q </a:t>
            </a:r>
            <a:r>
              <a:rPr sz="900" i="1" spc="-105" dirty="0">
                <a:solidFill>
                  <a:srgbClr val="231F20"/>
                </a:solidFill>
                <a:latin typeface="Verdana"/>
                <a:cs typeface="Verdana"/>
              </a:rPr>
              <a:t>= </a:t>
            </a:r>
            <a:r>
              <a:rPr sz="900" i="1" spc="-170" dirty="0">
                <a:solidFill>
                  <a:srgbClr val="231F20"/>
                </a:solidFill>
                <a:latin typeface="Verdana"/>
                <a:cs typeface="Verdana"/>
              </a:rPr>
              <a:t>5.OO </a:t>
            </a:r>
            <a:r>
              <a:rPr sz="900" i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231F20"/>
                </a:solidFill>
                <a:latin typeface="Century Gothic"/>
                <a:cs typeface="Century Gothic"/>
              </a:rPr>
              <a:t>µ</a:t>
            </a:r>
            <a:r>
              <a:rPr sz="900" spc="50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7998" y="1116612"/>
            <a:ext cx="62865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95" dirty="0">
                <a:solidFill>
                  <a:srgbClr val="231F20"/>
                </a:solidFill>
                <a:latin typeface="Verdana"/>
                <a:cs typeface="Verdana"/>
              </a:rPr>
              <a:t>q </a:t>
            </a:r>
            <a:r>
              <a:rPr sz="900" i="1" spc="-105" dirty="0">
                <a:solidFill>
                  <a:srgbClr val="231F20"/>
                </a:solidFill>
                <a:latin typeface="Verdana"/>
                <a:cs typeface="Verdana"/>
              </a:rPr>
              <a:t>= </a:t>
            </a:r>
            <a:r>
              <a:rPr sz="900" i="1" spc="-170" dirty="0">
                <a:solidFill>
                  <a:srgbClr val="231F20"/>
                </a:solidFill>
                <a:latin typeface="Verdana"/>
                <a:cs typeface="Verdana"/>
              </a:rPr>
              <a:t>5.OO </a:t>
            </a:r>
            <a:r>
              <a:rPr sz="900" i="1" spc="-1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231F20"/>
                </a:solidFill>
                <a:latin typeface="Century Gothic"/>
                <a:cs typeface="Century Gothic"/>
              </a:rPr>
              <a:t>µ</a:t>
            </a:r>
            <a:r>
              <a:rPr sz="900" spc="50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3290" y="1576481"/>
            <a:ext cx="48069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3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000" i="1" spc="-202" baseline="-21367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900" i="1" spc="-135" dirty="0">
                <a:solidFill>
                  <a:srgbClr val="231F20"/>
                </a:solidFill>
                <a:latin typeface="Verdana"/>
                <a:cs typeface="Verdana"/>
              </a:rPr>
              <a:t>=5.O</a:t>
            </a:r>
            <a:r>
              <a:rPr sz="900" i="1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7240" y="1576481"/>
            <a:ext cx="5403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0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000" i="1" spc="-150" baseline="-21367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900" i="1" spc="-100" dirty="0">
                <a:solidFill>
                  <a:srgbClr val="231F20"/>
                </a:solidFill>
                <a:latin typeface="Verdana"/>
                <a:cs typeface="Verdana"/>
              </a:rPr>
              <a:t>=lO.O</a:t>
            </a:r>
            <a:r>
              <a:rPr sz="900" i="1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03360" y="2049020"/>
            <a:ext cx="2000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spc="4" dirty="0">
                <a:solidFill>
                  <a:srgbClr val="231F20"/>
                </a:solidFill>
                <a:latin typeface="Microsoft Sans Serif"/>
                <a:cs typeface="Microsoft Sans Serif"/>
              </a:rPr>
              <a:t>(a)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13267" y="2799614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86" y="0"/>
                </a:moveTo>
                <a:lnTo>
                  <a:pt x="58132" y="7479"/>
                </a:lnTo>
                <a:lnTo>
                  <a:pt x="27876" y="27876"/>
                </a:lnTo>
                <a:lnTo>
                  <a:pt x="7479" y="58132"/>
                </a:lnTo>
                <a:lnTo>
                  <a:pt x="0" y="95186"/>
                </a:lnTo>
                <a:lnTo>
                  <a:pt x="7479" y="132235"/>
                </a:lnTo>
                <a:lnTo>
                  <a:pt x="27876" y="162491"/>
                </a:lnTo>
                <a:lnTo>
                  <a:pt x="58132" y="182892"/>
                </a:lnTo>
                <a:lnTo>
                  <a:pt x="95186" y="190373"/>
                </a:lnTo>
                <a:lnTo>
                  <a:pt x="132235" y="182892"/>
                </a:lnTo>
                <a:lnTo>
                  <a:pt x="162491" y="162491"/>
                </a:lnTo>
                <a:lnTo>
                  <a:pt x="182892" y="132235"/>
                </a:lnTo>
                <a:lnTo>
                  <a:pt x="190372" y="95186"/>
                </a:lnTo>
                <a:lnTo>
                  <a:pt x="182892" y="58132"/>
                </a:lnTo>
                <a:lnTo>
                  <a:pt x="162491" y="27876"/>
                </a:lnTo>
                <a:lnTo>
                  <a:pt x="132235" y="7479"/>
                </a:lnTo>
                <a:lnTo>
                  <a:pt x="95186" y="0"/>
                </a:lnTo>
                <a:close/>
              </a:path>
            </a:pathLst>
          </a:custGeom>
          <a:solidFill>
            <a:srgbClr val="BB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7714" y="2916820"/>
            <a:ext cx="79375" cy="71121"/>
          </a:xfrm>
          <a:custGeom>
            <a:avLst/>
            <a:gdLst/>
            <a:ahLst/>
            <a:cxnLst/>
            <a:rect l="l" t="t" r="r" b="b"/>
            <a:pathLst>
              <a:path w="79375" h="71119">
                <a:moveTo>
                  <a:pt x="0" y="0"/>
                </a:moveTo>
                <a:lnTo>
                  <a:pt x="3034" y="15030"/>
                </a:lnTo>
                <a:lnTo>
                  <a:pt x="23431" y="45287"/>
                </a:lnTo>
                <a:lnTo>
                  <a:pt x="53687" y="65687"/>
                </a:lnTo>
                <a:lnTo>
                  <a:pt x="78973" y="70792"/>
                </a:lnTo>
                <a:lnTo>
                  <a:pt x="43012" y="52195"/>
                </a:lnTo>
                <a:lnTo>
                  <a:pt x="9835" y="19018"/>
                </a:lnTo>
                <a:lnTo>
                  <a:pt x="0" y="0"/>
                </a:lnTo>
                <a:close/>
              </a:path>
            </a:pathLst>
          </a:custGeom>
          <a:solidFill>
            <a:srgbClr val="BF9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3269" y="2878212"/>
            <a:ext cx="127635" cy="112395"/>
          </a:xfrm>
          <a:custGeom>
            <a:avLst/>
            <a:gdLst/>
            <a:ahLst/>
            <a:cxnLst/>
            <a:rect l="l" t="t" r="r" b="b"/>
            <a:pathLst>
              <a:path w="127635" h="112394">
                <a:moveTo>
                  <a:pt x="3348" y="0"/>
                </a:moveTo>
                <a:lnTo>
                  <a:pt x="4444" y="38609"/>
                </a:lnTo>
                <a:lnTo>
                  <a:pt x="47457" y="90804"/>
                </a:lnTo>
                <a:lnTo>
                  <a:pt x="83418" y="109402"/>
                </a:lnTo>
                <a:lnTo>
                  <a:pt x="95186" y="111777"/>
                </a:lnTo>
                <a:lnTo>
                  <a:pt x="127229" y="105307"/>
                </a:lnTo>
                <a:lnTo>
                  <a:pt x="93744" y="99907"/>
                </a:lnTo>
                <a:lnTo>
                  <a:pt x="55333" y="80042"/>
                </a:lnTo>
                <a:lnTo>
                  <a:pt x="25042" y="49751"/>
                </a:lnTo>
                <a:lnTo>
                  <a:pt x="5177" y="11340"/>
                </a:lnTo>
                <a:lnTo>
                  <a:pt x="3348" y="0"/>
                </a:lnTo>
                <a:close/>
              </a:path>
            </a:pathLst>
          </a:custGeom>
          <a:solidFill>
            <a:srgbClr val="C39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16618" y="2850446"/>
            <a:ext cx="149225" cy="133350"/>
          </a:xfrm>
          <a:custGeom>
            <a:avLst/>
            <a:gdLst/>
            <a:ahLst/>
            <a:cxnLst/>
            <a:rect l="l" t="t" r="r" b="b"/>
            <a:pathLst>
              <a:path w="149225" h="133350">
                <a:moveTo>
                  <a:pt x="9052" y="0"/>
                </a:moveTo>
                <a:lnTo>
                  <a:pt x="4130" y="7300"/>
                </a:lnTo>
                <a:lnTo>
                  <a:pt x="0" y="27763"/>
                </a:lnTo>
                <a:lnTo>
                  <a:pt x="1829" y="39103"/>
                </a:lnTo>
                <a:lnTo>
                  <a:pt x="21693" y="77515"/>
                </a:lnTo>
                <a:lnTo>
                  <a:pt x="51984" y="107805"/>
                </a:lnTo>
                <a:lnTo>
                  <a:pt x="90396" y="127670"/>
                </a:lnTo>
                <a:lnTo>
                  <a:pt x="123880" y="133071"/>
                </a:lnTo>
                <a:lnTo>
                  <a:pt x="128886" y="132060"/>
                </a:lnTo>
                <a:lnTo>
                  <a:pt x="144575" y="121482"/>
                </a:lnTo>
                <a:lnTo>
                  <a:pt x="134623" y="121482"/>
                </a:lnTo>
                <a:lnTo>
                  <a:pt x="85341" y="111533"/>
                </a:lnTo>
                <a:lnTo>
                  <a:pt x="45098" y="84401"/>
                </a:lnTo>
                <a:lnTo>
                  <a:pt x="17966" y="44158"/>
                </a:lnTo>
                <a:lnTo>
                  <a:pt x="9052" y="0"/>
                </a:lnTo>
                <a:close/>
              </a:path>
              <a:path w="149225" h="133350">
                <a:moveTo>
                  <a:pt x="148829" y="118613"/>
                </a:moveTo>
                <a:lnTo>
                  <a:pt x="134623" y="121482"/>
                </a:lnTo>
                <a:lnTo>
                  <a:pt x="144575" y="121482"/>
                </a:lnTo>
                <a:lnTo>
                  <a:pt x="148829" y="118613"/>
                </a:lnTo>
                <a:close/>
              </a:path>
            </a:pathLst>
          </a:custGeom>
          <a:solidFill>
            <a:srgbClr val="C7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5669" y="2827169"/>
            <a:ext cx="156845" cy="144779"/>
          </a:xfrm>
          <a:custGeom>
            <a:avLst/>
            <a:gdLst/>
            <a:ahLst/>
            <a:cxnLst/>
            <a:rect l="l" t="t" r="r" b="b"/>
            <a:pathLst>
              <a:path w="156844" h="144780">
                <a:moveTo>
                  <a:pt x="15953" y="0"/>
                </a:moveTo>
                <a:lnTo>
                  <a:pt x="15475" y="322"/>
                </a:lnTo>
                <a:lnTo>
                  <a:pt x="0" y="23277"/>
                </a:lnTo>
                <a:lnTo>
                  <a:pt x="8914" y="67435"/>
                </a:lnTo>
                <a:lnTo>
                  <a:pt x="36046" y="107678"/>
                </a:lnTo>
                <a:lnTo>
                  <a:pt x="76289" y="134810"/>
                </a:lnTo>
                <a:lnTo>
                  <a:pt x="125571" y="144759"/>
                </a:lnTo>
                <a:lnTo>
                  <a:pt x="139777" y="141891"/>
                </a:lnTo>
                <a:lnTo>
                  <a:pt x="150090" y="134937"/>
                </a:lnTo>
                <a:lnTo>
                  <a:pt x="152450" y="131436"/>
                </a:lnTo>
                <a:lnTo>
                  <a:pt x="125571" y="131436"/>
                </a:lnTo>
                <a:lnTo>
                  <a:pt x="81478" y="122533"/>
                </a:lnTo>
                <a:lnTo>
                  <a:pt x="45469" y="98255"/>
                </a:lnTo>
                <a:lnTo>
                  <a:pt x="21190" y="62246"/>
                </a:lnTo>
                <a:lnTo>
                  <a:pt x="12287" y="18152"/>
                </a:lnTo>
                <a:lnTo>
                  <a:pt x="15953" y="0"/>
                </a:lnTo>
                <a:close/>
              </a:path>
              <a:path w="156844" h="144780">
                <a:moveTo>
                  <a:pt x="156687" y="125153"/>
                </a:moveTo>
                <a:lnTo>
                  <a:pt x="125571" y="131436"/>
                </a:lnTo>
                <a:lnTo>
                  <a:pt x="152450" y="131436"/>
                </a:lnTo>
                <a:lnTo>
                  <a:pt x="156687" y="125153"/>
                </a:lnTo>
                <a:close/>
              </a:path>
            </a:pathLst>
          </a:custGeom>
          <a:solidFill>
            <a:srgbClr val="CBA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37957" y="2816763"/>
            <a:ext cx="156845" cy="142240"/>
          </a:xfrm>
          <a:custGeom>
            <a:avLst/>
            <a:gdLst/>
            <a:ahLst/>
            <a:cxnLst/>
            <a:rect l="l" t="t" r="r" b="b"/>
            <a:pathLst>
              <a:path w="156844" h="142239">
                <a:moveTo>
                  <a:pt x="19100" y="0"/>
                </a:moveTo>
                <a:lnTo>
                  <a:pt x="3665" y="10405"/>
                </a:lnTo>
                <a:lnTo>
                  <a:pt x="0" y="28558"/>
                </a:lnTo>
                <a:lnTo>
                  <a:pt x="8903" y="72651"/>
                </a:lnTo>
                <a:lnTo>
                  <a:pt x="33181" y="108660"/>
                </a:lnTo>
                <a:lnTo>
                  <a:pt x="69190" y="132939"/>
                </a:lnTo>
                <a:lnTo>
                  <a:pt x="113284" y="141842"/>
                </a:lnTo>
                <a:lnTo>
                  <a:pt x="144399" y="135559"/>
                </a:lnTo>
                <a:lnTo>
                  <a:pt x="149154" y="128507"/>
                </a:lnTo>
                <a:lnTo>
                  <a:pt x="113284" y="128507"/>
                </a:lnTo>
                <a:lnTo>
                  <a:pt x="74376" y="120654"/>
                </a:lnTo>
                <a:lnTo>
                  <a:pt x="42606" y="99235"/>
                </a:lnTo>
                <a:lnTo>
                  <a:pt x="21188" y="67466"/>
                </a:lnTo>
                <a:lnTo>
                  <a:pt x="13335" y="28558"/>
                </a:lnTo>
                <a:lnTo>
                  <a:pt x="19100" y="0"/>
                </a:lnTo>
                <a:close/>
              </a:path>
              <a:path w="156844" h="142239">
                <a:moveTo>
                  <a:pt x="156335" y="117856"/>
                </a:moveTo>
                <a:lnTo>
                  <a:pt x="152186" y="120654"/>
                </a:lnTo>
                <a:lnTo>
                  <a:pt x="113284" y="128507"/>
                </a:lnTo>
                <a:lnTo>
                  <a:pt x="149154" y="128507"/>
                </a:lnTo>
                <a:lnTo>
                  <a:pt x="156335" y="117856"/>
                </a:lnTo>
                <a:close/>
              </a:path>
            </a:pathLst>
          </a:custGeom>
          <a:solidFill>
            <a:srgbClr val="D0B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51290" y="2806380"/>
            <a:ext cx="148590" cy="139065"/>
          </a:xfrm>
          <a:custGeom>
            <a:avLst/>
            <a:gdLst/>
            <a:ahLst/>
            <a:cxnLst/>
            <a:rect l="l" t="t" r="r" b="b"/>
            <a:pathLst>
              <a:path w="148589" h="139064">
                <a:moveTo>
                  <a:pt x="23655" y="0"/>
                </a:moveTo>
                <a:lnTo>
                  <a:pt x="20108" y="715"/>
                </a:lnTo>
                <a:lnTo>
                  <a:pt x="5765" y="10385"/>
                </a:lnTo>
                <a:lnTo>
                  <a:pt x="0" y="38944"/>
                </a:lnTo>
                <a:lnTo>
                  <a:pt x="7853" y="77851"/>
                </a:lnTo>
                <a:lnTo>
                  <a:pt x="29271" y="109621"/>
                </a:lnTo>
                <a:lnTo>
                  <a:pt x="61041" y="131039"/>
                </a:lnTo>
                <a:lnTo>
                  <a:pt x="99949" y="138893"/>
                </a:lnTo>
                <a:lnTo>
                  <a:pt x="138851" y="131039"/>
                </a:lnTo>
                <a:lnTo>
                  <a:pt x="143000" y="128241"/>
                </a:lnTo>
                <a:lnTo>
                  <a:pt x="144801" y="125570"/>
                </a:lnTo>
                <a:lnTo>
                  <a:pt x="99949" y="125570"/>
                </a:lnTo>
                <a:lnTo>
                  <a:pt x="66230" y="118763"/>
                </a:lnTo>
                <a:lnTo>
                  <a:pt x="38695" y="100197"/>
                </a:lnTo>
                <a:lnTo>
                  <a:pt x="20130" y="72662"/>
                </a:lnTo>
                <a:lnTo>
                  <a:pt x="13322" y="38944"/>
                </a:lnTo>
                <a:lnTo>
                  <a:pt x="20130" y="5227"/>
                </a:lnTo>
                <a:lnTo>
                  <a:pt x="23655" y="0"/>
                </a:lnTo>
                <a:close/>
              </a:path>
              <a:path w="148589" h="139064">
                <a:moveTo>
                  <a:pt x="148202" y="108960"/>
                </a:moveTo>
                <a:lnTo>
                  <a:pt x="133665" y="118763"/>
                </a:lnTo>
                <a:lnTo>
                  <a:pt x="99949" y="125570"/>
                </a:lnTo>
                <a:lnTo>
                  <a:pt x="144801" y="125570"/>
                </a:lnTo>
                <a:lnTo>
                  <a:pt x="148202" y="108960"/>
                </a:lnTo>
                <a:close/>
              </a:path>
            </a:pathLst>
          </a:custGeom>
          <a:solidFill>
            <a:srgbClr val="D4B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64615" y="2802692"/>
            <a:ext cx="139065" cy="129539"/>
          </a:xfrm>
          <a:custGeom>
            <a:avLst/>
            <a:gdLst/>
            <a:ahLst/>
            <a:cxnLst/>
            <a:rect l="l" t="t" r="r" b="b"/>
            <a:pathLst>
              <a:path w="139064" h="129539">
                <a:moveTo>
                  <a:pt x="28591" y="0"/>
                </a:moveTo>
                <a:lnTo>
                  <a:pt x="10333" y="3685"/>
                </a:lnTo>
                <a:lnTo>
                  <a:pt x="6807" y="8913"/>
                </a:lnTo>
                <a:lnTo>
                  <a:pt x="0" y="42629"/>
                </a:lnTo>
                <a:lnTo>
                  <a:pt x="6807" y="76347"/>
                </a:lnTo>
                <a:lnTo>
                  <a:pt x="25373" y="103883"/>
                </a:lnTo>
                <a:lnTo>
                  <a:pt x="52908" y="122448"/>
                </a:lnTo>
                <a:lnTo>
                  <a:pt x="86626" y="129256"/>
                </a:lnTo>
                <a:lnTo>
                  <a:pt x="120343" y="122448"/>
                </a:lnTo>
                <a:lnTo>
                  <a:pt x="130003" y="115933"/>
                </a:lnTo>
                <a:lnTo>
                  <a:pt x="86626" y="115933"/>
                </a:lnTo>
                <a:lnTo>
                  <a:pt x="58092" y="110173"/>
                </a:lnTo>
                <a:lnTo>
                  <a:pt x="34791" y="94464"/>
                </a:lnTo>
                <a:lnTo>
                  <a:pt x="19082" y="71164"/>
                </a:lnTo>
                <a:lnTo>
                  <a:pt x="13322" y="42629"/>
                </a:lnTo>
                <a:lnTo>
                  <a:pt x="19082" y="14102"/>
                </a:lnTo>
                <a:lnTo>
                  <a:pt x="28591" y="0"/>
                </a:lnTo>
                <a:close/>
              </a:path>
              <a:path w="139064" h="129539">
                <a:moveTo>
                  <a:pt x="138594" y="94251"/>
                </a:moveTo>
                <a:lnTo>
                  <a:pt x="138450" y="94464"/>
                </a:lnTo>
                <a:lnTo>
                  <a:pt x="115153" y="110173"/>
                </a:lnTo>
                <a:lnTo>
                  <a:pt x="86626" y="115933"/>
                </a:lnTo>
                <a:lnTo>
                  <a:pt x="130003" y="115933"/>
                </a:lnTo>
                <a:lnTo>
                  <a:pt x="134880" y="112645"/>
                </a:lnTo>
                <a:lnTo>
                  <a:pt x="138594" y="94251"/>
                </a:lnTo>
                <a:close/>
              </a:path>
            </a:pathLst>
          </a:custGeom>
          <a:solidFill>
            <a:srgbClr val="D9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7935" y="2799614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30" h="119380">
                <a:moveTo>
                  <a:pt x="30518" y="0"/>
                </a:moveTo>
                <a:lnTo>
                  <a:pt x="15269" y="3077"/>
                </a:lnTo>
                <a:lnTo>
                  <a:pt x="5760" y="17180"/>
                </a:lnTo>
                <a:lnTo>
                  <a:pt x="0" y="45707"/>
                </a:lnTo>
                <a:lnTo>
                  <a:pt x="5760" y="74241"/>
                </a:lnTo>
                <a:lnTo>
                  <a:pt x="21469" y="97542"/>
                </a:lnTo>
                <a:lnTo>
                  <a:pt x="44769" y="113251"/>
                </a:lnTo>
                <a:lnTo>
                  <a:pt x="73304" y="119011"/>
                </a:lnTo>
                <a:lnTo>
                  <a:pt x="101831" y="113251"/>
                </a:lnTo>
                <a:lnTo>
                  <a:pt x="113065" y="105676"/>
                </a:lnTo>
                <a:lnTo>
                  <a:pt x="73304" y="105676"/>
                </a:lnTo>
                <a:lnTo>
                  <a:pt x="49961" y="100964"/>
                </a:lnTo>
                <a:lnTo>
                  <a:pt x="30899" y="88112"/>
                </a:lnTo>
                <a:lnTo>
                  <a:pt x="18047" y="69050"/>
                </a:lnTo>
                <a:lnTo>
                  <a:pt x="13335" y="45707"/>
                </a:lnTo>
                <a:lnTo>
                  <a:pt x="18047" y="22363"/>
                </a:lnTo>
                <a:lnTo>
                  <a:pt x="30899" y="3301"/>
                </a:lnTo>
                <a:lnTo>
                  <a:pt x="34580" y="820"/>
                </a:lnTo>
                <a:lnTo>
                  <a:pt x="30518" y="0"/>
                </a:lnTo>
                <a:close/>
              </a:path>
              <a:path w="125730" h="119380">
                <a:moveTo>
                  <a:pt x="122302" y="78334"/>
                </a:moveTo>
                <a:lnTo>
                  <a:pt x="115709" y="88112"/>
                </a:lnTo>
                <a:lnTo>
                  <a:pt x="96647" y="100964"/>
                </a:lnTo>
                <a:lnTo>
                  <a:pt x="73304" y="105676"/>
                </a:lnTo>
                <a:lnTo>
                  <a:pt x="113065" y="105676"/>
                </a:lnTo>
                <a:lnTo>
                  <a:pt x="125128" y="97542"/>
                </a:lnTo>
                <a:lnTo>
                  <a:pt x="125271" y="97329"/>
                </a:lnTo>
                <a:lnTo>
                  <a:pt x="125704" y="95186"/>
                </a:lnTo>
                <a:lnTo>
                  <a:pt x="122302" y="78334"/>
                </a:lnTo>
                <a:close/>
              </a:path>
            </a:pathLst>
          </a:custGeom>
          <a:solidFill>
            <a:srgbClr val="DEC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1270" y="2800435"/>
            <a:ext cx="109220" cy="105410"/>
          </a:xfrm>
          <a:custGeom>
            <a:avLst/>
            <a:gdLst/>
            <a:ahLst/>
            <a:cxnLst/>
            <a:rect l="l" t="t" r="r" b="b"/>
            <a:pathLst>
              <a:path w="109219" h="105410">
                <a:moveTo>
                  <a:pt x="21245" y="0"/>
                </a:moveTo>
                <a:lnTo>
                  <a:pt x="17564" y="2481"/>
                </a:lnTo>
                <a:lnTo>
                  <a:pt x="4712" y="21543"/>
                </a:lnTo>
                <a:lnTo>
                  <a:pt x="0" y="44887"/>
                </a:lnTo>
                <a:lnTo>
                  <a:pt x="4712" y="68230"/>
                </a:lnTo>
                <a:lnTo>
                  <a:pt x="17564" y="87292"/>
                </a:lnTo>
                <a:lnTo>
                  <a:pt x="36626" y="100144"/>
                </a:lnTo>
                <a:lnTo>
                  <a:pt x="59969" y="104856"/>
                </a:lnTo>
                <a:lnTo>
                  <a:pt x="83312" y="100144"/>
                </a:lnTo>
                <a:lnTo>
                  <a:pt x="96083" y="91534"/>
                </a:lnTo>
                <a:lnTo>
                  <a:pt x="59969" y="91534"/>
                </a:lnTo>
                <a:lnTo>
                  <a:pt x="41809" y="87869"/>
                </a:lnTo>
                <a:lnTo>
                  <a:pt x="26982" y="77873"/>
                </a:lnTo>
                <a:lnTo>
                  <a:pt x="16987" y="63046"/>
                </a:lnTo>
                <a:lnTo>
                  <a:pt x="13322" y="44887"/>
                </a:lnTo>
                <a:lnTo>
                  <a:pt x="16987" y="26734"/>
                </a:lnTo>
                <a:lnTo>
                  <a:pt x="26982" y="11911"/>
                </a:lnTo>
                <a:lnTo>
                  <a:pt x="39259" y="3636"/>
                </a:lnTo>
                <a:lnTo>
                  <a:pt x="21245" y="0"/>
                </a:lnTo>
                <a:close/>
              </a:path>
              <a:path w="109219" h="105410">
                <a:moveTo>
                  <a:pt x="104278" y="56407"/>
                </a:moveTo>
                <a:lnTo>
                  <a:pt x="102939" y="63046"/>
                </a:lnTo>
                <a:lnTo>
                  <a:pt x="92944" y="77873"/>
                </a:lnTo>
                <a:lnTo>
                  <a:pt x="78121" y="87869"/>
                </a:lnTo>
                <a:lnTo>
                  <a:pt x="59969" y="91534"/>
                </a:lnTo>
                <a:lnTo>
                  <a:pt x="96083" y="91534"/>
                </a:lnTo>
                <a:lnTo>
                  <a:pt x="102374" y="87292"/>
                </a:lnTo>
                <a:lnTo>
                  <a:pt x="108967" y="77514"/>
                </a:lnTo>
                <a:lnTo>
                  <a:pt x="104888" y="57312"/>
                </a:lnTo>
                <a:lnTo>
                  <a:pt x="104278" y="56407"/>
                </a:lnTo>
                <a:close/>
              </a:path>
            </a:pathLst>
          </a:custGeom>
          <a:solidFill>
            <a:srgbClr val="E4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04592" y="2804073"/>
            <a:ext cx="91440" cy="88265"/>
          </a:xfrm>
          <a:custGeom>
            <a:avLst/>
            <a:gdLst/>
            <a:ahLst/>
            <a:cxnLst/>
            <a:rect l="l" t="t" r="r" b="b"/>
            <a:pathLst>
              <a:path w="91439" h="88264">
                <a:moveTo>
                  <a:pt x="25937" y="0"/>
                </a:moveTo>
                <a:lnTo>
                  <a:pt x="13660" y="8275"/>
                </a:lnTo>
                <a:lnTo>
                  <a:pt x="3664" y="23098"/>
                </a:lnTo>
                <a:lnTo>
                  <a:pt x="0" y="41250"/>
                </a:lnTo>
                <a:lnTo>
                  <a:pt x="3664" y="59410"/>
                </a:lnTo>
                <a:lnTo>
                  <a:pt x="13660" y="74237"/>
                </a:lnTo>
                <a:lnTo>
                  <a:pt x="28487" y="84232"/>
                </a:lnTo>
                <a:lnTo>
                  <a:pt x="46647" y="87897"/>
                </a:lnTo>
                <a:lnTo>
                  <a:pt x="64799" y="84232"/>
                </a:lnTo>
                <a:lnTo>
                  <a:pt x="79121" y="74575"/>
                </a:lnTo>
                <a:lnTo>
                  <a:pt x="46647" y="74575"/>
                </a:lnTo>
                <a:lnTo>
                  <a:pt x="33676" y="71956"/>
                </a:lnTo>
                <a:lnTo>
                  <a:pt x="23083" y="64813"/>
                </a:lnTo>
                <a:lnTo>
                  <a:pt x="15941" y="54221"/>
                </a:lnTo>
                <a:lnTo>
                  <a:pt x="13322" y="41250"/>
                </a:lnTo>
                <a:lnTo>
                  <a:pt x="15941" y="28282"/>
                </a:lnTo>
                <a:lnTo>
                  <a:pt x="23083" y="17693"/>
                </a:lnTo>
                <a:lnTo>
                  <a:pt x="33676" y="10555"/>
                </a:lnTo>
                <a:lnTo>
                  <a:pt x="46647" y="7938"/>
                </a:lnTo>
                <a:lnTo>
                  <a:pt x="48201" y="7938"/>
                </a:lnTo>
                <a:lnTo>
                  <a:pt x="40909" y="3022"/>
                </a:lnTo>
                <a:lnTo>
                  <a:pt x="25937" y="0"/>
                </a:lnTo>
                <a:close/>
              </a:path>
              <a:path w="91439" h="88264">
                <a:moveTo>
                  <a:pt x="78579" y="34415"/>
                </a:moveTo>
                <a:lnTo>
                  <a:pt x="59615" y="71956"/>
                </a:lnTo>
                <a:lnTo>
                  <a:pt x="46647" y="74575"/>
                </a:lnTo>
                <a:lnTo>
                  <a:pt x="79121" y="74575"/>
                </a:lnTo>
                <a:lnTo>
                  <a:pt x="79622" y="74237"/>
                </a:lnTo>
                <a:lnTo>
                  <a:pt x="89616" y="59410"/>
                </a:lnTo>
                <a:lnTo>
                  <a:pt x="90956" y="52771"/>
                </a:lnTo>
                <a:lnTo>
                  <a:pt x="78579" y="34415"/>
                </a:lnTo>
                <a:close/>
              </a:path>
              <a:path w="91439" h="88264">
                <a:moveTo>
                  <a:pt x="48201" y="7938"/>
                </a:moveTo>
                <a:lnTo>
                  <a:pt x="46647" y="7938"/>
                </a:lnTo>
                <a:lnTo>
                  <a:pt x="48866" y="8386"/>
                </a:lnTo>
                <a:lnTo>
                  <a:pt x="48201" y="7938"/>
                </a:lnTo>
                <a:close/>
              </a:path>
            </a:pathLst>
          </a:custGeom>
          <a:solidFill>
            <a:srgbClr val="E9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917" y="2812007"/>
            <a:ext cx="66675" cy="66676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33324" y="0"/>
                </a:moveTo>
                <a:lnTo>
                  <a:pt x="20354" y="2617"/>
                </a:lnTo>
                <a:lnTo>
                  <a:pt x="9761" y="9755"/>
                </a:lnTo>
                <a:lnTo>
                  <a:pt x="2619" y="20343"/>
                </a:lnTo>
                <a:lnTo>
                  <a:pt x="0" y="33312"/>
                </a:lnTo>
                <a:lnTo>
                  <a:pt x="2619" y="46282"/>
                </a:lnTo>
                <a:lnTo>
                  <a:pt x="9761" y="56875"/>
                </a:lnTo>
                <a:lnTo>
                  <a:pt x="20354" y="64017"/>
                </a:lnTo>
                <a:lnTo>
                  <a:pt x="33324" y="66636"/>
                </a:lnTo>
                <a:lnTo>
                  <a:pt x="46293" y="64017"/>
                </a:lnTo>
                <a:lnTo>
                  <a:pt x="56881" y="56875"/>
                </a:lnTo>
                <a:lnTo>
                  <a:pt x="59289" y="53301"/>
                </a:lnTo>
                <a:lnTo>
                  <a:pt x="33324" y="53301"/>
                </a:lnTo>
                <a:lnTo>
                  <a:pt x="25540" y="51730"/>
                </a:lnTo>
                <a:lnTo>
                  <a:pt x="19186" y="47445"/>
                </a:lnTo>
                <a:lnTo>
                  <a:pt x="14904" y="41091"/>
                </a:lnTo>
                <a:lnTo>
                  <a:pt x="13335" y="33312"/>
                </a:lnTo>
                <a:lnTo>
                  <a:pt x="14904" y="25532"/>
                </a:lnTo>
                <a:lnTo>
                  <a:pt x="19186" y="19178"/>
                </a:lnTo>
                <a:lnTo>
                  <a:pt x="25540" y="14893"/>
                </a:lnTo>
                <a:lnTo>
                  <a:pt x="33324" y="13322"/>
                </a:lnTo>
                <a:lnTo>
                  <a:pt x="54641" y="13322"/>
                </a:lnTo>
                <a:lnTo>
                  <a:pt x="35543" y="447"/>
                </a:lnTo>
                <a:lnTo>
                  <a:pt x="33324" y="0"/>
                </a:lnTo>
                <a:close/>
              </a:path>
              <a:path w="66675" h="66675">
                <a:moveTo>
                  <a:pt x="54641" y="13322"/>
                </a:moveTo>
                <a:lnTo>
                  <a:pt x="33324" y="13322"/>
                </a:lnTo>
                <a:lnTo>
                  <a:pt x="41104" y="14893"/>
                </a:lnTo>
                <a:lnTo>
                  <a:pt x="47458" y="19178"/>
                </a:lnTo>
                <a:lnTo>
                  <a:pt x="51743" y="25532"/>
                </a:lnTo>
                <a:lnTo>
                  <a:pt x="53314" y="33312"/>
                </a:lnTo>
                <a:lnTo>
                  <a:pt x="51743" y="41091"/>
                </a:lnTo>
                <a:lnTo>
                  <a:pt x="47458" y="47445"/>
                </a:lnTo>
                <a:lnTo>
                  <a:pt x="41104" y="51730"/>
                </a:lnTo>
                <a:lnTo>
                  <a:pt x="33324" y="53301"/>
                </a:lnTo>
                <a:lnTo>
                  <a:pt x="59289" y="53301"/>
                </a:lnTo>
                <a:lnTo>
                  <a:pt x="64019" y="46282"/>
                </a:lnTo>
                <a:lnTo>
                  <a:pt x="66636" y="33312"/>
                </a:lnTo>
                <a:lnTo>
                  <a:pt x="65257" y="26476"/>
                </a:lnTo>
                <a:lnTo>
                  <a:pt x="57843" y="15481"/>
                </a:lnTo>
                <a:lnTo>
                  <a:pt x="54641" y="13322"/>
                </a:lnTo>
                <a:close/>
              </a:path>
            </a:pathLst>
          </a:custGeom>
          <a:solidFill>
            <a:srgbClr val="EF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1250" y="2825333"/>
            <a:ext cx="40006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989" y="0"/>
                </a:moveTo>
                <a:lnTo>
                  <a:pt x="12205" y="1571"/>
                </a:lnTo>
                <a:lnTo>
                  <a:pt x="5851" y="5856"/>
                </a:lnTo>
                <a:lnTo>
                  <a:pt x="1569" y="12210"/>
                </a:lnTo>
                <a:lnTo>
                  <a:pt x="0" y="19989"/>
                </a:lnTo>
                <a:lnTo>
                  <a:pt x="1569" y="27769"/>
                </a:lnTo>
                <a:lnTo>
                  <a:pt x="5851" y="34123"/>
                </a:lnTo>
                <a:lnTo>
                  <a:pt x="12205" y="38408"/>
                </a:lnTo>
                <a:lnTo>
                  <a:pt x="19989" y="39979"/>
                </a:lnTo>
                <a:lnTo>
                  <a:pt x="27769" y="38408"/>
                </a:lnTo>
                <a:lnTo>
                  <a:pt x="34123" y="34123"/>
                </a:lnTo>
                <a:lnTo>
                  <a:pt x="38408" y="27769"/>
                </a:lnTo>
                <a:lnTo>
                  <a:pt x="38632" y="26657"/>
                </a:lnTo>
                <a:lnTo>
                  <a:pt x="16306" y="26657"/>
                </a:lnTo>
                <a:lnTo>
                  <a:pt x="13322" y="23672"/>
                </a:lnTo>
                <a:lnTo>
                  <a:pt x="13322" y="16306"/>
                </a:lnTo>
                <a:lnTo>
                  <a:pt x="16306" y="13335"/>
                </a:lnTo>
                <a:lnTo>
                  <a:pt x="38635" y="13335"/>
                </a:lnTo>
                <a:lnTo>
                  <a:pt x="38408" y="12210"/>
                </a:lnTo>
                <a:lnTo>
                  <a:pt x="34123" y="5856"/>
                </a:lnTo>
                <a:lnTo>
                  <a:pt x="27769" y="1571"/>
                </a:lnTo>
                <a:lnTo>
                  <a:pt x="19989" y="0"/>
                </a:lnTo>
                <a:close/>
              </a:path>
              <a:path w="40005" h="40005">
                <a:moveTo>
                  <a:pt x="38635" y="13335"/>
                </a:moveTo>
                <a:lnTo>
                  <a:pt x="23660" y="13335"/>
                </a:lnTo>
                <a:lnTo>
                  <a:pt x="26644" y="16306"/>
                </a:lnTo>
                <a:lnTo>
                  <a:pt x="26644" y="23672"/>
                </a:lnTo>
                <a:lnTo>
                  <a:pt x="23660" y="26657"/>
                </a:lnTo>
                <a:lnTo>
                  <a:pt x="38632" y="26657"/>
                </a:lnTo>
                <a:lnTo>
                  <a:pt x="39979" y="19989"/>
                </a:lnTo>
                <a:lnTo>
                  <a:pt x="38635" y="13335"/>
                </a:lnTo>
                <a:close/>
              </a:path>
            </a:pathLst>
          </a:custGeom>
          <a:solidFill>
            <a:srgbClr val="F6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3267" y="2799614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95186"/>
                </a:moveTo>
                <a:lnTo>
                  <a:pt x="7479" y="58132"/>
                </a:lnTo>
                <a:lnTo>
                  <a:pt x="27876" y="27876"/>
                </a:lnTo>
                <a:lnTo>
                  <a:pt x="58132" y="7479"/>
                </a:lnTo>
                <a:lnTo>
                  <a:pt x="95186" y="0"/>
                </a:lnTo>
                <a:lnTo>
                  <a:pt x="132235" y="7479"/>
                </a:lnTo>
                <a:lnTo>
                  <a:pt x="162491" y="27876"/>
                </a:lnTo>
                <a:lnTo>
                  <a:pt x="182892" y="58132"/>
                </a:lnTo>
                <a:lnTo>
                  <a:pt x="190372" y="95186"/>
                </a:lnTo>
                <a:lnTo>
                  <a:pt x="182892" y="132235"/>
                </a:lnTo>
                <a:lnTo>
                  <a:pt x="162491" y="162491"/>
                </a:lnTo>
                <a:lnTo>
                  <a:pt x="132235" y="182892"/>
                </a:lnTo>
                <a:lnTo>
                  <a:pt x="95186" y="190373"/>
                </a:lnTo>
                <a:lnTo>
                  <a:pt x="58132" y="182892"/>
                </a:lnTo>
                <a:lnTo>
                  <a:pt x="27876" y="162491"/>
                </a:lnTo>
                <a:lnTo>
                  <a:pt x="7479" y="132235"/>
                </a:lnTo>
                <a:lnTo>
                  <a:pt x="0" y="95186"/>
                </a:lnTo>
                <a:close/>
              </a:path>
            </a:pathLst>
          </a:custGeom>
          <a:ln w="59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75060" y="2789581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186" y="0"/>
                </a:moveTo>
                <a:lnTo>
                  <a:pt x="58137" y="7480"/>
                </a:lnTo>
                <a:lnTo>
                  <a:pt x="27881" y="27881"/>
                </a:lnTo>
                <a:lnTo>
                  <a:pt x="7480" y="58137"/>
                </a:lnTo>
                <a:lnTo>
                  <a:pt x="0" y="95186"/>
                </a:lnTo>
                <a:lnTo>
                  <a:pt x="7480" y="132235"/>
                </a:lnTo>
                <a:lnTo>
                  <a:pt x="27881" y="162491"/>
                </a:lnTo>
                <a:lnTo>
                  <a:pt x="58137" y="182892"/>
                </a:lnTo>
                <a:lnTo>
                  <a:pt x="95186" y="190373"/>
                </a:lnTo>
                <a:lnTo>
                  <a:pt x="132235" y="182892"/>
                </a:lnTo>
                <a:lnTo>
                  <a:pt x="162491" y="162491"/>
                </a:lnTo>
                <a:lnTo>
                  <a:pt x="182892" y="132235"/>
                </a:lnTo>
                <a:lnTo>
                  <a:pt x="190372" y="95186"/>
                </a:lnTo>
                <a:lnTo>
                  <a:pt x="182892" y="58137"/>
                </a:lnTo>
                <a:lnTo>
                  <a:pt x="162491" y="27881"/>
                </a:lnTo>
                <a:lnTo>
                  <a:pt x="132235" y="7480"/>
                </a:lnTo>
                <a:lnTo>
                  <a:pt x="95186" y="0"/>
                </a:lnTo>
                <a:close/>
              </a:path>
            </a:pathLst>
          </a:custGeom>
          <a:solidFill>
            <a:srgbClr val="BB8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79497" y="2906726"/>
            <a:ext cx="79375" cy="71121"/>
          </a:xfrm>
          <a:custGeom>
            <a:avLst/>
            <a:gdLst/>
            <a:ahLst/>
            <a:cxnLst/>
            <a:rect l="l" t="t" r="r" b="b"/>
            <a:pathLst>
              <a:path w="79375" h="71119">
                <a:moveTo>
                  <a:pt x="0" y="0"/>
                </a:moveTo>
                <a:lnTo>
                  <a:pt x="3047" y="15092"/>
                </a:lnTo>
                <a:lnTo>
                  <a:pt x="23447" y="45348"/>
                </a:lnTo>
                <a:lnTo>
                  <a:pt x="53704" y="65749"/>
                </a:lnTo>
                <a:lnTo>
                  <a:pt x="79066" y="70870"/>
                </a:lnTo>
                <a:lnTo>
                  <a:pt x="43028" y="52232"/>
                </a:lnTo>
                <a:lnTo>
                  <a:pt x="9854" y="19057"/>
                </a:lnTo>
                <a:lnTo>
                  <a:pt x="0" y="0"/>
                </a:lnTo>
                <a:close/>
              </a:path>
            </a:pathLst>
          </a:custGeom>
          <a:solidFill>
            <a:srgbClr val="BF9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75062" y="2868177"/>
            <a:ext cx="127635" cy="112395"/>
          </a:xfrm>
          <a:custGeom>
            <a:avLst/>
            <a:gdLst/>
            <a:ahLst/>
            <a:cxnLst/>
            <a:rect l="l" t="t" r="r" b="b"/>
            <a:pathLst>
              <a:path w="127635" h="112394">
                <a:moveTo>
                  <a:pt x="3350" y="0"/>
                </a:moveTo>
                <a:lnTo>
                  <a:pt x="4433" y="38549"/>
                </a:lnTo>
                <a:lnTo>
                  <a:pt x="47461" y="90782"/>
                </a:lnTo>
                <a:lnTo>
                  <a:pt x="83500" y="109420"/>
                </a:lnTo>
                <a:lnTo>
                  <a:pt x="95186" y="111779"/>
                </a:lnTo>
                <a:lnTo>
                  <a:pt x="127263" y="105302"/>
                </a:lnTo>
                <a:lnTo>
                  <a:pt x="93744" y="99896"/>
                </a:lnTo>
                <a:lnTo>
                  <a:pt x="55333" y="80031"/>
                </a:lnTo>
                <a:lnTo>
                  <a:pt x="25042" y="49741"/>
                </a:lnTo>
                <a:lnTo>
                  <a:pt x="5177" y="11329"/>
                </a:lnTo>
                <a:lnTo>
                  <a:pt x="3350" y="0"/>
                </a:lnTo>
                <a:close/>
              </a:path>
            </a:pathLst>
          </a:custGeom>
          <a:solidFill>
            <a:srgbClr val="C39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78413" y="2840418"/>
            <a:ext cx="149225" cy="133350"/>
          </a:xfrm>
          <a:custGeom>
            <a:avLst/>
            <a:gdLst/>
            <a:ahLst/>
            <a:cxnLst/>
            <a:rect l="l" t="t" r="r" b="b"/>
            <a:pathLst>
              <a:path w="149225" h="133350">
                <a:moveTo>
                  <a:pt x="9053" y="0"/>
                </a:moveTo>
                <a:lnTo>
                  <a:pt x="4130" y="7302"/>
                </a:lnTo>
                <a:lnTo>
                  <a:pt x="0" y="27757"/>
                </a:lnTo>
                <a:lnTo>
                  <a:pt x="1827" y="39087"/>
                </a:lnTo>
                <a:lnTo>
                  <a:pt x="21692" y="77498"/>
                </a:lnTo>
                <a:lnTo>
                  <a:pt x="51982" y="107789"/>
                </a:lnTo>
                <a:lnTo>
                  <a:pt x="90394" y="127654"/>
                </a:lnTo>
                <a:lnTo>
                  <a:pt x="123913" y="133060"/>
                </a:lnTo>
                <a:lnTo>
                  <a:pt x="128884" y="132056"/>
                </a:lnTo>
                <a:lnTo>
                  <a:pt x="144611" y="121452"/>
                </a:lnTo>
                <a:lnTo>
                  <a:pt x="134622" y="121452"/>
                </a:lnTo>
                <a:lnTo>
                  <a:pt x="85339" y="111504"/>
                </a:lnTo>
                <a:lnTo>
                  <a:pt x="45096" y="84373"/>
                </a:lnTo>
                <a:lnTo>
                  <a:pt x="17964" y="44134"/>
                </a:lnTo>
                <a:lnTo>
                  <a:pt x="9053" y="0"/>
                </a:lnTo>
                <a:close/>
              </a:path>
              <a:path w="149225" h="133350">
                <a:moveTo>
                  <a:pt x="148881" y="118574"/>
                </a:moveTo>
                <a:lnTo>
                  <a:pt x="134622" y="121452"/>
                </a:lnTo>
                <a:lnTo>
                  <a:pt x="144611" y="121452"/>
                </a:lnTo>
                <a:lnTo>
                  <a:pt x="148881" y="118574"/>
                </a:lnTo>
                <a:close/>
              </a:path>
            </a:pathLst>
          </a:custGeom>
          <a:solidFill>
            <a:srgbClr val="C7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7465" y="2817138"/>
            <a:ext cx="156845" cy="144779"/>
          </a:xfrm>
          <a:custGeom>
            <a:avLst/>
            <a:gdLst/>
            <a:ahLst/>
            <a:cxnLst/>
            <a:rect l="l" t="t" r="r" b="b"/>
            <a:pathLst>
              <a:path w="156845" h="144780">
                <a:moveTo>
                  <a:pt x="15958" y="0"/>
                </a:moveTo>
                <a:lnTo>
                  <a:pt x="15476" y="324"/>
                </a:lnTo>
                <a:lnTo>
                  <a:pt x="0" y="23278"/>
                </a:lnTo>
                <a:lnTo>
                  <a:pt x="8910" y="67413"/>
                </a:lnTo>
                <a:lnTo>
                  <a:pt x="36042" y="107652"/>
                </a:lnTo>
                <a:lnTo>
                  <a:pt x="76286" y="134783"/>
                </a:lnTo>
                <a:lnTo>
                  <a:pt x="125568" y="144731"/>
                </a:lnTo>
                <a:lnTo>
                  <a:pt x="139827" y="141852"/>
                </a:lnTo>
                <a:lnTo>
                  <a:pt x="150087" y="134935"/>
                </a:lnTo>
                <a:lnTo>
                  <a:pt x="152464" y="131409"/>
                </a:lnTo>
                <a:lnTo>
                  <a:pt x="125568" y="131409"/>
                </a:lnTo>
                <a:lnTo>
                  <a:pt x="81477" y="122508"/>
                </a:lnTo>
                <a:lnTo>
                  <a:pt x="45472" y="98233"/>
                </a:lnTo>
                <a:lnTo>
                  <a:pt x="21198" y="62229"/>
                </a:lnTo>
                <a:lnTo>
                  <a:pt x="12297" y="18138"/>
                </a:lnTo>
                <a:lnTo>
                  <a:pt x="15958" y="0"/>
                </a:lnTo>
                <a:close/>
              </a:path>
              <a:path w="156845" h="144780">
                <a:moveTo>
                  <a:pt x="156702" y="125124"/>
                </a:moveTo>
                <a:lnTo>
                  <a:pt x="125568" y="131409"/>
                </a:lnTo>
                <a:lnTo>
                  <a:pt x="152464" y="131409"/>
                </a:lnTo>
                <a:lnTo>
                  <a:pt x="156702" y="125124"/>
                </a:lnTo>
                <a:close/>
              </a:path>
            </a:pathLst>
          </a:custGeom>
          <a:solidFill>
            <a:srgbClr val="CBA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9763" y="2806740"/>
            <a:ext cx="156845" cy="142240"/>
          </a:xfrm>
          <a:custGeom>
            <a:avLst/>
            <a:gdLst/>
            <a:ahLst/>
            <a:cxnLst/>
            <a:rect l="l" t="t" r="r" b="b"/>
            <a:pathLst>
              <a:path w="156845" h="142239">
                <a:moveTo>
                  <a:pt x="19083" y="0"/>
                </a:moveTo>
                <a:lnTo>
                  <a:pt x="3661" y="10398"/>
                </a:lnTo>
                <a:lnTo>
                  <a:pt x="0" y="28536"/>
                </a:lnTo>
                <a:lnTo>
                  <a:pt x="8901" y="72627"/>
                </a:lnTo>
                <a:lnTo>
                  <a:pt x="33175" y="108632"/>
                </a:lnTo>
                <a:lnTo>
                  <a:pt x="69180" y="132906"/>
                </a:lnTo>
                <a:lnTo>
                  <a:pt x="113271" y="141807"/>
                </a:lnTo>
                <a:lnTo>
                  <a:pt x="144405" y="135522"/>
                </a:lnTo>
                <a:lnTo>
                  <a:pt x="149150" y="128485"/>
                </a:lnTo>
                <a:lnTo>
                  <a:pt x="113271" y="128485"/>
                </a:lnTo>
                <a:lnTo>
                  <a:pt x="74369" y="120630"/>
                </a:lnTo>
                <a:lnTo>
                  <a:pt x="42598" y="99208"/>
                </a:lnTo>
                <a:lnTo>
                  <a:pt x="21177" y="67438"/>
                </a:lnTo>
                <a:lnTo>
                  <a:pt x="13322" y="28536"/>
                </a:lnTo>
                <a:lnTo>
                  <a:pt x="19083" y="0"/>
                </a:lnTo>
                <a:close/>
              </a:path>
              <a:path w="156845" h="142239">
                <a:moveTo>
                  <a:pt x="156341" y="117819"/>
                </a:moveTo>
                <a:lnTo>
                  <a:pt x="152173" y="120630"/>
                </a:lnTo>
                <a:lnTo>
                  <a:pt x="113271" y="128485"/>
                </a:lnTo>
                <a:lnTo>
                  <a:pt x="149150" y="128485"/>
                </a:lnTo>
                <a:lnTo>
                  <a:pt x="156341" y="117819"/>
                </a:lnTo>
                <a:close/>
              </a:path>
            </a:pathLst>
          </a:custGeom>
          <a:solidFill>
            <a:srgbClr val="D0B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3083" y="2796352"/>
            <a:ext cx="148590" cy="139065"/>
          </a:xfrm>
          <a:custGeom>
            <a:avLst/>
            <a:gdLst/>
            <a:ahLst/>
            <a:cxnLst/>
            <a:rect l="l" t="t" r="r" b="b"/>
            <a:pathLst>
              <a:path w="148589" h="139064">
                <a:moveTo>
                  <a:pt x="23641" y="0"/>
                </a:moveTo>
                <a:lnTo>
                  <a:pt x="20113" y="712"/>
                </a:lnTo>
                <a:lnTo>
                  <a:pt x="5761" y="10389"/>
                </a:lnTo>
                <a:lnTo>
                  <a:pt x="0" y="38925"/>
                </a:lnTo>
                <a:lnTo>
                  <a:pt x="7855" y="77828"/>
                </a:lnTo>
                <a:lnTo>
                  <a:pt x="29276" y="109598"/>
                </a:lnTo>
                <a:lnTo>
                  <a:pt x="61046" y="131019"/>
                </a:lnTo>
                <a:lnTo>
                  <a:pt x="99949" y="138874"/>
                </a:lnTo>
                <a:lnTo>
                  <a:pt x="138851" y="131019"/>
                </a:lnTo>
                <a:lnTo>
                  <a:pt x="143019" y="128209"/>
                </a:lnTo>
                <a:lnTo>
                  <a:pt x="144818" y="125539"/>
                </a:lnTo>
                <a:lnTo>
                  <a:pt x="99949" y="125539"/>
                </a:lnTo>
                <a:lnTo>
                  <a:pt x="66230" y="118734"/>
                </a:lnTo>
                <a:lnTo>
                  <a:pt x="38695" y="100173"/>
                </a:lnTo>
                <a:lnTo>
                  <a:pt x="20130" y="72642"/>
                </a:lnTo>
                <a:lnTo>
                  <a:pt x="13322" y="38925"/>
                </a:lnTo>
                <a:lnTo>
                  <a:pt x="20130" y="5207"/>
                </a:lnTo>
                <a:lnTo>
                  <a:pt x="23641" y="0"/>
                </a:lnTo>
                <a:close/>
              </a:path>
              <a:path w="148589" h="139064">
                <a:moveTo>
                  <a:pt x="148206" y="108933"/>
                </a:moveTo>
                <a:lnTo>
                  <a:pt x="133667" y="118734"/>
                </a:lnTo>
                <a:lnTo>
                  <a:pt x="99949" y="125539"/>
                </a:lnTo>
                <a:lnTo>
                  <a:pt x="144818" y="125539"/>
                </a:lnTo>
                <a:lnTo>
                  <a:pt x="148206" y="108933"/>
                </a:lnTo>
                <a:close/>
              </a:path>
            </a:pathLst>
          </a:custGeom>
          <a:solidFill>
            <a:srgbClr val="D4B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6408" y="2792663"/>
            <a:ext cx="139065" cy="129539"/>
          </a:xfrm>
          <a:custGeom>
            <a:avLst/>
            <a:gdLst/>
            <a:ahLst/>
            <a:cxnLst/>
            <a:rect l="l" t="t" r="r" b="b"/>
            <a:pathLst>
              <a:path w="139064" h="129539">
                <a:moveTo>
                  <a:pt x="28586" y="0"/>
                </a:moveTo>
                <a:lnTo>
                  <a:pt x="10318" y="3688"/>
                </a:lnTo>
                <a:lnTo>
                  <a:pt x="6807" y="8896"/>
                </a:lnTo>
                <a:lnTo>
                  <a:pt x="0" y="42614"/>
                </a:lnTo>
                <a:lnTo>
                  <a:pt x="6807" y="76330"/>
                </a:lnTo>
                <a:lnTo>
                  <a:pt x="25373" y="103861"/>
                </a:lnTo>
                <a:lnTo>
                  <a:pt x="52908" y="122422"/>
                </a:lnTo>
                <a:lnTo>
                  <a:pt x="86626" y="129228"/>
                </a:lnTo>
                <a:lnTo>
                  <a:pt x="120345" y="122422"/>
                </a:lnTo>
                <a:lnTo>
                  <a:pt x="130012" y="115906"/>
                </a:lnTo>
                <a:lnTo>
                  <a:pt x="86626" y="115906"/>
                </a:lnTo>
                <a:lnTo>
                  <a:pt x="58099" y="110146"/>
                </a:lnTo>
                <a:lnTo>
                  <a:pt x="34802" y="94438"/>
                </a:lnTo>
                <a:lnTo>
                  <a:pt x="19095" y="71141"/>
                </a:lnTo>
                <a:lnTo>
                  <a:pt x="13335" y="42614"/>
                </a:lnTo>
                <a:lnTo>
                  <a:pt x="19095" y="14080"/>
                </a:lnTo>
                <a:lnTo>
                  <a:pt x="28586" y="0"/>
                </a:lnTo>
                <a:close/>
              </a:path>
              <a:path w="139064" h="129539">
                <a:moveTo>
                  <a:pt x="138601" y="94215"/>
                </a:moveTo>
                <a:lnTo>
                  <a:pt x="138450" y="94438"/>
                </a:lnTo>
                <a:lnTo>
                  <a:pt x="115153" y="110146"/>
                </a:lnTo>
                <a:lnTo>
                  <a:pt x="86626" y="115906"/>
                </a:lnTo>
                <a:lnTo>
                  <a:pt x="130012" y="115906"/>
                </a:lnTo>
                <a:lnTo>
                  <a:pt x="134884" y="112622"/>
                </a:lnTo>
                <a:lnTo>
                  <a:pt x="138601" y="94215"/>
                </a:lnTo>
                <a:close/>
              </a:path>
            </a:pathLst>
          </a:custGeom>
          <a:solidFill>
            <a:srgbClr val="D9C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39741" y="2789580"/>
            <a:ext cx="125730" cy="119380"/>
          </a:xfrm>
          <a:custGeom>
            <a:avLst/>
            <a:gdLst/>
            <a:ahLst/>
            <a:cxnLst/>
            <a:rect l="l" t="t" r="r" b="b"/>
            <a:pathLst>
              <a:path w="125729" h="119380">
                <a:moveTo>
                  <a:pt x="30505" y="0"/>
                </a:moveTo>
                <a:lnTo>
                  <a:pt x="15251" y="3079"/>
                </a:lnTo>
                <a:lnTo>
                  <a:pt x="5760" y="17160"/>
                </a:lnTo>
                <a:lnTo>
                  <a:pt x="0" y="45694"/>
                </a:lnTo>
                <a:lnTo>
                  <a:pt x="5760" y="74221"/>
                </a:lnTo>
                <a:lnTo>
                  <a:pt x="21467" y="97518"/>
                </a:lnTo>
                <a:lnTo>
                  <a:pt x="44764" y="113226"/>
                </a:lnTo>
                <a:lnTo>
                  <a:pt x="73291" y="118986"/>
                </a:lnTo>
                <a:lnTo>
                  <a:pt x="101818" y="113226"/>
                </a:lnTo>
                <a:lnTo>
                  <a:pt x="113034" y="105663"/>
                </a:lnTo>
                <a:lnTo>
                  <a:pt x="73291" y="105663"/>
                </a:lnTo>
                <a:lnTo>
                  <a:pt x="49948" y="100951"/>
                </a:lnTo>
                <a:lnTo>
                  <a:pt x="30886" y="88099"/>
                </a:lnTo>
                <a:lnTo>
                  <a:pt x="18034" y="69037"/>
                </a:lnTo>
                <a:lnTo>
                  <a:pt x="13322" y="45694"/>
                </a:lnTo>
                <a:lnTo>
                  <a:pt x="18034" y="22351"/>
                </a:lnTo>
                <a:lnTo>
                  <a:pt x="30886" y="3289"/>
                </a:lnTo>
                <a:lnTo>
                  <a:pt x="34552" y="817"/>
                </a:lnTo>
                <a:lnTo>
                  <a:pt x="30505" y="0"/>
                </a:lnTo>
                <a:close/>
              </a:path>
              <a:path w="125729" h="119380">
                <a:moveTo>
                  <a:pt x="122287" y="78325"/>
                </a:moveTo>
                <a:lnTo>
                  <a:pt x="115697" y="88099"/>
                </a:lnTo>
                <a:lnTo>
                  <a:pt x="96635" y="100951"/>
                </a:lnTo>
                <a:lnTo>
                  <a:pt x="73291" y="105663"/>
                </a:lnTo>
                <a:lnTo>
                  <a:pt x="113034" y="105663"/>
                </a:lnTo>
                <a:lnTo>
                  <a:pt x="125115" y="97518"/>
                </a:lnTo>
                <a:lnTo>
                  <a:pt x="125266" y="97295"/>
                </a:lnTo>
                <a:lnTo>
                  <a:pt x="125691" y="95186"/>
                </a:lnTo>
                <a:lnTo>
                  <a:pt x="122287" y="78325"/>
                </a:lnTo>
                <a:close/>
              </a:path>
            </a:pathLst>
          </a:custGeom>
          <a:solidFill>
            <a:srgbClr val="DEC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53064" y="2790400"/>
            <a:ext cx="109220" cy="105410"/>
          </a:xfrm>
          <a:custGeom>
            <a:avLst/>
            <a:gdLst/>
            <a:ahLst/>
            <a:cxnLst/>
            <a:rect l="l" t="t" r="r" b="b"/>
            <a:pathLst>
              <a:path w="109220" h="105410">
                <a:moveTo>
                  <a:pt x="21230" y="0"/>
                </a:moveTo>
                <a:lnTo>
                  <a:pt x="17564" y="2472"/>
                </a:lnTo>
                <a:lnTo>
                  <a:pt x="4712" y="21533"/>
                </a:lnTo>
                <a:lnTo>
                  <a:pt x="0" y="44877"/>
                </a:lnTo>
                <a:lnTo>
                  <a:pt x="4712" y="68220"/>
                </a:lnTo>
                <a:lnTo>
                  <a:pt x="17564" y="87282"/>
                </a:lnTo>
                <a:lnTo>
                  <a:pt x="36626" y="100134"/>
                </a:lnTo>
                <a:lnTo>
                  <a:pt x="59969" y="104846"/>
                </a:lnTo>
                <a:lnTo>
                  <a:pt x="83312" y="100134"/>
                </a:lnTo>
                <a:lnTo>
                  <a:pt x="96101" y="91511"/>
                </a:lnTo>
                <a:lnTo>
                  <a:pt x="59969" y="91511"/>
                </a:lnTo>
                <a:lnTo>
                  <a:pt x="41815" y="87846"/>
                </a:lnTo>
                <a:lnTo>
                  <a:pt x="26987" y="77852"/>
                </a:lnTo>
                <a:lnTo>
                  <a:pt x="16989" y="63029"/>
                </a:lnTo>
                <a:lnTo>
                  <a:pt x="13322" y="44877"/>
                </a:lnTo>
                <a:lnTo>
                  <a:pt x="16989" y="26717"/>
                </a:lnTo>
                <a:lnTo>
                  <a:pt x="26987" y="11890"/>
                </a:lnTo>
                <a:lnTo>
                  <a:pt x="39233" y="3635"/>
                </a:lnTo>
                <a:lnTo>
                  <a:pt x="21230" y="0"/>
                </a:lnTo>
                <a:close/>
              </a:path>
              <a:path w="109220" h="105410">
                <a:moveTo>
                  <a:pt x="104284" y="56423"/>
                </a:moveTo>
                <a:lnTo>
                  <a:pt x="102949" y="63029"/>
                </a:lnTo>
                <a:lnTo>
                  <a:pt x="92951" y="77852"/>
                </a:lnTo>
                <a:lnTo>
                  <a:pt x="78123" y="87846"/>
                </a:lnTo>
                <a:lnTo>
                  <a:pt x="59969" y="91511"/>
                </a:lnTo>
                <a:lnTo>
                  <a:pt x="96101" y="91511"/>
                </a:lnTo>
                <a:lnTo>
                  <a:pt x="102374" y="87282"/>
                </a:lnTo>
                <a:lnTo>
                  <a:pt x="108964" y="77507"/>
                </a:lnTo>
                <a:lnTo>
                  <a:pt x="104888" y="57320"/>
                </a:lnTo>
                <a:lnTo>
                  <a:pt x="104284" y="56423"/>
                </a:lnTo>
                <a:close/>
              </a:path>
            </a:pathLst>
          </a:custGeom>
          <a:solidFill>
            <a:srgbClr val="E4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66385" y="2794037"/>
            <a:ext cx="91440" cy="88265"/>
          </a:xfrm>
          <a:custGeom>
            <a:avLst/>
            <a:gdLst/>
            <a:ahLst/>
            <a:cxnLst/>
            <a:rect l="l" t="t" r="r" b="b"/>
            <a:pathLst>
              <a:path w="91439" h="88264">
                <a:moveTo>
                  <a:pt x="25911" y="0"/>
                </a:moveTo>
                <a:lnTo>
                  <a:pt x="13665" y="8255"/>
                </a:lnTo>
                <a:lnTo>
                  <a:pt x="3666" y="23082"/>
                </a:lnTo>
                <a:lnTo>
                  <a:pt x="0" y="41242"/>
                </a:lnTo>
                <a:lnTo>
                  <a:pt x="3666" y="59394"/>
                </a:lnTo>
                <a:lnTo>
                  <a:pt x="13665" y="74217"/>
                </a:lnTo>
                <a:lnTo>
                  <a:pt x="28492" y="84211"/>
                </a:lnTo>
                <a:lnTo>
                  <a:pt x="46647" y="87876"/>
                </a:lnTo>
                <a:lnTo>
                  <a:pt x="64801" y="84211"/>
                </a:lnTo>
                <a:lnTo>
                  <a:pt x="79129" y="74554"/>
                </a:lnTo>
                <a:lnTo>
                  <a:pt x="46647" y="74554"/>
                </a:lnTo>
                <a:lnTo>
                  <a:pt x="33678" y="71935"/>
                </a:lnTo>
                <a:lnTo>
                  <a:pt x="23090" y="64794"/>
                </a:lnTo>
                <a:lnTo>
                  <a:pt x="15952" y="54205"/>
                </a:lnTo>
                <a:lnTo>
                  <a:pt x="13335" y="41242"/>
                </a:lnTo>
                <a:lnTo>
                  <a:pt x="15952" y="28271"/>
                </a:lnTo>
                <a:lnTo>
                  <a:pt x="23090" y="17678"/>
                </a:lnTo>
                <a:lnTo>
                  <a:pt x="33678" y="10536"/>
                </a:lnTo>
                <a:lnTo>
                  <a:pt x="46647" y="7917"/>
                </a:lnTo>
                <a:lnTo>
                  <a:pt x="48160" y="7917"/>
                </a:lnTo>
                <a:lnTo>
                  <a:pt x="40909" y="3028"/>
                </a:lnTo>
                <a:lnTo>
                  <a:pt x="25911" y="0"/>
                </a:lnTo>
                <a:close/>
              </a:path>
              <a:path w="91439" h="88264">
                <a:moveTo>
                  <a:pt x="78585" y="34432"/>
                </a:moveTo>
                <a:lnTo>
                  <a:pt x="59615" y="71935"/>
                </a:lnTo>
                <a:lnTo>
                  <a:pt x="46647" y="74554"/>
                </a:lnTo>
                <a:lnTo>
                  <a:pt x="79129" y="74554"/>
                </a:lnTo>
                <a:lnTo>
                  <a:pt x="79629" y="74217"/>
                </a:lnTo>
                <a:lnTo>
                  <a:pt x="89627" y="59394"/>
                </a:lnTo>
                <a:lnTo>
                  <a:pt x="90961" y="52788"/>
                </a:lnTo>
                <a:lnTo>
                  <a:pt x="78585" y="34432"/>
                </a:lnTo>
                <a:close/>
              </a:path>
              <a:path w="91439" h="88264">
                <a:moveTo>
                  <a:pt x="48160" y="7917"/>
                </a:moveTo>
                <a:lnTo>
                  <a:pt x="46647" y="7917"/>
                </a:lnTo>
                <a:lnTo>
                  <a:pt x="48807" y="8353"/>
                </a:lnTo>
                <a:lnTo>
                  <a:pt x="48160" y="7917"/>
                </a:lnTo>
                <a:close/>
              </a:path>
            </a:pathLst>
          </a:custGeom>
          <a:solidFill>
            <a:srgbClr val="E9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79723" y="2801951"/>
            <a:ext cx="66675" cy="66676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33312" y="0"/>
                </a:moveTo>
                <a:lnTo>
                  <a:pt x="20343" y="2619"/>
                </a:lnTo>
                <a:lnTo>
                  <a:pt x="9755" y="9761"/>
                </a:lnTo>
                <a:lnTo>
                  <a:pt x="2617" y="20354"/>
                </a:lnTo>
                <a:lnTo>
                  <a:pt x="0" y="33324"/>
                </a:lnTo>
                <a:lnTo>
                  <a:pt x="2617" y="46287"/>
                </a:lnTo>
                <a:lnTo>
                  <a:pt x="9755" y="56876"/>
                </a:lnTo>
                <a:lnTo>
                  <a:pt x="20343" y="64017"/>
                </a:lnTo>
                <a:lnTo>
                  <a:pt x="33312" y="66636"/>
                </a:lnTo>
                <a:lnTo>
                  <a:pt x="46280" y="64017"/>
                </a:lnTo>
                <a:lnTo>
                  <a:pt x="56869" y="56876"/>
                </a:lnTo>
                <a:lnTo>
                  <a:pt x="59270" y="53314"/>
                </a:lnTo>
                <a:lnTo>
                  <a:pt x="33312" y="53314"/>
                </a:lnTo>
                <a:lnTo>
                  <a:pt x="25532" y="51743"/>
                </a:lnTo>
                <a:lnTo>
                  <a:pt x="19178" y="47458"/>
                </a:lnTo>
                <a:lnTo>
                  <a:pt x="14893" y="41104"/>
                </a:lnTo>
                <a:lnTo>
                  <a:pt x="13322" y="33324"/>
                </a:lnTo>
                <a:lnTo>
                  <a:pt x="14893" y="25540"/>
                </a:lnTo>
                <a:lnTo>
                  <a:pt x="19178" y="19186"/>
                </a:lnTo>
                <a:lnTo>
                  <a:pt x="25532" y="14904"/>
                </a:lnTo>
                <a:lnTo>
                  <a:pt x="33312" y="13335"/>
                </a:lnTo>
                <a:lnTo>
                  <a:pt x="54603" y="13335"/>
                </a:lnTo>
                <a:lnTo>
                  <a:pt x="35472" y="436"/>
                </a:lnTo>
                <a:lnTo>
                  <a:pt x="33312" y="0"/>
                </a:lnTo>
                <a:close/>
              </a:path>
              <a:path w="66675" h="66675">
                <a:moveTo>
                  <a:pt x="54603" y="13335"/>
                </a:moveTo>
                <a:lnTo>
                  <a:pt x="33312" y="13335"/>
                </a:lnTo>
                <a:lnTo>
                  <a:pt x="41091" y="14904"/>
                </a:lnTo>
                <a:lnTo>
                  <a:pt x="47445" y="19186"/>
                </a:lnTo>
                <a:lnTo>
                  <a:pt x="51730" y="25540"/>
                </a:lnTo>
                <a:lnTo>
                  <a:pt x="53301" y="33324"/>
                </a:lnTo>
                <a:lnTo>
                  <a:pt x="51730" y="41104"/>
                </a:lnTo>
                <a:lnTo>
                  <a:pt x="47445" y="47458"/>
                </a:lnTo>
                <a:lnTo>
                  <a:pt x="41091" y="51743"/>
                </a:lnTo>
                <a:lnTo>
                  <a:pt x="33312" y="53314"/>
                </a:lnTo>
                <a:lnTo>
                  <a:pt x="59270" y="53314"/>
                </a:lnTo>
                <a:lnTo>
                  <a:pt x="64007" y="46287"/>
                </a:lnTo>
                <a:lnTo>
                  <a:pt x="66624" y="33324"/>
                </a:lnTo>
                <a:lnTo>
                  <a:pt x="65250" y="26514"/>
                </a:lnTo>
                <a:lnTo>
                  <a:pt x="57831" y="15511"/>
                </a:lnTo>
                <a:lnTo>
                  <a:pt x="54603" y="13335"/>
                </a:lnTo>
                <a:close/>
              </a:path>
            </a:pathLst>
          </a:custGeom>
          <a:solidFill>
            <a:srgbClr val="EF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93044" y="2815289"/>
            <a:ext cx="40006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19989" y="0"/>
                </a:moveTo>
                <a:lnTo>
                  <a:pt x="12210" y="1569"/>
                </a:lnTo>
                <a:lnTo>
                  <a:pt x="5856" y="5851"/>
                </a:lnTo>
                <a:lnTo>
                  <a:pt x="1571" y="12205"/>
                </a:lnTo>
                <a:lnTo>
                  <a:pt x="0" y="19989"/>
                </a:lnTo>
                <a:lnTo>
                  <a:pt x="1571" y="27769"/>
                </a:lnTo>
                <a:lnTo>
                  <a:pt x="5856" y="34123"/>
                </a:lnTo>
                <a:lnTo>
                  <a:pt x="12210" y="38408"/>
                </a:lnTo>
                <a:lnTo>
                  <a:pt x="19989" y="39979"/>
                </a:lnTo>
                <a:lnTo>
                  <a:pt x="27769" y="38408"/>
                </a:lnTo>
                <a:lnTo>
                  <a:pt x="34123" y="34123"/>
                </a:lnTo>
                <a:lnTo>
                  <a:pt x="38408" y="27769"/>
                </a:lnTo>
                <a:lnTo>
                  <a:pt x="38635" y="26644"/>
                </a:lnTo>
                <a:lnTo>
                  <a:pt x="16306" y="26644"/>
                </a:lnTo>
                <a:lnTo>
                  <a:pt x="13322" y="23660"/>
                </a:lnTo>
                <a:lnTo>
                  <a:pt x="13322" y="16306"/>
                </a:lnTo>
                <a:lnTo>
                  <a:pt x="16306" y="13322"/>
                </a:lnTo>
                <a:lnTo>
                  <a:pt x="38633" y="13322"/>
                </a:lnTo>
                <a:lnTo>
                  <a:pt x="38408" y="12205"/>
                </a:lnTo>
                <a:lnTo>
                  <a:pt x="34123" y="5851"/>
                </a:lnTo>
                <a:lnTo>
                  <a:pt x="27769" y="1569"/>
                </a:lnTo>
                <a:lnTo>
                  <a:pt x="19989" y="0"/>
                </a:lnTo>
                <a:close/>
              </a:path>
              <a:path w="40004" h="40005">
                <a:moveTo>
                  <a:pt x="38633" y="13322"/>
                </a:moveTo>
                <a:lnTo>
                  <a:pt x="23672" y="13322"/>
                </a:lnTo>
                <a:lnTo>
                  <a:pt x="26657" y="16306"/>
                </a:lnTo>
                <a:lnTo>
                  <a:pt x="26657" y="23660"/>
                </a:lnTo>
                <a:lnTo>
                  <a:pt x="23672" y="26644"/>
                </a:lnTo>
                <a:lnTo>
                  <a:pt x="38635" y="26644"/>
                </a:lnTo>
                <a:lnTo>
                  <a:pt x="39979" y="19989"/>
                </a:lnTo>
                <a:lnTo>
                  <a:pt x="38633" y="13322"/>
                </a:lnTo>
                <a:close/>
              </a:path>
            </a:pathLst>
          </a:custGeom>
          <a:solidFill>
            <a:srgbClr val="F6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5060" y="2789581"/>
            <a:ext cx="190500" cy="190501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95186"/>
                </a:moveTo>
                <a:lnTo>
                  <a:pt x="7480" y="58137"/>
                </a:lnTo>
                <a:lnTo>
                  <a:pt x="27881" y="27881"/>
                </a:lnTo>
                <a:lnTo>
                  <a:pt x="58137" y="7480"/>
                </a:lnTo>
                <a:lnTo>
                  <a:pt x="95186" y="0"/>
                </a:lnTo>
                <a:lnTo>
                  <a:pt x="132235" y="7480"/>
                </a:lnTo>
                <a:lnTo>
                  <a:pt x="162491" y="27881"/>
                </a:lnTo>
                <a:lnTo>
                  <a:pt x="182892" y="58137"/>
                </a:lnTo>
                <a:lnTo>
                  <a:pt x="190372" y="95186"/>
                </a:lnTo>
                <a:lnTo>
                  <a:pt x="182892" y="132235"/>
                </a:lnTo>
                <a:lnTo>
                  <a:pt x="162491" y="162491"/>
                </a:lnTo>
                <a:lnTo>
                  <a:pt x="132235" y="182892"/>
                </a:lnTo>
                <a:lnTo>
                  <a:pt x="95186" y="190373"/>
                </a:lnTo>
                <a:lnTo>
                  <a:pt x="58137" y="182892"/>
                </a:lnTo>
                <a:lnTo>
                  <a:pt x="27881" y="162491"/>
                </a:lnTo>
                <a:lnTo>
                  <a:pt x="7480" y="132235"/>
                </a:lnTo>
                <a:lnTo>
                  <a:pt x="0" y="95186"/>
                </a:lnTo>
                <a:close/>
              </a:path>
            </a:pathLst>
          </a:custGeom>
          <a:ln w="59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29103" y="2893696"/>
            <a:ext cx="1142365" cy="18415"/>
          </a:xfrm>
          <a:custGeom>
            <a:avLst/>
            <a:gdLst/>
            <a:ahLst/>
            <a:cxnLst/>
            <a:rect l="l" t="t" r="r" b="b"/>
            <a:pathLst>
              <a:path w="1142364" h="18414">
                <a:moveTo>
                  <a:pt x="0" y="17843"/>
                </a:moveTo>
                <a:lnTo>
                  <a:pt x="1142225" y="0"/>
                </a:lnTo>
              </a:path>
            </a:pathLst>
          </a:custGeom>
          <a:ln w="118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05850" y="2896666"/>
            <a:ext cx="794385" cy="24130"/>
          </a:xfrm>
          <a:custGeom>
            <a:avLst/>
            <a:gdLst/>
            <a:ahLst/>
            <a:cxnLst/>
            <a:rect l="l" t="t" r="r" b="b"/>
            <a:pathLst>
              <a:path w="794385" h="24130">
                <a:moveTo>
                  <a:pt x="0" y="0"/>
                </a:moveTo>
                <a:lnTo>
                  <a:pt x="794207" y="23799"/>
                </a:lnTo>
              </a:path>
            </a:pathLst>
          </a:custGeom>
          <a:ln w="118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442147" y="3081608"/>
            <a:ext cx="48069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3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000" i="1" spc="-202" baseline="-21367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900" i="1" spc="-135" dirty="0">
                <a:solidFill>
                  <a:srgbClr val="231F20"/>
                </a:solidFill>
                <a:latin typeface="Verdana"/>
                <a:cs typeface="Verdana"/>
              </a:rPr>
              <a:t>=5.O</a:t>
            </a:r>
            <a:r>
              <a:rPr sz="900" i="1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86097" y="3039965"/>
            <a:ext cx="5403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0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000" i="1" spc="-150" baseline="-21367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900" i="1" spc="-100" dirty="0">
                <a:solidFill>
                  <a:srgbClr val="231F20"/>
                </a:solidFill>
                <a:latin typeface="Verdana"/>
                <a:cs typeface="Verdana"/>
              </a:rPr>
              <a:t>=lO.O</a:t>
            </a:r>
            <a:r>
              <a:rPr sz="900" i="1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234731" y="2898152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437261" y="0"/>
                </a:moveTo>
                <a:lnTo>
                  <a:pt x="0" y="0"/>
                </a:lnTo>
              </a:path>
            </a:pathLst>
          </a:custGeom>
          <a:ln w="237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37565" y="2856508"/>
            <a:ext cx="104139" cy="83820"/>
          </a:xfrm>
          <a:custGeom>
            <a:avLst/>
            <a:gdLst/>
            <a:ahLst/>
            <a:cxnLst/>
            <a:rect l="l" t="t" r="r" b="b"/>
            <a:pathLst>
              <a:path w="104139" h="83819">
                <a:moveTo>
                  <a:pt x="104114" y="0"/>
                </a:moveTo>
                <a:lnTo>
                  <a:pt x="0" y="41643"/>
                </a:lnTo>
                <a:lnTo>
                  <a:pt x="104114" y="83286"/>
                </a:lnTo>
                <a:lnTo>
                  <a:pt x="1041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97742" y="2887738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437261" y="0"/>
                </a:moveTo>
                <a:lnTo>
                  <a:pt x="0" y="0"/>
                </a:lnTo>
              </a:path>
            </a:pathLst>
          </a:custGeom>
          <a:ln w="237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28058" y="2846095"/>
            <a:ext cx="104139" cy="83820"/>
          </a:xfrm>
          <a:custGeom>
            <a:avLst/>
            <a:gdLst/>
            <a:ahLst/>
            <a:cxnLst/>
            <a:rect l="l" t="t" r="r" b="b"/>
            <a:pathLst>
              <a:path w="104139" h="83819">
                <a:moveTo>
                  <a:pt x="0" y="0"/>
                </a:moveTo>
                <a:lnTo>
                  <a:pt x="0" y="83286"/>
                </a:lnTo>
                <a:lnTo>
                  <a:pt x="104114" y="41643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210130" y="2655838"/>
            <a:ext cx="1130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b="1" spc="14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428602" y="2661782"/>
            <a:ext cx="1130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b="1" spc="14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01702" y="3381618"/>
            <a:ext cx="5972175" cy="80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461" algn="ctr"/>
            <a:r>
              <a:rPr sz="1100" spc="4" dirty="0">
                <a:solidFill>
                  <a:srgbClr val="231F20"/>
                </a:solidFill>
                <a:latin typeface="Microsoft Sans Serif"/>
                <a:cs typeface="Microsoft Sans Serif"/>
              </a:rPr>
              <a:t>(b)</a:t>
            </a:r>
            <a:endParaRPr sz="1100">
              <a:latin typeface="Microsoft Sans Serif"/>
              <a:cs typeface="Microsoft Sans Serif"/>
            </a:endParaRPr>
          </a:p>
          <a:p>
            <a:pPr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5080" algn="just">
              <a:lnSpc>
                <a:spcPct val="97600"/>
              </a:lnSpc>
            </a:pPr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70" dirty="0">
                <a:latin typeface="Georgia"/>
                <a:cs typeface="Georgia"/>
              </a:rPr>
              <a:t>4.8: </a:t>
            </a:r>
            <a:r>
              <a:rPr sz="1000" spc="4" dirty="0">
                <a:latin typeface="Georgia"/>
                <a:cs typeface="Georgia"/>
              </a:rPr>
              <a:t>(a) </a:t>
            </a:r>
            <a:r>
              <a:rPr sz="1000" spc="-10" dirty="0">
                <a:latin typeface="Georgia"/>
                <a:cs typeface="Georgia"/>
              </a:rPr>
              <a:t>Charged </a:t>
            </a:r>
            <a:r>
              <a:rPr sz="1000" spc="-40" dirty="0">
                <a:latin typeface="Georgia"/>
                <a:cs typeface="Georgia"/>
              </a:rPr>
              <a:t>spheres </a:t>
            </a:r>
            <a:r>
              <a:rPr sz="1000" spc="-10" dirty="0">
                <a:latin typeface="Georgia"/>
                <a:cs typeface="Georgia"/>
              </a:rPr>
              <a:t>attached </a:t>
            </a:r>
            <a:r>
              <a:rPr sz="1000" dirty="0">
                <a:latin typeface="Georgia"/>
                <a:cs typeface="Georgia"/>
              </a:rPr>
              <a:t>to a </a:t>
            </a:r>
            <a:r>
              <a:rPr sz="1000" spc="-10" dirty="0">
                <a:latin typeface="Georgia"/>
                <a:cs typeface="Georgia"/>
              </a:rPr>
              <a:t>string, </a:t>
            </a:r>
            <a:r>
              <a:rPr sz="1000" spc="-25" dirty="0">
                <a:latin typeface="Georgia"/>
                <a:cs typeface="Georgia"/>
              </a:rPr>
              <a:t>in </a:t>
            </a:r>
            <a:r>
              <a:rPr sz="1000" spc="-10" dirty="0">
                <a:latin typeface="Georgia"/>
                <a:cs typeface="Georgia"/>
              </a:rPr>
              <a:t>Example </a:t>
            </a:r>
            <a:r>
              <a:rPr sz="1000" spc="14" dirty="0">
                <a:latin typeface="Georgia"/>
                <a:cs typeface="Georgia"/>
              </a:rPr>
              <a:t>13. </a:t>
            </a:r>
            <a:r>
              <a:rPr sz="1000" spc="4" dirty="0">
                <a:latin typeface="Georgia"/>
                <a:cs typeface="Georgia"/>
              </a:rPr>
              <a:t>The </a:t>
            </a:r>
            <a:r>
              <a:rPr sz="1000" spc="-14" dirty="0">
                <a:latin typeface="Georgia"/>
                <a:cs typeface="Georgia"/>
              </a:rPr>
              <a:t>electrostatic </a:t>
            </a:r>
            <a:r>
              <a:rPr sz="1000" spc="-30" dirty="0">
                <a:latin typeface="Georgia"/>
                <a:cs typeface="Georgia"/>
              </a:rPr>
              <a:t>repulsion is </a:t>
            </a:r>
            <a:r>
              <a:rPr sz="1000" spc="-20" dirty="0">
                <a:latin typeface="Georgia"/>
                <a:cs typeface="Georgia"/>
              </a:rPr>
              <a:t>balanced  </a:t>
            </a:r>
            <a:r>
              <a:rPr sz="1000" dirty="0">
                <a:latin typeface="Georgia"/>
                <a:cs typeface="Georgia"/>
              </a:rPr>
              <a:t>by </a:t>
            </a:r>
            <a:r>
              <a:rPr sz="1000" spc="-14" dirty="0">
                <a:latin typeface="Georgia"/>
                <a:cs typeface="Georgia"/>
              </a:rPr>
              <a:t>the string </a:t>
            </a:r>
            <a:r>
              <a:rPr sz="1000" spc="-20" dirty="0">
                <a:latin typeface="Georgia"/>
                <a:cs typeface="Georgia"/>
              </a:rPr>
              <a:t>tension. </a:t>
            </a:r>
            <a:r>
              <a:rPr sz="1000" dirty="0">
                <a:latin typeface="Georgia"/>
                <a:cs typeface="Georgia"/>
              </a:rPr>
              <a:t>(b) After </a:t>
            </a:r>
            <a:r>
              <a:rPr sz="1000" spc="-14" dirty="0">
                <a:latin typeface="Georgia"/>
                <a:cs typeface="Georgia"/>
              </a:rPr>
              <a:t>string </a:t>
            </a:r>
            <a:r>
              <a:rPr sz="1000" spc="-30" dirty="0">
                <a:latin typeface="Georgia"/>
                <a:cs typeface="Georgia"/>
              </a:rPr>
              <a:t>is </a:t>
            </a:r>
            <a:r>
              <a:rPr sz="1000" spc="-4" dirty="0">
                <a:latin typeface="Georgia"/>
                <a:cs typeface="Georgia"/>
              </a:rPr>
              <a:t>cut </a:t>
            </a:r>
            <a:r>
              <a:rPr sz="1000" spc="-25" dirty="0">
                <a:latin typeface="Georgia"/>
                <a:cs typeface="Georgia"/>
              </a:rPr>
              <a:t>there </a:t>
            </a:r>
            <a:r>
              <a:rPr sz="1000" spc="-30" dirty="0">
                <a:latin typeface="Georgia"/>
                <a:cs typeface="Georgia"/>
              </a:rPr>
              <a:t>is </a:t>
            </a:r>
            <a:r>
              <a:rPr sz="1000" dirty="0">
                <a:latin typeface="Georgia"/>
                <a:cs typeface="Georgia"/>
              </a:rPr>
              <a:t>a </a:t>
            </a:r>
            <a:r>
              <a:rPr sz="1000" spc="-14" dirty="0">
                <a:latin typeface="Georgia"/>
                <a:cs typeface="Georgia"/>
              </a:rPr>
              <a:t>mutual </a:t>
            </a:r>
            <a:r>
              <a:rPr sz="1000" spc="-30" dirty="0">
                <a:latin typeface="Georgia"/>
                <a:cs typeface="Georgia"/>
              </a:rPr>
              <a:t>force </a:t>
            </a:r>
            <a:r>
              <a:rPr sz="1000" spc="-25" dirty="0">
                <a:latin typeface="Georgia"/>
                <a:cs typeface="Georgia"/>
              </a:rPr>
              <a:t>of </a:t>
            </a:r>
            <a:r>
              <a:rPr sz="1000" spc="-14" dirty="0">
                <a:latin typeface="Georgia"/>
                <a:cs typeface="Georgia"/>
              </a:rPr>
              <a:t>electrical </a:t>
            </a:r>
            <a:r>
              <a:rPr sz="1000" spc="-30" dirty="0">
                <a:latin typeface="Georgia"/>
                <a:cs typeface="Georgia"/>
              </a:rPr>
              <a:t>repulsion </a:t>
            </a:r>
            <a:r>
              <a:rPr sz="1000" b="1" spc="25" dirty="0">
                <a:latin typeface="Bookman Old Style"/>
                <a:cs typeface="Bookman Old Style"/>
              </a:rPr>
              <a:t>F</a:t>
            </a:r>
            <a:r>
              <a:rPr sz="1000" spc="25" dirty="0">
                <a:latin typeface="Georgia"/>
                <a:cs typeface="Georgia"/>
              </a:rPr>
              <a:t>. </a:t>
            </a:r>
            <a:r>
              <a:rPr sz="1000" spc="-14" dirty="0">
                <a:latin typeface="Georgia"/>
                <a:cs typeface="Georgia"/>
              </a:rPr>
              <a:t>Magnitude </a:t>
            </a:r>
            <a:r>
              <a:rPr sz="1000" spc="-25" dirty="0">
                <a:latin typeface="Georgia"/>
                <a:cs typeface="Georgia"/>
              </a:rPr>
              <a:t>of  </a:t>
            </a:r>
            <a:r>
              <a:rPr sz="1000" spc="-14" dirty="0">
                <a:latin typeface="Georgia"/>
                <a:cs typeface="Georgia"/>
              </a:rPr>
              <a:t>the </a:t>
            </a:r>
            <a:r>
              <a:rPr sz="1000" i="1" dirty="0">
                <a:latin typeface="Calibri"/>
                <a:cs typeface="Calibri"/>
              </a:rPr>
              <a:t>force  </a:t>
            </a:r>
            <a:r>
              <a:rPr sz="1000" spc="-40" dirty="0">
                <a:latin typeface="Georgia"/>
                <a:cs typeface="Georgia"/>
              </a:rPr>
              <a:t>on </a:t>
            </a:r>
            <a:r>
              <a:rPr sz="1000" spc="-35" dirty="0">
                <a:latin typeface="Georgia"/>
                <a:cs typeface="Georgia"/>
              </a:rPr>
              <a:t>each  </a:t>
            </a:r>
            <a:r>
              <a:rPr sz="1000" spc="-30" dirty="0">
                <a:latin typeface="Georgia"/>
                <a:cs typeface="Georgia"/>
              </a:rPr>
              <a:t>charge is  </a:t>
            </a:r>
            <a:r>
              <a:rPr sz="1000" spc="-14" dirty="0">
                <a:latin typeface="Georgia"/>
                <a:cs typeface="Georgia"/>
              </a:rPr>
              <a:t>the </a:t>
            </a:r>
            <a:r>
              <a:rPr sz="1000" spc="-35" dirty="0">
                <a:latin typeface="Georgia"/>
                <a:cs typeface="Georgia"/>
              </a:rPr>
              <a:t>same  </a:t>
            </a:r>
            <a:r>
              <a:rPr sz="1000" dirty="0">
                <a:latin typeface="Georgia"/>
                <a:cs typeface="Georgia"/>
              </a:rPr>
              <a:t>but </a:t>
            </a:r>
            <a:r>
              <a:rPr sz="1000" spc="-14" dirty="0">
                <a:latin typeface="Georgia"/>
                <a:cs typeface="Georgia"/>
              </a:rPr>
              <a:t>their </a:t>
            </a:r>
            <a:r>
              <a:rPr sz="1000" i="1" spc="4" dirty="0">
                <a:latin typeface="Calibri"/>
                <a:cs typeface="Calibri"/>
              </a:rPr>
              <a:t>accelerations  </a:t>
            </a:r>
            <a:r>
              <a:rPr sz="1000" spc="-30" dirty="0">
                <a:latin typeface="Georgia"/>
                <a:cs typeface="Georgia"/>
              </a:rPr>
              <a:t>are  </a:t>
            </a:r>
            <a:r>
              <a:rPr sz="1000" spc="5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different!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01701" y="4401311"/>
            <a:ext cx="59683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30" dirty="0">
                <a:latin typeface="Georgia"/>
                <a:cs typeface="Georgia"/>
              </a:rPr>
              <a:t>Coulomb’s law,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mutual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repulsion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two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80107" y="4821935"/>
            <a:ext cx="327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20" dirty="0">
                <a:latin typeface="Bookman Old Style"/>
                <a:cs typeface="Bookman Old Style"/>
              </a:rPr>
              <a:t>F</a:t>
            </a:r>
            <a:r>
              <a:rPr sz="1200" i="1" spc="23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67788" y="4718304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6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78101" y="4663441"/>
            <a:ext cx="1536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150" baseline="-20833" dirty="0">
                <a:latin typeface="Bookman Old Style"/>
                <a:cs typeface="Bookman Old Style"/>
              </a:rPr>
              <a:t>q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76550" y="4931970"/>
            <a:ext cx="448057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791461" y="4821935"/>
            <a:ext cx="8642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(8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6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29661" y="4811779"/>
            <a:ext cx="3276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9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5" dirty="0">
                <a:latin typeface="Century"/>
                <a:cs typeface="Century"/>
              </a:rPr>
              <a:t>N</a:t>
            </a:r>
            <a:r>
              <a:rPr sz="800" i="1" spc="-25" dirty="0">
                <a:latin typeface="Arial"/>
                <a:cs typeface="Arial"/>
              </a:rPr>
              <a:t>·</a:t>
            </a:r>
            <a:r>
              <a:rPr sz="800" spc="-25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745688" y="4931970"/>
            <a:ext cx="25298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94253" y="4924554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870453" y="4919475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31411" y="4724400"/>
            <a:ext cx="1214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 </a:t>
            </a:r>
            <a:r>
              <a:rPr spc="-120" baseline="2314" dirty="0">
                <a:latin typeface="Georgia"/>
                <a:cs typeface="Georgia"/>
              </a:rPr>
              <a:t>(5</a:t>
            </a:r>
            <a:r>
              <a:rPr i="1" spc="-120" baseline="2314" dirty="0">
                <a:latin typeface="Bookman Old Style"/>
                <a:cs typeface="Bookman Old Style"/>
              </a:rPr>
              <a:t>.</a:t>
            </a:r>
            <a:r>
              <a:rPr spc="-120" baseline="2314" dirty="0">
                <a:latin typeface="Georgia"/>
                <a:cs typeface="Georgia"/>
              </a:rPr>
              <a:t>00 </a:t>
            </a:r>
            <a:r>
              <a:rPr i="1" spc="-43" baseline="2314" dirty="0">
                <a:latin typeface="Meiryo"/>
                <a:cs typeface="Meiryo"/>
              </a:rPr>
              <a:t>× </a:t>
            </a:r>
            <a:r>
              <a:rPr spc="22" baseline="2314" dirty="0">
                <a:latin typeface="Georgia"/>
                <a:cs typeface="Georgia"/>
              </a:rPr>
              <a:t>10</a:t>
            </a:r>
            <a:r>
              <a:rPr sz="1200" i="1" spc="22" baseline="34722" dirty="0">
                <a:latin typeface="Arial"/>
                <a:cs typeface="Arial"/>
              </a:rPr>
              <a:t>−</a:t>
            </a:r>
            <a:r>
              <a:rPr sz="1200" spc="22" baseline="34722" dirty="0">
                <a:latin typeface="Century"/>
                <a:cs typeface="Century"/>
              </a:rPr>
              <a:t>6</a:t>
            </a:r>
            <a:r>
              <a:rPr sz="1200" spc="14" baseline="34722" dirty="0">
                <a:latin typeface="Century"/>
                <a:cs typeface="Century"/>
              </a:rPr>
              <a:t> </a:t>
            </a:r>
            <a:r>
              <a:rPr spc="30" baseline="2314" dirty="0">
                <a:latin typeface="Georgia"/>
                <a:cs typeface="Georgia"/>
              </a:rPr>
              <a:t>C)</a:t>
            </a:r>
            <a:r>
              <a:rPr sz="1200" spc="30" baseline="34722" dirty="0">
                <a:latin typeface="Century"/>
                <a:cs typeface="Century"/>
              </a:rPr>
              <a:t>2</a:t>
            </a:r>
            <a:endParaRPr sz="1200" baseline="34722">
              <a:latin typeface="Century"/>
              <a:cs typeface="Century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087063" y="4931970"/>
            <a:ext cx="105156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264155" y="4925567"/>
            <a:ext cx="2646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051445" algn="l"/>
              </a:tabLst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</a:t>
            </a:r>
            <a:r>
              <a:rPr sz="1200" spc="-75" baseline="-10416" dirty="0">
                <a:latin typeface="Century"/>
                <a:cs typeface="Century"/>
              </a:rPr>
              <a:t> 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37" baseline="24305" dirty="0">
                <a:latin typeface="Century"/>
                <a:cs typeface="Century"/>
              </a:rPr>
              <a:t>2	</a:t>
            </a:r>
            <a:r>
              <a:rPr sz="1200" spc="-60" dirty="0">
                <a:latin typeface="Georgia"/>
                <a:cs typeface="Georgia"/>
              </a:rPr>
              <a:t>(1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00</a:t>
            </a:r>
            <a:r>
              <a:rPr sz="1200" spc="-181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m)</a:t>
            </a:r>
            <a:r>
              <a:rPr sz="1200" spc="-43" baseline="24305" dirty="0">
                <a:latin typeface="Century"/>
                <a:cs typeface="Century"/>
              </a:rPr>
              <a:t>2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01515" y="4821935"/>
            <a:ext cx="18878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219057" algn="l"/>
              </a:tabLst>
            </a:pPr>
            <a:r>
              <a:rPr sz="1200" spc="4" dirty="0">
                <a:latin typeface="Georgia"/>
                <a:cs typeface="Georgia"/>
              </a:rPr>
              <a:t>)	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 </a:t>
            </a:r>
            <a:r>
              <a:rPr sz="1200" spc="-35" dirty="0">
                <a:latin typeface="Georgia"/>
                <a:cs typeface="Georgia"/>
              </a:rPr>
              <a:t>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01703" y="5151120"/>
            <a:ext cx="59670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4" dirty="0">
                <a:latin typeface="Georgia"/>
                <a:cs typeface="Georgia"/>
              </a:rPr>
              <a:t>but </a:t>
            </a: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masses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spheres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40" dirty="0">
                <a:latin typeface="Georgia"/>
                <a:cs typeface="Georgia"/>
              </a:rPr>
              <a:t>different </a:t>
            </a:r>
            <a:r>
              <a:rPr sz="1200" spc="-25" dirty="0">
                <a:latin typeface="Georgia"/>
                <a:cs typeface="Georgia"/>
              </a:rPr>
              <a:t>their </a:t>
            </a:r>
            <a:r>
              <a:rPr sz="1200" i="1" spc="-50" dirty="0">
                <a:latin typeface="Arial"/>
                <a:cs typeface="Arial"/>
              </a:rPr>
              <a:t>accelerations </a:t>
            </a: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40" dirty="0">
                <a:latin typeface="Georgia"/>
                <a:cs typeface="Georgia"/>
              </a:rPr>
              <a:t>different magnitudes.  </a:t>
            </a:r>
            <a:r>
              <a:rPr sz="1200" spc="-60" dirty="0">
                <a:latin typeface="Georgia"/>
                <a:cs typeface="Georgia"/>
              </a:rPr>
              <a:t>From  </a:t>
            </a:r>
            <a:r>
              <a:rPr sz="1200" spc="-30" dirty="0">
                <a:latin typeface="Georgia"/>
                <a:cs typeface="Georgia"/>
              </a:rPr>
              <a:t>Newton’s 2</a:t>
            </a:r>
            <a:r>
              <a:rPr sz="1200" spc="-43" baseline="31250" dirty="0">
                <a:latin typeface="Century"/>
                <a:cs typeface="Century"/>
              </a:rPr>
              <a:t>nd  </a:t>
            </a:r>
            <a:r>
              <a:rPr sz="1200" spc="-30" dirty="0">
                <a:latin typeface="Georgia"/>
                <a:cs typeface="Georgia"/>
              </a:rPr>
              <a:t>law,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accelerations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masses 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are: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017216" y="5828081"/>
            <a:ext cx="19202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651251" y="5718048"/>
            <a:ext cx="5105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0" dirty="0">
                <a:latin typeface="Bookman Old Style"/>
                <a:cs typeface="Bookman Old Style"/>
              </a:rPr>
              <a:t>a</a:t>
            </a:r>
            <a:r>
              <a:rPr sz="1200" spc="-104" baseline="-10416" dirty="0">
                <a:latin typeface="Century"/>
                <a:cs typeface="Century"/>
              </a:rPr>
              <a:t>1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i="1" spc="-37" baseline="-37037" dirty="0">
                <a:latin typeface="Bookman Old Style"/>
                <a:cs typeface="Bookman Old Style"/>
              </a:rPr>
              <a:t>m</a:t>
            </a:r>
            <a:endParaRPr baseline="-37037">
              <a:latin typeface="Bookman Old Style"/>
              <a:cs typeface="Bookman Old Styl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135886" y="589381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041398" y="5614417"/>
            <a:ext cx="12236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21592" algn="l"/>
              </a:tabLst>
            </a:pPr>
            <a:r>
              <a:rPr sz="1200" i="1" spc="20" dirty="0">
                <a:latin typeface="Bookman Old Style"/>
                <a:cs typeface="Bookman Old Style"/>
              </a:rPr>
              <a:t>F	</a:t>
            </a:r>
            <a:r>
              <a:rPr sz="1200" spc="-75" dirty="0">
                <a:latin typeface="Georgia"/>
                <a:cs typeface="Georgia"/>
              </a:rPr>
              <a:t>(0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225</a:t>
            </a:r>
            <a:r>
              <a:rPr sz="1200" spc="-181" dirty="0">
                <a:latin typeface="Georgia"/>
                <a:cs typeface="Georgia"/>
              </a:rPr>
              <a:t> </a:t>
            </a:r>
            <a:r>
              <a:rPr sz="1200" spc="-14" dirty="0">
                <a:latin typeface="Georgia"/>
                <a:cs typeface="Georgia"/>
              </a:rPr>
              <a:t>N)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437840" y="5828081"/>
            <a:ext cx="103936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080764" y="5829812"/>
            <a:ext cx="1625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81" dirty="0">
                <a:latin typeface="Arial"/>
                <a:cs typeface="Arial"/>
              </a:rPr>
              <a:t>−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425447" y="5821680"/>
            <a:ext cx="1064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838102" algn="l"/>
              </a:tabLst>
            </a:pP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spc="-35" dirty="0">
                <a:latin typeface="Georgia"/>
                <a:cs typeface="Georgia"/>
              </a:rPr>
              <a:t>5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165" dirty="0">
                <a:latin typeface="Georgia"/>
                <a:cs typeface="Georgia"/>
              </a:rPr>
              <a:t>0</a:t>
            </a:r>
            <a:r>
              <a:rPr sz="1200" spc="-160" dirty="0">
                <a:latin typeface="Georgia"/>
                <a:cs typeface="Georgia"/>
              </a:rPr>
              <a:t>0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45" dirty="0">
                <a:latin typeface="Georgia"/>
                <a:cs typeface="Georgia"/>
              </a:rPr>
              <a:t>1</a:t>
            </a:r>
            <a:r>
              <a:rPr sz="1200" spc="-55" dirty="0">
                <a:latin typeface="Georgia"/>
                <a:cs typeface="Georgia"/>
              </a:rPr>
              <a:t>0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-30" dirty="0">
                <a:latin typeface="Georgia"/>
                <a:cs typeface="Georgia"/>
              </a:rPr>
              <a:t>k</a:t>
            </a:r>
            <a:r>
              <a:rPr sz="1200" spc="-10" dirty="0">
                <a:latin typeface="Georgia"/>
                <a:cs typeface="Georgia"/>
              </a:rPr>
              <a:t>g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54756" y="5718048"/>
            <a:ext cx="17119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280011" algn="l"/>
              </a:tabLst>
            </a:pPr>
            <a:r>
              <a:rPr sz="1200" spc="140" dirty="0">
                <a:latin typeface="Georgia"/>
                <a:cs typeface="Georgia"/>
              </a:rPr>
              <a:t>=	=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45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995368" y="5828081"/>
            <a:ext cx="975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982974" y="5719064"/>
            <a:ext cx="1168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539">
              <a:lnSpc>
                <a:spcPts val="890"/>
              </a:lnSpc>
            </a:pPr>
            <a:r>
              <a:rPr sz="800" spc="-10" dirty="0">
                <a:latin typeface="Century"/>
                <a:cs typeface="Century"/>
              </a:rPr>
              <a:t>m  </a:t>
            </a:r>
            <a:r>
              <a:rPr sz="800" spc="-35" dirty="0">
                <a:latin typeface="Century"/>
                <a:cs typeface="Century"/>
              </a:rPr>
              <a:t>s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025645" y="5818636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041397" y="6111241"/>
            <a:ext cx="1231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20" dirty="0">
                <a:latin typeface="Bookman Old Style"/>
                <a:cs typeface="Bookman Old Style"/>
              </a:rPr>
              <a:t>F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017216" y="6324906"/>
            <a:ext cx="19202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651251" y="6211824"/>
            <a:ext cx="5105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0" dirty="0">
                <a:latin typeface="Bookman Old Style"/>
                <a:cs typeface="Bookman Old Style"/>
              </a:rPr>
              <a:t>a</a:t>
            </a:r>
            <a:r>
              <a:rPr sz="1200" spc="-104" baseline="-10416" dirty="0">
                <a:latin typeface="Century"/>
                <a:cs typeface="Century"/>
              </a:rPr>
              <a:t>2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i="1" spc="-37" baseline="-39351" dirty="0">
                <a:latin typeface="Bookman Old Style"/>
                <a:cs typeface="Bookman Old Style"/>
              </a:rPr>
              <a:t>m</a:t>
            </a:r>
            <a:endParaRPr baseline="-39351">
              <a:latin typeface="Bookman Old Style"/>
              <a:cs typeface="Bookman Old Style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135886" y="639064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650999" y="6111241"/>
            <a:ext cx="6140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75" dirty="0">
                <a:latin typeface="Georgia"/>
                <a:cs typeface="Georgia"/>
              </a:rPr>
              <a:t>(0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225</a:t>
            </a:r>
            <a:r>
              <a:rPr sz="1200" spc="-181" dirty="0">
                <a:latin typeface="Georgia"/>
                <a:cs typeface="Georgia"/>
              </a:rPr>
              <a:t> </a:t>
            </a:r>
            <a:r>
              <a:rPr sz="1200" spc="-14" dirty="0">
                <a:latin typeface="Georgia"/>
                <a:cs typeface="Georgia"/>
              </a:rPr>
              <a:t>N)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437840" y="6324906"/>
            <a:ext cx="103936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080764" y="6323586"/>
            <a:ext cx="1625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81" dirty="0">
                <a:latin typeface="Arial"/>
                <a:cs typeface="Arial"/>
              </a:rPr>
              <a:t>−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254756" y="6211826"/>
            <a:ext cx="17119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140"/>
              </a:lnSpc>
              <a:tabLst>
                <a:tab pos="1280011" algn="l"/>
              </a:tabLst>
            </a:pPr>
            <a:r>
              <a:rPr sz="1200" spc="140" dirty="0">
                <a:latin typeface="Georgia"/>
                <a:cs typeface="Georgia"/>
              </a:rPr>
              <a:t>=	=</a:t>
            </a:r>
            <a:r>
              <a:rPr sz="1200" spc="-65" dirty="0">
                <a:latin typeface="Georgia"/>
                <a:cs typeface="Georgia"/>
              </a:rPr>
              <a:t> </a:t>
            </a:r>
            <a:r>
              <a:rPr sz="1200" spc="-80" dirty="0">
                <a:latin typeface="Georgia"/>
                <a:cs typeface="Georgia"/>
              </a:rPr>
              <a:t>22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  <a:p>
            <a:pPr marL="182859">
              <a:lnSpc>
                <a:spcPts val="1140"/>
              </a:lnSpc>
              <a:tabLst>
                <a:tab pos="1008897" algn="l"/>
              </a:tabLst>
            </a:pPr>
            <a:r>
              <a:rPr sz="1200" spc="-60" dirty="0">
                <a:latin typeface="Georgia"/>
                <a:cs typeface="Georgia"/>
              </a:rPr>
              <a:t>(10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50" dirty="0">
                <a:latin typeface="Georgia"/>
                <a:cs typeface="Georgia"/>
              </a:rPr>
              <a:t>10	</a:t>
            </a:r>
            <a:r>
              <a:rPr sz="1200" spc="-14" dirty="0">
                <a:latin typeface="Georgia"/>
                <a:cs typeface="Georgia"/>
              </a:rPr>
              <a:t>kg)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995368" y="6324906"/>
            <a:ext cx="975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982974" y="6215888"/>
            <a:ext cx="1168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539">
              <a:lnSpc>
                <a:spcPts val="890"/>
              </a:lnSpc>
            </a:pPr>
            <a:r>
              <a:rPr sz="800" spc="-10" dirty="0">
                <a:latin typeface="Century"/>
                <a:cs typeface="Century"/>
              </a:rPr>
              <a:t>m  </a:t>
            </a:r>
            <a:r>
              <a:rPr sz="800" spc="-35" dirty="0">
                <a:latin typeface="Century"/>
                <a:cs typeface="Century"/>
              </a:rPr>
              <a:t>s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025645" y="6312411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01696" y="6544058"/>
            <a:ext cx="5974080" cy="2264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22"/>
            <a:r>
              <a:rPr sz="1200" spc="-10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course,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accelerations </a:t>
            </a:r>
            <a:r>
              <a:rPr sz="1200" spc="-45" dirty="0">
                <a:latin typeface="Georgia"/>
                <a:cs typeface="Georgia"/>
              </a:rPr>
              <a:t>are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0" dirty="0">
                <a:latin typeface="Georgia"/>
                <a:cs typeface="Georgia"/>
              </a:rPr>
              <a:t>opposite 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i="1" spc="-14" dirty="0">
                <a:latin typeface="Arial"/>
                <a:cs typeface="Arial"/>
              </a:rPr>
              <a:t>directions</a:t>
            </a:r>
            <a:r>
              <a:rPr sz="1200" spc="-14" dirty="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 marL="12699" marR="5715" algn="just">
              <a:lnSpc>
                <a:spcPct val="100400"/>
              </a:lnSpc>
              <a:spcBef>
                <a:spcPts val="520"/>
              </a:spcBef>
            </a:pPr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time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string </a:t>
            </a:r>
            <a:r>
              <a:rPr sz="1200" spc="-40" dirty="0">
                <a:latin typeface="Georgia"/>
                <a:cs typeface="Georgia"/>
              </a:rPr>
              <a:t>breaks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time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say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spheres </a:t>
            </a:r>
            <a:r>
              <a:rPr sz="1200" spc="-45" dirty="0">
                <a:latin typeface="Georgia"/>
                <a:cs typeface="Georgia"/>
              </a:rPr>
              <a:t>are  </a:t>
            </a:r>
            <a:r>
              <a:rPr sz="1200" spc="4" dirty="0">
                <a:latin typeface="Georgia"/>
                <a:cs typeface="Georgia"/>
              </a:rPr>
              <a:t>“very </a:t>
            </a:r>
            <a:r>
              <a:rPr sz="1200" spc="-30" dirty="0">
                <a:latin typeface="Georgia"/>
                <a:cs typeface="Georgia"/>
              </a:rPr>
              <a:t>far </a:t>
            </a:r>
            <a:r>
              <a:rPr sz="1200" spc="-4" dirty="0">
                <a:latin typeface="Georgia"/>
                <a:cs typeface="Georgia"/>
              </a:rPr>
              <a:t>apart”,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only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each </a:t>
            </a:r>
            <a:r>
              <a:rPr sz="1200" spc="-65" dirty="0">
                <a:latin typeface="Georgia"/>
                <a:cs typeface="Georgia"/>
              </a:rPr>
              <a:t>one </a:t>
            </a:r>
            <a:r>
              <a:rPr sz="1200" spc="-40" dirty="0">
                <a:latin typeface="Georgia"/>
                <a:cs typeface="Georgia"/>
              </a:rPr>
              <a:t>experiences 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45" dirty="0">
                <a:latin typeface="Georgia"/>
                <a:cs typeface="Georgia"/>
              </a:rPr>
              <a:t>repulsion  </a:t>
            </a:r>
            <a:r>
              <a:rPr sz="1200" spc="-35" dirty="0">
                <a:latin typeface="Georgia"/>
                <a:cs typeface="Georgia"/>
              </a:rPr>
              <a:t>(arising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other sphere). </a:t>
            </a:r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i="1" spc="-50" dirty="0">
                <a:latin typeface="Arial"/>
                <a:cs typeface="Arial"/>
              </a:rPr>
              <a:t>conservative force </a:t>
            </a: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10" dirty="0">
                <a:latin typeface="Georgia"/>
                <a:cs typeface="Georgia"/>
              </a:rPr>
              <a:t>total </a:t>
            </a:r>
            <a:r>
              <a:rPr sz="1200" spc="-40" dirty="0">
                <a:latin typeface="Georgia"/>
                <a:cs typeface="Georgia"/>
              </a:rPr>
              <a:t>mechanical </a:t>
            </a:r>
            <a:r>
              <a:rPr sz="1200" spc="-35" dirty="0">
                <a:latin typeface="Georgia"/>
                <a:cs typeface="Georgia"/>
              </a:rPr>
              <a:t>energy 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5" dirty="0">
                <a:latin typeface="Georgia"/>
                <a:cs typeface="Georgia"/>
              </a:rPr>
              <a:t>conserved. </a:t>
            </a:r>
            <a:r>
              <a:rPr sz="1200" spc="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5" dirty="0">
                <a:latin typeface="Georgia"/>
                <a:cs typeface="Georgia"/>
              </a:rPr>
              <a:t>also </a:t>
            </a:r>
            <a:r>
              <a:rPr sz="1200" spc="-25" dirty="0">
                <a:latin typeface="Georgia"/>
                <a:cs typeface="Georgia"/>
              </a:rPr>
              <a:t>true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35" dirty="0">
                <a:latin typeface="Georgia"/>
                <a:cs typeface="Georgia"/>
              </a:rPr>
              <a:t>there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i="1" spc="-35" dirty="0">
                <a:latin typeface="Arial"/>
                <a:cs typeface="Arial"/>
              </a:rPr>
              <a:t>external </a:t>
            </a:r>
            <a:r>
              <a:rPr sz="1200" i="1" spc="-65" dirty="0">
                <a:latin typeface="Arial"/>
                <a:cs typeface="Arial"/>
              </a:rPr>
              <a:t>forces </a:t>
            </a:r>
            <a:r>
              <a:rPr sz="1200" spc="-35" dirty="0">
                <a:latin typeface="Georgia"/>
                <a:cs typeface="Georgia"/>
              </a:rPr>
              <a:t>being </a:t>
            </a:r>
            <a:r>
              <a:rPr sz="1200" spc="-30" dirty="0">
                <a:latin typeface="Georgia"/>
                <a:cs typeface="Georgia"/>
              </a:rPr>
              <a:t>exerted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5" dirty="0">
                <a:latin typeface="Georgia"/>
                <a:cs typeface="Georgia"/>
              </a:rPr>
              <a:t>two–sphere  </a:t>
            </a:r>
            <a:r>
              <a:rPr sz="1200" spc="-30" dirty="0">
                <a:latin typeface="Georgia"/>
                <a:cs typeface="Georgia"/>
              </a:rPr>
              <a:t>system. 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60" dirty="0">
                <a:latin typeface="Georgia"/>
                <a:cs typeface="Georgia"/>
              </a:rPr>
              <a:t>know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0" dirty="0">
                <a:latin typeface="Georgia"/>
                <a:cs typeface="Georgia"/>
              </a:rPr>
              <a:t>total </a:t>
            </a:r>
            <a:r>
              <a:rPr sz="1200" spc="-14" dirty="0">
                <a:latin typeface="Georgia"/>
                <a:cs typeface="Georgia"/>
              </a:rPr>
              <a:t>(vector) </a:t>
            </a:r>
            <a:r>
              <a:rPr sz="1200" spc="-55" dirty="0">
                <a:latin typeface="Georgia"/>
                <a:cs typeface="Georgia"/>
              </a:rPr>
              <a:t>momentum  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system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45" dirty="0">
                <a:latin typeface="Georgia"/>
                <a:cs typeface="Georgia"/>
              </a:rPr>
              <a:t>also </a:t>
            </a:r>
            <a:r>
              <a:rPr sz="1200" spc="4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conserved.</a:t>
            </a:r>
            <a:endParaRPr sz="1200">
              <a:latin typeface="Georgia"/>
              <a:cs typeface="Georgia"/>
            </a:endParaRPr>
          </a:p>
          <a:p>
            <a:pPr marL="234922"/>
            <a:r>
              <a:rPr sz="1200" spc="-4" dirty="0">
                <a:latin typeface="Georgia"/>
                <a:cs typeface="Georgia"/>
              </a:rPr>
              <a:t>First, let’s </a:t>
            </a:r>
            <a:r>
              <a:rPr sz="1200" spc="-35" dirty="0">
                <a:latin typeface="Georgia"/>
                <a:cs typeface="Georgia"/>
              </a:rPr>
              <a:t>deal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condition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conservation.       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The total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25" dirty="0">
                <a:latin typeface="Georgia"/>
                <a:cs typeface="Georgia"/>
              </a:rPr>
              <a:t>right </a:t>
            </a:r>
            <a:r>
              <a:rPr sz="1200" spc="-30" dirty="0">
                <a:latin typeface="Georgia"/>
                <a:cs typeface="Georgia"/>
              </a:rPr>
              <a:t>after</a:t>
            </a:r>
            <a:endParaRPr sz="1200">
              <a:latin typeface="Georgia"/>
              <a:cs typeface="Georgia"/>
            </a:endParaRPr>
          </a:p>
          <a:p>
            <a:pPr marL="12699" marR="5080" algn="just">
              <a:spcBef>
                <a:spcPts val="20"/>
              </a:spcBef>
            </a:pP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string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" dirty="0">
                <a:latin typeface="Georgia"/>
                <a:cs typeface="Georgia"/>
              </a:rPr>
              <a:t>cut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14" dirty="0">
                <a:latin typeface="Georgia"/>
                <a:cs typeface="Georgia"/>
              </a:rPr>
              <a:t>just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0" dirty="0">
                <a:latin typeface="Georgia"/>
                <a:cs typeface="Georgia"/>
              </a:rPr>
              <a:t>found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14" dirty="0">
                <a:latin typeface="Georgia"/>
                <a:cs typeface="Georgia"/>
              </a:rPr>
              <a:t>part </a:t>
            </a:r>
            <a:r>
              <a:rPr sz="1200" spc="-4" dirty="0">
                <a:latin typeface="Georgia"/>
                <a:cs typeface="Georgia"/>
              </a:rPr>
              <a:t>(a) </a:t>
            </a: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spheres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30" dirty="0">
                <a:latin typeface="Georgia"/>
                <a:cs typeface="Georgia"/>
              </a:rPr>
              <a:t>not </a:t>
            </a:r>
            <a:r>
              <a:rPr sz="1200" dirty="0">
                <a:latin typeface="Georgia"/>
                <a:cs typeface="Georgia"/>
              </a:rPr>
              <a:t>yet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0" dirty="0">
                <a:latin typeface="Georgia"/>
                <a:cs typeface="Georgia"/>
              </a:rPr>
              <a:t>motion.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i="1" spc="4" dirty="0">
                <a:latin typeface="Bookman Old Style"/>
                <a:cs typeface="Bookman Old Style"/>
              </a:rPr>
              <a:t>E</a:t>
            </a:r>
            <a:r>
              <a:rPr sz="1200" spc="7" baseline="-10416" dirty="0">
                <a:latin typeface="Century"/>
                <a:cs typeface="Century"/>
              </a:rPr>
              <a:t>init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</a:t>
            </a:r>
            <a:r>
              <a:rPr sz="1200" spc="-195" dirty="0">
                <a:latin typeface="Georgia"/>
                <a:cs typeface="Georgia"/>
              </a:rPr>
              <a:t> </a:t>
            </a:r>
            <a:r>
              <a:rPr sz="1200" spc="-14" dirty="0">
                <a:latin typeface="Georgia"/>
                <a:cs typeface="Georgia"/>
              </a:rPr>
              <a:t>J.</a:t>
            </a:r>
            <a:endParaRPr sz="1200">
              <a:latin typeface="Georgia"/>
              <a:cs typeface="Georgia"/>
            </a:endParaRPr>
          </a:p>
          <a:p>
            <a:pPr marL="12699" marR="7619" indent="222224" algn="just"/>
            <a:r>
              <a:rPr sz="1200" spc="-35" dirty="0">
                <a:latin typeface="Georgia"/>
                <a:cs typeface="Georgia"/>
              </a:rPr>
              <a:t>When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spheres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long </a:t>
            </a:r>
            <a:r>
              <a:rPr sz="1200" spc="-40" dirty="0">
                <a:latin typeface="Georgia"/>
                <a:cs typeface="Georgia"/>
              </a:rPr>
              <a:t>ways </a:t>
            </a:r>
            <a:r>
              <a:rPr sz="1200" spc="-20" dirty="0">
                <a:latin typeface="Georgia"/>
                <a:cs typeface="Georgia"/>
              </a:rPr>
              <a:t>apart, </a:t>
            </a:r>
            <a:r>
              <a:rPr sz="1200" spc="-3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energy, </a:t>
            </a:r>
            <a:r>
              <a:rPr sz="1200" spc="-4" dirty="0">
                <a:latin typeface="Georgia"/>
                <a:cs typeface="Georgia"/>
              </a:rPr>
              <a:t>but  </a:t>
            </a:r>
            <a:r>
              <a:rPr sz="1200" spc="-10" dirty="0">
                <a:latin typeface="Georgia"/>
                <a:cs typeface="Georgia"/>
              </a:rPr>
              <a:t>they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5" dirty="0">
                <a:latin typeface="Georgia"/>
                <a:cs typeface="Georgia"/>
              </a:rPr>
              <a:t>motion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-30" dirty="0">
                <a:latin typeface="Georgia"/>
                <a:cs typeface="Georgia"/>
              </a:rPr>
              <a:t>respective </a:t>
            </a:r>
            <a:r>
              <a:rPr sz="1200" spc="-50" dirty="0">
                <a:latin typeface="Georgia"/>
                <a:cs typeface="Georgia"/>
              </a:rPr>
              <a:t>speeds </a:t>
            </a:r>
            <a:r>
              <a:rPr sz="1200" i="1" spc="-10" dirty="0">
                <a:latin typeface="Bookman Old Style"/>
                <a:cs typeface="Bookman Old Style"/>
              </a:rPr>
              <a:t>v</a:t>
            </a:r>
            <a:r>
              <a:rPr sz="1200" i="1" spc="-14" baseline="-10416" dirty="0">
                <a:latin typeface="Bookman Old Style"/>
                <a:cs typeface="Bookman Old Style"/>
              </a:rPr>
              <a:t>A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i="1" spc="-4" dirty="0">
                <a:latin typeface="Bookman Old Style"/>
                <a:cs typeface="Bookman Old Style"/>
              </a:rPr>
              <a:t>v</a:t>
            </a:r>
            <a:r>
              <a:rPr sz="1200" i="1" spc="-7" baseline="-10416" dirty="0">
                <a:latin typeface="Bookman Old Style"/>
                <a:cs typeface="Bookman Old Style"/>
              </a:rPr>
              <a:t>B </a:t>
            </a: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spc="-3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kinetic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dirty="0">
                <a:latin typeface="Georgia"/>
                <a:cs typeface="Georgia"/>
              </a:rPr>
              <a:t>“large”  </a:t>
            </a:r>
            <a:r>
              <a:rPr sz="1200" spc="-35" dirty="0">
                <a:latin typeface="Georgia"/>
                <a:cs typeface="Georgia"/>
              </a:rPr>
              <a:t>separation. 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5" dirty="0">
                <a:latin typeface="Georgia"/>
                <a:cs typeface="Georgia"/>
              </a:rPr>
              <a:t>conservation  </a:t>
            </a:r>
            <a:r>
              <a:rPr sz="1200" spc="-25" dirty="0">
                <a:latin typeface="Georgia"/>
                <a:cs typeface="Georgia"/>
              </a:rPr>
              <a:t>tells</a:t>
            </a:r>
            <a:r>
              <a:rPr sz="1200" spc="219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us: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010919" y="8929626"/>
            <a:ext cx="109537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77781" algn="l"/>
                <a:tab pos="655243" algn="l"/>
                <a:tab pos="1027310" algn="l"/>
              </a:tabLst>
            </a:pPr>
            <a:r>
              <a:rPr sz="800" spc="-14" dirty="0">
                <a:latin typeface="Century"/>
                <a:cs typeface="Century"/>
              </a:rPr>
              <a:t>1	2	1	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010917" y="8936736"/>
            <a:ext cx="17602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2" baseline="-27777" dirty="0">
                <a:latin typeface="Century"/>
                <a:cs typeface="Century"/>
              </a:rPr>
              <a:t>2</a:t>
            </a:r>
            <a:r>
              <a:rPr sz="1200" spc="-225" baseline="-27777" dirty="0">
                <a:latin typeface="Century"/>
                <a:cs typeface="Century"/>
              </a:rPr>
              <a:t> </a:t>
            </a:r>
            <a:r>
              <a:rPr sz="1200" i="1" spc="10" dirty="0">
                <a:latin typeface="Bookman Old Style"/>
                <a:cs typeface="Bookman Old Style"/>
              </a:rPr>
              <a:t>m</a:t>
            </a:r>
            <a:r>
              <a:rPr sz="1200" i="1" spc="14" baseline="-10416" dirty="0">
                <a:latin typeface="Bookman Old Style"/>
                <a:cs typeface="Bookman Old Style"/>
              </a:rPr>
              <a:t>A</a:t>
            </a:r>
            <a:r>
              <a:rPr sz="1200" i="1" spc="10" dirty="0">
                <a:latin typeface="Bookman Old Style"/>
                <a:cs typeface="Bookman Old Style"/>
              </a:rPr>
              <a:t>v</a:t>
            </a:r>
            <a:r>
              <a:rPr sz="1200" i="1" spc="14" baseline="-20833" dirty="0">
                <a:latin typeface="Bookman Old Style"/>
                <a:cs typeface="Bookman Old Style"/>
              </a:rPr>
              <a:t>A</a:t>
            </a:r>
            <a:r>
              <a:rPr sz="1200" i="1" spc="-67" baseline="-20833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spc="-22" baseline="-27777" dirty="0">
                <a:latin typeface="Century"/>
                <a:cs typeface="Century"/>
              </a:rPr>
              <a:t>2</a:t>
            </a:r>
            <a:r>
              <a:rPr sz="1200" spc="-225" baseline="-27777" dirty="0">
                <a:latin typeface="Century"/>
                <a:cs typeface="Century"/>
              </a:rPr>
              <a:t> </a:t>
            </a:r>
            <a:r>
              <a:rPr sz="1200" i="1" spc="20" dirty="0">
                <a:latin typeface="Bookman Old Style"/>
                <a:cs typeface="Bookman Old Style"/>
              </a:rPr>
              <a:t>m</a:t>
            </a:r>
            <a:r>
              <a:rPr sz="1200" i="1" spc="30" baseline="-10416" dirty="0">
                <a:latin typeface="Bookman Old Style"/>
                <a:cs typeface="Bookman Old Style"/>
              </a:rPr>
              <a:t>B</a:t>
            </a:r>
            <a:r>
              <a:rPr sz="1200" i="1" spc="20" dirty="0">
                <a:latin typeface="Bookman Old Style"/>
                <a:cs typeface="Bookman Old Style"/>
              </a:rPr>
              <a:t>v</a:t>
            </a:r>
            <a:r>
              <a:rPr sz="1200" i="1" spc="30" baseline="-20833" dirty="0">
                <a:latin typeface="Bookman Old Style"/>
                <a:cs typeface="Bookman Old Style"/>
              </a:rPr>
              <a:t>B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464280" y="8936736"/>
            <a:ext cx="4025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 dirty="0">
                <a:latin typeface="Georgia"/>
                <a:cs typeface="Georgia"/>
              </a:rPr>
              <a:t>(4</a:t>
            </a:r>
            <a:r>
              <a:rPr sz="1200" spc="4" dirty="0">
                <a:latin typeface="Georgia"/>
                <a:cs typeface="Georgia"/>
              </a:rPr>
              <a:t>.</a:t>
            </a:r>
            <a:r>
              <a:rPr sz="1200" spc="-30" dirty="0">
                <a:latin typeface="Georgia"/>
                <a:cs typeface="Georgia"/>
              </a:rPr>
              <a:t>18)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423" y="2801417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504" y="2801417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4824" y="3703625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8992" y="3703625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699" y="685801"/>
            <a:ext cx="5969635" cy="95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22" indent="-222859">
              <a:tabLst>
                <a:tab pos="2825420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699" marR="5080" indent="222224" algn="just">
              <a:lnSpc>
                <a:spcPct val="100800"/>
              </a:lnSpc>
              <a:spcBef>
                <a:spcPts val="4"/>
              </a:spcBef>
            </a:pPr>
            <a:r>
              <a:rPr sz="1200" spc="-50" dirty="0">
                <a:latin typeface="Georgia"/>
                <a:cs typeface="Georgia"/>
              </a:rPr>
              <a:t>Momentum </a:t>
            </a:r>
            <a:r>
              <a:rPr sz="1200" spc="-45" dirty="0">
                <a:latin typeface="Georgia"/>
                <a:cs typeface="Georgia"/>
              </a:rPr>
              <a:t>conservation </a:t>
            </a:r>
            <a:r>
              <a:rPr sz="1200" spc="-35" dirty="0">
                <a:latin typeface="Georgia"/>
                <a:cs typeface="Georgia"/>
              </a:rPr>
              <a:t>gives </a:t>
            </a:r>
            <a:r>
              <a:rPr sz="1200" spc="-55" dirty="0">
                <a:latin typeface="Georgia"/>
                <a:cs typeface="Georgia"/>
              </a:rPr>
              <a:t>us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40" dirty="0">
                <a:latin typeface="Georgia"/>
                <a:cs typeface="Georgia"/>
              </a:rPr>
              <a:t>equation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need.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spc="-60" dirty="0">
                <a:latin typeface="Georgia"/>
                <a:cs typeface="Georgia"/>
              </a:rPr>
              <a:t>mass </a:t>
            </a:r>
            <a:r>
              <a:rPr sz="1200" i="1" spc="25" dirty="0">
                <a:latin typeface="Bookman Old Style"/>
                <a:cs typeface="Bookman Old Style"/>
              </a:rPr>
              <a:t>B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i="1" spc="-90" dirty="0">
                <a:latin typeface="Bookman Old Style"/>
                <a:cs typeface="Bookman Old Style"/>
              </a:rPr>
              <a:t>x</a:t>
            </a:r>
            <a:r>
              <a:rPr sz="1200" spc="-90" dirty="0">
                <a:latin typeface="Georgia"/>
                <a:cs typeface="Georgia"/>
              </a:rPr>
              <a:t>–  </a:t>
            </a:r>
            <a:r>
              <a:rPr sz="1200" spc="-14" dirty="0">
                <a:latin typeface="Georgia"/>
                <a:cs typeface="Georgia"/>
              </a:rPr>
              <a:t>velocity </a:t>
            </a:r>
            <a:r>
              <a:rPr sz="1200" i="1" spc="-4" dirty="0">
                <a:latin typeface="Bookman Old Style"/>
                <a:cs typeface="Bookman Old Style"/>
              </a:rPr>
              <a:t>v</a:t>
            </a:r>
            <a:r>
              <a:rPr sz="1200" i="1" spc="-7" baseline="-10416" dirty="0">
                <a:latin typeface="Bookman Old Style"/>
                <a:cs typeface="Bookman Old Style"/>
              </a:rPr>
              <a:t>B </a:t>
            </a:r>
            <a:r>
              <a:rPr sz="1200" spc="-40" dirty="0">
                <a:latin typeface="Georgia"/>
                <a:cs typeface="Georgia"/>
              </a:rPr>
              <a:t>then </a:t>
            </a:r>
            <a:r>
              <a:rPr sz="1200" spc="-60" dirty="0">
                <a:latin typeface="Georgia"/>
                <a:cs typeface="Georgia"/>
              </a:rPr>
              <a:t>mass </a:t>
            </a:r>
            <a:r>
              <a:rPr sz="1200" i="1" spc="45" dirty="0">
                <a:latin typeface="Bookman Old Style"/>
                <a:cs typeface="Bookman Old Style"/>
              </a:rPr>
              <a:t>A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i="1" spc="-30" dirty="0">
                <a:latin typeface="Bookman Old Style"/>
                <a:cs typeface="Bookman Old Style"/>
              </a:rPr>
              <a:t>x</a:t>
            </a:r>
            <a:r>
              <a:rPr sz="1200" spc="-30" dirty="0">
                <a:latin typeface="Georgia"/>
                <a:cs typeface="Georgia"/>
              </a:rPr>
              <a:t>–velocity </a:t>
            </a:r>
            <a:r>
              <a:rPr sz="1200" i="1" spc="-14" dirty="0">
                <a:latin typeface="Meiryo"/>
                <a:cs typeface="Meiryo"/>
              </a:rPr>
              <a:t>−</a:t>
            </a:r>
            <a:r>
              <a:rPr sz="1200" i="1" spc="-14" dirty="0">
                <a:latin typeface="Bookman Old Style"/>
                <a:cs typeface="Bookman Old Style"/>
              </a:rPr>
              <a:t>v</a:t>
            </a:r>
            <a:r>
              <a:rPr sz="1200" i="1" spc="-22" baseline="-10416" dirty="0">
                <a:latin typeface="Bookman Old Style"/>
                <a:cs typeface="Bookman Old Style"/>
              </a:rPr>
              <a:t>A </a:t>
            </a:r>
            <a:r>
              <a:rPr sz="1200" spc="10" dirty="0">
                <a:latin typeface="Georgia"/>
                <a:cs typeface="Georgia"/>
              </a:rPr>
              <a:t>(it </a:t>
            </a:r>
            <a:r>
              <a:rPr sz="1200" spc="-60" dirty="0">
                <a:latin typeface="Georgia"/>
                <a:cs typeface="Georgia"/>
              </a:rPr>
              <a:t>moves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other </a:t>
            </a:r>
            <a:r>
              <a:rPr sz="1200" spc="-30" dirty="0">
                <a:latin typeface="Georgia"/>
                <a:cs typeface="Georgia"/>
              </a:rPr>
              <a:t>direction.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system  </a:t>
            </a:r>
            <a:r>
              <a:rPr sz="1200" spc="-40" dirty="0">
                <a:latin typeface="Georgia"/>
                <a:cs typeface="Georgia"/>
              </a:rPr>
              <a:t>begins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60" dirty="0">
                <a:latin typeface="Georgia"/>
                <a:cs typeface="Georgia"/>
              </a:rPr>
              <a:t>ends 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10" dirty="0">
                <a:latin typeface="Georgia"/>
                <a:cs typeface="Georgia"/>
              </a:rPr>
              <a:t>total </a:t>
            </a:r>
            <a:r>
              <a:rPr sz="1200" spc="-55" dirty="0">
                <a:latin typeface="Georgia"/>
                <a:cs typeface="Georgia"/>
              </a:rPr>
              <a:t>momentum of  </a:t>
            </a:r>
            <a:r>
              <a:rPr sz="1200" i="1" spc="-70" dirty="0">
                <a:latin typeface="Arial"/>
                <a:cs typeface="Arial"/>
              </a:rPr>
              <a:t>zero  </a:t>
            </a:r>
            <a:r>
              <a:rPr sz="1200" spc="-65" dirty="0">
                <a:latin typeface="Georgia"/>
                <a:cs typeface="Georgia"/>
              </a:rPr>
              <a:t>so</a:t>
            </a:r>
            <a:r>
              <a:rPr sz="1200" spc="12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then: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8211" y="1731264"/>
            <a:ext cx="2362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5" dirty="0">
                <a:latin typeface="Bookman Old Style"/>
                <a:cs typeface="Bookman Old Style"/>
              </a:rPr>
              <a:t>m</a:t>
            </a:r>
            <a:r>
              <a:rPr sz="1200" i="1" spc="89" baseline="-10416" dirty="0">
                <a:latin typeface="Bookman Old Style"/>
                <a:cs typeface="Bookman Old Style"/>
              </a:rPr>
              <a:t>A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7562" y="1944930"/>
            <a:ext cx="22250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26228" y="2010666"/>
            <a:ext cx="1079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70" dirty="0">
                <a:latin typeface="Bookman Old Style"/>
                <a:cs typeface="Bookman Old Style"/>
              </a:rPr>
              <a:t>B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4167" y="1834896"/>
            <a:ext cx="7969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4" dirty="0">
                <a:latin typeface="Bookman Old Style"/>
                <a:cs typeface="Bookman Old Style"/>
              </a:rPr>
              <a:t>v</a:t>
            </a:r>
            <a:r>
              <a:rPr sz="1200" i="1" spc="-7" baseline="-10416" dirty="0">
                <a:latin typeface="Bookman Old Style"/>
                <a:cs typeface="Bookman Old Style"/>
              </a:rPr>
              <a:t>B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i="1" spc="-37" baseline="-37037" dirty="0">
                <a:latin typeface="Bookman Old Style"/>
                <a:cs typeface="Bookman Old Style"/>
              </a:rPr>
              <a:t>m </a:t>
            </a:r>
            <a:r>
              <a:rPr i="1" spc="172" baseline="-37037" dirty="0">
                <a:latin typeface="Bookman Old Style"/>
                <a:cs typeface="Bookman Old Style"/>
              </a:rPr>
              <a:t> </a:t>
            </a:r>
            <a:r>
              <a:rPr sz="1200" i="1" spc="-10" dirty="0">
                <a:latin typeface="Bookman Old Style"/>
                <a:cs typeface="Bookman Old Style"/>
              </a:rPr>
              <a:t>v</a:t>
            </a:r>
            <a:r>
              <a:rPr sz="1200" i="1" spc="-14" baseline="-10416" dirty="0">
                <a:latin typeface="Bookman Old Style"/>
                <a:cs typeface="Bookman Old Style"/>
              </a:rPr>
              <a:t>A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1" y="1834896"/>
            <a:ext cx="33997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043">
              <a:tabLst>
                <a:tab pos="3142248" algn="l"/>
              </a:tabLst>
            </a:pP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5" dirty="0">
                <a:latin typeface="Bookman Old Style"/>
                <a:cs typeface="Bookman Old Style"/>
              </a:rPr>
              <a:t>m</a:t>
            </a:r>
            <a:r>
              <a:rPr sz="1200" i="1" spc="135" baseline="-10416" dirty="0">
                <a:latin typeface="Bookman Old Style"/>
                <a:cs typeface="Bookman Old Style"/>
              </a:rPr>
              <a:t>A</a:t>
            </a:r>
            <a:r>
              <a:rPr sz="1200" i="1" spc="-80" dirty="0">
                <a:latin typeface="Bookman Old Style"/>
                <a:cs typeface="Bookman Old Style"/>
              </a:rPr>
              <a:t>v</a:t>
            </a:r>
            <a:r>
              <a:rPr sz="1200" i="1" spc="89" baseline="-10416" dirty="0">
                <a:latin typeface="Bookman Old Style"/>
                <a:cs typeface="Bookman Old Style"/>
              </a:rPr>
              <a:t>A</a:t>
            </a:r>
            <a:r>
              <a:rPr sz="1200" i="1" spc="-52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Bookman Old Style"/>
                <a:cs typeface="Bookman Old Style"/>
              </a:rPr>
              <a:t>m</a:t>
            </a:r>
            <a:r>
              <a:rPr sz="1200" i="1" spc="165" baseline="-10416" dirty="0">
                <a:latin typeface="Bookman Old Style"/>
                <a:cs typeface="Bookman Old Style"/>
              </a:rPr>
              <a:t>B</a:t>
            </a:r>
            <a:r>
              <a:rPr sz="1200" i="1" spc="-80" dirty="0">
                <a:latin typeface="Bookman Old Style"/>
                <a:cs typeface="Bookman Old Style"/>
              </a:rPr>
              <a:t>v</a:t>
            </a:r>
            <a:r>
              <a:rPr sz="1200" i="1" spc="104" baseline="-10416" dirty="0">
                <a:latin typeface="Bookman Old Style"/>
                <a:cs typeface="Bookman Old Style"/>
              </a:rPr>
              <a:t>B</a:t>
            </a:r>
            <a:r>
              <a:rPr sz="1200" i="1" spc="43" baseline="-10416" dirty="0">
                <a:latin typeface="Bookman Old Style"/>
                <a:cs typeface="Bookman Old Style"/>
              </a:rPr>
              <a:t> </a:t>
            </a:r>
            <a:r>
              <a:rPr sz="1200" spc="30" dirty="0">
                <a:latin typeface="Georgia"/>
                <a:cs typeface="Georgia"/>
              </a:rPr>
              <a:t>=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0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-55" dirty="0">
                <a:latin typeface="Georgia"/>
                <a:cs typeface="Georgia"/>
              </a:rPr>
              <a:t>=</a:t>
            </a:r>
            <a:r>
              <a:rPr sz="1200" i="1" dirty="0">
                <a:latin typeface="Meiryo"/>
                <a:cs typeface="Meiryo"/>
              </a:rPr>
              <a:t>⇒</a:t>
            </a:r>
            <a:endParaRPr sz="1200">
              <a:latin typeface="Meiryo"/>
              <a:cs typeface="Meiryo"/>
            </a:endParaRPr>
          </a:p>
          <a:p>
            <a:pPr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/>
            <a:r>
              <a:rPr sz="1200" spc="-20" dirty="0">
                <a:latin typeface="Georgia"/>
                <a:cs typeface="Georgia"/>
              </a:rPr>
              <a:t>Substitute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result  </a:t>
            </a:r>
            <a:r>
              <a:rPr sz="1200" spc="-35" dirty="0">
                <a:latin typeface="Georgia"/>
                <a:cs typeface="Georgia"/>
              </a:rPr>
              <a:t>into </a:t>
            </a:r>
            <a:r>
              <a:rPr sz="1200" spc="-45" dirty="0">
                <a:latin typeface="Georgia"/>
                <a:cs typeface="Georgia"/>
              </a:rPr>
              <a:t>4.18  and 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030" y="2681226"/>
            <a:ext cx="7207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75241" algn="l"/>
                <a:tab pos="652069" algn="l"/>
              </a:tabLst>
            </a:pPr>
            <a:r>
              <a:rPr sz="800" spc="-14" dirty="0">
                <a:latin typeface="Century"/>
                <a:cs typeface="Century"/>
              </a:rPr>
              <a:t>1	2	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4028" y="2688336"/>
            <a:ext cx="949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30" baseline="-27777" dirty="0">
                <a:latin typeface="Century"/>
                <a:cs typeface="Century"/>
              </a:rPr>
              <a:t>2</a:t>
            </a:r>
            <a:r>
              <a:rPr sz="1200" i="1" spc="20" dirty="0">
                <a:latin typeface="Bookman Old Style"/>
                <a:cs typeface="Bookman Old Style"/>
              </a:rPr>
              <a:t>m</a:t>
            </a:r>
            <a:r>
              <a:rPr sz="1200" i="1" spc="30" baseline="-10416" dirty="0">
                <a:latin typeface="Bookman Old Style"/>
                <a:cs typeface="Bookman Old Style"/>
              </a:rPr>
              <a:t>A</a:t>
            </a:r>
            <a:r>
              <a:rPr sz="1200" i="1" spc="20" dirty="0">
                <a:latin typeface="Bookman Old Style"/>
                <a:cs typeface="Bookman Old Style"/>
              </a:rPr>
              <a:t>v</a:t>
            </a:r>
            <a:r>
              <a:rPr sz="1200" i="1" spc="30" baseline="-20833" dirty="0">
                <a:latin typeface="Bookman Old Style"/>
                <a:cs typeface="Bookman Old Style"/>
              </a:rPr>
              <a:t>A</a:t>
            </a:r>
            <a:r>
              <a:rPr sz="1200" i="1" spc="-97" baseline="-20833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22" baseline="-27777" dirty="0">
                <a:latin typeface="Century"/>
                <a:cs typeface="Century"/>
              </a:rPr>
              <a:t>2</a:t>
            </a:r>
            <a:r>
              <a:rPr sz="1200" spc="-232" baseline="-27777" dirty="0">
                <a:latin typeface="Century"/>
                <a:cs typeface="Century"/>
              </a:rPr>
              <a:t> </a:t>
            </a:r>
            <a:r>
              <a:rPr sz="1200" i="1" spc="20" dirty="0">
                <a:latin typeface="Bookman Old Style"/>
                <a:cs typeface="Bookman Old Style"/>
              </a:rPr>
              <a:t>m</a:t>
            </a:r>
            <a:r>
              <a:rPr sz="1200" i="1" spc="30" baseline="-10416" dirty="0">
                <a:latin typeface="Bookman Old Style"/>
                <a:cs typeface="Bookman Old Style"/>
              </a:rPr>
              <a:t>B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49321" y="2801417"/>
            <a:ext cx="22250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6923" y="2740152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37" baseline="-18518" dirty="0">
                <a:latin typeface="Bookman Old Style"/>
                <a:cs typeface="Bookman Old Style"/>
              </a:rPr>
              <a:t>m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7988" y="2882394"/>
            <a:ext cx="1079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70" dirty="0">
                <a:latin typeface="Bookman Old Style"/>
                <a:cs typeface="Bookman Old Style"/>
              </a:rPr>
              <a:t>B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1101" y="2465830"/>
            <a:ext cx="48005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i="1" spc="-30" baseline="-43981" dirty="0">
                <a:latin typeface="Bookman Old Style"/>
                <a:cs typeface="Bookman Old Style"/>
              </a:rPr>
              <a:t>m</a:t>
            </a:r>
            <a:r>
              <a:rPr sz="1200" spc="-30" baseline="-38194" dirty="0">
                <a:latin typeface="Century"/>
                <a:cs typeface="Century"/>
              </a:rPr>
              <a:t>2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1035" y="2678178"/>
            <a:ext cx="3886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20003" algn="l"/>
              </a:tabLst>
            </a:pPr>
            <a:r>
              <a:rPr sz="800" i="1" spc="60" dirty="0">
                <a:latin typeface="Bookman Old Style"/>
                <a:cs typeface="Bookman Old Style"/>
              </a:rPr>
              <a:t>A</a:t>
            </a:r>
            <a:r>
              <a:rPr sz="800" spc="-4" dirty="0">
                <a:latin typeface="Times New Roman"/>
                <a:cs typeface="Times New Roman"/>
              </a:rPr>
              <a:t> 	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9638" y="2688336"/>
            <a:ext cx="821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0" dirty="0">
                <a:latin typeface="Bookman Old Style"/>
                <a:cs typeface="Bookman Old Style"/>
              </a:rPr>
              <a:t>v</a:t>
            </a:r>
            <a:r>
              <a:rPr sz="1200" i="1" spc="-14" baseline="-20833" dirty="0">
                <a:latin typeface="Bookman Old Style"/>
                <a:cs typeface="Bookman Old Style"/>
              </a:rPr>
              <a:t>A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3323" y="3232914"/>
            <a:ext cx="10477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60" dirty="0">
                <a:latin typeface="Bookman Old Style"/>
                <a:cs typeface="Bookman Old Style"/>
              </a:rPr>
              <a:t>A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3142488"/>
            <a:ext cx="37477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dirty="0">
                <a:latin typeface="Georgia"/>
                <a:cs typeface="Georgia"/>
              </a:rPr>
              <a:t>Factor </a:t>
            </a:r>
            <a:r>
              <a:rPr sz="1200" spc="-25" dirty="0">
                <a:latin typeface="Georgia"/>
                <a:cs typeface="Georgia"/>
              </a:rPr>
              <a:t>out </a:t>
            </a:r>
            <a:r>
              <a:rPr sz="1200" i="1" spc="-20" dirty="0">
                <a:latin typeface="Bookman Old Style"/>
                <a:cs typeface="Bookman Old Style"/>
              </a:rPr>
              <a:t>v</a:t>
            </a:r>
            <a:r>
              <a:rPr sz="1200" spc="-30" baseline="31250" dirty="0">
                <a:latin typeface="Century"/>
                <a:cs typeface="Century"/>
              </a:rPr>
              <a:t>2  </a:t>
            </a:r>
            <a:r>
              <a:rPr sz="1200" spc="-70" dirty="0">
                <a:latin typeface="Georgia"/>
                <a:cs typeface="Georgia"/>
              </a:rPr>
              <a:t>on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4" dirty="0">
                <a:latin typeface="Georgia"/>
                <a:cs typeface="Georgia"/>
              </a:rPr>
              <a:t>left </a:t>
            </a:r>
            <a:r>
              <a:rPr sz="1200" spc="-50" dirty="0">
                <a:latin typeface="Georgia"/>
                <a:cs typeface="Georgia"/>
              </a:rPr>
              <a:t>side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35" dirty="0">
                <a:latin typeface="Georgia"/>
                <a:cs typeface="Georgia"/>
              </a:rPr>
              <a:t>plug in </a:t>
            </a:r>
            <a:r>
              <a:rPr sz="1200" spc="-70" dirty="0">
                <a:latin typeface="Georgia"/>
                <a:cs typeface="Georgia"/>
              </a:rPr>
              <a:t>some    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numbers: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2428" y="3583434"/>
            <a:ext cx="8064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910"/>
              </a:lnSpc>
            </a:pPr>
            <a:r>
              <a:rPr sz="800" spc="-14" dirty="0"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  <a:p>
            <a:pPr marL="12699">
              <a:lnSpc>
                <a:spcPts val="910"/>
              </a:lnSpc>
            </a:pP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6918" y="3393440"/>
            <a:ext cx="492125" cy="38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09842">
              <a:spcBef>
                <a:spcPts val="350"/>
              </a:spcBef>
            </a:pPr>
            <a:r>
              <a:rPr sz="1200" i="1" spc="14" dirty="0">
                <a:latin typeface="Bookman Old Style"/>
                <a:cs typeface="Bookman Old Style"/>
              </a:rPr>
              <a:t>m</a:t>
            </a:r>
            <a:r>
              <a:rPr sz="1200" i="1" spc="22" baseline="-10416" dirty="0">
                <a:latin typeface="Bookman Old Style"/>
                <a:cs typeface="Bookman Old Style"/>
              </a:rPr>
              <a:t>A</a:t>
            </a:r>
            <a:r>
              <a:rPr sz="1200" i="1" spc="-165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14423" y="3703625"/>
            <a:ext cx="22250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02027" y="3577339"/>
            <a:ext cx="23876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68">
              <a:lnSpc>
                <a:spcPts val="940"/>
              </a:lnSpc>
            </a:pPr>
            <a:r>
              <a:rPr sz="800" i="1" spc="60" dirty="0">
                <a:latin typeface="Bookman Old Style"/>
                <a:cs typeface="Bookman Old Style"/>
              </a:rPr>
              <a:t>A</a:t>
            </a:r>
            <a:endParaRPr sz="800">
              <a:latin typeface="Bookman Old Style"/>
              <a:cs typeface="Bookman Old Style"/>
            </a:endParaRPr>
          </a:p>
          <a:p>
            <a:pPr marL="12699">
              <a:lnSpc>
                <a:spcPts val="1419"/>
              </a:lnSpc>
            </a:pPr>
            <a:r>
              <a:rPr sz="1200" i="1" spc="-25" dirty="0">
                <a:latin typeface="Bookman Old Style"/>
                <a:cs typeface="Bookman Old Style"/>
              </a:rPr>
              <a:t>m</a:t>
            </a:r>
            <a:r>
              <a:rPr sz="1200" i="1" spc="104" baseline="-10416" dirty="0">
                <a:latin typeface="Bookman Old Style"/>
                <a:cs typeface="Bookman Old Style"/>
              </a:rPr>
              <a:t>B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5077" y="3368041"/>
            <a:ext cx="360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30" baseline="-43981" dirty="0">
                <a:latin typeface="Bookman Old Style"/>
                <a:cs typeface="Bookman Old Style"/>
              </a:rPr>
              <a:t>m</a:t>
            </a:r>
            <a:r>
              <a:rPr sz="1200" spc="-30" baseline="-34722" dirty="0">
                <a:latin typeface="Century"/>
                <a:cs typeface="Century"/>
              </a:rPr>
              <a:t>2</a:t>
            </a:r>
            <a:r>
              <a:rPr sz="1200" spc="-14" baseline="-34722" dirty="0">
                <a:latin typeface="Century"/>
                <a:cs typeface="Century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7892" y="3677923"/>
            <a:ext cx="10477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60" dirty="0">
                <a:latin typeface="Bookman Old Style"/>
                <a:cs typeface="Bookman Old Style"/>
              </a:rPr>
              <a:t>A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6597" y="3693161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1083" y="3393442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4742" y="3590545"/>
            <a:ext cx="11080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0" dirty="0">
                <a:latin typeface="Bookman Old Style"/>
                <a:cs typeface="Bookman Old Style"/>
              </a:rPr>
              <a:t>v</a:t>
            </a:r>
            <a:r>
              <a:rPr sz="1200" spc="-30" baseline="34722" dirty="0">
                <a:latin typeface="Century"/>
                <a:cs typeface="Century"/>
              </a:rPr>
              <a:t>2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22" baseline="31250" dirty="0">
                <a:latin typeface="Century"/>
                <a:cs typeface="Century"/>
              </a:rPr>
              <a:t>1   </a:t>
            </a:r>
            <a:r>
              <a:rPr sz="1200" spc="-105" dirty="0">
                <a:latin typeface="Georgia"/>
                <a:cs typeface="Georgia"/>
              </a:rPr>
              <a:t>5</a:t>
            </a:r>
            <a:r>
              <a:rPr sz="1200" i="1" spc="-105" dirty="0">
                <a:latin typeface="Bookman Old Style"/>
                <a:cs typeface="Bookman Old Style"/>
              </a:rPr>
              <a:t>.</a:t>
            </a:r>
            <a:r>
              <a:rPr sz="1200" spc="-105" dirty="0">
                <a:latin typeface="Georgia"/>
                <a:cs typeface="Georgia"/>
              </a:rPr>
              <a:t>00 </a:t>
            </a:r>
            <a:r>
              <a:rPr sz="1200" spc="-35" dirty="0">
                <a:latin typeface="Georgia"/>
                <a:cs typeface="Georgia"/>
              </a:rPr>
              <a:t>g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7944" y="3703625"/>
            <a:ext cx="54254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95547" y="3486912"/>
            <a:ext cx="68072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80" dirty="0">
                <a:latin typeface="Georgia"/>
                <a:cs typeface="Georgia"/>
              </a:rPr>
              <a:t>(5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00 </a:t>
            </a:r>
            <a:r>
              <a:rPr sz="1200" spc="-14" dirty="0">
                <a:latin typeface="Georgia"/>
                <a:cs typeface="Georgia"/>
              </a:rPr>
              <a:t>g)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r>
              <a:rPr sz="1200" spc="-277" baseline="31250" dirty="0">
                <a:latin typeface="Century"/>
                <a:cs typeface="Century"/>
              </a:rPr>
              <a:t> </a:t>
            </a:r>
            <a:r>
              <a:rPr sz="1400" spc="765" baseline="52777" dirty="0">
                <a:latin typeface="Arial"/>
                <a:cs typeface="Arial"/>
              </a:rPr>
              <a:t>.</a:t>
            </a:r>
            <a:endParaRPr sz="1400" baseline="52777">
              <a:latin typeface="Arial"/>
              <a:cs typeface="Arial"/>
            </a:endParaRPr>
          </a:p>
          <a:p>
            <a:pPr marL="42540">
              <a:spcBef>
                <a:spcPts val="191"/>
              </a:spcBef>
            </a:pPr>
            <a:r>
              <a:rPr sz="1200" spc="-60" dirty="0">
                <a:latin typeface="Georgia"/>
                <a:cs typeface="Georgia"/>
              </a:rPr>
              <a:t>(10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0</a:t>
            </a:r>
            <a:r>
              <a:rPr sz="1200" spc="-191" dirty="0">
                <a:latin typeface="Georgia"/>
                <a:cs typeface="Georgia"/>
              </a:rPr>
              <a:t> </a:t>
            </a:r>
            <a:r>
              <a:rPr sz="1200" spc="-14" dirty="0">
                <a:latin typeface="Georgia"/>
                <a:cs typeface="Georgia"/>
              </a:rPr>
              <a:t>g)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4503" y="358038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7189" y="3580388"/>
            <a:ext cx="1625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81" dirty="0">
                <a:latin typeface="Arial"/>
                <a:cs typeface="Arial"/>
              </a:rPr>
              <a:t>−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50485" y="358038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48404" y="3677923"/>
            <a:ext cx="15011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408265" algn="l"/>
              </a:tabLst>
            </a:pPr>
            <a:r>
              <a:rPr sz="800" i="1" spc="60" dirty="0">
                <a:latin typeface="Bookman Old Style"/>
                <a:cs typeface="Bookman Old Style"/>
              </a:rPr>
              <a:t>A	A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5253" y="3590545"/>
            <a:ext cx="22174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13335" algn="l"/>
                <a:tab pos="1194930" algn="l"/>
                <a:tab pos="1609537" algn="l"/>
              </a:tabLst>
            </a:pPr>
            <a:r>
              <a:rPr sz="1200" i="1" spc="-75" dirty="0">
                <a:latin typeface="Bookman Old Style"/>
                <a:cs typeface="Bookman Old Style"/>
              </a:rPr>
              <a:t>v	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40" dirty="0">
                <a:latin typeface="Georgia"/>
                <a:cs typeface="Georgia"/>
              </a:rPr>
              <a:t>(3</a:t>
            </a:r>
            <a:r>
              <a:rPr sz="1200" i="1" spc="-40" dirty="0">
                <a:latin typeface="Bookman Old Style"/>
                <a:cs typeface="Bookman Old Style"/>
              </a:rPr>
              <a:t>.</a:t>
            </a:r>
            <a:r>
              <a:rPr sz="1200" spc="-40" dirty="0">
                <a:latin typeface="Georgia"/>
                <a:cs typeface="Georgia"/>
              </a:rPr>
              <a:t>75</a:t>
            </a:r>
            <a:r>
              <a:rPr sz="1200" spc="-12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50" dirty="0">
                <a:latin typeface="Georgia"/>
                <a:cs typeface="Georgia"/>
              </a:rPr>
              <a:t>10	</a:t>
            </a:r>
            <a:r>
              <a:rPr sz="1200" spc="-30" dirty="0">
                <a:latin typeface="Georgia"/>
                <a:cs typeface="Georgia"/>
              </a:rPr>
              <a:t>kg)</a:t>
            </a:r>
            <a:r>
              <a:rPr sz="1200" i="1" spc="-30" dirty="0">
                <a:latin typeface="Bookman Old Style"/>
                <a:cs typeface="Bookman Old Style"/>
              </a:rPr>
              <a:t>v	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1698" y="4029455"/>
            <a:ext cx="2357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So </a:t>
            </a:r>
            <a:r>
              <a:rPr sz="1200" spc="-40" dirty="0">
                <a:latin typeface="Georgia"/>
                <a:cs typeface="Georgia"/>
              </a:rPr>
              <a:t>then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final </a:t>
            </a:r>
            <a:r>
              <a:rPr sz="1200" spc="-45" dirty="0">
                <a:latin typeface="Georgia"/>
                <a:cs typeface="Georgia"/>
              </a:rPr>
              <a:t>speed </a:t>
            </a:r>
            <a:r>
              <a:rPr sz="1200" spc="-55" dirty="0">
                <a:latin typeface="Georgia"/>
                <a:cs typeface="Georgia"/>
              </a:rPr>
              <a:t>of   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i="1" dirty="0">
                <a:latin typeface="Bookman Old Style"/>
                <a:cs typeface="Bookman Old Style"/>
              </a:rPr>
              <a:t>A</a:t>
            </a:r>
            <a:r>
              <a:rPr sz="120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1005" y="4386072"/>
            <a:ext cx="160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-23148" dirty="0">
                <a:latin typeface="Bookman Old Style"/>
                <a:cs typeface="Bookman Old Style"/>
              </a:rPr>
              <a:t>v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64156" y="4537458"/>
            <a:ext cx="10477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60" dirty="0">
                <a:latin typeface="Bookman Old Style"/>
                <a:cs typeface="Bookman Old Style"/>
              </a:rPr>
              <a:t>A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92172" y="4450080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78303" y="4560114"/>
            <a:ext cx="92354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60268" y="4558794"/>
            <a:ext cx="1625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81" dirty="0">
                <a:latin typeface="Arial"/>
                <a:cs typeface="Arial"/>
              </a:rPr>
              <a:t>−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65908" y="4346447"/>
            <a:ext cx="94361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36"/>
            <a:r>
              <a:rPr sz="1200" spc="-90" dirty="0">
                <a:latin typeface="Georgia"/>
                <a:cs typeface="Georgia"/>
              </a:rPr>
              <a:t>0</a:t>
            </a:r>
            <a:r>
              <a:rPr sz="1200" i="1" spc="-90" dirty="0">
                <a:latin typeface="Bookman Old Style"/>
                <a:cs typeface="Bookman Old Style"/>
              </a:rPr>
              <a:t>.</a:t>
            </a:r>
            <a:r>
              <a:rPr sz="1200" spc="-90" dirty="0">
                <a:latin typeface="Georgia"/>
                <a:cs typeface="Georgia"/>
              </a:rPr>
              <a:t>225</a:t>
            </a:r>
            <a:r>
              <a:rPr sz="1200" spc="-18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  <a:p>
            <a:pPr marL="12699">
              <a:spcBef>
                <a:spcPts val="191"/>
              </a:spcBef>
              <a:tabLst>
                <a:tab pos="777149" algn="l"/>
              </a:tabLst>
            </a:pPr>
            <a:r>
              <a:rPr sz="1200" spc="-95" dirty="0">
                <a:latin typeface="Georgia"/>
                <a:cs typeface="Georgia"/>
              </a:rPr>
              <a:t>3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75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45" dirty="0">
                <a:latin typeface="Georgia"/>
                <a:cs typeface="Georgia"/>
              </a:rPr>
              <a:t>1</a:t>
            </a:r>
            <a:r>
              <a:rPr sz="1200" spc="-55" dirty="0">
                <a:latin typeface="Georgia"/>
                <a:cs typeface="Georgia"/>
              </a:rPr>
              <a:t>0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-30" dirty="0">
                <a:latin typeface="Georgia"/>
                <a:cs typeface="Georgia"/>
              </a:rPr>
              <a:t>kg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44316" y="4450080"/>
            <a:ext cx="4470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spc="-114" dirty="0">
                <a:latin typeface="Georgia"/>
                <a:cs typeface="Georgia"/>
              </a:rPr>
              <a:t>60</a:t>
            </a:r>
            <a:r>
              <a:rPr sz="1200" i="1" spc="-114" dirty="0">
                <a:latin typeface="Bookman Old Style"/>
                <a:cs typeface="Bookman Old Style"/>
              </a:rPr>
              <a:t>.</a:t>
            </a:r>
            <a:r>
              <a:rPr sz="1200" spc="-114" dirty="0"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20009" y="4560114"/>
            <a:ext cx="14325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028947" y="4552700"/>
            <a:ext cx="685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5" dirty="0">
                <a:latin typeface="Century"/>
                <a:cs typeface="Century"/>
              </a:rPr>
              <a:t>s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07611" y="4403344"/>
            <a:ext cx="160020" cy="241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30" baseline="-20833" dirty="0">
                <a:latin typeface="Century"/>
                <a:cs typeface="Century"/>
              </a:rPr>
              <a:t>m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  <a:p>
            <a:pPr marL="39366" algn="ctr">
              <a:spcBef>
                <a:spcPts val="175"/>
              </a:spcBef>
            </a:pP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52364" y="4439923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64761" y="4560114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04437" y="4450080"/>
            <a:ext cx="1040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0" dirty="0">
                <a:latin typeface="Georgia"/>
                <a:cs typeface="Georgia"/>
              </a:rPr>
              <a:t>=</a:t>
            </a:r>
            <a:r>
              <a:rPr sz="1200" i="1" spc="-40" dirty="0">
                <a:latin typeface="Meiryo"/>
                <a:cs typeface="Meiryo"/>
              </a:rPr>
              <a:t>⇒ </a:t>
            </a:r>
            <a:r>
              <a:rPr sz="1200" i="1" spc="-10" dirty="0">
                <a:latin typeface="Bookman Old Style"/>
                <a:cs typeface="Bookman Old Style"/>
              </a:rPr>
              <a:t>v</a:t>
            </a:r>
            <a:r>
              <a:rPr sz="1200" i="1" spc="-14" baseline="-10416" dirty="0">
                <a:latin typeface="Bookman Old Style"/>
                <a:cs typeface="Bookman Old Style"/>
              </a:rPr>
              <a:t>A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35" dirty="0">
                <a:latin typeface="Georgia"/>
                <a:cs typeface="Georgia"/>
              </a:rPr>
              <a:t>7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75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52" baseline="-27777" dirty="0">
                <a:latin typeface="Century"/>
                <a:cs typeface="Century"/>
              </a:rPr>
              <a:t>s</a:t>
            </a:r>
            <a:endParaRPr sz="1200" baseline="-27777">
              <a:latin typeface="Century"/>
              <a:cs typeface="Century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1703" y="4870703"/>
            <a:ext cx="1315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speed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25" dirty="0">
                <a:latin typeface="Bookman Old Style"/>
                <a:cs typeface="Bookman Old Style"/>
              </a:rPr>
              <a:t>B</a:t>
            </a:r>
            <a:r>
              <a:rPr sz="1200" spc="25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46907" y="5053584"/>
            <a:ext cx="2362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5" dirty="0">
                <a:latin typeface="Bookman Old Style"/>
                <a:cs typeface="Bookman Old Style"/>
              </a:rPr>
              <a:t>m</a:t>
            </a:r>
            <a:r>
              <a:rPr sz="1200" i="1" spc="89" baseline="-10416" dirty="0">
                <a:latin typeface="Bookman Old Style"/>
                <a:cs typeface="Bookman Old Style"/>
              </a:rPr>
              <a:t>A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56255" y="5270297"/>
            <a:ext cx="22250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74923" y="5332987"/>
            <a:ext cx="1079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70" dirty="0">
                <a:latin typeface="Bookman Old Style"/>
                <a:cs typeface="Bookman Old Style"/>
              </a:rPr>
              <a:t>B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65910" y="5157216"/>
            <a:ext cx="958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4" dirty="0">
                <a:latin typeface="Bookman Old Style"/>
                <a:cs typeface="Bookman Old Style"/>
              </a:rPr>
              <a:t>v</a:t>
            </a:r>
            <a:r>
              <a:rPr sz="1200" i="1" spc="-7" baseline="-10416" dirty="0">
                <a:latin typeface="Bookman Old Style"/>
                <a:cs typeface="Bookman Old Style"/>
              </a:rPr>
              <a:t>B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i="1" spc="-37" baseline="-37037" dirty="0">
                <a:latin typeface="Bookman Old Style"/>
                <a:cs typeface="Bookman Old Style"/>
              </a:rPr>
              <a:t>m  </a:t>
            </a:r>
            <a:r>
              <a:rPr sz="1200" i="1" spc="-10" dirty="0">
                <a:latin typeface="Bookman Old Style"/>
                <a:cs typeface="Bookman Old Style"/>
              </a:rPr>
              <a:t>v</a:t>
            </a:r>
            <a:r>
              <a:rPr sz="1200" i="1" spc="-14" baseline="-10416" dirty="0">
                <a:latin typeface="Bookman Old Style"/>
                <a:cs typeface="Bookman Old Style"/>
              </a:rPr>
              <a:t>A</a:t>
            </a:r>
            <a:r>
              <a:rPr sz="1200" i="1" spc="209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69488" y="5270297"/>
            <a:ext cx="36880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541268" y="5053585"/>
            <a:ext cx="622936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60" baseline="52777" dirty="0">
                <a:latin typeface="Arial"/>
                <a:cs typeface="Arial"/>
              </a:rPr>
              <a:t>.</a:t>
            </a:r>
            <a:r>
              <a:rPr sz="1200" spc="40" dirty="0">
                <a:latin typeface="Georgia"/>
                <a:cs typeface="Georgia"/>
              </a:rPr>
              <a:t>5</a:t>
            </a:r>
            <a:r>
              <a:rPr sz="1200" i="1" spc="40" dirty="0">
                <a:latin typeface="Bookman Old Style"/>
                <a:cs typeface="Bookman Old Style"/>
              </a:rPr>
              <a:t>.</a:t>
            </a:r>
            <a:r>
              <a:rPr sz="1200" spc="40" dirty="0">
                <a:latin typeface="Georgia"/>
                <a:cs typeface="Georgia"/>
              </a:rPr>
              <a:t>00</a:t>
            </a:r>
            <a:r>
              <a:rPr sz="1200" spc="-15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</a:t>
            </a:r>
            <a:r>
              <a:rPr sz="1200" spc="-165" dirty="0">
                <a:latin typeface="Georgia"/>
                <a:cs typeface="Georgia"/>
              </a:rPr>
              <a:t> </a:t>
            </a:r>
            <a:r>
              <a:rPr sz="1400" spc="765" baseline="52777" dirty="0">
                <a:latin typeface="Arial"/>
                <a:cs typeface="Arial"/>
              </a:rPr>
              <a:t>.</a:t>
            </a:r>
            <a:endParaRPr sz="1400" baseline="52777">
              <a:latin typeface="Arial"/>
              <a:cs typeface="Arial"/>
            </a:endParaRPr>
          </a:p>
          <a:p>
            <a:pPr marL="17143" algn="ctr">
              <a:spcBef>
                <a:spcPts val="191"/>
              </a:spcBef>
            </a:pPr>
            <a:r>
              <a:rPr sz="1200" spc="-75" dirty="0">
                <a:latin typeface="Georgia"/>
                <a:cs typeface="Georgia"/>
              </a:rPr>
              <a:t>10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0</a:t>
            </a:r>
            <a:r>
              <a:rPr sz="1200" spc="-19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</a:t>
            </a:r>
            <a:r>
              <a:rPr sz="1200" spc="-10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80257" y="5270297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67860" y="5150106"/>
            <a:ext cx="7239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21592" algn="l"/>
              </a:tabLst>
            </a:pPr>
            <a:r>
              <a:rPr sz="800" spc="-20" dirty="0">
                <a:latin typeface="Century"/>
                <a:cs typeface="Century"/>
              </a:rPr>
              <a:t>m	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89856" y="5270297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63061" y="5157215"/>
            <a:ext cx="1007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7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75  </a:t>
            </a:r>
            <a:r>
              <a:rPr sz="1200" spc="-52" baseline="-27777" dirty="0">
                <a:latin typeface="Century"/>
                <a:cs typeface="Century"/>
              </a:rPr>
              <a:t>s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3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87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52" baseline="-27777" dirty="0">
                <a:latin typeface="Century"/>
                <a:cs typeface="Century"/>
              </a:rPr>
              <a:t>s</a:t>
            </a:r>
            <a:endParaRPr sz="1200" baseline="-27777">
              <a:latin typeface="Century"/>
              <a:cs typeface="Century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14095" y="5739689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702" y="5879593"/>
            <a:ext cx="5972175" cy="2790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20" dirty="0">
                <a:latin typeface="Georgia"/>
                <a:cs typeface="Georgia"/>
              </a:rPr>
              <a:t>14. </a:t>
            </a:r>
            <a:r>
              <a:rPr sz="1200" b="1" spc="-40" dirty="0">
                <a:latin typeface="Georgia"/>
                <a:cs typeface="Georgia"/>
              </a:rPr>
              <a:t>Two </a:t>
            </a:r>
            <a:r>
              <a:rPr sz="1200" b="1" spc="-50" dirty="0">
                <a:latin typeface="Georgia"/>
                <a:cs typeface="Georgia"/>
              </a:rPr>
              <a:t>electrons </a:t>
            </a:r>
            <a:r>
              <a:rPr sz="1200" b="1" spc="-75" dirty="0">
                <a:latin typeface="Georgia"/>
                <a:cs typeface="Georgia"/>
              </a:rPr>
              <a:t>are </a:t>
            </a:r>
            <a:r>
              <a:rPr sz="1200" b="1" spc="-55" dirty="0">
                <a:latin typeface="Georgia"/>
                <a:cs typeface="Georgia"/>
              </a:rPr>
              <a:t>fixed </a:t>
            </a:r>
            <a:r>
              <a:rPr sz="1200" spc="-95" dirty="0">
                <a:latin typeface="Georgia"/>
                <a:cs typeface="Georgia"/>
              </a:rPr>
              <a:t>2</a:t>
            </a:r>
            <a:r>
              <a:rPr sz="1200" i="1" spc="-95" dirty="0">
                <a:latin typeface="Bookman Old Style"/>
                <a:cs typeface="Bookman Old Style"/>
              </a:rPr>
              <a:t>.</a:t>
            </a:r>
            <a:r>
              <a:rPr sz="1200" spc="-95" dirty="0">
                <a:latin typeface="Georgia"/>
                <a:cs typeface="Georgia"/>
              </a:rPr>
              <a:t>0 </a:t>
            </a:r>
            <a:r>
              <a:rPr sz="1200" spc="-50" dirty="0">
                <a:latin typeface="Georgia"/>
                <a:cs typeface="Georgia"/>
              </a:rPr>
              <a:t>cm </a:t>
            </a:r>
            <a:r>
              <a:rPr sz="1200" b="1" spc="-40" dirty="0">
                <a:latin typeface="Georgia"/>
                <a:cs typeface="Georgia"/>
              </a:rPr>
              <a:t>apart. </a:t>
            </a:r>
            <a:r>
              <a:rPr sz="1200" b="1" spc="-35" dirty="0">
                <a:latin typeface="Georgia"/>
                <a:cs typeface="Georgia"/>
              </a:rPr>
              <a:t>Another </a:t>
            </a:r>
            <a:r>
              <a:rPr sz="1200" b="1" spc="-45" dirty="0">
                <a:latin typeface="Georgia"/>
                <a:cs typeface="Georgia"/>
              </a:rPr>
              <a:t>electron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55" dirty="0">
                <a:latin typeface="Georgia"/>
                <a:cs typeface="Georgia"/>
              </a:rPr>
              <a:t>shot </a:t>
            </a:r>
            <a:r>
              <a:rPr sz="1200" b="1" spc="-80" dirty="0">
                <a:latin typeface="Georgia"/>
                <a:cs typeface="Georgia"/>
              </a:rPr>
              <a:t>from </a:t>
            </a:r>
            <a:r>
              <a:rPr sz="1200" b="1" spc="-45" dirty="0">
                <a:latin typeface="Georgia"/>
                <a:cs typeface="Georgia"/>
              </a:rPr>
              <a:t>infinity 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b="1" spc="-60" dirty="0">
                <a:latin typeface="Georgia"/>
                <a:cs typeface="Georgia"/>
              </a:rPr>
              <a:t>stops  </a:t>
            </a:r>
            <a:r>
              <a:rPr sz="1200" b="1" spc="-65" dirty="0">
                <a:latin typeface="Georgia"/>
                <a:cs typeface="Georgia"/>
              </a:rPr>
              <a:t>midway  </a:t>
            </a:r>
            <a:r>
              <a:rPr sz="1200" b="1" spc="-55" dirty="0">
                <a:latin typeface="Georgia"/>
                <a:cs typeface="Georgia"/>
              </a:rPr>
              <a:t>between 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two. 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30" dirty="0">
                <a:latin typeface="Georgia"/>
                <a:cs typeface="Georgia"/>
              </a:rPr>
              <a:t>its </a:t>
            </a:r>
            <a:r>
              <a:rPr sz="1200" b="1" spc="-40" dirty="0">
                <a:latin typeface="Georgia"/>
                <a:cs typeface="Georgia"/>
              </a:rPr>
              <a:t>initial  </a:t>
            </a:r>
            <a:r>
              <a:rPr sz="1200" b="1" spc="25" dirty="0">
                <a:latin typeface="Georgia"/>
                <a:cs typeface="Georgia"/>
              </a:rPr>
              <a:t> </a:t>
            </a:r>
            <a:r>
              <a:rPr sz="1200" b="1" spc="-50" dirty="0">
                <a:latin typeface="Georgia"/>
                <a:cs typeface="Georgia"/>
              </a:rPr>
              <a:t>speed?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699" marR="5080" indent="222224" algn="just">
              <a:lnSpc>
                <a:spcPct val="100299"/>
              </a:lnSpc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problem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55" dirty="0">
                <a:latin typeface="Georgia"/>
                <a:cs typeface="Georgia"/>
              </a:rPr>
              <a:t>diagrammed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35" dirty="0">
                <a:latin typeface="Georgia"/>
                <a:cs typeface="Georgia"/>
              </a:rPr>
              <a:t>4.9(a)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" dirty="0">
                <a:latin typeface="Georgia"/>
                <a:cs typeface="Georgia"/>
              </a:rPr>
              <a:t>(b). </a:t>
            </a:r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electrostatic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35" dirty="0">
                <a:latin typeface="Georgia"/>
                <a:cs typeface="Georgia"/>
              </a:rPr>
              <a:t>conservative </a:t>
            </a:r>
            <a:r>
              <a:rPr sz="1200" spc="-40" dirty="0">
                <a:latin typeface="Georgia"/>
                <a:cs typeface="Georgia"/>
              </a:rPr>
              <a:t>force,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60" dirty="0">
                <a:latin typeface="Georgia"/>
                <a:cs typeface="Georgia"/>
              </a:rPr>
              <a:t>know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i="1" spc="-70" dirty="0">
                <a:latin typeface="Arial"/>
                <a:cs typeface="Arial"/>
              </a:rPr>
              <a:t>energy </a:t>
            </a:r>
            <a:r>
              <a:rPr sz="1200" i="1" spc="-14" dirty="0">
                <a:latin typeface="Arial"/>
                <a:cs typeface="Arial"/>
              </a:rPr>
              <a:t>is </a:t>
            </a:r>
            <a:r>
              <a:rPr sz="1200" i="1" spc="-80" dirty="0">
                <a:latin typeface="Arial"/>
                <a:cs typeface="Arial"/>
              </a:rPr>
              <a:t>conserved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45" dirty="0">
                <a:latin typeface="Georgia"/>
                <a:cs typeface="Georgia"/>
              </a:rPr>
              <a:t>configurations </a:t>
            </a:r>
            <a:r>
              <a:rPr sz="1200" spc="-4" dirty="0">
                <a:latin typeface="Georgia"/>
                <a:cs typeface="Georgia"/>
              </a:rPr>
              <a:t>(a)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" dirty="0">
                <a:latin typeface="Georgia"/>
                <a:cs typeface="Georgia"/>
              </a:rPr>
              <a:t>(b).  </a:t>
            </a:r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picture </a:t>
            </a:r>
            <a:r>
              <a:rPr sz="1200" spc="-4" dirty="0">
                <a:latin typeface="Georgia"/>
                <a:cs typeface="Georgia"/>
              </a:rPr>
              <a:t>(a) </a:t>
            </a:r>
            <a:r>
              <a:rPr sz="1200" spc="-3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5" dirty="0">
                <a:latin typeface="Georgia"/>
                <a:cs typeface="Georgia"/>
              </a:rPr>
              <a:t>energy stored 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repulsion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pair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0" dirty="0">
                <a:latin typeface="Georgia"/>
                <a:cs typeface="Georgia"/>
              </a:rPr>
              <a:t>electrons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35" dirty="0">
                <a:latin typeface="Georgia"/>
                <a:cs typeface="Georgia"/>
              </a:rPr>
              <a:t>well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 kinetic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35" dirty="0">
                <a:latin typeface="Georgia"/>
                <a:cs typeface="Georgia"/>
              </a:rPr>
              <a:t>electron. </a:t>
            </a:r>
            <a:r>
              <a:rPr sz="1200" spc="-14" dirty="0">
                <a:latin typeface="Georgia"/>
                <a:cs typeface="Georgia"/>
              </a:rPr>
              <a:t>(Initially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too </a:t>
            </a:r>
            <a:r>
              <a:rPr sz="1200" spc="-30" dirty="0">
                <a:latin typeface="Georgia"/>
                <a:cs typeface="Georgia"/>
              </a:rPr>
              <a:t>far </a:t>
            </a:r>
            <a:r>
              <a:rPr sz="1200" spc="-40" dirty="0">
                <a:latin typeface="Georgia"/>
                <a:cs typeface="Georgia"/>
              </a:rPr>
              <a:t>away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dirty="0">
                <a:latin typeface="Georgia"/>
                <a:cs typeface="Georgia"/>
              </a:rPr>
              <a:t>“feel”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first </a:t>
            </a:r>
            <a:r>
              <a:rPr sz="1200" spc="-45" dirty="0">
                <a:latin typeface="Georgia"/>
                <a:cs typeface="Georgia"/>
              </a:rPr>
              <a:t>two </a:t>
            </a:r>
            <a:r>
              <a:rPr sz="1200" spc="-30" dirty="0">
                <a:latin typeface="Georgia"/>
                <a:cs typeface="Georgia"/>
              </a:rPr>
              <a:t>electrons.) </a:t>
            </a:r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picture </a:t>
            </a:r>
            <a:r>
              <a:rPr sz="1200" spc="-10" dirty="0">
                <a:latin typeface="Georgia"/>
                <a:cs typeface="Georgia"/>
              </a:rPr>
              <a:t>(b) </a:t>
            </a:r>
            <a:r>
              <a:rPr sz="1200" spc="-35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25" dirty="0">
                <a:latin typeface="Georgia"/>
                <a:cs typeface="Georgia"/>
              </a:rPr>
              <a:t>kinetic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" dirty="0">
                <a:latin typeface="Georgia"/>
                <a:cs typeface="Georgia"/>
              </a:rPr>
              <a:t>but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spc="-45" dirty="0">
                <a:latin typeface="Georgia"/>
                <a:cs typeface="Georgia"/>
              </a:rPr>
              <a:t>increased </a:t>
            </a:r>
            <a:r>
              <a:rPr sz="1200" spc="-50" dirty="0">
                <a:latin typeface="Georgia"/>
                <a:cs typeface="Georgia"/>
              </a:rPr>
              <a:t>due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repulsion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first </a:t>
            </a:r>
            <a:r>
              <a:rPr sz="1200" spc="-35" dirty="0">
                <a:latin typeface="Georgia"/>
                <a:cs typeface="Georgia"/>
              </a:rPr>
              <a:t>two. If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  </a:t>
            </a:r>
            <a:r>
              <a:rPr sz="1200" spc="-20" dirty="0">
                <a:latin typeface="Georgia"/>
                <a:cs typeface="Georgia"/>
              </a:rPr>
              <a:t>calculate 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50" dirty="0">
                <a:latin typeface="Georgia"/>
                <a:cs typeface="Georgia"/>
              </a:rPr>
              <a:t>change  </a:t>
            </a:r>
            <a:r>
              <a:rPr sz="1200" spc="-35" dirty="0">
                <a:latin typeface="Georgia"/>
                <a:cs typeface="Georgia"/>
              </a:rPr>
              <a:t>in  </a:t>
            </a:r>
            <a:r>
              <a:rPr sz="1200" spc="-25" dirty="0">
                <a:latin typeface="Georgia"/>
                <a:cs typeface="Georgia"/>
              </a:rPr>
              <a:t>potential  </a:t>
            </a:r>
            <a:r>
              <a:rPr sz="1200" spc="-35" dirty="0">
                <a:latin typeface="Georgia"/>
                <a:cs typeface="Georgia"/>
              </a:rPr>
              <a:t>energy  </a:t>
            </a:r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  </a:t>
            </a:r>
            <a:r>
              <a:rPr sz="1200" spc="-40" dirty="0">
                <a:latin typeface="Georgia"/>
                <a:cs typeface="Georgia"/>
              </a:rPr>
              <a:t>then  </a:t>
            </a:r>
            <a:r>
              <a:rPr sz="1200" spc="-10" dirty="0">
                <a:latin typeface="Georgia"/>
                <a:cs typeface="Georgia"/>
              </a:rPr>
              <a:t>by  </a:t>
            </a: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181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conservation,</a:t>
            </a:r>
            <a:endParaRPr sz="1200">
              <a:latin typeface="Georgia"/>
              <a:cs typeface="Georgia"/>
            </a:endParaRPr>
          </a:p>
          <a:p>
            <a:pPr marL="12699"/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 </a:t>
            </a:r>
            <a:r>
              <a:rPr sz="1200" spc="140" dirty="0">
                <a:latin typeface="Georgia"/>
                <a:cs typeface="Georgia"/>
              </a:rPr>
              <a:t>+ </a:t>
            </a:r>
            <a:r>
              <a:rPr sz="1200" spc="145" dirty="0">
                <a:latin typeface="Georgia"/>
                <a:cs typeface="Georgia"/>
              </a:rPr>
              <a:t>∆</a:t>
            </a:r>
            <a:r>
              <a:rPr sz="1200" i="1" spc="145" dirty="0">
                <a:latin typeface="Bookman Old Style"/>
                <a:cs typeface="Bookman Old Style"/>
              </a:rPr>
              <a:t>K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60" dirty="0">
                <a:latin typeface="Georgia"/>
                <a:cs typeface="Georgia"/>
              </a:rPr>
              <a:t>0  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50" dirty="0">
                <a:latin typeface="Georgia"/>
                <a:cs typeface="Georgia"/>
              </a:rPr>
              <a:t>find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initial </a:t>
            </a:r>
            <a:r>
              <a:rPr sz="1200" spc="-45" dirty="0">
                <a:latin typeface="Georgia"/>
                <a:cs typeface="Georgia"/>
              </a:rPr>
              <a:t>speed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electron.</a:t>
            </a:r>
            <a:endParaRPr sz="1200">
              <a:latin typeface="Georgia"/>
              <a:cs typeface="Georgia"/>
            </a:endParaRPr>
          </a:p>
          <a:p>
            <a:pPr marL="12699" marR="6349" indent="222224" algn="just">
              <a:lnSpc>
                <a:spcPct val="100600"/>
              </a:lnSpc>
              <a:spcBef>
                <a:spcPts val="40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14" dirty="0">
                <a:latin typeface="Georgia"/>
                <a:cs typeface="Georgia"/>
              </a:rPr>
              <a:t>(with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0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i="1" dirty="0">
                <a:latin typeface="Meiryo"/>
                <a:cs typeface="Meiryo"/>
              </a:rPr>
              <a:t>∞</a:t>
            </a:r>
            <a:r>
              <a:rPr sz="1200" dirty="0">
                <a:latin typeface="Georgia"/>
                <a:cs typeface="Georgia"/>
              </a:rPr>
              <a:t>)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5" dirty="0">
                <a:latin typeface="Georgia"/>
                <a:cs typeface="Georgia"/>
              </a:rPr>
              <a:t>given in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30" dirty="0">
                <a:latin typeface="Georgia"/>
                <a:cs typeface="Georgia"/>
              </a:rPr>
              <a:t>4.14.  </a:t>
            </a:r>
            <a:r>
              <a:rPr sz="1200" spc="-35" dirty="0">
                <a:latin typeface="Georgia"/>
                <a:cs typeface="Georgia"/>
              </a:rPr>
              <a:t>When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55" dirty="0">
                <a:latin typeface="Georgia"/>
                <a:cs typeface="Georgia"/>
              </a:rPr>
              <a:t>comes from </a:t>
            </a:r>
            <a:r>
              <a:rPr sz="1200" spc="-30" dirty="0">
                <a:latin typeface="Georgia"/>
                <a:cs typeface="Georgia"/>
              </a:rPr>
              <a:t>infinity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40" dirty="0">
                <a:latin typeface="Georgia"/>
                <a:cs typeface="Georgia"/>
              </a:rPr>
              <a:t>stops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midpoint,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increase </a:t>
            </a:r>
            <a:r>
              <a:rPr sz="1200" spc="-35" dirty="0">
                <a:latin typeface="Georgia"/>
                <a:cs typeface="Georgia"/>
              </a:rPr>
              <a:t>in 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contribution given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third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14" dirty="0">
                <a:latin typeface="Georgia"/>
                <a:cs typeface="Georgia"/>
              </a:rPr>
              <a:t>“sees” its </a:t>
            </a:r>
            <a:r>
              <a:rPr sz="1200" spc="-55" dirty="0">
                <a:latin typeface="Georgia"/>
                <a:cs typeface="Georgia"/>
              </a:rPr>
              <a:t>new </a:t>
            </a:r>
            <a:r>
              <a:rPr sz="1200" spc="-45" dirty="0">
                <a:latin typeface="Georgia"/>
                <a:cs typeface="Georgia"/>
              </a:rPr>
              <a:t>neighbors.  </a:t>
            </a:r>
            <a:r>
              <a:rPr sz="1200" dirty="0">
                <a:latin typeface="Georgia"/>
                <a:cs typeface="Georgia"/>
              </a:rPr>
              <a:t>With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45" dirty="0">
                <a:latin typeface="Georgia"/>
                <a:cs typeface="Georgia"/>
              </a:rPr>
              <a:t>1</a:t>
            </a:r>
            <a:r>
              <a:rPr sz="1200" i="1" spc="-4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0 </a:t>
            </a:r>
            <a:r>
              <a:rPr sz="1200" spc="-25" dirty="0">
                <a:latin typeface="Georgia"/>
                <a:cs typeface="Georgia"/>
              </a:rPr>
              <a:t>cm, this </a:t>
            </a:r>
            <a:r>
              <a:rPr sz="1200" spc="-40" dirty="0">
                <a:latin typeface="Georgia"/>
                <a:cs typeface="Georgia"/>
              </a:rPr>
              <a:t>increase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19010" y="8887966"/>
            <a:ext cx="4248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</a:t>
            </a:r>
            <a:r>
              <a:rPr sz="1200" i="1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85571" y="8998003"/>
            <a:ext cx="923543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73173" y="8991600"/>
            <a:ext cx="14401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94291" algn="l"/>
                <a:tab pos="1146040" algn="l"/>
              </a:tabLst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r>
              <a:rPr sz="1200" baseline="-10416" dirty="0">
                <a:latin typeface="Century"/>
                <a:cs typeface="Century"/>
              </a:rPr>
              <a:t>	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i="1" dirty="0">
                <a:latin typeface="Bookman Old Style"/>
                <a:cs typeface="Bookman Old Style"/>
              </a:rPr>
              <a:t>	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endParaRPr sz="1200" baseline="-10416">
              <a:latin typeface="Century"/>
              <a:cs typeface="Century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79840" y="8784334"/>
            <a:ext cx="1976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  <a:tab pos="1146040" algn="l"/>
                <a:tab pos="1353027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5" dirty="0">
                <a:latin typeface="Bookman Old Style"/>
                <a:cs typeface="Bookman Old Style"/>
              </a:rPr>
              <a:t>e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5" dirty="0">
                <a:latin typeface="Bookman Old Style"/>
                <a:cs typeface="Bookman Old Style"/>
              </a:rPr>
              <a:t>e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60" dirty="0">
                <a:latin typeface="Georgia"/>
                <a:cs typeface="Georgia"/>
              </a:rPr>
              <a:t>1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5" dirty="0">
                <a:latin typeface="Bookman Old Style"/>
                <a:cs typeface="Bookman Old Style"/>
              </a:rPr>
              <a:t>e</a:t>
            </a:r>
            <a:r>
              <a:rPr sz="1200" spc="4" dirty="0">
                <a:latin typeface="Georgia"/>
                <a:cs typeface="Georgia"/>
              </a:rPr>
              <a:t>)(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05" dirty="0">
                <a:latin typeface="Bookman Old Style"/>
                <a:cs typeface="Bookman Old Style"/>
              </a:rPr>
              <a:t>e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19423" y="8998003"/>
            <a:ext cx="920496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489196" y="8991602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42436" y="8887969"/>
            <a:ext cx="1284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154930" algn="l"/>
              </a:tabLst>
            </a:pPr>
            <a:r>
              <a:rPr sz="1200" spc="140" dirty="0">
                <a:latin typeface="Georgia"/>
                <a:cs typeface="Georgia"/>
              </a:rPr>
              <a:t>+	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71568" y="8998003"/>
            <a:ext cx="356615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059171" y="8729472"/>
            <a:ext cx="37655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80"/>
            <a:r>
              <a:rPr i="1" spc="-89" baseline="-20833" dirty="0">
                <a:latin typeface="Bookman Old Style"/>
                <a:cs typeface="Bookman Old Style"/>
              </a:rPr>
              <a:t>e</a:t>
            </a:r>
            <a:r>
              <a:rPr sz="800" spc="-60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699">
              <a:spcBef>
                <a:spcPts val="619"/>
              </a:spcBef>
            </a:pPr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0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7192" y="4352849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03472" y="4791761"/>
            <a:ext cx="5486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2935" y="1249251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5" h="13969">
                <a:moveTo>
                  <a:pt x="0" y="0"/>
                </a:moveTo>
                <a:lnTo>
                  <a:pt x="1711" y="2553"/>
                </a:lnTo>
                <a:lnTo>
                  <a:pt x="17531" y="13283"/>
                </a:lnTo>
                <a:lnTo>
                  <a:pt x="20638" y="13914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0067" y="1196364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5" h="70484">
                <a:moveTo>
                  <a:pt x="4272" y="0"/>
                </a:moveTo>
                <a:lnTo>
                  <a:pt x="3911" y="537"/>
                </a:lnTo>
                <a:lnTo>
                  <a:pt x="0" y="20033"/>
                </a:lnTo>
                <a:lnTo>
                  <a:pt x="3911" y="39526"/>
                </a:lnTo>
                <a:lnTo>
                  <a:pt x="12868" y="52890"/>
                </a:lnTo>
                <a:lnTo>
                  <a:pt x="33507" y="66805"/>
                </a:lnTo>
                <a:lnTo>
                  <a:pt x="49771" y="70109"/>
                </a:lnTo>
                <a:lnTo>
                  <a:pt x="69149" y="66174"/>
                </a:lnTo>
                <a:lnTo>
                  <a:pt x="75801" y="61663"/>
                </a:lnTo>
                <a:lnTo>
                  <a:pt x="70713" y="61663"/>
                </a:lnTo>
                <a:lnTo>
                  <a:pt x="44380" y="56347"/>
                </a:lnTo>
                <a:lnTo>
                  <a:pt x="22875" y="41846"/>
                </a:lnTo>
                <a:lnTo>
                  <a:pt x="8377" y="20338"/>
                </a:lnTo>
                <a:lnTo>
                  <a:pt x="4272" y="0"/>
                </a:lnTo>
                <a:close/>
              </a:path>
              <a:path w="78105" h="70484">
                <a:moveTo>
                  <a:pt x="77959" y="60200"/>
                </a:moveTo>
                <a:lnTo>
                  <a:pt x="70713" y="61663"/>
                </a:lnTo>
                <a:lnTo>
                  <a:pt x="75801" y="61663"/>
                </a:lnTo>
                <a:lnTo>
                  <a:pt x="77959" y="60200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4337" y="1176723"/>
            <a:ext cx="91440" cy="81915"/>
          </a:xfrm>
          <a:custGeom>
            <a:avLst/>
            <a:gdLst/>
            <a:ahLst/>
            <a:cxnLst/>
            <a:rect l="l" t="t" r="r" b="b"/>
            <a:pathLst>
              <a:path w="91439" h="81915">
                <a:moveTo>
                  <a:pt x="16578" y="0"/>
                </a:moveTo>
                <a:lnTo>
                  <a:pt x="10307" y="4255"/>
                </a:lnTo>
                <a:lnTo>
                  <a:pt x="0" y="19639"/>
                </a:lnTo>
                <a:lnTo>
                  <a:pt x="4105" y="39978"/>
                </a:lnTo>
                <a:lnTo>
                  <a:pt x="18603" y="61486"/>
                </a:lnTo>
                <a:lnTo>
                  <a:pt x="40108" y="75986"/>
                </a:lnTo>
                <a:lnTo>
                  <a:pt x="66441" y="81303"/>
                </a:lnTo>
                <a:lnTo>
                  <a:pt x="73687" y="79840"/>
                </a:lnTo>
                <a:lnTo>
                  <a:pt x="80702" y="75083"/>
                </a:lnTo>
                <a:lnTo>
                  <a:pt x="86611" y="66266"/>
                </a:lnTo>
                <a:lnTo>
                  <a:pt x="66441" y="66266"/>
                </a:lnTo>
                <a:lnTo>
                  <a:pt x="45961" y="62131"/>
                </a:lnTo>
                <a:lnTo>
                  <a:pt x="29236" y="50853"/>
                </a:lnTo>
                <a:lnTo>
                  <a:pt x="17960" y="34124"/>
                </a:lnTo>
                <a:lnTo>
                  <a:pt x="13825" y="13637"/>
                </a:lnTo>
                <a:lnTo>
                  <a:pt x="16578" y="0"/>
                </a:lnTo>
                <a:close/>
              </a:path>
              <a:path w="91439" h="81915">
                <a:moveTo>
                  <a:pt x="91379" y="59125"/>
                </a:moveTo>
                <a:lnTo>
                  <a:pt x="86921" y="62131"/>
                </a:lnTo>
                <a:lnTo>
                  <a:pt x="66441" y="66266"/>
                </a:lnTo>
                <a:lnTo>
                  <a:pt x="86611" y="66266"/>
                </a:lnTo>
                <a:lnTo>
                  <a:pt x="91371" y="59166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8165" y="1168032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5">
                <a:moveTo>
                  <a:pt x="23183" y="0"/>
                </a:moveTo>
                <a:lnTo>
                  <a:pt x="12302" y="2211"/>
                </a:lnTo>
                <a:lnTo>
                  <a:pt x="2753" y="8690"/>
                </a:lnTo>
                <a:lnTo>
                  <a:pt x="0" y="22328"/>
                </a:lnTo>
                <a:lnTo>
                  <a:pt x="4135" y="42815"/>
                </a:lnTo>
                <a:lnTo>
                  <a:pt x="15411" y="59544"/>
                </a:lnTo>
                <a:lnTo>
                  <a:pt x="32136" y="70821"/>
                </a:lnTo>
                <a:lnTo>
                  <a:pt x="52616" y="74957"/>
                </a:lnTo>
                <a:lnTo>
                  <a:pt x="73096" y="70821"/>
                </a:lnTo>
                <a:lnTo>
                  <a:pt x="77553" y="67815"/>
                </a:lnTo>
                <a:lnTo>
                  <a:pt x="79138" y="59920"/>
                </a:lnTo>
                <a:lnTo>
                  <a:pt x="52616" y="59920"/>
                </a:lnTo>
                <a:lnTo>
                  <a:pt x="37989" y="56966"/>
                </a:lnTo>
                <a:lnTo>
                  <a:pt x="26044" y="48911"/>
                </a:lnTo>
                <a:lnTo>
                  <a:pt x="17990" y="36962"/>
                </a:lnTo>
                <a:lnTo>
                  <a:pt x="15036" y="22328"/>
                </a:lnTo>
                <a:lnTo>
                  <a:pt x="17990" y="7701"/>
                </a:lnTo>
                <a:lnTo>
                  <a:pt x="23183" y="0"/>
                </a:lnTo>
                <a:close/>
              </a:path>
              <a:path w="81914" h="75565">
                <a:moveTo>
                  <a:pt x="81024" y="46203"/>
                </a:moveTo>
                <a:lnTo>
                  <a:pt x="79198" y="48911"/>
                </a:lnTo>
                <a:lnTo>
                  <a:pt x="67249" y="56966"/>
                </a:lnTo>
                <a:lnTo>
                  <a:pt x="52616" y="59920"/>
                </a:lnTo>
                <a:lnTo>
                  <a:pt x="79138" y="59920"/>
                </a:lnTo>
                <a:lnTo>
                  <a:pt x="81457" y="48363"/>
                </a:lnTo>
                <a:lnTo>
                  <a:pt x="81024" y="46203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3200" y="1166306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37" y="0"/>
                </a:moveTo>
                <a:lnTo>
                  <a:pt x="8146" y="1725"/>
                </a:lnTo>
                <a:lnTo>
                  <a:pt x="2953" y="9427"/>
                </a:lnTo>
                <a:lnTo>
                  <a:pt x="0" y="24053"/>
                </a:lnTo>
                <a:lnTo>
                  <a:pt x="2953" y="38687"/>
                </a:lnTo>
                <a:lnTo>
                  <a:pt x="11007" y="50636"/>
                </a:lnTo>
                <a:lnTo>
                  <a:pt x="22952" y="58692"/>
                </a:lnTo>
                <a:lnTo>
                  <a:pt x="37579" y="61645"/>
                </a:lnTo>
                <a:lnTo>
                  <a:pt x="52213" y="58692"/>
                </a:lnTo>
                <a:lnTo>
                  <a:pt x="64161" y="50636"/>
                </a:lnTo>
                <a:lnTo>
                  <a:pt x="65987" y="47928"/>
                </a:lnTo>
                <a:lnTo>
                  <a:pt x="65722" y="46608"/>
                </a:lnTo>
                <a:lnTo>
                  <a:pt x="37579" y="46608"/>
                </a:lnTo>
                <a:lnTo>
                  <a:pt x="28799" y="44836"/>
                </a:lnTo>
                <a:lnTo>
                  <a:pt x="21629" y="40003"/>
                </a:lnTo>
                <a:lnTo>
                  <a:pt x="16796" y="32834"/>
                </a:lnTo>
                <a:lnTo>
                  <a:pt x="15024" y="24053"/>
                </a:lnTo>
                <a:lnTo>
                  <a:pt x="16796" y="15280"/>
                </a:lnTo>
                <a:lnTo>
                  <a:pt x="21629" y="8115"/>
                </a:lnTo>
                <a:lnTo>
                  <a:pt x="28799" y="3283"/>
                </a:lnTo>
                <a:lnTo>
                  <a:pt x="30805" y="2878"/>
                </a:lnTo>
                <a:lnTo>
                  <a:pt x="16637" y="0"/>
                </a:lnTo>
                <a:close/>
              </a:path>
              <a:path w="66039" h="62230">
                <a:moveTo>
                  <a:pt x="59669" y="26356"/>
                </a:moveTo>
                <a:lnTo>
                  <a:pt x="58362" y="32834"/>
                </a:lnTo>
                <a:lnTo>
                  <a:pt x="53528" y="40003"/>
                </a:lnTo>
                <a:lnTo>
                  <a:pt x="46359" y="44836"/>
                </a:lnTo>
                <a:lnTo>
                  <a:pt x="37579" y="46608"/>
                </a:lnTo>
                <a:lnTo>
                  <a:pt x="65722" y="46608"/>
                </a:lnTo>
                <a:lnTo>
                  <a:pt x="62508" y="30593"/>
                </a:lnTo>
                <a:lnTo>
                  <a:pt x="59669" y="26356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8227" y="1169184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5">
                <a:moveTo>
                  <a:pt x="15781" y="0"/>
                </a:moveTo>
                <a:lnTo>
                  <a:pt x="13774" y="405"/>
                </a:lnTo>
                <a:lnTo>
                  <a:pt x="6605" y="5236"/>
                </a:lnTo>
                <a:lnTo>
                  <a:pt x="1772" y="12402"/>
                </a:lnTo>
                <a:lnTo>
                  <a:pt x="0" y="21175"/>
                </a:lnTo>
                <a:lnTo>
                  <a:pt x="1772" y="29955"/>
                </a:lnTo>
                <a:lnTo>
                  <a:pt x="6605" y="37125"/>
                </a:lnTo>
                <a:lnTo>
                  <a:pt x="13774" y="41958"/>
                </a:lnTo>
                <a:lnTo>
                  <a:pt x="22555" y="43730"/>
                </a:lnTo>
                <a:lnTo>
                  <a:pt x="31335" y="41958"/>
                </a:lnTo>
                <a:lnTo>
                  <a:pt x="38504" y="37125"/>
                </a:lnTo>
                <a:lnTo>
                  <a:pt x="43338" y="29955"/>
                </a:lnTo>
                <a:lnTo>
                  <a:pt x="43592" y="28693"/>
                </a:lnTo>
                <a:lnTo>
                  <a:pt x="18402" y="28693"/>
                </a:lnTo>
                <a:lnTo>
                  <a:pt x="15036" y="25328"/>
                </a:lnTo>
                <a:lnTo>
                  <a:pt x="15036" y="17035"/>
                </a:lnTo>
                <a:lnTo>
                  <a:pt x="18402" y="13669"/>
                </a:lnTo>
                <a:lnTo>
                  <a:pt x="38073" y="13669"/>
                </a:lnTo>
                <a:lnTo>
                  <a:pt x="36815" y="11793"/>
                </a:lnTo>
                <a:lnTo>
                  <a:pt x="20991" y="1058"/>
                </a:lnTo>
                <a:lnTo>
                  <a:pt x="15781" y="0"/>
                </a:lnTo>
                <a:close/>
              </a:path>
              <a:path w="45085" h="43815">
                <a:moveTo>
                  <a:pt x="38073" y="13669"/>
                </a:moveTo>
                <a:lnTo>
                  <a:pt x="26708" y="13669"/>
                </a:lnTo>
                <a:lnTo>
                  <a:pt x="30073" y="17035"/>
                </a:lnTo>
                <a:lnTo>
                  <a:pt x="30073" y="25328"/>
                </a:lnTo>
                <a:lnTo>
                  <a:pt x="26708" y="28693"/>
                </a:lnTo>
                <a:lnTo>
                  <a:pt x="43592" y="28693"/>
                </a:lnTo>
                <a:lnTo>
                  <a:pt x="44645" y="23478"/>
                </a:lnTo>
                <a:lnTo>
                  <a:pt x="38073" y="13669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3262" y="1182854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58"/>
                </a:lnTo>
                <a:lnTo>
                  <a:pt x="3365" y="15024"/>
                </a:lnTo>
                <a:lnTo>
                  <a:pt x="11671" y="15024"/>
                </a:lnTo>
                <a:lnTo>
                  <a:pt x="15036" y="11658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0067" y="1166304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4" h="100330">
                <a:moveTo>
                  <a:pt x="0" y="50088"/>
                </a:moveTo>
                <a:lnTo>
                  <a:pt x="3911" y="30593"/>
                </a:lnTo>
                <a:lnTo>
                  <a:pt x="14579" y="14671"/>
                </a:lnTo>
                <a:lnTo>
                  <a:pt x="30400" y="3936"/>
                </a:lnTo>
                <a:lnTo>
                  <a:pt x="49771" y="0"/>
                </a:lnTo>
                <a:lnTo>
                  <a:pt x="69149" y="3936"/>
                </a:lnTo>
                <a:lnTo>
                  <a:pt x="84974" y="14671"/>
                </a:lnTo>
                <a:lnTo>
                  <a:pt x="95643" y="30593"/>
                </a:lnTo>
                <a:lnTo>
                  <a:pt x="99555" y="50088"/>
                </a:lnTo>
                <a:lnTo>
                  <a:pt x="95643" y="69582"/>
                </a:lnTo>
                <a:lnTo>
                  <a:pt x="84974" y="85499"/>
                </a:lnTo>
                <a:lnTo>
                  <a:pt x="69149" y="96230"/>
                </a:lnTo>
                <a:lnTo>
                  <a:pt x="49771" y="100164"/>
                </a:lnTo>
                <a:lnTo>
                  <a:pt x="30400" y="96230"/>
                </a:lnTo>
                <a:lnTo>
                  <a:pt x="14579" y="85499"/>
                </a:lnTo>
                <a:lnTo>
                  <a:pt x="3911" y="69582"/>
                </a:lnTo>
                <a:lnTo>
                  <a:pt x="0" y="500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2945" y="1780982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5" h="13969">
                <a:moveTo>
                  <a:pt x="0" y="0"/>
                </a:moveTo>
                <a:lnTo>
                  <a:pt x="1702" y="2540"/>
                </a:lnTo>
                <a:lnTo>
                  <a:pt x="17523" y="13276"/>
                </a:lnTo>
                <a:lnTo>
                  <a:pt x="20626" y="13906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0067" y="1728077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5" h="70485">
                <a:moveTo>
                  <a:pt x="4270" y="0"/>
                </a:moveTo>
                <a:lnTo>
                  <a:pt x="3911" y="535"/>
                </a:lnTo>
                <a:lnTo>
                  <a:pt x="0" y="20028"/>
                </a:lnTo>
                <a:lnTo>
                  <a:pt x="3911" y="39524"/>
                </a:lnTo>
                <a:lnTo>
                  <a:pt x="12877" y="52905"/>
                </a:lnTo>
                <a:lnTo>
                  <a:pt x="33503" y="66811"/>
                </a:lnTo>
                <a:lnTo>
                  <a:pt x="49771" y="70117"/>
                </a:lnTo>
                <a:lnTo>
                  <a:pt x="69149" y="66181"/>
                </a:lnTo>
                <a:lnTo>
                  <a:pt x="75814" y="61659"/>
                </a:lnTo>
                <a:lnTo>
                  <a:pt x="70713" y="61659"/>
                </a:lnTo>
                <a:lnTo>
                  <a:pt x="44380" y="56343"/>
                </a:lnTo>
                <a:lnTo>
                  <a:pt x="22875" y="41844"/>
                </a:lnTo>
                <a:lnTo>
                  <a:pt x="8377" y="20340"/>
                </a:lnTo>
                <a:lnTo>
                  <a:pt x="4270" y="0"/>
                </a:lnTo>
                <a:close/>
              </a:path>
              <a:path w="78105" h="70485">
                <a:moveTo>
                  <a:pt x="77976" y="60193"/>
                </a:moveTo>
                <a:lnTo>
                  <a:pt x="70713" y="61659"/>
                </a:lnTo>
                <a:lnTo>
                  <a:pt x="75814" y="61659"/>
                </a:lnTo>
                <a:lnTo>
                  <a:pt x="77976" y="60193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4336" y="1708441"/>
            <a:ext cx="91440" cy="81915"/>
          </a:xfrm>
          <a:custGeom>
            <a:avLst/>
            <a:gdLst/>
            <a:ahLst/>
            <a:cxnLst/>
            <a:rect l="l" t="t" r="r" b="b"/>
            <a:pathLst>
              <a:path w="91439" h="81914">
                <a:moveTo>
                  <a:pt x="16581" y="0"/>
                </a:moveTo>
                <a:lnTo>
                  <a:pt x="10308" y="4254"/>
                </a:lnTo>
                <a:lnTo>
                  <a:pt x="0" y="19636"/>
                </a:lnTo>
                <a:lnTo>
                  <a:pt x="4106" y="39976"/>
                </a:lnTo>
                <a:lnTo>
                  <a:pt x="18605" y="61480"/>
                </a:lnTo>
                <a:lnTo>
                  <a:pt x="40109" y="75979"/>
                </a:lnTo>
                <a:lnTo>
                  <a:pt x="66442" y="81295"/>
                </a:lnTo>
                <a:lnTo>
                  <a:pt x="73705" y="79829"/>
                </a:lnTo>
                <a:lnTo>
                  <a:pt x="80703" y="75082"/>
                </a:lnTo>
                <a:lnTo>
                  <a:pt x="86615" y="66259"/>
                </a:lnTo>
                <a:lnTo>
                  <a:pt x="66442" y="66259"/>
                </a:lnTo>
                <a:lnTo>
                  <a:pt x="45962" y="62124"/>
                </a:lnTo>
                <a:lnTo>
                  <a:pt x="29238" y="50847"/>
                </a:lnTo>
                <a:lnTo>
                  <a:pt x="17961" y="34122"/>
                </a:lnTo>
                <a:lnTo>
                  <a:pt x="13826" y="13642"/>
                </a:lnTo>
                <a:lnTo>
                  <a:pt x="16581" y="0"/>
                </a:lnTo>
                <a:close/>
              </a:path>
              <a:path w="91439" h="81914">
                <a:moveTo>
                  <a:pt x="91380" y="59118"/>
                </a:moveTo>
                <a:lnTo>
                  <a:pt x="86922" y="62124"/>
                </a:lnTo>
                <a:lnTo>
                  <a:pt x="66442" y="66259"/>
                </a:lnTo>
                <a:lnTo>
                  <a:pt x="86615" y="66259"/>
                </a:lnTo>
                <a:lnTo>
                  <a:pt x="91372" y="59160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8165" y="1699755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23184" y="0"/>
                </a:moveTo>
                <a:lnTo>
                  <a:pt x="12302" y="2210"/>
                </a:lnTo>
                <a:lnTo>
                  <a:pt x="2754" y="8686"/>
                </a:lnTo>
                <a:lnTo>
                  <a:pt x="0" y="22329"/>
                </a:lnTo>
                <a:lnTo>
                  <a:pt x="4135" y="42809"/>
                </a:lnTo>
                <a:lnTo>
                  <a:pt x="15411" y="59534"/>
                </a:lnTo>
                <a:lnTo>
                  <a:pt x="32136" y="70810"/>
                </a:lnTo>
                <a:lnTo>
                  <a:pt x="52616" y="74945"/>
                </a:lnTo>
                <a:lnTo>
                  <a:pt x="73096" y="70810"/>
                </a:lnTo>
                <a:lnTo>
                  <a:pt x="77554" y="67804"/>
                </a:lnTo>
                <a:lnTo>
                  <a:pt x="79136" y="59921"/>
                </a:lnTo>
                <a:lnTo>
                  <a:pt x="52616" y="59921"/>
                </a:lnTo>
                <a:lnTo>
                  <a:pt x="37989" y="56965"/>
                </a:lnTo>
                <a:lnTo>
                  <a:pt x="26044" y="48907"/>
                </a:lnTo>
                <a:lnTo>
                  <a:pt x="17990" y="36957"/>
                </a:lnTo>
                <a:lnTo>
                  <a:pt x="15036" y="22329"/>
                </a:lnTo>
                <a:lnTo>
                  <a:pt x="17990" y="7702"/>
                </a:lnTo>
                <a:lnTo>
                  <a:pt x="23184" y="0"/>
                </a:lnTo>
                <a:close/>
              </a:path>
              <a:path w="81914" h="75564">
                <a:moveTo>
                  <a:pt x="81025" y="46197"/>
                </a:moveTo>
                <a:lnTo>
                  <a:pt x="79198" y="48907"/>
                </a:lnTo>
                <a:lnTo>
                  <a:pt x="67249" y="56965"/>
                </a:lnTo>
                <a:lnTo>
                  <a:pt x="52616" y="59921"/>
                </a:lnTo>
                <a:lnTo>
                  <a:pt x="79136" y="59921"/>
                </a:lnTo>
                <a:lnTo>
                  <a:pt x="81457" y="48351"/>
                </a:lnTo>
                <a:lnTo>
                  <a:pt x="81025" y="46197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3200" y="1698029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37" y="0"/>
                </a:moveTo>
                <a:lnTo>
                  <a:pt x="8147" y="1724"/>
                </a:lnTo>
                <a:lnTo>
                  <a:pt x="2953" y="9427"/>
                </a:lnTo>
                <a:lnTo>
                  <a:pt x="0" y="24053"/>
                </a:lnTo>
                <a:lnTo>
                  <a:pt x="2953" y="38682"/>
                </a:lnTo>
                <a:lnTo>
                  <a:pt x="11007" y="50631"/>
                </a:lnTo>
                <a:lnTo>
                  <a:pt x="22952" y="58690"/>
                </a:lnTo>
                <a:lnTo>
                  <a:pt x="37579" y="61645"/>
                </a:lnTo>
                <a:lnTo>
                  <a:pt x="52213" y="58690"/>
                </a:lnTo>
                <a:lnTo>
                  <a:pt x="64161" y="50631"/>
                </a:lnTo>
                <a:lnTo>
                  <a:pt x="65988" y="47922"/>
                </a:lnTo>
                <a:lnTo>
                  <a:pt x="65725" y="46609"/>
                </a:lnTo>
                <a:lnTo>
                  <a:pt x="37579" y="46609"/>
                </a:lnTo>
                <a:lnTo>
                  <a:pt x="28799" y="44836"/>
                </a:lnTo>
                <a:lnTo>
                  <a:pt x="21629" y="40003"/>
                </a:lnTo>
                <a:lnTo>
                  <a:pt x="16796" y="32834"/>
                </a:lnTo>
                <a:lnTo>
                  <a:pt x="15024" y="24053"/>
                </a:lnTo>
                <a:lnTo>
                  <a:pt x="16796" y="15273"/>
                </a:lnTo>
                <a:lnTo>
                  <a:pt x="21629" y="8104"/>
                </a:lnTo>
                <a:lnTo>
                  <a:pt x="28799" y="3270"/>
                </a:lnTo>
                <a:lnTo>
                  <a:pt x="30778" y="2871"/>
                </a:lnTo>
                <a:lnTo>
                  <a:pt x="16637" y="0"/>
                </a:lnTo>
                <a:close/>
              </a:path>
              <a:path w="66039" h="62230">
                <a:moveTo>
                  <a:pt x="59671" y="26349"/>
                </a:moveTo>
                <a:lnTo>
                  <a:pt x="58362" y="32834"/>
                </a:lnTo>
                <a:lnTo>
                  <a:pt x="53528" y="40003"/>
                </a:lnTo>
                <a:lnTo>
                  <a:pt x="46359" y="44836"/>
                </a:lnTo>
                <a:lnTo>
                  <a:pt x="37579" y="46609"/>
                </a:lnTo>
                <a:lnTo>
                  <a:pt x="65725" y="46609"/>
                </a:lnTo>
                <a:lnTo>
                  <a:pt x="62508" y="30582"/>
                </a:lnTo>
                <a:lnTo>
                  <a:pt x="59671" y="26349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8227" y="1700901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4">
                <a:moveTo>
                  <a:pt x="15754" y="0"/>
                </a:moveTo>
                <a:lnTo>
                  <a:pt x="13774" y="399"/>
                </a:lnTo>
                <a:lnTo>
                  <a:pt x="6605" y="5232"/>
                </a:lnTo>
                <a:lnTo>
                  <a:pt x="1772" y="12402"/>
                </a:lnTo>
                <a:lnTo>
                  <a:pt x="0" y="21182"/>
                </a:lnTo>
                <a:lnTo>
                  <a:pt x="1772" y="29962"/>
                </a:lnTo>
                <a:lnTo>
                  <a:pt x="6605" y="37132"/>
                </a:lnTo>
                <a:lnTo>
                  <a:pt x="13774" y="41965"/>
                </a:lnTo>
                <a:lnTo>
                  <a:pt x="22555" y="43737"/>
                </a:lnTo>
                <a:lnTo>
                  <a:pt x="31335" y="41965"/>
                </a:lnTo>
                <a:lnTo>
                  <a:pt x="38504" y="37132"/>
                </a:lnTo>
                <a:lnTo>
                  <a:pt x="43338" y="29962"/>
                </a:lnTo>
                <a:lnTo>
                  <a:pt x="43592" y="28700"/>
                </a:lnTo>
                <a:lnTo>
                  <a:pt x="18402" y="28700"/>
                </a:lnTo>
                <a:lnTo>
                  <a:pt x="15036" y="25335"/>
                </a:lnTo>
                <a:lnTo>
                  <a:pt x="15036" y="17029"/>
                </a:lnTo>
                <a:lnTo>
                  <a:pt x="18402" y="13664"/>
                </a:lnTo>
                <a:lnTo>
                  <a:pt x="38069" y="13664"/>
                </a:lnTo>
                <a:lnTo>
                  <a:pt x="36815" y="11794"/>
                </a:lnTo>
                <a:lnTo>
                  <a:pt x="20991" y="1063"/>
                </a:lnTo>
                <a:lnTo>
                  <a:pt x="15754" y="0"/>
                </a:lnTo>
                <a:close/>
              </a:path>
              <a:path w="45085" h="43814">
                <a:moveTo>
                  <a:pt x="38069" y="13664"/>
                </a:moveTo>
                <a:lnTo>
                  <a:pt x="26708" y="13664"/>
                </a:lnTo>
                <a:lnTo>
                  <a:pt x="30073" y="17029"/>
                </a:lnTo>
                <a:lnTo>
                  <a:pt x="30073" y="25335"/>
                </a:lnTo>
                <a:lnTo>
                  <a:pt x="26708" y="28700"/>
                </a:lnTo>
                <a:lnTo>
                  <a:pt x="43592" y="28700"/>
                </a:lnTo>
                <a:lnTo>
                  <a:pt x="44647" y="23477"/>
                </a:lnTo>
                <a:lnTo>
                  <a:pt x="38069" y="13664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262" y="1714565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71"/>
                </a:lnTo>
                <a:lnTo>
                  <a:pt x="3365" y="15036"/>
                </a:lnTo>
                <a:lnTo>
                  <a:pt x="11671" y="15036"/>
                </a:lnTo>
                <a:lnTo>
                  <a:pt x="15036" y="11671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0067" y="1698029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4" h="100330">
                <a:moveTo>
                  <a:pt x="0" y="50076"/>
                </a:moveTo>
                <a:lnTo>
                  <a:pt x="3911" y="30582"/>
                </a:lnTo>
                <a:lnTo>
                  <a:pt x="14579" y="14665"/>
                </a:lnTo>
                <a:lnTo>
                  <a:pt x="30400" y="3934"/>
                </a:lnTo>
                <a:lnTo>
                  <a:pt x="49771" y="0"/>
                </a:lnTo>
                <a:lnTo>
                  <a:pt x="69149" y="3934"/>
                </a:lnTo>
                <a:lnTo>
                  <a:pt x="84974" y="14665"/>
                </a:lnTo>
                <a:lnTo>
                  <a:pt x="95643" y="30582"/>
                </a:lnTo>
                <a:lnTo>
                  <a:pt x="99555" y="50076"/>
                </a:lnTo>
                <a:lnTo>
                  <a:pt x="95643" y="69571"/>
                </a:lnTo>
                <a:lnTo>
                  <a:pt x="84974" y="85493"/>
                </a:lnTo>
                <a:lnTo>
                  <a:pt x="69149" y="96228"/>
                </a:lnTo>
                <a:lnTo>
                  <a:pt x="49771" y="100164"/>
                </a:lnTo>
                <a:lnTo>
                  <a:pt x="30400" y="96228"/>
                </a:lnTo>
                <a:lnTo>
                  <a:pt x="14579" y="85493"/>
                </a:lnTo>
                <a:lnTo>
                  <a:pt x="3911" y="69571"/>
                </a:lnTo>
                <a:lnTo>
                  <a:pt x="0" y="5007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9011" y="1516450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69">
                <a:moveTo>
                  <a:pt x="0" y="0"/>
                </a:moveTo>
                <a:lnTo>
                  <a:pt x="1709" y="2550"/>
                </a:lnTo>
                <a:lnTo>
                  <a:pt x="17529" y="13280"/>
                </a:lnTo>
                <a:lnTo>
                  <a:pt x="20635" y="13911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6144" y="1463558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4">
                <a:moveTo>
                  <a:pt x="4270" y="0"/>
                </a:moveTo>
                <a:lnTo>
                  <a:pt x="3911" y="535"/>
                </a:lnTo>
                <a:lnTo>
                  <a:pt x="0" y="20030"/>
                </a:lnTo>
                <a:lnTo>
                  <a:pt x="3911" y="39524"/>
                </a:lnTo>
                <a:lnTo>
                  <a:pt x="12870" y="52891"/>
                </a:lnTo>
                <a:lnTo>
                  <a:pt x="33506" y="66803"/>
                </a:lnTo>
                <a:lnTo>
                  <a:pt x="49771" y="70106"/>
                </a:lnTo>
                <a:lnTo>
                  <a:pt x="69149" y="66172"/>
                </a:lnTo>
                <a:lnTo>
                  <a:pt x="75801" y="61661"/>
                </a:lnTo>
                <a:lnTo>
                  <a:pt x="70713" y="61661"/>
                </a:lnTo>
                <a:lnTo>
                  <a:pt x="44380" y="56343"/>
                </a:lnTo>
                <a:lnTo>
                  <a:pt x="22875" y="41841"/>
                </a:lnTo>
                <a:lnTo>
                  <a:pt x="8377" y="20336"/>
                </a:lnTo>
                <a:lnTo>
                  <a:pt x="4270" y="0"/>
                </a:lnTo>
                <a:close/>
              </a:path>
              <a:path w="78104" h="70484">
                <a:moveTo>
                  <a:pt x="77960" y="60197"/>
                </a:moveTo>
                <a:lnTo>
                  <a:pt x="70713" y="61661"/>
                </a:lnTo>
                <a:lnTo>
                  <a:pt x="75801" y="61661"/>
                </a:lnTo>
                <a:lnTo>
                  <a:pt x="77960" y="60197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0411" y="1443917"/>
            <a:ext cx="91440" cy="81915"/>
          </a:xfrm>
          <a:custGeom>
            <a:avLst/>
            <a:gdLst/>
            <a:ahLst/>
            <a:cxnLst/>
            <a:rect l="l" t="t" r="r" b="b"/>
            <a:pathLst>
              <a:path w="91439" h="81915">
                <a:moveTo>
                  <a:pt x="16582" y="0"/>
                </a:moveTo>
                <a:lnTo>
                  <a:pt x="10309" y="4256"/>
                </a:lnTo>
                <a:lnTo>
                  <a:pt x="0" y="19642"/>
                </a:lnTo>
                <a:lnTo>
                  <a:pt x="4106" y="39979"/>
                </a:lnTo>
                <a:lnTo>
                  <a:pt x="18605" y="61484"/>
                </a:lnTo>
                <a:lnTo>
                  <a:pt x="40109" y="75986"/>
                </a:lnTo>
                <a:lnTo>
                  <a:pt x="66443" y="81304"/>
                </a:lnTo>
                <a:lnTo>
                  <a:pt x="73689" y="79840"/>
                </a:lnTo>
                <a:lnTo>
                  <a:pt x="80703" y="75084"/>
                </a:lnTo>
                <a:lnTo>
                  <a:pt x="86613" y="66267"/>
                </a:lnTo>
                <a:lnTo>
                  <a:pt x="66443" y="66267"/>
                </a:lnTo>
                <a:lnTo>
                  <a:pt x="45963" y="62132"/>
                </a:lnTo>
                <a:lnTo>
                  <a:pt x="29238" y="50856"/>
                </a:lnTo>
                <a:lnTo>
                  <a:pt x="17961" y="34131"/>
                </a:lnTo>
                <a:lnTo>
                  <a:pt x="13826" y="13651"/>
                </a:lnTo>
                <a:lnTo>
                  <a:pt x="16582" y="0"/>
                </a:lnTo>
                <a:close/>
              </a:path>
              <a:path w="91439" h="81915">
                <a:moveTo>
                  <a:pt x="91380" y="59127"/>
                </a:moveTo>
                <a:lnTo>
                  <a:pt x="86922" y="62132"/>
                </a:lnTo>
                <a:lnTo>
                  <a:pt x="66443" y="66267"/>
                </a:lnTo>
                <a:lnTo>
                  <a:pt x="86613" y="66267"/>
                </a:lnTo>
                <a:lnTo>
                  <a:pt x="91372" y="59167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4240" y="1435228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5">
                <a:moveTo>
                  <a:pt x="23185" y="0"/>
                </a:moveTo>
                <a:lnTo>
                  <a:pt x="12302" y="2211"/>
                </a:lnTo>
                <a:lnTo>
                  <a:pt x="2755" y="8690"/>
                </a:lnTo>
                <a:lnTo>
                  <a:pt x="0" y="22341"/>
                </a:lnTo>
                <a:lnTo>
                  <a:pt x="4135" y="42821"/>
                </a:lnTo>
                <a:lnTo>
                  <a:pt x="15411" y="59546"/>
                </a:lnTo>
                <a:lnTo>
                  <a:pt x="32136" y="70822"/>
                </a:lnTo>
                <a:lnTo>
                  <a:pt x="52616" y="74957"/>
                </a:lnTo>
                <a:lnTo>
                  <a:pt x="73096" y="70822"/>
                </a:lnTo>
                <a:lnTo>
                  <a:pt x="77553" y="67817"/>
                </a:lnTo>
                <a:lnTo>
                  <a:pt x="79138" y="59920"/>
                </a:lnTo>
                <a:lnTo>
                  <a:pt x="52616" y="59920"/>
                </a:lnTo>
                <a:lnTo>
                  <a:pt x="37989" y="56967"/>
                </a:lnTo>
                <a:lnTo>
                  <a:pt x="26044" y="48913"/>
                </a:lnTo>
                <a:lnTo>
                  <a:pt x="17990" y="36967"/>
                </a:lnTo>
                <a:lnTo>
                  <a:pt x="15036" y="22341"/>
                </a:lnTo>
                <a:lnTo>
                  <a:pt x="17990" y="7707"/>
                </a:lnTo>
                <a:lnTo>
                  <a:pt x="23185" y="0"/>
                </a:lnTo>
                <a:close/>
              </a:path>
              <a:path w="81914" h="75565">
                <a:moveTo>
                  <a:pt x="81022" y="46192"/>
                </a:moveTo>
                <a:lnTo>
                  <a:pt x="79187" y="48913"/>
                </a:lnTo>
                <a:lnTo>
                  <a:pt x="67242" y="56967"/>
                </a:lnTo>
                <a:lnTo>
                  <a:pt x="52616" y="59920"/>
                </a:lnTo>
                <a:lnTo>
                  <a:pt x="79138" y="59920"/>
                </a:lnTo>
                <a:lnTo>
                  <a:pt x="81457" y="48363"/>
                </a:lnTo>
                <a:lnTo>
                  <a:pt x="81022" y="46192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9276" y="1433500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37" y="0"/>
                </a:moveTo>
                <a:lnTo>
                  <a:pt x="8148" y="1724"/>
                </a:lnTo>
                <a:lnTo>
                  <a:pt x="2953" y="9432"/>
                </a:lnTo>
                <a:lnTo>
                  <a:pt x="0" y="24066"/>
                </a:lnTo>
                <a:lnTo>
                  <a:pt x="2953" y="38692"/>
                </a:lnTo>
                <a:lnTo>
                  <a:pt x="11007" y="50638"/>
                </a:lnTo>
                <a:lnTo>
                  <a:pt x="22952" y="58692"/>
                </a:lnTo>
                <a:lnTo>
                  <a:pt x="37579" y="61645"/>
                </a:lnTo>
                <a:lnTo>
                  <a:pt x="52205" y="58692"/>
                </a:lnTo>
                <a:lnTo>
                  <a:pt x="64150" y="50638"/>
                </a:lnTo>
                <a:lnTo>
                  <a:pt x="65985" y="47917"/>
                </a:lnTo>
                <a:lnTo>
                  <a:pt x="65722" y="46608"/>
                </a:lnTo>
                <a:lnTo>
                  <a:pt x="37579" y="46608"/>
                </a:lnTo>
                <a:lnTo>
                  <a:pt x="28804" y="44836"/>
                </a:lnTo>
                <a:lnTo>
                  <a:pt x="21634" y="40004"/>
                </a:lnTo>
                <a:lnTo>
                  <a:pt x="16798" y="32839"/>
                </a:lnTo>
                <a:lnTo>
                  <a:pt x="15024" y="24066"/>
                </a:lnTo>
                <a:lnTo>
                  <a:pt x="16798" y="15286"/>
                </a:lnTo>
                <a:lnTo>
                  <a:pt x="21634" y="8116"/>
                </a:lnTo>
                <a:lnTo>
                  <a:pt x="28804" y="3283"/>
                </a:lnTo>
                <a:lnTo>
                  <a:pt x="30808" y="2878"/>
                </a:lnTo>
                <a:lnTo>
                  <a:pt x="16637" y="0"/>
                </a:lnTo>
                <a:close/>
              </a:path>
              <a:path w="66039" h="62230">
                <a:moveTo>
                  <a:pt x="59671" y="26358"/>
                </a:moveTo>
                <a:lnTo>
                  <a:pt x="58362" y="32839"/>
                </a:lnTo>
                <a:lnTo>
                  <a:pt x="53528" y="40004"/>
                </a:lnTo>
                <a:lnTo>
                  <a:pt x="46359" y="44836"/>
                </a:lnTo>
                <a:lnTo>
                  <a:pt x="37579" y="46608"/>
                </a:lnTo>
                <a:lnTo>
                  <a:pt x="65722" y="46608"/>
                </a:lnTo>
                <a:lnTo>
                  <a:pt x="62508" y="30593"/>
                </a:lnTo>
                <a:lnTo>
                  <a:pt x="59671" y="26358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4302" y="1436382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5">
                <a:moveTo>
                  <a:pt x="15784" y="0"/>
                </a:moveTo>
                <a:lnTo>
                  <a:pt x="13780" y="404"/>
                </a:lnTo>
                <a:lnTo>
                  <a:pt x="6610" y="5238"/>
                </a:lnTo>
                <a:lnTo>
                  <a:pt x="1774" y="12407"/>
                </a:lnTo>
                <a:lnTo>
                  <a:pt x="0" y="21187"/>
                </a:lnTo>
                <a:lnTo>
                  <a:pt x="1774" y="29960"/>
                </a:lnTo>
                <a:lnTo>
                  <a:pt x="6610" y="37126"/>
                </a:lnTo>
                <a:lnTo>
                  <a:pt x="13780" y="41958"/>
                </a:lnTo>
                <a:lnTo>
                  <a:pt x="22555" y="43730"/>
                </a:lnTo>
                <a:lnTo>
                  <a:pt x="31335" y="41958"/>
                </a:lnTo>
                <a:lnTo>
                  <a:pt x="38504" y="37126"/>
                </a:lnTo>
                <a:lnTo>
                  <a:pt x="43338" y="29960"/>
                </a:lnTo>
                <a:lnTo>
                  <a:pt x="43594" y="28693"/>
                </a:lnTo>
                <a:lnTo>
                  <a:pt x="18402" y="28693"/>
                </a:lnTo>
                <a:lnTo>
                  <a:pt x="15036" y="25327"/>
                </a:lnTo>
                <a:lnTo>
                  <a:pt x="15036" y="17034"/>
                </a:lnTo>
                <a:lnTo>
                  <a:pt x="18402" y="13669"/>
                </a:lnTo>
                <a:lnTo>
                  <a:pt x="38073" y="13669"/>
                </a:lnTo>
                <a:lnTo>
                  <a:pt x="36815" y="11792"/>
                </a:lnTo>
                <a:lnTo>
                  <a:pt x="20991" y="1057"/>
                </a:lnTo>
                <a:lnTo>
                  <a:pt x="15784" y="0"/>
                </a:lnTo>
                <a:close/>
              </a:path>
              <a:path w="45085" h="43815">
                <a:moveTo>
                  <a:pt x="38073" y="13669"/>
                </a:moveTo>
                <a:lnTo>
                  <a:pt x="26708" y="13669"/>
                </a:lnTo>
                <a:lnTo>
                  <a:pt x="30073" y="17034"/>
                </a:lnTo>
                <a:lnTo>
                  <a:pt x="30073" y="25327"/>
                </a:lnTo>
                <a:lnTo>
                  <a:pt x="26708" y="28693"/>
                </a:lnTo>
                <a:lnTo>
                  <a:pt x="43594" y="28693"/>
                </a:lnTo>
                <a:lnTo>
                  <a:pt x="44647" y="23480"/>
                </a:lnTo>
                <a:lnTo>
                  <a:pt x="38073" y="13669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09337" y="1450049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58"/>
                </a:lnTo>
                <a:lnTo>
                  <a:pt x="3365" y="15024"/>
                </a:lnTo>
                <a:lnTo>
                  <a:pt x="11671" y="15024"/>
                </a:lnTo>
                <a:lnTo>
                  <a:pt x="15036" y="11658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6144" y="1433499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5" h="100330">
                <a:moveTo>
                  <a:pt x="0" y="50088"/>
                </a:moveTo>
                <a:lnTo>
                  <a:pt x="3911" y="30593"/>
                </a:lnTo>
                <a:lnTo>
                  <a:pt x="14579" y="14671"/>
                </a:lnTo>
                <a:lnTo>
                  <a:pt x="30400" y="3936"/>
                </a:lnTo>
                <a:lnTo>
                  <a:pt x="49771" y="0"/>
                </a:lnTo>
                <a:lnTo>
                  <a:pt x="69149" y="3936"/>
                </a:lnTo>
                <a:lnTo>
                  <a:pt x="84974" y="14671"/>
                </a:lnTo>
                <a:lnTo>
                  <a:pt x="95643" y="30593"/>
                </a:lnTo>
                <a:lnTo>
                  <a:pt x="99555" y="50088"/>
                </a:lnTo>
                <a:lnTo>
                  <a:pt x="95643" y="69582"/>
                </a:lnTo>
                <a:lnTo>
                  <a:pt x="84974" y="85499"/>
                </a:lnTo>
                <a:lnTo>
                  <a:pt x="69149" y="96230"/>
                </a:lnTo>
                <a:lnTo>
                  <a:pt x="49771" y="100164"/>
                </a:lnTo>
                <a:lnTo>
                  <a:pt x="30400" y="96230"/>
                </a:lnTo>
                <a:lnTo>
                  <a:pt x="14579" y="85499"/>
                </a:lnTo>
                <a:lnTo>
                  <a:pt x="3911" y="69582"/>
                </a:lnTo>
                <a:lnTo>
                  <a:pt x="0" y="500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8513" y="1748104"/>
            <a:ext cx="240664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240487" y="0"/>
                </a:moveTo>
                <a:lnTo>
                  <a:pt x="0" y="0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47036" y="1402003"/>
            <a:ext cx="4108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dirty="0">
                <a:solidFill>
                  <a:srgbClr val="231F20"/>
                </a:solidFill>
                <a:latin typeface="Microsoft Sans Serif"/>
                <a:cs typeface="Microsoft Sans Serif"/>
              </a:rPr>
              <a:t>2.0</a:t>
            </a:r>
            <a:r>
              <a:rPr sz="1000" spc="-7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000" spc="4" dirty="0">
                <a:solidFill>
                  <a:srgbClr val="231F20"/>
                </a:solidFill>
                <a:latin typeface="Microsoft Sans Serif"/>
                <a:cs typeface="Microsoft Sans Serif"/>
              </a:rPr>
              <a:t>cm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52039" y="1535606"/>
            <a:ext cx="277304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85"/>
              </a:lnSpc>
            </a:pPr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  <a:p>
            <a:pPr marL="12699">
              <a:lnSpc>
                <a:spcPts val="1085"/>
              </a:lnSpc>
            </a:pPr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  <a:p>
            <a:pPr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R="233018" algn="ctr"/>
            <a:r>
              <a:rPr sz="1300" spc="-4" dirty="0">
                <a:solidFill>
                  <a:srgbClr val="231F20"/>
                </a:solidFill>
                <a:latin typeface="Microsoft Sans Serif"/>
                <a:cs typeface="Microsoft Sans Serif"/>
              </a:rPr>
              <a:t>(a)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55338" y="1478241"/>
            <a:ext cx="542924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404" y="0"/>
                </a:moveTo>
                <a:lnTo>
                  <a:pt x="0" y="0"/>
                </a:lnTo>
              </a:path>
            </a:pathLst>
          </a:custGeom>
          <a:ln w="10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5466" y="1456869"/>
            <a:ext cx="53975" cy="43181"/>
          </a:xfrm>
          <a:custGeom>
            <a:avLst/>
            <a:gdLst/>
            <a:ahLst/>
            <a:cxnLst/>
            <a:rect l="l" t="t" r="r" b="b"/>
            <a:pathLst>
              <a:path w="53975" h="43180">
                <a:moveTo>
                  <a:pt x="53428" y="0"/>
                </a:moveTo>
                <a:lnTo>
                  <a:pt x="0" y="21374"/>
                </a:lnTo>
                <a:lnTo>
                  <a:pt x="53428" y="42748"/>
                </a:lnTo>
                <a:lnTo>
                  <a:pt x="5342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08491" y="1089395"/>
            <a:ext cx="262635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8415" algn="l"/>
                <a:tab pos="447623" algn="l"/>
              </a:tabLst>
            </a:pPr>
            <a:r>
              <a:rPr sz="10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100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  <a:p>
            <a:pPr marR="5080" algn="r">
              <a:spcBef>
                <a:spcPts val="165"/>
              </a:spcBef>
            </a:pPr>
            <a:r>
              <a:rPr sz="1000" i="1" spc="-14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800" i="1" spc="-209" baseline="-20202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endParaRPr sz="800" baseline="-20202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3408" y="1243116"/>
            <a:ext cx="0" cy="133986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133591"/>
                </a:moveTo>
                <a:lnTo>
                  <a:pt x="0" y="0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0051" y="1211936"/>
            <a:ext cx="27305" cy="33655"/>
          </a:xfrm>
          <a:custGeom>
            <a:avLst/>
            <a:gdLst/>
            <a:ahLst/>
            <a:cxnLst/>
            <a:rect l="l" t="t" r="r" b="b"/>
            <a:pathLst>
              <a:path w="27305" h="33655">
                <a:moveTo>
                  <a:pt x="13360" y="0"/>
                </a:moveTo>
                <a:lnTo>
                  <a:pt x="0" y="33400"/>
                </a:lnTo>
                <a:lnTo>
                  <a:pt x="26720" y="33400"/>
                </a:lnTo>
                <a:lnTo>
                  <a:pt x="1336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5395" y="1582445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0"/>
                </a:moveTo>
                <a:lnTo>
                  <a:pt x="0" y="125577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2037" y="1705801"/>
            <a:ext cx="27305" cy="33655"/>
          </a:xfrm>
          <a:custGeom>
            <a:avLst/>
            <a:gdLst/>
            <a:ahLst/>
            <a:cxnLst/>
            <a:rect l="l" t="t" r="r" b="b"/>
            <a:pathLst>
              <a:path w="27305" h="33655">
                <a:moveTo>
                  <a:pt x="26720" y="0"/>
                </a:moveTo>
                <a:lnTo>
                  <a:pt x="0" y="0"/>
                </a:lnTo>
                <a:lnTo>
                  <a:pt x="13360" y="33400"/>
                </a:lnTo>
                <a:lnTo>
                  <a:pt x="267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2787" y="2713492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69">
                <a:moveTo>
                  <a:pt x="0" y="0"/>
                </a:moveTo>
                <a:lnTo>
                  <a:pt x="1702" y="2540"/>
                </a:lnTo>
                <a:lnTo>
                  <a:pt x="17523" y="13276"/>
                </a:lnTo>
                <a:lnTo>
                  <a:pt x="20626" y="13906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9912" y="2660587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4270" y="0"/>
                </a:moveTo>
                <a:lnTo>
                  <a:pt x="3911" y="535"/>
                </a:lnTo>
                <a:lnTo>
                  <a:pt x="0" y="20028"/>
                </a:lnTo>
                <a:lnTo>
                  <a:pt x="3911" y="39524"/>
                </a:lnTo>
                <a:lnTo>
                  <a:pt x="12877" y="52905"/>
                </a:lnTo>
                <a:lnTo>
                  <a:pt x="33503" y="66811"/>
                </a:lnTo>
                <a:lnTo>
                  <a:pt x="49771" y="70117"/>
                </a:lnTo>
                <a:lnTo>
                  <a:pt x="69147" y="66181"/>
                </a:lnTo>
                <a:lnTo>
                  <a:pt x="75811" y="61659"/>
                </a:lnTo>
                <a:lnTo>
                  <a:pt x="70713" y="61659"/>
                </a:lnTo>
                <a:lnTo>
                  <a:pt x="44380" y="56343"/>
                </a:lnTo>
                <a:lnTo>
                  <a:pt x="22875" y="41844"/>
                </a:lnTo>
                <a:lnTo>
                  <a:pt x="8377" y="20340"/>
                </a:lnTo>
                <a:lnTo>
                  <a:pt x="4270" y="0"/>
                </a:lnTo>
                <a:close/>
              </a:path>
              <a:path w="78104" h="70485">
                <a:moveTo>
                  <a:pt x="77970" y="60194"/>
                </a:moveTo>
                <a:lnTo>
                  <a:pt x="70713" y="61659"/>
                </a:lnTo>
                <a:lnTo>
                  <a:pt x="75811" y="61659"/>
                </a:lnTo>
                <a:lnTo>
                  <a:pt x="77970" y="60194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44179" y="2640959"/>
            <a:ext cx="91440" cy="81280"/>
          </a:xfrm>
          <a:custGeom>
            <a:avLst/>
            <a:gdLst/>
            <a:ahLst/>
            <a:cxnLst/>
            <a:rect l="l" t="t" r="r" b="b"/>
            <a:pathLst>
              <a:path w="91439" h="81280">
                <a:moveTo>
                  <a:pt x="16566" y="0"/>
                </a:moveTo>
                <a:lnTo>
                  <a:pt x="10308" y="4244"/>
                </a:lnTo>
                <a:lnTo>
                  <a:pt x="0" y="19626"/>
                </a:lnTo>
                <a:lnTo>
                  <a:pt x="4106" y="39966"/>
                </a:lnTo>
                <a:lnTo>
                  <a:pt x="18605" y="61470"/>
                </a:lnTo>
                <a:lnTo>
                  <a:pt x="40109" y="75969"/>
                </a:lnTo>
                <a:lnTo>
                  <a:pt x="66442" y="81285"/>
                </a:lnTo>
                <a:lnTo>
                  <a:pt x="73699" y="79820"/>
                </a:lnTo>
                <a:lnTo>
                  <a:pt x="80697" y="75072"/>
                </a:lnTo>
                <a:lnTo>
                  <a:pt x="86607" y="66249"/>
                </a:lnTo>
                <a:lnTo>
                  <a:pt x="66442" y="66249"/>
                </a:lnTo>
                <a:lnTo>
                  <a:pt x="45955" y="62114"/>
                </a:lnTo>
                <a:lnTo>
                  <a:pt x="29227" y="50837"/>
                </a:lnTo>
                <a:lnTo>
                  <a:pt x="17949" y="34113"/>
                </a:lnTo>
                <a:lnTo>
                  <a:pt x="13814" y="13633"/>
                </a:lnTo>
                <a:lnTo>
                  <a:pt x="16566" y="0"/>
                </a:lnTo>
                <a:close/>
              </a:path>
              <a:path w="91439" h="81280">
                <a:moveTo>
                  <a:pt x="91368" y="59116"/>
                </a:moveTo>
                <a:lnTo>
                  <a:pt x="86922" y="62114"/>
                </a:lnTo>
                <a:lnTo>
                  <a:pt x="66442" y="66249"/>
                </a:lnTo>
                <a:lnTo>
                  <a:pt x="86607" y="66249"/>
                </a:lnTo>
                <a:lnTo>
                  <a:pt x="91361" y="59151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57997" y="2632268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23183" y="0"/>
                </a:moveTo>
                <a:lnTo>
                  <a:pt x="12315" y="2207"/>
                </a:lnTo>
                <a:lnTo>
                  <a:pt x="2752" y="8693"/>
                </a:lnTo>
                <a:lnTo>
                  <a:pt x="0" y="22326"/>
                </a:lnTo>
                <a:lnTo>
                  <a:pt x="4135" y="42806"/>
                </a:lnTo>
                <a:lnTo>
                  <a:pt x="15413" y="59531"/>
                </a:lnTo>
                <a:lnTo>
                  <a:pt x="32141" y="70807"/>
                </a:lnTo>
                <a:lnTo>
                  <a:pt x="52628" y="74942"/>
                </a:lnTo>
                <a:lnTo>
                  <a:pt x="73108" y="70807"/>
                </a:lnTo>
                <a:lnTo>
                  <a:pt x="77554" y="67810"/>
                </a:lnTo>
                <a:lnTo>
                  <a:pt x="79137" y="59918"/>
                </a:lnTo>
                <a:lnTo>
                  <a:pt x="52628" y="59918"/>
                </a:lnTo>
                <a:lnTo>
                  <a:pt x="37995" y="56964"/>
                </a:lnTo>
                <a:lnTo>
                  <a:pt x="26046" y="48909"/>
                </a:lnTo>
                <a:lnTo>
                  <a:pt x="17990" y="36960"/>
                </a:lnTo>
                <a:lnTo>
                  <a:pt x="15036" y="22326"/>
                </a:lnTo>
                <a:lnTo>
                  <a:pt x="17990" y="7700"/>
                </a:lnTo>
                <a:lnTo>
                  <a:pt x="23183" y="0"/>
                </a:lnTo>
                <a:close/>
              </a:path>
              <a:path w="81914" h="75564">
                <a:moveTo>
                  <a:pt x="81026" y="46199"/>
                </a:moveTo>
                <a:lnTo>
                  <a:pt x="79200" y="48909"/>
                </a:lnTo>
                <a:lnTo>
                  <a:pt x="67255" y="56964"/>
                </a:lnTo>
                <a:lnTo>
                  <a:pt x="52628" y="59918"/>
                </a:lnTo>
                <a:lnTo>
                  <a:pt x="79137" y="59918"/>
                </a:lnTo>
                <a:lnTo>
                  <a:pt x="81457" y="48348"/>
                </a:lnTo>
                <a:lnTo>
                  <a:pt x="81026" y="46199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3030" y="2630539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49" y="0"/>
                </a:moveTo>
                <a:lnTo>
                  <a:pt x="8146" y="1727"/>
                </a:lnTo>
                <a:lnTo>
                  <a:pt x="2953" y="9427"/>
                </a:lnTo>
                <a:lnTo>
                  <a:pt x="0" y="24053"/>
                </a:lnTo>
                <a:lnTo>
                  <a:pt x="2953" y="38687"/>
                </a:lnTo>
                <a:lnTo>
                  <a:pt x="11009" y="50636"/>
                </a:lnTo>
                <a:lnTo>
                  <a:pt x="22958" y="58692"/>
                </a:lnTo>
                <a:lnTo>
                  <a:pt x="37591" y="61645"/>
                </a:lnTo>
                <a:lnTo>
                  <a:pt x="52218" y="58692"/>
                </a:lnTo>
                <a:lnTo>
                  <a:pt x="64163" y="50636"/>
                </a:lnTo>
                <a:lnTo>
                  <a:pt x="65989" y="47926"/>
                </a:lnTo>
                <a:lnTo>
                  <a:pt x="65725" y="46608"/>
                </a:lnTo>
                <a:lnTo>
                  <a:pt x="37591" y="46608"/>
                </a:lnTo>
                <a:lnTo>
                  <a:pt x="28811" y="44836"/>
                </a:lnTo>
                <a:lnTo>
                  <a:pt x="21642" y="40003"/>
                </a:lnTo>
                <a:lnTo>
                  <a:pt x="16809" y="32834"/>
                </a:lnTo>
                <a:lnTo>
                  <a:pt x="15036" y="24053"/>
                </a:lnTo>
                <a:lnTo>
                  <a:pt x="16809" y="15273"/>
                </a:lnTo>
                <a:lnTo>
                  <a:pt x="21642" y="8104"/>
                </a:lnTo>
                <a:lnTo>
                  <a:pt x="28811" y="3270"/>
                </a:lnTo>
                <a:lnTo>
                  <a:pt x="30790" y="2871"/>
                </a:lnTo>
                <a:lnTo>
                  <a:pt x="16649" y="0"/>
                </a:lnTo>
                <a:close/>
              </a:path>
              <a:path w="66039" h="62230">
                <a:moveTo>
                  <a:pt x="59671" y="26345"/>
                </a:moveTo>
                <a:lnTo>
                  <a:pt x="58362" y="32834"/>
                </a:lnTo>
                <a:lnTo>
                  <a:pt x="53530" y="40003"/>
                </a:lnTo>
                <a:lnTo>
                  <a:pt x="46364" y="44836"/>
                </a:lnTo>
                <a:lnTo>
                  <a:pt x="37591" y="46608"/>
                </a:lnTo>
                <a:lnTo>
                  <a:pt x="65725" y="46608"/>
                </a:lnTo>
                <a:lnTo>
                  <a:pt x="62510" y="30582"/>
                </a:lnTo>
                <a:lnTo>
                  <a:pt x="59671" y="26345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8070" y="2633412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4">
                <a:moveTo>
                  <a:pt x="15753" y="0"/>
                </a:moveTo>
                <a:lnTo>
                  <a:pt x="13774" y="399"/>
                </a:lnTo>
                <a:lnTo>
                  <a:pt x="6605" y="5232"/>
                </a:lnTo>
                <a:lnTo>
                  <a:pt x="1772" y="12402"/>
                </a:lnTo>
                <a:lnTo>
                  <a:pt x="0" y="21182"/>
                </a:lnTo>
                <a:lnTo>
                  <a:pt x="1772" y="29962"/>
                </a:lnTo>
                <a:lnTo>
                  <a:pt x="6605" y="37131"/>
                </a:lnTo>
                <a:lnTo>
                  <a:pt x="13774" y="41965"/>
                </a:lnTo>
                <a:lnTo>
                  <a:pt x="22555" y="43737"/>
                </a:lnTo>
                <a:lnTo>
                  <a:pt x="31328" y="41965"/>
                </a:lnTo>
                <a:lnTo>
                  <a:pt x="38493" y="37131"/>
                </a:lnTo>
                <a:lnTo>
                  <a:pt x="43325" y="29962"/>
                </a:lnTo>
                <a:lnTo>
                  <a:pt x="43580" y="28700"/>
                </a:lnTo>
                <a:lnTo>
                  <a:pt x="18402" y="28700"/>
                </a:lnTo>
                <a:lnTo>
                  <a:pt x="15036" y="25335"/>
                </a:lnTo>
                <a:lnTo>
                  <a:pt x="15036" y="17029"/>
                </a:lnTo>
                <a:lnTo>
                  <a:pt x="18402" y="13663"/>
                </a:lnTo>
                <a:lnTo>
                  <a:pt x="38062" y="13663"/>
                </a:lnTo>
                <a:lnTo>
                  <a:pt x="36809" y="11793"/>
                </a:lnTo>
                <a:lnTo>
                  <a:pt x="20989" y="1063"/>
                </a:lnTo>
                <a:lnTo>
                  <a:pt x="15753" y="0"/>
                </a:lnTo>
                <a:close/>
              </a:path>
              <a:path w="45085" h="43814">
                <a:moveTo>
                  <a:pt x="38062" y="13663"/>
                </a:moveTo>
                <a:lnTo>
                  <a:pt x="26708" y="13663"/>
                </a:lnTo>
                <a:lnTo>
                  <a:pt x="30073" y="17029"/>
                </a:lnTo>
                <a:lnTo>
                  <a:pt x="30073" y="25335"/>
                </a:lnTo>
                <a:lnTo>
                  <a:pt x="26708" y="28700"/>
                </a:lnTo>
                <a:lnTo>
                  <a:pt x="43580" y="28700"/>
                </a:lnTo>
                <a:lnTo>
                  <a:pt x="44635" y="23474"/>
                </a:lnTo>
                <a:lnTo>
                  <a:pt x="38062" y="13663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3104" y="2647076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71"/>
                </a:lnTo>
                <a:lnTo>
                  <a:pt x="3365" y="15036"/>
                </a:lnTo>
                <a:lnTo>
                  <a:pt x="11671" y="15036"/>
                </a:lnTo>
                <a:lnTo>
                  <a:pt x="15036" y="11671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9912" y="2630538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5" h="100330">
                <a:moveTo>
                  <a:pt x="0" y="50076"/>
                </a:moveTo>
                <a:lnTo>
                  <a:pt x="3911" y="30582"/>
                </a:lnTo>
                <a:lnTo>
                  <a:pt x="14579" y="14665"/>
                </a:lnTo>
                <a:lnTo>
                  <a:pt x="30400" y="3934"/>
                </a:lnTo>
                <a:lnTo>
                  <a:pt x="49771" y="0"/>
                </a:lnTo>
                <a:lnTo>
                  <a:pt x="69147" y="3934"/>
                </a:lnTo>
                <a:lnTo>
                  <a:pt x="84967" y="14665"/>
                </a:lnTo>
                <a:lnTo>
                  <a:pt x="95632" y="30582"/>
                </a:lnTo>
                <a:lnTo>
                  <a:pt x="99542" y="50076"/>
                </a:lnTo>
                <a:lnTo>
                  <a:pt x="95632" y="69571"/>
                </a:lnTo>
                <a:lnTo>
                  <a:pt x="84967" y="85493"/>
                </a:lnTo>
                <a:lnTo>
                  <a:pt x="69147" y="96228"/>
                </a:lnTo>
                <a:lnTo>
                  <a:pt x="49771" y="100164"/>
                </a:lnTo>
                <a:lnTo>
                  <a:pt x="30400" y="96228"/>
                </a:lnTo>
                <a:lnTo>
                  <a:pt x="14579" y="85493"/>
                </a:lnTo>
                <a:lnTo>
                  <a:pt x="3911" y="69571"/>
                </a:lnTo>
                <a:lnTo>
                  <a:pt x="0" y="5007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52778" y="3245196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0" y="0"/>
                </a:moveTo>
                <a:lnTo>
                  <a:pt x="1711" y="2553"/>
                </a:lnTo>
                <a:lnTo>
                  <a:pt x="17531" y="13283"/>
                </a:lnTo>
                <a:lnTo>
                  <a:pt x="20638" y="13914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9912" y="3192305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4272" y="0"/>
                </a:moveTo>
                <a:lnTo>
                  <a:pt x="3911" y="537"/>
                </a:lnTo>
                <a:lnTo>
                  <a:pt x="0" y="20033"/>
                </a:lnTo>
                <a:lnTo>
                  <a:pt x="3911" y="39526"/>
                </a:lnTo>
                <a:lnTo>
                  <a:pt x="12868" y="52890"/>
                </a:lnTo>
                <a:lnTo>
                  <a:pt x="33507" y="66805"/>
                </a:lnTo>
                <a:lnTo>
                  <a:pt x="49771" y="70109"/>
                </a:lnTo>
                <a:lnTo>
                  <a:pt x="69147" y="66174"/>
                </a:lnTo>
                <a:lnTo>
                  <a:pt x="75798" y="61663"/>
                </a:lnTo>
                <a:lnTo>
                  <a:pt x="70713" y="61663"/>
                </a:lnTo>
                <a:lnTo>
                  <a:pt x="44380" y="56347"/>
                </a:lnTo>
                <a:lnTo>
                  <a:pt x="22875" y="41846"/>
                </a:lnTo>
                <a:lnTo>
                  <a:pt x="8377" y="20338"/>
                </a:lnTo>
                <a:lnTo>
                  <a:pt x="4272" y="0"/>
                </a:lnTo>
                <a:close/>
              </a:path>
              <a:path w="78104" h="70485">
                <a:moveTo>
                  <a:pt x="77952" y="60202"/>
                </a:moveTo>
                <a:lnTo>
                  <a:pt x="70713" y="61663"/>
                </a:lnTo>
                <a:lnTo>
                  <a:pt x="75798" y="61663"/>
                </a:lnTo>
                <a:lnTo>
                  <a:pt x="77952" y="60202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44181" y="3172677"/>
            <a:ext cx="91440" cy="81915"/>
          </a:xfrm>
          <a:custGeom>
            <a:avLst/>
            <a:gdLst/>
            <a:ahLst/>
            <a:cxnLst/>
            <a:rect l="l" t="t" r="r" b="b"/>
            <a:pathLst>
              <a:path w="91439" h="81914">
                <a:moveTo>
                  <a:pt x="16564" y="0"/>
                </a:moveTo>
                <a:lnTo>
                  <a:pt x="10307" y="4245"/>
                </a:lnTo>
                <a:lnTo>
                  <a:pt x="0" y="19629"/>
                </a:lnTo>
                <a:lnTo>
                  <a:pt x="4105" y="39968"/>
                </a:lnTo>
                <a:lnTo>
                  <a:pt x="18603" y="61476"/>
                </a:lnTo>
                <a:lnTo>
                  <a:pt x="40108" y="75976"/>
                </a:lnTo>
                <a:lnTo>
                  <a:pt x="66441" y="81293"/>
                </a:lnTo>
                <a:lnTo>
                  <a:pt x="73680" y="79831"/>
                </a:lnTo>
                <a:lnTo>
                  <a:pt x="80695" y="75073"/>
                </a:lnTo>
                <a:lnTo>
                  <a:pt x="86603" y="66256"/>
                </a:lnTo>
                <a:lnTo>
                  <a:pt x="66441" y="66256"/>
                </a:lnTo>
                <a:lnTo>
                  <a:pt x="45954" y="62121"/>
                </a:lnTo>
                <a:lnTo>
                  <a:pt x="29225" y="50843"/>
                </a:lnTo>
                <a:lnTo>
                  <a:pt x="17947" y="34114"/>
                </a:lnTo>
                <a:lnTo>
                  <a:pt x="13812" y="13627"/>
                </a:lnTo>
                <a:lnTo>
                  <a:pt x="16564" y="0"/>
                </a:lnTo>
                <a:close/>
              </a:path>
              <a:path w="91439" h="81914">
                <a:moveTo>
                  <a:pt x="91366" y="59123"/>
                </a:moveTo>
                <a:lnTo>
                  <a:pt x="86921" y="62121"/>
                </a:lnTo>
                <a:lnTo>
                  <a:pt x="66441" y="66256"/>
                </a:lnTo>
                <a:lnTo>
                  <a:pt x="86603" y="66256"/>
                </a:lnTo>
                <a:lnTo>
                  <a:pt x="91360" y="59156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7997" y="3163981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23182" y="0"/>
                </a:moveTo>
                <a:lnTo>
                  <a:pt x="12315" y="2208"/>
                </a:lnTo>
                <a:lnTo>
                  <a:pt x="2751" y="8697"/>
                </a:lnTo>
                <a:lnTo>
                  <a:pt x="0" y="22325"/>
                </a:lnTo>
                <a:lnTo>
                  <a:pt x="4135" y="42812"/>
                </a:lnTo>
                <a:lnTo>
                  <a:pt x="15413" y="59541"/>
                </a:lnTo>
                <a:lnTo>
                  <a:pt x="32141" y="70819"/>
                </a:lnTo>
                <a:lnTo>
                  <a:pt x="52628" y="74954"/>
                </a:lnTo>
                <a:lnTo>
                  <a:pt x="73108" y="70819"/>
                </a:lnTo>
                <a:lnTo>
                  <a:pt x="77554" y="67821"/>
                </a:lnTo>
                <a:lnTo>
                  <a:pt x="79139" y="59917"/>
                </a:lnTo>
                <a:lnTo>
                  <a:pt x="52628" y="59917"/>
                </a:lnTo>
                <a:lnTo>
                  <a:pt x="37995" y="56963"/>
                </a:lnTo>
                <a:lnTo>
                  <a:pt x="26046" y="48908"/>
                </a:lnTo>
                <a:lnTo>
                  <a:pt x="17990" y="36959"/>
                </a:lnTo>
                <a:lnTo>
                  <a:pt x="15036" y="22325"/>
                </a:lnTo>
                <a:lnTo>
                  <a:pt x="17990" y="7699"/>
                </a:lnTo>
                <a:lnTo>
                  <a:pt x="23182" y="0"/>
                </a:lnTo>
                <a:close/>
              </a:path>
              <a:path w="81914" h="75564">
                <a:moveTo>
                  <a:pt x="81024" y="46201"/>
                </a:moveTo>
                <a:lnTo>
                  <a:pt x="79200" y="48908"/>
                </a:lnTo>
                <a:lnTo>
                  <a:pt x="67255" y="56963"/>
                </a:lnTo>
                <a:lnTo>
                  <a:pt x="52628" y="59917"/>
                </a:lnTo>
                <a:lnTo>
                  <a:pt x="79139" y="59917"/>
                </a:lnTo>
                <a:lnTo>
                  <a:pt x="81457" y="48360"/>
                </a:lnTo>
                <a:lnTo>
                  <a:pt x="81024" y="46201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73030" y="3162252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49" y="0"/>
                </a:moveTo>
                <a:lnTo>
                  <a:pt x="8145" y="1728"/>
                </a:lnTo>
                <a:lnTo>
                  <a:pt x="2953" y="9427"/>
                </a:lnTo>
                <a:lnTo>
                  <a:pt x="0" y="24053"/>
                </a:lnTo>
                <a:lnTo>
                  <a:pt x="2953" y="38687"/>
                </a:lnTo>
                <a:lnTo>
                  <a:pt x="11009" y="50636"/>
                </a:lnTo>
                <a:lnTo>
                  <a:pt x="22958" y="58692"/>
                </a:lnTo>
                <a:lnTo>
                  <a:pt x="37591" y="61645"/>
                </a:lnTo>
                <a:lnTo>
                  <a:pt x="52218" y="58692"/>
                </a:lnTo>
                <a:lnTo>
                  <a:pt x="64163" y="50636"/>
                </a:lnTo>
                <a:lnTo>
                  <a:pt x="65987" y="47929"/>
                </a:lnTo>
                <a:lnTo>
                  <a:pt x="65723" y="46609"/>
                </a:lnTo>
                <a:lnTo>
                  <a:pt x="37591" y="46609"/>
                </a:lnTo>
                <a:lnTo>
                  <a:pt x="28811" y="44836"/>
                </a:lnTo>
                <a:lnTo>
                  <a:pt x="21642" y="40003"/>
                </a:lnTo>
                <a:lnTo>
                  <a:pt x="16809" y="32834"/>
                </a:lnTo>
                <a:lnTo>
                  <a:pt x="15036" y="24053"/>
                </a:lnTo>
                <a:lnTo>
                  <a:pt x="16809" y="15280"/>
                </a:lnTo>
                <a:lnTo>
                  <a:pt x="21642" y="8115"/>
                </a:lnTo>
                <a:lnTo>
                  <a:pt x="28811" y="3283"/>
                </a:lnTo>
                <a:lnTo>
                  <a:pt x="30817" y="2878"/>
                </a:lnTo>
                <a:lnTo>
                  <a:pt x="16649" y="0"/>
                </a:lnTo>
                <a:close/>
              </a:path>
              <a:path w="66039" h="62230">
                <a:moveTo>
                  <a:pt x="59670" y="26352"/>
                </a:moveTo>
                <a:lnTo>
                  <a:pt x="58362" y="32834"/>
                </a:lnTo>
                <a:lnTo>
                  <a:pt x="53530" y="40003"/>
                </a:lnTo>
                <a:lnTo>
                  <a:pt x="46364" y="44836"/>
                </a:lnTo>
                <a:lnTo>
                  <a:pt x="37591" y="46609"/>
                </a:lnTo>
                <a:lnTo>
                  <a:pt x="65723" y="46609"/>
                </a:lnTo>
                <a:lnTo>
                  <a:pt x="62510" y="30593"/>
                </a:lnTo>
                <a:lnTo>
                  <a:pt x="59670" y="26352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8070" y="3165130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4">
                <a:moveTo>
                  <a:pt x="15781" y="0"/>
                </a:moveTo>
                <a:lnTo>
                  <a:pt x="13774" y="404"/>
                </a:lnTo>
                <a:lnTo>
                  <a:pt x="6605" y="5236"/>
                </a:lnTo>
                <a:lnTo>
                  <a:pt x="1772" y="12402"/>
                </a:lnTo>
                <a:lnTo>
                  <a:pt x="0" y="21175"/>
                </a:lnTo>
                <a:lnTo>
                  <a:pt x="1772" y="29955"/>
                </a:lnTo>
                <a:lnTo>
                  <a:pt x="6605" y="37124"/>
                </a:lnTo>
                <a:lnTo>
                  <a:pt x="13774" y="41958"/>
                </a:lnTo>
                <a:lnTo>
                  <a:pt x="22555" y="43730"/>
                </a:lnTo>
                <a:lnTo>
                  <a:pt x="31328" y="41958"/>
                </a:lnTo>
                <a:lnTo>
                  <a:pt x="38493" y="37124"/>
                </a:lnTo>
                <a:lnTo>
                  <a:pt x="43325" y="29955"/>
                </a:lnTo>
                <a:lnTo>
                  <a:pt x="43580" y="28693"/>
                </a:lnTo>
                <a:lnTo>
                  <a:pt x="18402" y="28693"/>
                </a:lnTo>
                <a:lnTo>
                  <a:pt x="15036" y="25328"/>
                </a:lnTo>
                <a:lnTo>
                  <a:pt x="15036" y="17035"/>
                </a:lnTo>
                <a:lnTo>
                  <a:pt x="18402" y="13669"/>
                </a:lnTo>
                <a:lnTo>
                  <a:pt x="38066" y="13669"/>
                </a:lnTo>
                <a:lnTo>
                  <a:pt x="36809" y="11793"/>
                </a:lnTo>
                <a:lnTo>
                  <a:pt x="20989" y="1058"/>
                </a:lnTo>
                <a:lnTo>
                  <a:pt x="15781" y="0"/>
                </a:lnTo>
                <a:close/>
              </a:path>
              <a:path w="45085" h="43814">
                <a:moveTo>
                  <a:pt x="38066" y="13669"/>
                </a:moveTo>
                <a:lnTo>
                  <a:pt x="26708" y="13669"/>
                </a:lnTo>
                <a:lnTo>
                  <a:pt x="30073" y="17035"/>
                </a:lnTo>
                <a:lnTo>
                  <a:pt x="30073" y="25328"/>
                </a:lnTo>
                <a:lnTo>
                  <a:pt x="26708" y="28693"/>
                </a:lnTo>
                <a:lnTo>
                  <a:pt x="43580" y="28693"/>
                </a:lnTo>
                <a:lnTo>
                  <a:pt x="44633" y="23474"/>
                </a:lnTo>
                <a:lnTo>
                  <a:pt x="38066" y="13669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3104" y="3178800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58"/>
                </a:lnTo>
                <a:lnTo>
                  <a:pt x="3365" y="15024"/>
                </a:lnTo>
                <a:lnTo>
                  <a:pt x="11671" y="15024"/>
                </a:lnTo>
                <a:lnTo>
                  <a:pt x="15036" y="11658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9912" y="3162250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5" h="100329">
                <a:moveTo>
                  <a:pt x="0" y="50088"/>
                </a:moveTo>
                <a:lnTo>
                  <a:pt x="3911" y="30593"/>
                </a:lnTo>
                <a:lnTo>
                  <a:pt x="14579" y="14671"/>
                </a:lnTo>
                <a:lnTo>
                  <a:pt x="30400" y="3936"/>
                </a:lnTo>
                <a:lnTo>
                  <a:pt x="49771" y="0"/>
                </a:lnTo>
                <a:lnTo>
                  <a:pt x="69147" y="3936"/>
                </a:lnTo>
                <a:lnTo>
                  <a:pt x="84967" y="14671"/>
                </a:lnTo>
                <a:lnTo>
                  <a:pt x="95632" y="30593"/>
                </a:lnTo>
                <a:lnTo>
                  <a:pt x="99542" y="50088"/>
                </a:lnTo>
                <a:lnTo>
                  <a:pt x="95632" y="69582"/>
                </a:lnTo>
                <a:lnTo>
                  <a:pt x="84967" y="85499"/>
                </a:lnTo>
                <a:lnTo>
                  <a:pt x="69147" y="96230"/>
                </a:lnTo>
                <a:lnTo>
                  <a:pt x="49771" y="100164"/>
                </a:lnTo>
                <a:lnTo>
                  <a:pt x="30400" y="96230"/>
                </a:lnTo>
                <a:lnTo>
                  <a:pt x="14579" y="85499"/>
                </a:lnTo>
                <a:lnTo>
                  <a:pt x="3911" y="69582"/>
                </a:lnTo>
                <a:lnTo>
                  <a:pt x="0" y="500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48356" y="2946477"/>
            <a:ext cx="240664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240474" y="0"/>
                </a:moveTo>
                <a:lnTo>
                  <a:pt x="0" y="0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210268" y="2553617"/>
            <a:ext cx="58864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35">
              <a:tabLst>
                <a:tab pos="286352" algn="l"/>
                <a:tab pos="475560" algn="l"/>
              </a:tabLst>
            </a:pPr>
            <a:r>
              <a:rPr sz="10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100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  <a:p>
            <a:pPr marL="12699">
              <a:spcBef>
                <a:spcPts val="290"/>
              </a:spcBef>
            </a:pPr>
            <a:r>
              <a:rPr sz="800" dirty="0">
                <a:solidFill>
                  <a:srgbClr val="231F20"/>
                </a:solidFill>
                <a:latin typeface="Microsoft Sans Serif"/>
                <a:cs typeface="Microsoft Sans Serif"/>
              </a:rPr>
              <a:t>1.0</a:t>
            </a:r>
            <a:r>
              <a:rPr sz="800" spc="-8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00" spc="4" dirty="0">
                <a:solidFill>
                  <a:srgbClr val="231F20"/>
                </a:solidFill>
                <a:latin typeface="Microsoft Sans Serif"/>
                <a:cs typeface="Microsoft Sans Serif"/>
              </a:rPr>
              <a:t>cm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63252" y="2707336"/>
            <a:ext cx="0" cy="4064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081"/>
                </a:moveTo>
                <a:lnTo>
                  <a:pt x="0" y="0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49893" y="2676173"/>
            <a:ext cx="27305" cy="33655"/>
          </a:xfrm>
          <a:custGeom>
            <a:avLst/>
            <a:gdLst/>
            <a:ahLst/>
            <a:cxnLst/>
            <a:rect l="l" t="t" r="r" b="b"/>
            <a:pathLst>
              <a:path w="27304" h="33655">
                <a:moveTo>
                  <a:pt x="13360" y="0"/>
                </a:moveTo>
                <a:lnTo>
                  <a:pt x="0" y="33388"/>
                </a:lnTo>
                <a:lnTo>
                  <a:pt x="26720" y="33388"/>
                </a:lnTo>
                <a:lnTo>
                  <a:pt x="1336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63252" y="2866313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441"/>
                </a:lnTo>
              </a:path>
            </a:pathLst>
          </a:custGeom>
          <a:ln w="53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49893" y="2913522"/>
            <a:ext cx="27305" cy="33655"/>
          </a:xfrm>
          <a:custGeom>
            <a:avLst/>
            <a:gdLst/>
            <a:ahLst/>
            <a:cxnLst/>
            <a:rect l="l" t="t" r="r" b="b"/>
            <a:pathLst>
              <a:path w="27304" h="33655">
                <a:moveTo>
                  <a:pt x="26720" y="0"/>
                </a:moveTo>
                <a:lnTo>
                  <a:pt x="0" y="0"/>
                </a:lnTo>
                <a:lnTo>
                  <a:pt x="13360" y="33401"/>
                </a:lnTo>
                <a:lnTo>
                  <a:pt x="267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7440" y="2980686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69">
                <a:moveTo>
                  <a:pt x="0" y="0"/>
                </a:moveTo>
                <a:lnTo>
                  <a:pt x="1702" y="2540"/>
                </a:lnTo>
                <a:lnTo>
                  <a:pt x="17523" y="13276"/>
                </a:lnTo>
                <a:lnTo>
                  <a:pt x="20626" y="13906"/>
                </a:lnTo>
                <a:lnTo>
                  <a:pt x="0" y="0"/>
                </a:lnTo>
                <a:close/>
              </a:path>
            </a:pathLst>
          </a:custGeom>
          <a:solidFill>
            <a:srgbClr val="A8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4565" y="2927781"/>
            <a:ext cx="78105" cy="70485"/>
          </a:xfrm>
          <a:custGeom>
            <a:avLst/>
            <a:gdLst/>
            <a:ahLst/>
            <a:cxnLst/>
            <a:rect l="l" t="t" r="r" b="b"/>
            <a:pathLst>
              <a:path w="78104" h="70485">
                <a:moveTo>
                  <a:pt x="4270" y="0"/>
                </a:moveTo>
                <a:lnTo>
                  <a:pt x="3911" y="535"/>
                </a:lnTo>
                <a:lnTo>
                  <a:pt x="0" y="20028"/>
                </a:lnTo>
                <a:lnTo>
                  <a:pt x="3911" y="39524"/>
                </a:lnTo>
                <a:lnTo>
                  <a:pt x="12877" y="52905"/>
                </a:lnTo>
                <a:lnTo>
                  <a:pt x="33503" y="66811"/>
                </a:lnTo>
                <a:lnTo>
                  <a:pt x="49771" y="70117"/>
                </a:lnTo>
                <a:lnTo>
                  <a:pt x="69147" y="66181"/>
                </a:lnTo>
                <a:lnTo>
                  <a:pt x="75811" y="61659"/>
                </a:lnTo>
                <a:lnTo>
                  <a:pt x="70713" y="61659"/>
                </a:lnTo>
                <a:lnTo>
                  <a:pt x="44380" y="56343"/>
                </a:lnTo>
                <a:lnTo>
                  <a:pt x="22875" y="41844"/>
                </a:lnTo>
                <a:lnTo>
                  <a:pt x="8377" y="20340"/>
                </a:lnTo>
                <a:lnTo>
                  <a:pt x="4270" y="0"/>
                </a:lnTo>
                <a:close/>
              </a:path>
              <a:path w="78104" h="70485">
                <a:moveTo>
                  <a:pt x="77970" y="60194"/>
                </a:moveTo>
                <a:lnTo>
                  <a:pt x="70713" y="61659"/>
                </a:lnTo>
                <a:lnTo>
                  <a:pt x="75811" y="61659"/>
                </a:lnTo>
                <a:lnTo>
                  <a:pt x="77970" y="60194"/>
                </a:lnTo>
                <a:close/>
              </a:path>
            </a:pathLst>
          </a:custGeom>
          <a:solidFill>
            <a:srgbClr val="B3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38833" y="2908145"/>
            <a:ext cx="91440" cy="81915"/>
          </a:xfrm>
          <a:custGeom>
            <a:avLst/>
            <a:gdLst/>
            <a:ahLst/>
            <a:cxnLst/>
            <a:rect l="l" t="t" r="r" b="b"/>
            <a:pathLst>
              <a:path w="91439" h="81914">
                <a:moveTo>
                  <a:pt x="16581" y="0"/>
                </a:moveTo>
                <a:lnTo>
                  <a:pt x="10308" y="4254"/>
                </a:lnTo>
                <a:lnTo>
                  <a:pt x="0" y="19636"/>
                </a:lnTo>
                <a:lnTo>
                  <a:pt x="4106" y="39976"/>
                </a:lnTo>
                <a:lnTo>
                  <a:pt x="18605" y="61480"/>
                </a:lnTo>
                <a:lnTo>
                  <a:pt x="40109" y="75979"/>
                </a:lnTo>
                <a:lnTo>
                  <a:pt x="66442" y="81295"/>
                </a:lnTo>
                <a:lnTo>
                  <a:pt x="73699" y="79830"/>
                </a:lnTo>
                <a:lnTo>
                  <a:pt x="80697" y="75082"/>
                </a:lnTo>
                <a:lnTo>
                  <a:pt x="86607" y="66259"/>
                </a:lnTo>
                <a:lnTo>
                  <a:pt x="66442" y="66259"/>
                </a:lnTo>
                <a:lnTo>
                  <a:pt x="45962" y="62124"/>
                </a:lnTo>
                <a:lnTo>
                  <a:pt x="29238" y="50847"/>
                </a:lnTo>
                <a:lnTo>
                  <a:pt x="17961" y="34122"/>
                </a:lnTo>
                <a:lnTo>
                  <a:pt x="13826" y="13642"/>
                </a:lnTo>
                <a:lnTo>
                  <a:pt x="16581" y="0"/>
                </a:lnTo>
                <a:close/>
              </a:path>
              <a:path w="91439" h="81914">
                <a:moveTo>
                  <a:pt x="91368" y="59126"/>
                </a:moveTo>
                <a:lnTo>
                  <a:pt x="86922" y="62124"/>
                </a:lnTo>
                <a:lnTo>
                  <a:pt x="66442" y="66259"/>
                </a:lnTo>
                <a:lnTo>
                  <a:pt x="86607" y="66259"/>
                </a:lnTo>
                <a:lnTo>
                  <a:pt x="91361" y="59160"/>
                </a:lnTo>
                <a:close/>
              </a:path>
            </a:pathLst>
          </a:custGeom>
          <a:solidFill>
            <a:srgbClr val="C0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52660" y="2899463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4" h="75564">
                <a:moveTo>
                  <a:pt x="23170" y="0"/>
                </a:moveTo>
                <a:lnTo>
                  <a:pt x="12302" y="2207"/>
                </a:lnTo>
                <a:lnTo>
                  <a:pt x="2754" y="8683"/>
                </a:lnTo>
                <a:lnTo>
                  <a:pt x="0" y="22326"/>
                </a:lnTo>
                <a:lnTo>
                  <a:pt x="4135" y="42806"/>
                </a:lnTo>
                <a:lnTo>
                  <a:pt x="15411" y="59531"/>
                </a:lnTo>
                <a:lnTo>
                  <a:pt x="32136" y="70807"/>
                </a:lnTo>
                <a:lnTo>
                  <a:pt x="52616" y="74942"/>
                </a:lnTo>
                <a:lnTo>
                  <a:pt x="73096" y="70807"/>
                </a:lnTo>
                <a:lnTo>
                  <a:pt x="77541" y="67810"/>
                </a:lnTo>
                <a:lnTo>
                  <a:pt x="79127" y="59905"/>
                </a:lnTo>
                <a:lnTo>
                  <a:pt x="52616" y="59905"/>
                </a:lnTo>
                <a:lnTo>
                  <a:pt x="37982" y="56952"/>
                </a:lnTo>
                <a:lnTo>
                  <a:pt x="26033" y="48898"/>
                </a:lnTo>
                <a:lnTo>
                  <a:pt x="17977" y="36953"/>
                </a:lnTo>
                <a:lnTo>
                  <a:pt x="15024" y="22326"/>
                </a:lnTo>
                <a:lnTo>
                  <a:pt x="17977" y="7700"/>
                </a:lnTo>
                <a:lnTo>
                  <a:pt x="23170" y="0"/>
                </a:lnTo>
                <a:close/>
              </a:path>
              <a:path w="81914" h="75564">
                <a:moveTo>
                  <a:pt x="81012" y="46191"/>
                </a:moveTo>
                <a:lnTo>
                  <a:pt x="79187" y="48898"/>
                </a:lnTo>
                <a:lnTo>
                  <a:pt x="67242" y="56952"/>
                </a:lnTo>
                <a:lnTo>
                  <a:pt x="52616" y="59905"/>
                </a:lnTo>
                <a:lnTo>
                  <a:pt x="79127" y="59905"/>
                </a:lnTo>
                <a:lnTo>
                  <a:pt x="81445" y="48348"/>
                </a:lnTo>
                <a:lnTo>
                  <a:pt x="81012" y="46191"/>
                </a:lnTo>
                <a:close/>
              </a:path>
            </a:pathLst>
          </a:custGeom>
          <a:solidFill>
            <a:srgbClr val="CDB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67684" y="2897736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30">
                <a:moveTo>
                  <a:pt x="16649" y="0"/>
                </a:moveTo>
                <a:lnTo>
                  <a:pt x="8146" y="1727"/>
                </a:lnTo>
                <a:lnTo>
                  <a:pt x="2953" y="9427"/>
                </a:lnTo>
                <a:lnTo>
                  <a:pt x="0" y="24053"/>
                </a:lnTo>
                <a:lnTo>
                  <a:pt x="2953" y="38680"/>
                </a:lnTo>
                <a:lnTo>
                  <a:pt x="11009" y="50625"/>
                </a:lnTo>
                <a:lnTo>
                  <a:pt x="22958" y="58679"/>
                </a:lnTo>
                <a:lnTo>
                  <a:pt x="37591" y="61633"/>
                </a:lnTo>
                <a:lnTo>
                  <a:pt x="52218" y="58679"/>
                </a:lnTo>
                <a:lnTo>
                  <a:pt x="64163" y="50625"/>
                </a:lnTo>
                <a:lnTo>
                  <a:pt x="65988" y="47919"/>
                </a:lnTo>
                <a:lnTo>
                  <a:pt x="65725" y="46608"/>
                </a:lnTo>
                <a:lnTo>
                  <a:pt x="37591" y="46608"/>
                </a:lnTo>
                <a:lnTo>
                  <a:pt x="28811" y="44836"/>
                </a:lnTo>
                <a:lnTo>
                  <a:pt x="21642" y="40003"/>
                </a:lnTo>
                <a:lnTo>
                  <a:pt x="16809" y="32834"/>
                </a:lnTo>
                <a:lnTo>
                  <a:pt x="15036" y="24053"/>
                </a:lnTo>
                <a:lnTo>
                  <a:pt x="16809" y="15273"/>
                </a:lnTo>
                <a:lnTo>
                  <a:pt x="21642" y="8104"/>
                </a:lnTo>
                <a:lnTo>
                  <a:pt x="28811" y="3270"/>
                </a:lnTo>
                <a:lnTo>
                  <a:pt x="30790" y="2871"/>
                </a:lnTo>
                <a:lnTo>
                  <a:pt x="16649" y="0"/>
                </a:lnTo>
                <a:close/>
              </a:path>
              <a:path w="66039" h="62230">
                <a:moveTo>
                  <a:pt x="59681" y="26359"/>
                </a:moveTo>
                <a:lnTo>
                  <a:pt x="58374" y="32834"/>
                </a:lnTo>
                <a:lnTo>
                  <a:pt x="53541" y="40003"/>
                </a:lnTo>
                <a:lnTo>
                  <a:pt x="46372" y="44836"/>
                </a:lnTo>
                <a:lnTo>
                  <a:pt x="37591" y="46608"/>
                </a:lnTo>
                <a:lnTo>
                  <a:pt x="65725" y="46608"/>
                </a:lnTo>
                <a:lnTo>
                  <a:pt x="62510" y="30582"/>
                </a:lnTo>
                <a:lnTo>
                  <a:pt x="59681" y="26359"/>
                </a:lnTo>
                <a:close/>
              </a:path>
            </a:pathLst>
          </a:custGeom>
          <a:solidFill>
            <a:srgbClr val="DB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82723" y="2900609"/>
            <a:ext cx="45085" cy="43815"/>
          </a:xfrm>
          <a:custGeom>
            <a:avLst/>
            <a:gdLst/>
            <a:ahLst/>
            <a:cxnLst/>
            <a:rect l="l" t="t" r="r" b="b"/>
            <a:pathLst>
              <a:path w="45085" h="43814">
                <a:moveTo>
                  <a:pt x="15753" y="0"/>
                </a:moveTo>
                <a:lnTo>
                  <a:pt x="13774" y="399"/>
                </a:lnTo>
                <a:lnTo>
                  <a:pt x="6605" y="5232"/>
                </a:lnTo>
                <a:lnTo>
                  <a:pt x="1772" y="12402"/>
                </a:lnTo>
                <a:lnTo>
                  <a:pt x="0" y="21182"/>
                </a:lnTo>
                <a:lnTo>
                  <a:pt x="1772" y="29962"/>
                </a:lnTo>
                <a:lnTo>
                  <a:pt x="6605" y="37131"/>
                </a:lnTo>
                <a:lnTo>
                  <a:pt x="13774" y="41965"/>
                </a:lnTo>
                <a:lnTo>
                  <a:pt x="22555" y="43737"/>
                </a:lnTo>
                <a:lnTo>
                  <a:pt x="31335" y="41965"/>
                </a:lnTo>
                <a:lnTo>
                  <a:pt x="38504" y="37131"/>
                </a:lnTo>
                <a:lnTo>
                  <a:pt x="43338" y="29962"/>
                </a:lnTo>
                <a:lnTo>
                  <a:pt x="43592" y="28700"/>
                </a:lnTo>
                <a:lnTo>
                  <a:pt x="18402" y="28700"/>
                </a:lnTo>
                <a:lnTo>
                  <a:pt x="15036" y="25335"/>
                </a:lnTo>
                <a:lnTo>
                  <a:pt x="15036" y="17029"/>
                </a:lnTo>
                <a:lnTo>
                  <a:pt x="18402" y="13663"/>
                </a:lnTo>
                <a:lnTo>
                  <a:pt x="38062" y="13663"/>
                </a:lnTo>
                <a:lnTo>
                  <a:pt x="36809" y="11793"/>
                </a:lnTo>
                <a:lnTo>
                  <a:pt x="20989" y="1063"/>
                </a:lnTo>
                <a:lnTo>
                  <a:pt x="15753" y="0"/>
                </a:lnTo>
                <a:close/>
              </a:path>
              <a:path w="45085" h="43814">
                <a:moveTo>
                  <a:pt x="38062" y="13663"/>
                </a:moveTo>
                <a:lnTo>
                  <a:pt x="26708" y="13663"/>
                </a:lnTo>
                <a:lnTo>
                  <a:pt x="30073" y="17029"/>
                </a:lnTo>
                <a:lnTo>
                  <a:pt x="30073" y="25335"/>
                </a:lnTo>
                <a:lnTo>
                  <a:pt x="26708" y="28700"/>
                </a:lnTo>
                <a:lnTo>
                  <a:pt x="43592" y="28700"/>
                </a:lnTo>
                <a:lnTo>
                  <a:pt x="44644" y="23488"/>
                </a:lnTo>
                <a:lnTo>
                  <a:pt x="38062" y="13663"/>
                </a:lnTo>
                <a:close/>
              </a:path>
            </a:pathLst>
          </a:custGeom>
          <a:solidFill>
            <a:srgbClr val="EB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7758" y="2914272"/>
            <a:ext cx="15240" cy="15241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1671" y="0"/>
                </a:moveTo>
                <a:lnTo>
                  <a:pt x="3365" y="0"/>
                </a:lnTo>
                <a:lnTo>
                  <a:pt x="0" y="3365"/>
                </a:lnTo>
                <a:lnTo>
                  <a:pt x="0" y="11671"/>
                </a:lnTo>
                <a:lnTo>
                  <a:pt x="3365" y="15036"/>
                </a:lnTo>
                <a:lnTo>
                  <a:pt x="11671" y="15036"/>
                </a:lnTo>
                <a:lnTo>
                  <a:pt x="15036" y="11671"/>
                </a:lnTo>
                <a:lnTo>
                  <a:pt x="15036" y="3365"/>
                </a:lnTo>
                <a:lnTo>
                  <a:pt x="11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34565" y="2897734"/>
            <a:ext cx="99695" cy="100330"/>
          </a:xfrm>
          <a:custGeom>
            <a:avLst/>
            <a:gdLst/>
            <a:ahLst/>
            <a:cxnLst/>
            <a:rect l="l" t="t" r="r" b="b"/>
            <a:pathLst>
              <a:path w="99695" h="100330">
                <a:moveTo>
                  <a:pt x="0" y="50076"/>
                </a:moveTo>
                <a:lnTo>
                  <a:pt x="3911" y="30582"/>
                </a:lnTo>
                <a:lnTo>
                  <a:pt x="14579" y="14665"/>
                </a:lnTo>
                <a:lnTo>
                  <a:pt x="30400" y="3934"/>
                </a:lnTo>
                <a:lnTo>
                  <a:pt x="49771" y="0"/>
                </a:lnTo>
                <a:lnTo>
                  <a:pt x="69147" y="3934"/>
                </a:lnTo>
                <a:lnTo>
                  <a:pt x="84967" y="14665"/>
                </a:lnTo>
                <a:lnTo>
                  <a:pt x="95632" y="30582"/>
                </a:lnTo>
                <a:lnTo>
                  <a:pt x="99542" y="50076"/>
                </a:lnTo>
                <a:lnTo>
                  <a:pt x="95632" y="69571"/>
                </a:lnTo>
                <a:lnTo>
                  <a:pt x="84967" y="85493"/>
                </a:lnTo>
                <a:lnTo>
                  <a:pt x="69147" y="96228"/>
                </a:lnTo>
                <a:lnTo>
                  <a:pt x="49771" y="100164"/>
                </a:lnTo>
                <a:lnTo>
                  <a:pt x="30400" y="96228"/>
                </a:lnTo>
                <a:lnTo>
                  <a:pt x="14579" y="85493"/>
                </a:lnTo>
                <a:lnTo>
                  <a:pt x="3911" y="69571"/>
                </a:lnTo>
                <a:lnTo>
                  <a:pt x="0" y="5007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681872" y="2867575"/>
            <a:ext cx="12953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08"/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  <a:p>
            <a:pPr marL="12699">
              <a:spcBef>
                <a:spcPts val="810"/>
              </a:spcBef>
            </a:pPr>
            <a:r>
              <a:rPr sz="1000" spc="-55" dirty="0">
                <a:solidFill>
                  <a:srgbClr val="231F20"/>
                </a:solidFill>
                <a:latin typeface="Tahoma"/>
                <a:cs typeface="Tahoma"/>
              </a:rPr>
              <a:t>-e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27690" y="2828825"/>
            <a:ext cx="2330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i="1" spc="-191" dirty="0">
                <a:solidFill>
                  <a:srgbClr val="231F20"/>
                </a:solidFill>
                <a:latin typeface="Verdana"/>
                <a:cs typeface="Verdana"/>
              </a:rPr>
              <a:t>v=O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1699" y="3339605"/>
            <a:ext cx="596646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3" algn="ctr"/>
            <a:r>
              <a:rPr sz="1300" spc="-4" dirty="0">
                <a:solidFill>
                  <a:srgbClr val="231F20"/>
                </a:solidFill>
                <a:latin typeface="Microsoft Sans Serif"/>
                <a:cs typeface="Microsoft Sans Serif"/>
              </a:rPr>
              <a:t>(b)</a:t>
            </a:r>
            <a:endParaRPr sz="1300">
              <a:latin typeface="Microsoft Sans Serif"/>
              <a:cs typeface="Microsoft Sans Serif"/>
            </a:endParaRPr>
          </a:p>
          <a:p>
            <a:pPr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699" marR="5080">
              <a:lnSpc>
                <a:spcPts val="1180"/>
              </a:lnSpc>
            </a:pPr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60" dirty="0">
                <a:latin typeface="Georgia"/>
                <a:cs typeface="Georgia"/>
              </a:rPr>
              <a:t>4.9: </a:t>
            </a:r>
            <a:r>
              <a:rPr sz="1000" spc="4" dirty="0">
                <a:latin typeface="Georgia"/>
                <a:cs typeface="Georgia"/>
              </a:rPr>
              <a:t>(a) </a:t>
            </a:r>
            <a:r>
              <a:rPr sz="1000" spc="-14" dirty="0">
                <a:latin typeface="Georgia"/>
                <a:cs typeface="Georgia"/>
              </a:rPr>
              <a:t>Electron </a:t>
            </a:r>
            <a:r>
              <a:rPr sz="1000" spc="-35" dirty="0">
                <a:latin typeface="Georgia"/>
                <a:cs typeface="Georgia"/>
              </a:rPr>
              <a:t>flies </a:t>
            </a:r>
            <a:r>
              <a:rPr sz="1000" spc="-25" dirty="0">
                <a:latin typeface="Georgia"/>
                <a:cs typeface="Georgia"/>
              </a:rPr>
              <a:t>in </a:t>
            </a:r>
            <a:r>
              <a:rPr sz="1000" spc="-30" dirty="0">
                <a:latin typeface="Georgia"/>
                <a:cs typeface="Georgia"/>
              </a:rPr>
              <a:t>from </a:t>
            </a:r>
            <a:r>
              <a:rPr sz="1000" i="1" spc="285" dirty="0">
                <a:latin typeface="Arial Narrow"/>
                <a:cs typeface="Arial Narrow"/>
              </a:rPr>
              <a:t>∞ </a:t>
            </a:r>
            <a:r>
              <a:rPr sz="1000" spc="-4" dirty="0">
                <a:latin typeface="Georgia"/>
                <a:cs typeface="Georgia"/>
              </a:rPr>
              <a:t>with </a:t>
            </a:r>
            <a:r>
              <a:rPr sz="1000" spc="-35" dirty="0">
                <a:latin typeface="Georgia"/>
                <a:cs typeface="Georgia"/>
              </a:rPr>
              <a:t>speed </a:t>
            </a:r>
            <a:r>
              <a:rPr sz="1000" i="1" spc="14" dirty="0">
                <a:latin typeface="Trebuchet MS"/>
                <a:cs typeface="Trebuchet MS"/>
              </a:rPr>
              <a:t>v</a:t>
            </a:r>
            <a:r>
              <a:rPr sz="1000" spc="22" baseline="-11904" dirty="0">
                <a:latin typeface="Arial"/>
                <a:cs typeface="Arial"/>
              </a:rPr>
              <a:t>0</a:t>
            </a:r>
            <a:r>
              <a:rPr sz="1000" spc="14" dirty="0">
                <a:latin typeface="Georgia"/>
                <a:cs typeface="Georgia"/>
              </a:rPr>
              <a:t>. </a:t>
            </a:r>
            <a:r>
              <a:rPr sz="1000" dirty="0">
                <a:latin typeface="Georgia"/>
                <a:cs typeface="Georgia"/>
              </a:rPr>
              <a:t>(b) </a:t>
            </a:r>
            <a:r>
              <a:rPr sz="1000" spc="-14" dirty="0">
                <a:latin typeface="Georgia"/>
                <a:cs typeface="Georgia"/>
              </a:rPr>
              <a:t>Electron </a:t>
            </a:r>
            <a:r>
              <a:rPr sz="1000" spc="-40" dirty="0">
                <a:latin typeface="Georgia"/>
                <a:cs typeface="Georgia"/>
              </a:rPr>
              <a:t>comes </a:t>
            </a:r>
            <a:r>
              <a:rPr sz="1000" dirty="0">
                <a:latin typeface="Georgia"/>
                <a:cs typeface="Georgia"/>
              </a:rPr>
              <a:t>to </a:t>
            </a:r>
            <a:r>
              <a:rPr sz="1000" spc="-25" dirty="0">
                <a:latin typeface="Georgia"/>
                <a:cs typeface="Georgia"/>
              </a:rPr>
              <a:t>rest </a:t>
            </a:r>
            <a:r>
              <a:rPr sz="1000" spc="-20" dirty="0">
                <a:latin typeface="Georgia"/>
                <a:cs typeface="Georgia"/>
              </a:rPr>
              <a:t>midway </a:t>
            </a:r>
            <a:r>
              <a:rPr sz="1000" spc="-30" dirty="0">
                <a:latin typeface="Georgia"/>
                <a:cs typeface="Georgia"/>
              </a:rPr>
              <a:t>between </a:t>
            </a:r>
            <a:r>
              <a:rPr sz="1000" spc="-14" dirty="0">
                <a:latin typeface="Georgia"/>
                <a:cs typeface="Georgia"/>
              </a:rPr>
              <a:t>the  </a:t>
            </a:r>
            <a:r>
              <a:rPr sz="1000" spc="-25" dirty="0">
                <a:latin typeface="Georgia"/>
                <a:cs typeface="Georgia"/>
              </a:rPr>
              <a:t>other  two</a:t>
            </a:r>
            <a:r>
              <a:rPr sz="1000" spc="-4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electrons.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74799" y="4232657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52165" y="4235706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74797" y="4342387"/>
            <a:ext cx="35179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3812" algn="l"/>
              </a:tabLst>
            </a:pPr>
            <a:r>
              <a:rPr sz="800" spc="-14" dirty="0">
                <a:latin typeface="Century"/>
                <a:cs typeface="Century"/>
              </a:rPr>
              <a:t>2	</a:t>
            </a:r>
            <a:r>
              <a:rPr sz="1200" spc="-22" baseline="6944" dirty="0">
                <a:latin typeface="Century"/>
                <a:cs typeface="Century"/>
              </a:rPr>
              <a:t>0</a:t>
            </a:r>
            <a:endParaRPr sz="1200" baseline="6944">
              <a:latin typeface="Century"/>
              <a:cs typeface="Century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01701" y="4239769"/>
            <a:ext cx="522160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kinetic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150" dirty="0">
                <a:latin typeface="Georgia"/>
                <a:cs typeface="Georgia"/>
              </a:rPr>
              <a:t>∆</a:t>
            </a:r>
            <a:r>
              <a:rPr sz="1200" i="1" spc="150" dirty="0">
                <a:latin typeface="Bookman Old Style"/>
                <a:cs typeface="Bookman Old Style"/>
              </a:rPr>
              <a:t>K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30" dirty="0">
                <a:latin typeface="Meiryo"/>
                <a:cs typeface="Meiryo"/>
              </a:rPr>
              <a:t>−  </a:t>
            </a:r>
            <a:r>
              <a:rPr sz="1200" i="1" spc="-50" dirty="0">
                <a:latin typeface="Bookman Old Style"/>
                <a:cs typeface="Bookman Old Style"/>
              </a:rPr>
              <a:t>mv  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5" dirty="0">
                <a:latin typeface="Georgia"/>
                <a:cs typeface="Georgia"/>
              </a:rPr>
              <a:t>conservation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gives: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16556" y="4681729"/>
            <a:ext cx="142811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170168" algn="l"/>
              </a:tabLst>
            </a:pPr>
            <a:r>
              <a:rPr sz="1200" spc="181" dirty="0">
                <a:latin typeface="Georgia"/>
                <a:cs typeface="Georgia"/>
              </a:rPr>
              <a:t>∆</a:t>
            </a:r>
            <a:r>
              <a:rPr sz="1200" i="1" spc="114" dirty="0">
                <a:latin typeface="Bookman Old Style"/>
                <a:cs typeface="Bookman Old Style"/>
              </a:rPr>
              <a:t>K</a:t>
            </a:r>
            <a:r>
              <a:rPr sz="1200" i="1" spc="4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spc="181" dirty="0">
                <a:latin typeface="Georgia"/>
                <a:cs typeface="Georgia"/>
              </a:rPr>
              <a:t>∆</a:t>
            </a:r>
            <a:r>
              <a:rPr sz="1200" i="1" spc="-75" dirty="0">
                <a:latin typeface="Bookman Old Style"/>
                <a:cs typeface="Bookman Old Style"/>
              </a:rPr>
              <a:t>U</a:t>
            </a:r>
            <a:r>
              <a:rPr sz="1200" i="1" dirty="0">
                <a:latin typeface="Bookman Old Style"/>
                <a:cs typeface="Bookman Old Style"/>
              </a:rPr>
              <a:t>	</a:t>
            </a:r>
            <a:r>
              <a:rPr sz="1200" spc="-55" dirty="0">
                <a:latin typeface="Georgia"/>
                <a:cs typeface="Georgia"/>
              </a:rPr>
              <a:t>=</a:t>
            </a:r>
            <a:r>
              <a:rPr sz="1200" i="1" dirty="0">
                <a:latin typeface="Meiryo"/>
                <a:cs typeface="Meiryo"/>
              </a:rPr>
              <a:t>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91077" y="4784347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91075" y="4671570"/>
            <a:ext cx="3581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9526" algn="l"/>
              </a:tabLst>
            </a:pPr>
            <a:r>
              <a:rPr sz="800" spc="-14" dirty="0">
                <a:latin typeface="Century"/>
                <a:cs typeface="Century"/>
              </a:rPr>
              <a:t>1	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2349" y="476910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56954" y="4681729"/>
            <a:ext cx="815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30" dirty="0">
                <a:latin typeface="Meiryo"/>
                <a:cs typeface="Meiryo"/>
              </a:rPr>
              <a:t>−  </a:t>
            </a:r>
            <a:r>
              <a:rPr sz="1200" i="1" spc="-50" dirty="0">
                <a:latin typeface="Bookman Old Style"/>
                <a:cs typeface="Bookman Old Style"/>
              </a:rPr>
              <a:t>mv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6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74032" y="4791761"/>
            <a:ext cx="356615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961638" y="4523232"/>
            <a:ext cx="37655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80"/>
            <a:r>
              <a:rPr i="1" spc="-89" baseline="-20833" dirty="0">
                <a:latin typeface="Bookman Old Style"/>
                <a:cs typeface="Bookman Old Style"/>
              </a:rPr>
              <a:t>e</a:t>
            </a:r>
            <a:r>
              <a:rPr sz="800" spc="-60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  <a:p>
            <a:pPr marL="12699">
              <a:spcBef>
                <a:spcPts val="619"/>
              </a:spcBef>
            </a:pPr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0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1699" y="5077969"/>
            <a:ext cx="815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5" dirty="0">
                <a:latin typeface="Georgia"/>
                <a:cs typeface="Georgia"/>
              </a:rPr>
              <a:t>Solve </a:t>
            </a:r>
            <a:r>
              <a:rPr sz="1200" spc="-45" dirty="0">
                <a:latin typeface="Georgia"/>
                <a:cs typeface="Georgia"/>
              </a:rPr>
              <a:t>for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i="1" spc="-40" dirty="0">
                <a:latin typeface="Bookman Old Style"/>
                <a:cs typeface="Bookman Old Style"/>
              </a:rPr>
              <a:t>v</a:t>
            </a:r>
            <a:r>
              <a:rPr sz="1200" spc="-60" baseline="-10416" dirty="0">
                <a:latin typeface="Century"/>
                <a:cs typeface="Century"/>
              </a:rPr>
              <a:t>0</a:t>
            </a:r>
            <a:r>
              <a:rPr sz="1200" spc="-4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10715" y="5425440"/>
            <a:ext cx="160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-23148" dirty="0">
                <a:latin typeface="Bookman Old Style"/>
                <a:cs typeface="Bookman Old Style"/>
              </a:rPr>
              <a:t>v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83868" y="5576826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72844" y="5486401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072132" y="5385816"/>
            <a:ext cx="958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00" dirty="0">
                <a:latin typeface="Bookman Old Style"/>
                <a:cs typeface="Bookman Old Style"/>
              </a:rPr>
              <a:t>e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42236" y="538175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944319" y="5599482"/>
            <a:ext cx="41148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084324" y="566521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31924" y="5593079"/>
            <a:ext cx="434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4" dirty="0">
                <a:latin typeface="Bookman Old Style"/>
                <a:cs typeface="Bookman Old Style"/>
              </a:rPr>
              <a:t> </a:t>
            </a:r>
            <a:r>
              <a:rPr sz="1200" i="1" spc="10" dirty="0">
                <a:latin typeface="Bookman Old Style"/>
                <a:cs typeface="Bookman Old Style"/>
              </a:rPr>
              <a:t>mr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2844" y="5888736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44320" y="5998769"/>
            <a:ext cx="333756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77389" y="6003547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47493" y="5785106"/>
            <a:ext cx="1122680" cy="302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(1</a:t>
            </a:r>
            <a:r>
              <a:rPr sz="1200" i="1" spc="-4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60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80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1250" dirty="0">
                <a:latin typeface="Arial"/>
                <a:cs typeface="Arial"/>
              </a:rPr>
              <a:t>−</a:t>
            </a:r>
            <a:r>
              <a:rPr sz="1200" spc="14" baseline="31250" dirty="0">
                <a:latin typeface="Century"/>
                <a:cs typeface="Century"/>
              </a:rPr>
              <a:t>19 </a:t>
            </a:r>
            <a:r>
              <a:rPr sz="1200" spc="20" dirty="0">
                <a:latin typeface="Georgia"/>
                <a:cs typeface="Georgia"/>
              </a:rPr>
              <a:t>C)</a:t>
            </a:r>
            <a:r>
              <a:rPr sz="1200" spc="30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  <a:p>
            <a:pPr marL="18413">
              <a:spcBef>
                <a:spcPts val="191"/>
              </a:spcBef>
            </a:pP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928823" y="6123738"/>
            <a:ext cx="25298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916428" y="6116323"/>
            <a:ext cx="2692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0" dirty="0">
                <a:latin typeface="Century"/>
                <a:cs typeface="Century"/>
              </a:rPr>
              <a:t>N</a:t>
            </a:r>
            <a:r>
              <a:rPr sz="800" i="1" spc="-30" dirty="0">
                <a:latin typeface="Arial"/>
                <a:cs typeface="Arial"/>
              </a:rPr>
              <a:t>·</a:t>
            </a:r>
            <a:r>
              <a:rPr sz="800" spc="-20" dirty="0">
                <a:latin typeface="Century"/>
                <a:cs typeface="Century"/>
              </a:rPr>
              <a:t>m</a:t>
            </a:r>
            <a:r>
              <a:rPr sz="900" spc="-37" baseline="23148" dirty="0">
                <a:latin typeface="Verdana"/>
                <a:cs typeface="Verdana"/>
              </a:rPr>
              <a:t>2</a:t>
            </a:r>
            <a:endParaRPr sz="900" baseline="23148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31923" y="6013704"/>
            <a:ext cx="3360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261598" algn="l"/>
              </a:tabLst>
            </a:pPr>
            <a:r>
              <a:rPr sz="1200" i="1" spc="-60" dirty="0">
                <a:latin typeface="Bookman Old Style"/>
                <a:cs typeface="Bookman Old Style"/>
              </a:rPr>
              <a:t>π</a:t>
            </a:r>
            <a:r>
              <a:rPr sz="1200" spc="-60" dirty="0">
                <a:latin typeface="Georgia"/>
                <a:cs typeface="Georgia"/>
              </a:rPr>
              <a:t>(8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85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24305" dirty="0">
                <a:latin typeface="Arial"/>
                <a:cs typeface="Arial"/>
              </a:rPr>
              <a:t>−</a:t>
            </a:r>
            <a:r>
              <a:rPr sz="1200" spc="14" baseline="24305" dirty="0">
                <a:latin typeface="Century"/>
                <a:cs typeface="Century"/>
              </a:rPr>
              <a:t>12	</a:t>
            </a:r>
            <a:r>
              <a:rPr sz="1200" dirty="0">
                <a:latin typeface="Georgia"/>
                <a:cs typeface="Georgia"/>
              </a:rPr>
              <a:t>)(9</a:t>
            </a:r>
            <a:r>
              <a:rPr sz="1200" i="1" dirty="0">
                <a:latin typeface="Bookman Old Style"/>
                <a:cs typeface="Bookman Old Style"/>
              </a:rPr>
              <a:t>.</a:t>
            </a:r>
            <a:r>
              <a:rPr sz="1200" dirty="0">
                <a:latin typeface="Georgia"/>
                <a:cs typeface="Georgia"/>
              </a:rPr>
              <a:t>11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5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24305" dirty="0">
                <a:latin typeface="Arial"/>
                <a:cs typeface="Arial"/>
              </a:rPr>
              <a:t>−</a:t>
            </a:r>
            <a:r>
              <a:rPr sz="1200" spc="14" baseline="24305" dirty="0">
                <a:latin typeface="Century"/>
                <a:cs typeface="Century"/>
              </a:rPr>
              <a:t>31</a:t>
            </a:r>
            <a:r>
              <a:rPr sz="1200" spc="-89" baseline="24305" dirty="0">
                <a:latin typeface="Century"/>
                <a:cs typeface="Century"/>
              </a:rPr>
              <a:t> </a:t>
            </a:r>
            <a:r>
              <a:rPr sz="1200" spc="-25" dirty="0">
                <a:latin typeface="Georgia"/>
                <a:cs typeface="Georgia"/>
              </a:rPr>
              <a:t>kg)(1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25" dirty="0">
                <a:latin typeface="Georgia"/>
                <a:cs typeface="Georgia"/>
              </a:rPr>
              <a:t>0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5" dirty="0">
                <a:latin typeface="Meiryo"/>
                <a:cs typeface="Meiryo"/>
              </a:rPr>
              <a:t> </a:t>
            </a:r>
            <a:r>
              <a:rPr sz="1200" spc="14" dirty="0">
                <a:latin typeface="Georgia"/>
                <a:cs typeface="Georgia"/>
              </a:rPr>
              <a:t>10</a:t>
            </a:r>
            <a:r>
              <a:rPr sz="1200" i="1" spc="22" baseline="24305" dirty="0">
                <a:latin typeface="Arial"/>
                <a:cs typeface="Arial"/>
              </a:rPr>
              <a:t>−</a:t>
            </a:r>
            <a:r>
              <a:rPr sz="1200" spc="22" baseline="24305" dirty="0">
                <a:latin typeface="Century"/>
                <a:cs typeface="Century"/>
              </a:rPr>
              <a:t>2</a:t>
            </a:r>
            <a:r>
              <a:rPr sz="1200" spc="-89" baseline="24305" dirty="0">
                <a:latin typeface="Century"/>
                <a:cs typeface="Century"/>
              </a:rPr>
              <a:t> </a:t>
            </a:r>
            <a:r>
              <a:rPr sz="1200" spc="-40" dirty="0">
                <a:latin typeface="Georgia"/>
                <a:cs typeface="Georgia"/>
              </a:rPr>
              <a:t>m)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24348" y="5888736"/>
            <a:ext cx="7785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01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30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77203" y="5878579"/>
            <a:ext cx="2635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5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0" dirty="0">
                <a:latin typeface="Century"/>
                <a:cs typeface="Century"/>
              </a:rPr>
              <a:t>m</a:t>
            </a:r>
            <a:r>
              <a:rPr sz="900" spc="-30" baseline="23148" dirty="0">
                <a:latin typeface="Verdana"/>
                <a:cs typeface="Verdana"/>
              </a:rPr>
              <a:t>2</a:t>
            </a:r>
            <a:endParaRPr sz="900" baseline="23148">
              <a:latin typeface="Verdana"/>
              <a:cs typeface="Verdan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193232" y="5998769"/>
            <a:ext cx="14325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02172" y="5963922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baseline="-13888" dirty="0">
                <a:latin typeface="Century"/>
                <a:cs typeface="Century"/>
              </a:rPr>
              <a:t>s</a:t>
            </a:r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01703" y="6333744"/>
            <a:ext cx="7702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0" dirty="0">
                <a:latin typeface="Georgia"/>
                <a:cs typeface="Georgia"/>
              </a:rPr>
              <a:t>which</a:t>
            </a:r>
            <a:r>
              <a:rPr sz="1200" spc="-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gives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79724" y="6591810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306572" y="6519673"/>
            <a:ext cx="9525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5" dirty="0">
                <a:latin typeface="Bookman Old Style"/>
                <a:cs typeface="Bookman Old Style"/>
              </a:rPr>
              <a:t>v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50" dirty="0">
                <a:latin typeface="Georgia"/>
                <a:cs typeface="Georgia"/>
              </a:rPr>
              <a:t>3</a:t>
            </a:r>
            <a:r>
              <a:rPr sz="1200" i="1" spc="-50" dirty="0">
                <a:latin typeface="Bookman Old Style"/>
                <a:cs typeface="Bookman Old Style"/>
              </a:rPr>
              <a:t>.</a:t>
            </a:r>
            <a:r>
              <a:rPr sz="1200" spc="-50" dirty="0">
                <a:latin typeface="Georgia"/>
                <a:cs typeface="Georgia"/>
              </a:rPr>
              <a:t>18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8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233164" y="6509513"/>
            <a:ext cx="21780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49192" y="6629707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361181" y="6622291"/>
            <a:ext cx="685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5" dirty="0">
                <a:latin typeface="Century"/>
                <a:cs typeface="Century"/>
              </a:rPr>
              <a:t>s</a:t>
            </a:r>
            <a:endParaRPr sz="800">
              <a:latin typeface="Century"/>
              <a:cs typeface="Century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685801"/>
            <a:ext cx="345821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endParaRPr sz="2500">
              <a:latin typeface="Georgia"/>
              <a:cs typeface="Georgia"/>
            </a:endParaRPr>
          </a:p>
          <a:p>
            <a:pPr marL="12699">
              <a:spcBef>
                <a:spcPts val="2050"/>
              </a:spcBef>
            </a:pPr>
            <a:r>
              <a:rPr sz="2500" b="1" spc="10" dirty="0">
                <a:latin typeface="Georgia"/>
                <a:cs typeface="Georgia"/>
              </a:rPr>
              <a:t>The </a:t>
            </a:r>
            <a:r>
              <a:rPr sz="2500" b="1" spc="-60" dirty="0">
                <a:latin typeface="Georgia"/>
                <a:cs typeface="Georgia"/>
              </a:rPr>
              <a:t>Electric </a:t>
            </a:r>
            <a:r>
              <a:rPr sz="2500" b="1" spc="25" dirty="0">
                <a:latin typeface="Georgia"/>
                <a:cs typeface="Georgia"/>
              </a:rPr>
              <a:t> </a:t>
            </a:r>
            <a:r>
              <a:rPr sz="2500" b="1" spc="-50" dirty="0">
                <a:latin typeface="Georgia"/>
                <a:cs typeface="Georgia"/>
              </a:rPr>
              <a:t>Potential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438400"/>
            <a:ext cx="5970270" cy="1287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699" algn="just">
              <a:spcBef>
                <a:spcPts val="1235"/>
              </a:spcBef>
            </a:pPr>
            <a:r>
              <a:rPr lang="en-US" sz="1400" b="1" spc="-25" dirty="0">
                <a:latin typeface="Times New Roman" pitchFamily="18" charset="0"/>
                <a:cs typeface="Times New Roman" pitchFamily="18" charset="0"/>
              </a:rPr>
              <a:t>1.                </a:t>
            </a:r>
            <a:r>
              <a:rPr sz="1400" b="1" spc="-25">
                <a:latin typeface="Times New Roman" pitchFamily="18" charset="0"/>
                <a:cs typeface="Times New Roman" pitchFamily="18" charset="0"/>
              </a:rPr>
              <a:t>Electrical  </a:t>
            </a:r>
            <a:r>
              <a:rPr sz="1400" b="1" spc="-20"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z="1400" b="1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40" dirty="0">
                <a:latin typeface="Times New Roman" pitchFamily="18" charset="0"/>
                <a:cs typeface="Times New Roman" pitchFamily="18" charset="0"/>
              </a:rPr>
              <a:t>Energy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699" marR="5080" algn="just">
              <a:spcBef>
                <a:spcPts val="750"/>
              </a:spcBef>
            </a:pPr>
            <a:r>
              <a:rPr sz="1200" spc="8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charge </a:t>
            </a:r>
            <a:r>
              <a:rPr sz="1200" i="1" spc="-145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moving </a:t>
            </a:r>
            <a:r>
              <a:rPr sz="1200" spc="-3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spc="-3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electric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sz="1200" b="1" spc="2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experiences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sz="1200" b="1" spc="3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1200" spc="14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1200" i="1" spc="-4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200" spc="-35" dirty="0">
                <a:latin typeface="Times New Roman" pitchFamily="18" charset="0"/>
                <a:cs typeface="Times New Roman" pitchFamily="18" charset="0"/>
              </a:rPr>
              <a:t>field.  </a:t>
            </a:r>
            <a:r>
              <a:rPr sz="1200" spc="-14" dirty="0">
                <a:latin typeface="Times New Roman" pitchFamily="18" charset="0"/>
                <a:cs typeface="Times New Roman" pitchFamily="18" charset="0"/>
              </a:rPr>
              <a:t>Also,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1200" spc="-6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1200" spc="-60" dirty="0">
                <a:latin typeface="Times New Roman" pitchFamily="18" charset="0"/>
                <a:cs typeface="Times New Roman" pitchFamily="18" charset="0"/>
              </a:rPr>
              <a:t>know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energy,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1200" spc="-60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1200" spc="-7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charge 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sz="1200" spc="14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200" spc="-60" dirty="0">
                <a:latin typeface="Times New Roman" pitchFamily="18" charset="0"/>
                <a:cs typeface="Times New Roman" pitchFamily="18" charset="0"/>
              </a:rPr>
              <a:t>moves 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from 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sz="1200" b="1" spc="-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67" baseline="-10416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sz="1200" spc="-1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200" b="1" spc="-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67" baseline="-10416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1200" spc="150" baseline="-104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is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1" y="3962402"/>
            <a:ext cx="2482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22" baseline="-20833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22" baseline="-41666" dirty="0">
                <a:latin typeface="Times New Roman" pitchFamily="18" charset="0"/>
                <a:cs typeface="Times New Roman" pitchFamily="18" charset="0"/>
              </a:rPr>
              <a:t>2</a:t>
            </a:r>
            <a:endParaRPr sz="900" baseline="-41666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2" y="4343404"/>
            <a:ext cx="12318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b="1" spc="-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37" baseline="-9259" dirty="0">
                <a:latin typeface="Times New Roman" pitchFamily="18" charset="0"/>
                <a:cs typeface="Times New Roman" pitchFamily="18" charset="0"/>
              </a:rPr>
              <a:t>1</a:t>
            </a:r>
            <a:endParaRPr sz="900" baseline="-9259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1" y="4191000"/>
            <a:ext cx="10109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36831" algn="l"/>
              </a:tabLst>
            </a:pPr>
            <a:r>
              <a:rPr sz="1200" i="1" spc="-5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200" i="1" spc="1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14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spc="140" dirty="0">
                <a:latin typeface="Times New Roman" pitchFamily="18" charset="0"/>
                <a:cs typeface="Times New Roman" pitchFamily="18" charset="0"/>
              </a:rPr>
              <a:t>∫</a:t>
            </a:r>
            <a:r>
              <a:rPr sz="1200" spc="14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200" b="1" spc="3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1200" i="1" spc="-85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sz="1200" i="1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i="1" spc="-1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130" dirty="0">
                <a:latin typeface="Times New Roman" pitchFamily="18" charset="0"/>
                <a:cs typeface="Times New Roman" pitchFamily="18" charset="0"/>
              </a:rPr>
              <a:t>s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800601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5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1200" spc="-6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200" spc="-6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summing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up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tiny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200" spc="-5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1200" i="1" spc="-110" dirty="0">
                <a:latin typeface="Times New Roman" pitchFamily="18" charset="0"/>
                <a:cs typeface="Times New Roman" pitchFamily="18" charset="0"/>
              </a:rPr>
              <a:t>dW </a:t>
            </a:r>
            <a:r>
              <a:rPr sz="1200" spc="14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1200" b="1" spc="3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1200" i="1" spc="-85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sz="1200" i="1" spc="-1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13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path.  </a:t>
            </a:r>
            <a:r>
              <a:rPr sz="1200" spc="-35" dirty="0">
                <a:latin typeface="Times New Roman" pitchFamily="18" charset="0"/>
                <a:cs typeface="Times New Roman" pitchFamily="18" charset="0"/>
              </a:rPr>
              <a:t>When  </a:t>
            </a:r>
            <a:r>
              <a:rPr sz="1200" b="1" spc="3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electrostatic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force, 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work  </a:t>
            </a:r>
            <a:r>
              <a:rPr sz="1200" spc="-60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is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2566" y="5670297"/>
            <a:ext cx="12445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008897" algn="l"/>
              </a:tabLst>
            </a:pPr>
            <a:r>
              <a:rPr sz="10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22" baseline="-20833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22" baseline="-41666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900" spc="-22" baseline="-41666">
                <a:latin typeface="Times New Roman" pitchFamily="18" charset="0"/>
                <a:cs typeface="Times New Roman" pitchFamily="18" charset="0"/>
              </a:rPr>
              <a:t>	</a:t>
            </a:r>
            <a:r>
              <a:rPr sz="1000" spc="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b="1" spc="-22" baseline="-20833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22" baseline="-41666" dirty="0">
                <a:latin typeface="Times New Roman" pitchFamily="18" charset="0"/>
                <a:cs typeface="Times New Roman" pitchFamily="18" charset="0"/>
              </a:rPr>
              <a:t>2</a:t>
            </a:r>
            <a:endParaRPr sz="900" baseline="-41666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2668" y="5982211"/>
            <a:ext cx="11201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008897" algn="l"/>
              </a:tabLst>
            </a:pPr>
            <a:r>
              <a:rPr sz="800" b="1" spc="-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37" baseline="-9259" dirty="0">
                <a:latin typeface="Times New Roman" pitchFamily="18" charset="0"/>
                <a:cs typeface="Times New Roman" pitchFamily="18" charset="0"/>
              </a:rPr>
              <a:t>1	</a:t>
            </a:r>
            <a:r>
              <a:rPr sz="800" b="1" spc="-4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900" spc="-37" baseline="-9259" dirty="0">
                <a:latin typeface="Times New Roman" pitchFamily="18" charset="0"/>
                <a:cs typeface="Times New Roman" pitchFamily="18" charset="0"/>
              </a:rPr>
              <a:t>1</a:t>
            </a:r>
            <a:endParaRPr sz="900" baseline="-9259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851" y="5821680"/>
            <a:ext cx="20104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36831" algn="l"/>
                <a:tab pos="1633663" algn="l"/>
              </a:tabLst>
            </a:pPr>
            <a:r>
              <a:rPr sz="1200" i="1" spc="-5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200" i="1" spc="1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14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spc="140" dirty="0">
                <a:latin typeface="Times New Roman" pitchFamily="18" charset="0"/>
                <a:cs typeface="Times New Roman" pitchFamily="18" charset="0"/>
              </a:rPr>
              <a:t>∫</a:t>
            </a:r>
            <a:r>
              <a:rPr sz="1200" spc="14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200" i="1" spc="-4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1200" b="1" spc="-4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200" i="1" spc="-85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sz="1200" i="1" spc="-1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1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2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140">
                <a:latin typeface="Times New Roman" pitchFamily="18" charset="0"/>
                <a:cs typeface="Times New Roman" pitchFamily="18" charset="0"/>
              </a:rPr>
              <a:t>=</a:t>
            </a:r>
            <a:r>
              <a:rPr sz="1200" spc="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i="1" spc="-145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200" i="1" spc="-145" dirty="0">
                <a:latin typeface="Times New Roman" pitchFamily="18" charset="0"/>
                <a:cs typeface="Times New Roman" pitchFamily="18" charset="0"/>
              </a:rPr>
              <a:t>  ∫</a:t>
            </a:r>
            <a:r>
              <a:rPr sz="1200" i="1" spc="-145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200" b="1" spc="2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200" i="1" spc="-85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sz="1200" i="1"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i="1" spc="-1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130" dirty="0">
                <a:latin typeface="Times New Roman" pitchFamily="18" charset="0"/>
                <a:cs typeface="Times New Roman" pitchFamily="18" charset="0"/>
              </a:rPr>
              <a:t>s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0500" y="5821680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Times New Roman" pitchFamily="18" charset="0"/>
                <a:cs typeface="Times New Roman" pitchFamily="18" charset="0"/>
              </a:rPr>
              <a:t>(</a:t>
            </a:r>
            <a:r>
              <a:rPr sz="1200" spc="25">
                <a:latin typeface="Times New Roman" pitchFamily="18" charset="0"/>
                <a:cs typeface="Times New Roman" pitchFamily="18" charset="0"/>
              </a:rPr>
              <a:t>1</a:t>
            </a:r>
            <a:r>
              <a:rPr sz="1200" spc="25" dirty="0">
                <a:latin typeface="Times New Roman" pitchFamily="18" charset="0"/>
                <a:cs typeface="Times New Roman" pitchFamily="18" charset="0"/>
              </a:rPr>
              <a:t>)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698" y="6196585"/>
            <a:ext cx="5969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22"/>
            <a:r>
              <a:rPr sz="1200" spc="-4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200" spc="-4" dirty="0">
                <a:latin typeface="Times New Roman" pitchFamily="18" charset="0"/>
                <a:cs typeface="Times New Roman" pitchFamily="18" charset="0"/>
              </a:rPr>
              <a:t>Fig</a:t>
            </a:r>
            <a:r>
              <a:rPr sz="1200" spc="-4">
                <a:latin typeface="Times New Roman" pitchFamily="18" charset="0"/>
                <a:cs typeface="Times New Roman" pitchFamily="18" charset="0"/>
              </a:rPr>
              <a:t>. </a:t>
            </a:r>
            <a:r>
              <a:rPr sz="1200" spc="-1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charge 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200" spc="-65" dirty="0">
                <a:latin typeface="Times New Roman" pitchFamily="18" charset="0"/>
                <a:cs typeface="Times New Roman" pitchFamily="18" charset="0"/>
              </a:rPr>
              <a:t>shown  </a:t>
            </a:r>
            <a:r>
              <a:rPr sz="1200" spc="-35" dirty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moved from  </a:t>
            </a:r>
            <a:r>
              <a:rPr sz="1200" b="1" spc="-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67" baseline="-10416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sz="1200" spc="-1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200" b="1" spc="-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67" baseline="-10416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along  two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paths,   </a:t>
            </a:r>
            <a:r>
              <a:rPr sz="1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with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12699"/>
            <a:r>
              <a:rPr sz="1200" i="1" spc="-13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200" b="1" spc="-130" dirty="0">
                <a:latin typeface="Times New Roman" pitchFamily="18" charset="0"/>
                <a:cs typeface="Times New Roman" pitchFamily="18" charset="0"/>
              </a:rPr>
              <a:t>s 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1200" b="1" spc="2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200" spc="-65" dirty="0">
                <a:latin typeface="Times New Roman" pitchFamily="18" charset="0"/>
                <a:cs typeface="Times New Roman" pitchFamily="18" charset="0"/>
              </a:rPr>
              <a:t>shown 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bit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paths.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 marL="12699" marR="5080" indent="222224">
              <a:spcBef>
                <a:spcPts val="20"/>
              </a:spcBef>
            </a:pPr>
            <a:r>
              <a:rPr sz="1200" spc="-60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sz="1200" spc="14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turns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mathematical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electrostatic </a:t>
            </a:r>
            <a:r>
              <a:rPr sz="1200" spc="-40" dirty="0">
                <a:latin typeface="Times New Roman" pitchFamily="18" charset="0"/>
                <a:cs typeface="Times New Roman" pitchFamily="18" charset="0"/>
              </a:rPr>
              <a:t>force,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work  </a:t>
            </a:r>
            <a:r>
              <a:rPr sz="1200" spc="-60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sz="12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does 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1200" spc="-45" dirty="0">
                <a:latin typeface="Times New Roman" pitchFamily="18" charset="0"/>
                <a:cs typeface="Times New Roman" pitchFamily="18" charset="0"/>
              </a:rPr>
              <a:t>depend </a:t>
            </a:r>
            <a:r>
              <a:rPr sz="1200" spc="-70" dirty="0">
                <a:latin typeface="Times New Roman" pitchFamily="18" charset="0"/>
                <a:cs typeface="Times New Roman" pitchFamily="18" charset="0"/>
              </a:rPr>
              <a:t>on 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the path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taken </a:t>
            </a:r>
            <a:r>
              <a:rPr sz="1200" spc="-1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200" spc="-20" dirty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sz="1200" spc="-5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200" b="1" spc="-4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67" baseline="-10416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1200" spc="-1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200" b="1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200" spc="-43" baseline="-10416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sz="12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spc="1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1200" spc="-2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sz="1200" spc="-70" dirty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say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3934" y="8525333"/>
            <a:ext cx="45580" cy="4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3936" y="852533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22783"/>
                </a:moveTo>
                <a:lnTo>
                  <a:pt x="1792" y="13914"/>
                </a:lnTo>
                <a:lnTo>
                  <a:pt x="6678" y="6672"/>
                </a:lnTo>
                <a:lnTo>
                  <a:pt x="13924" y="1790"/>
                </a:lnTo>
                <a:lnTo>
                  <a:pt x="22796" y="0"/>
                </a:lnTo>
                <a:lnTo>
                  <a:pt x="31666" y="1790"/>
                </a:lnTo>
                <a:lnTo>
                  <a:pt x="38908" y="6672"/>
                </a:lnTo>
                <a:lnTo>
                  <a:pt x="43790" y="13914"/>
                </a:lnTo>
                <a:lnTo>
                  <a:pt x="45580" y="22783"/>
                </a:lnTo>
                <a:lnTo>
                  <a:pt x="43790" y="31655"/>
                </a:lnTo>
                <a:lnTo>
                  <a:pt x="38908" y="38901"/>
                </a:lnTo>
                <a:lnTo>
                  <a:pt x="31666" y="43788"/>
                </a:lnTo>
                <a:lnTo>
                  <a:pt x="22796" y="45580"/>
                </a:lnTo>
                <a:lnTo>
                  <a:pt x="13924" y="43788"/>
                </a:lnTo>
                <a:lnTo>
                  <a:pt x="6678" y="38901"/>
                </a:lnTo>
                <a:lnTo>
                  <a:pt x="1792" y="31655"/>
                </a:lnTo>
                <a:lnTo>
                  <a:pt x="0" y="22783"/>
                </a:lnTo>
                <a:close/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4743" y="7282764"/>
            <a:ext cx="45580" cy="45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4743" y="72827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22783"/>
                </a:moveTo>
                <a:lnTo>
                  <a:pt x="1792" y="13914"/>
                </a:lnTo>
                <a:lnTo>
                  <a:pt x="6678" y="6672"/>
                </a:lnTo>
                <a:lnTo>
                  <a:pt x="13924" y="1790"/>
                </a:lnTo>
                <a:lnTo>
                  <a:pt x="22796" y="0"/>
                </a:lnTo>
                <a:lnTo>
                  <a:pt x="31666" y="1790"/>
                </a:lnTo>
                <a:lnTo>
                  <a:pt x="38908" y="6672"/>
                </a:lnTo>
                <a:lnTo>
                  <a:pt x="43790" y="13914"/>
                </a:lnTo>
                <a:lnTo>
                  <a:pt x="45580" y="22783"/>
                </a:lnTo>
                <a:lnTo>
                  <a:pt x="43790" y="31655"/>
                </a:lnTo>
                <a:lnTo>
                  <a:pt x="38908" y="38901"/>
                </a:lnTo>
                <a:lnTo>
                  <a:pt x="31666" y="43788"/>
                </a:lnTo>
                <a:lnTo>
                  <a:pt x="22796" y="45580"/>
                </a:lnTo>
                <a:lnTo>
                  <a:pt x="13924" y="43788"/>
                </a:lnTo>
                <a:lnTo>
                  <a:pt x="6678" y="38901"/>
                </a:lnTo>
                <a:lnTo>
                  <a:pt x="1792" y="31655"/>
                </a:lnTo>
                <a:lnTo>
                  <a:pt x="0" y="22783"/>
                </a:lnTo>
                <a:close/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2757" y="7306398"/>
            <a:ext cx="986790" cy="1264920"/>
          </a:xfrm>
          <a:custGeom>
            <a:avLst/>
            <a:gdLst/>
            <a:ahLst/>
            <a:cxnLst/>
            <a:rect l="l" t="t" r="r" b="b"/>
            <a:pathLst>
              <a:path w="986789" h="1264920">
                <a:moveTo>
                  <a:pt x="0" y="1241983"/>
                </a:moveTo>
                <a:lnTo>
                  <a:pt x="156245" y="1264670"/>
                </a:lnTo>
                <a:lnTo>
                  <a:pt x="258652" y="1261076"/>
                </a:lnTo>
                <a:lnTo>
                  <a:pt x="352513" y="1221161"/>
                </a:lnTo>
                <a:lnTo>
                  <a:pt x="483120" y="1134884"/>
                </a:lnTo>
                <a:lnTo>
                  <a:pt x="530170" y="1082935"/>
                </a:lnTo>
                <a:lnTo>
                  <a:pt x="555091" y="1012423"/>
                </a:lnTo>
                <a:lnTo>
                  <a:pt x="560708" y="971750"/>
                </a:lnTo>
                <a:lnTo>
                  <a:pt x="562539" y="928289"/>
                </a:lnTo>
                <a:lnTo>
                  <a:pt x="561164" y="882658"/>
                </a:lnTo>
                <a:lnTo>
                  <a:pt x="557166" y="835474"/>
                </a:lnTo>
                <a:lnTo>
                  <a:pt x="551126" y="787355"/>
                </a:lnTo>
                <a:lnTo>
                  <a:pt x="543626" y="738920"/>
                </a:lnTo>
                <a:lnTo>
                  <a:pt x="535247" y="690784"/>
                </a:lnTo>
                <a:lnTo>
                  <a:pt x="526572" y="643567"/>
                </a:lnTo>
                <a:lnTo>
                  <a:pt x="518183" y="597886"/>
                </a:lnTo>
                <a:lnTo>
                  <a:pt x="510659" y="554358"/>
                </a:lnTo>
                <a:lnTo>
                  <a:pt x="504585" y="513602"/>
                </a:lnTo>
                <a:lnTo>
                  <a:pt x="500541" y="476234"/>
                </a:lnTo>
                <a:lnTo>
                  <a:pt x="499108" y="442873"/>
                </a:lnTo>
                <a:lnTo>
                  <a:pt x="500869" y="414136"/>
                </a:lnTo>
                <a:lnTo>
                  <a:pt x="516299" y="373005"/>
                </a:lnTo>
                <a:lnTo>
                  <a:pt x="551484" y="357784"/>
                </a:lnTo>
                <a:lnTo>
                  <a:pt x="596561" y="357533"/>
                </a:lnTo>
                <a:lnTo>
                  <a:pt x="645277" y="357497"/>
                </a:lnTo>
                <a:lnTo>
                  <a:pt x="696051" y="357033"/>
                </a:lnTo>
                <a:lnTo>
                  <a:pt x="747299" y="355502"/>
                </a:lnTo>
                <a:lnTo>
                  <a:pt x="797440" y="352261"/>
                </a:lnTo>
                <a:lnTo>
                  <a:pt x="844891" y="346671"/>
                </a:lnTo>
                <a:lnTo>
                  <a:pt x="888069" y="338090"/>
                </a:lnTo>
                <a:lnTo>
                  <a:pt x="925391" y="325878"/>
                </a:lnTo>
                <a:lnTo>
                  <a:pt x="976140" y="287993"/>
                </a:lnTo>
                <a:lnTo>
                  <a:pt x="986402" y="261038"/>
                </a:lnTo>
                <a:lnTo>
                  <a:pt x="984478" y="227888"/>
                </a:lnTo>
                <a:lnTo>
                  <a:pt x="938364" y="130752"/>
                </a:lnTo>
                <a:lnTo>
                  <a:pt x="870248" y="59251"/>
                </a:lnTo>
                <a:lnTo>
                  <a:pt x="808542" y="15097"/>
                </a:lnTo>
                <a:lnTo>
                  <a:pt x="781659" y="0"/>
                </a:lnTo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02479" y="7232617"/>
            <a:ext cx="1137920" cy="1313815"/>
          </a:xfrm>
          <a:custGeom>
            <a:avLst/>
            <a:gdLst/>
            <a:ahLst/>
            <a:cxnLst/>
            <a:rect l="l" t="t" r="r" b="b"/>
            <a:pathLst>
              <a:path w="1137920" h="1313815">
                <a:moveTo>
                  <a:pt x="355717" y="1313495"/>
                </a:moveTo>
                <a:lnTo>
                  <a:pt x="120352" y="1089416"/>
                </a:lnTo>
                <a:lnTo>
                  <a:pt x="11038" y="939474"/>
                </a:lnTo>
                <a:lnTo>
                  <a:pt x="0" y="795941"/>
                </a:lnTo>
                <a:lnTo>
                  <a:pt x="59464" y="591093"/>
                </a:lnTo>
                <a:lnTo>
                  <a:pt x="80169" y="535739"/>
                </a:lnTo>
                <a:lnTo>
                  <a:pt x="101992" y="490381"/>
                </a:lnTo>
                <a:lnTo>
                  <a:pt x="124822" y="453899"/>
                </a:lnTo>
                <a:lnTo>
                  <a:pt x="173060" y="403075"/>
                </a:lnTo>
                <a:lnTo>
                  <a:pt x="223992" y="374293"/>
                </a:lnTo>
                <a:lnTo>
                  <a:pt x="276727" y="358581"/>
                </a:lnTo>
                <a:lnTo>
                  <a:pt x="303493" y="352822"/>
                </a:lnTo>
                <a:lnTo>
                  <a:pt x="330376" y="346966"/>
                </a:lnTo>
                <a:lnTo>
                  <a:pt x="384048" y="330475"/>
                </a:lnTo>
                <a:lnTo>
                  <a:pt x="436852" y="300135"/>
                </a:lnTo>
                <a:lnTo>
                  <a:pt x="487899" y="246974"/>
                </a:lnTo>
                <a:lnTo>
                  <a:pt x="514946" y="211703"/>
                </a:lnTo>
                <a:lnTo>
                  <a:pt x="543192" y="177914"/>
                </a:lnTo>
                <a:lnTo>
                  <a:pt x="572766" y="145967"/>
                </a:lnTo>
                <a:lnTo>
                  <a:pt x="603799" y="116224"/>
                </a:lnTo>
                <a:lnTo>
                  <a:pt x="636422" y="89045"/>
                </a:lnTo>
                <a:lnTo>
                  <a:pt x="670763" y="64790"/>
                </a:lnTo>
                <a:lnTo>
                  <a:pt x="706954" y="43820"/>
                </a:lnTo>
                <a:lnTo>
                  <a:pt x="745125" y="26496"/>
                </a:lnTo>
                <a:lnTo>
                  <a:pt x="785405" y="13177"/>
                </a:lnTo>
                <a:lnTo>
                  <a:pt x="827925" y="4225"/>
                </a:lnTo>
                <a:lnTo>
                  <a:pt x="872816" y="0"/>
                </a:lnTo>
                <a:lnTo>
                  <a:pt x="920206" y="861"/>
                </a:lnTo>
                <a:lnTo>
                  <a:pt x="970228" y="7171"/>
                </a:lnTo>
                <a:lnTo>
                  <a:pt x="1023010" y="19289"/>
                </a:lnTo>
                <a:lnTo>
                  <a:pt x="1078683" y="37576"/>
                </a:lnTo>
                <a:lnTo>
                  <a:pt x="1137377" y="62392"/>
                </a:lnTo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1435" y="7800915"/>
            <a:ext cx="34290" cy="116839"/>
          </a:xfrm>
          <a:custGeom>
            <a:avLst/>
            <a:gdLst/>
            <a:ahLst/>
            <a:cxnLst/>
            <a:rect l="l" t="t" r="r" b="b"/>
            <a:pathLst>
              <a:path w="34289" h="116840">
                <a:moveTo>
                  <a:pt x="0" y="116230"/>
                </a:moveTo>
                <a:lnTo>
                  <a:pt x="34188" y="0"/>
                </a:lnTo>
              </a:path>
            </a:pathLst>
          </a:custGeom>
          <a:ln w="136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0375" y="7744688"/>
            <a:ext cx="48260" cy="67310"/>
          </a:xfrm>
          <a:custGeom>
            <a:avLst/>
            <a:gdLst/>
            <a:ahLst/>
            <a:cxnLst/>
            <a:rect l="l" t="t" r="r" b="b"/>
            <a:pathLst>
              <a:path w="48260" h="67309">
                <a:moveTo>
                  <a:pt x="41363" y="0"/>
                </a:moveTo>
                <a:lnTo>
                  <a:pt x="0" y="53327"/>
                </a:lnTo>
                <a:lnTo>
                  <a:pt x="48183" y="67144"/>
                </a:lnTo>
                <a:lnTo>
                  <a:pt x="413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9142" y="7508076"/>
            <a:ext cx="88900" cy="408304"/>
          </a:xfrm>
          <a:custGeom>
            <a:avLst/>
            <a:gdLst/>
            <a:ahLst/>
            <a:cxnLst/>
            <a:rect l="l" t="t" r="r" b="b"/>
            <a:pathLst>
              <a:path w="88900" h="408304">
                <a:moveTo>
                  <a:pt x="88874" y="407923"/>
                </a:moveTo>
                <a:lnTo>
                  <a:pt x="0" y="0"/>
                </a:lnTo>
              </a:path>
            </a:pathLst>
          </a:custGeom>
          <a:ln w="91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31937" y="7466470"/>
            <a:ext cx="36195" cy="48896"/>
          </a:xfrm>
          <a:custGeom>
            <a:avLst/>
            <a:gdLst/>
            <a:ahLst/>
            <a:cxnLst/>
            <a:rect l="l" t="t" r="r" b="b"/>
            <a:pathLst>
              <a:path w="36195" h="48895">
                <a:moveTo>
                  <a:pt x="8356" y="0"/>
                </a:moveTo>
                <a:lnTo>
                  <a:pt x="0" y="48374"/>
                </a:lnTo>
                <a:lnTo>
                  <a:pt x="35674" y="40792"/>
                </a:lnTo>
                <a:lnTo>
                  <a:pt x="835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8292" y="8004877"/>
            <a:ext cx="19685" cy="104139"/>
          </a:xfrm>
          <a:custGeom>
            <a:avLst/>
            <a:gdLst/>
            <a:ahLst/>
            <a:cxnLst/>
            <a:rect l="l" t="t" r="r" b="b"/>
            <a:pathLst>
              <a:path w="19685" h="104140">
                <a:moveTo>
                  <a:pt x="19367" y="103695"/>
                </a:moveTo>
                <a:lnTo>
                  <a:pt x="0" y="0"/>
                </a:lnTo>
              </a:path>
            </a:pathLst>
          </a:custGeom>
          <a:ln w="182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67990" y="7931802"/>
            <a:ext cx="62865" cy="84455"/>
          </a:xfrm>
          <a:custGeom>
            <a:avLst/>
            <a:gdLst/>
            <a:ahLst/>
            <a:cxnLst/>
            <a:rect l="l" t="t" r="r" b="b"/>
            <a:pathLst>
              <a:path w="62864" h="84454">
                <a:moveTo>
                  <a:pt x="16103" y="0"/>
                </a:moveTo>
                <a:lnTo>
                  <a:pt x="0" y="84378"/>
                </a:lnTo>
                <a:lnTo>
                  <a:pt x="62636" y="72212"/>
                </a:lnTo>
                <a:lnTo>
                  <a:pt x="1610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1284" y="8106285"/>
            <a:ext cx="253365" cy="138430"/>
          </a:xfrm>
          <a:custGeom>
            <a:avLst/>
            <a:gdLst/>
            <a:ahLst/>
            <a:cxnLst/>
            <a:rect l="l" t="t" r="r" b="b"/>
            <a:pathLst>
              <a:path w="253364" h="138429">
                <a:moveTo>
                  <a:pt x="252958" y="0"/>
                </a:moveTo>
                <a:lnTo>
                  <a:pt x="0" y="137871"/>
                </a:lnTo>
              </a:path>
            </a:pathLst>
          </a:custGeom>
          <a:ln w="91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24085" y="8226744"/>
            <a:ext cx="48895" cy="38100"/>
          </a:xfrm>
          <a:custGeom>
            <a:avLst/>
            <a:gdLst/>
            <a:ahLst/>
            <a:cxnLst/>
            <a:rect l="l" t="t" r="r" b="b"/>
            <a:pathLst>
              <a:path w="48895" h="38100">
                <a:moveTo>
                  <a:pt x="31026" y="0"/>
                </a:moveTo>
                <a:lnTo>
                  <a:pt x="0" y="38036"/>
                </a:lnTo>
                <a:lnTo>
                  <a:pt x="48704" y="31889"/>
                </a:lnTo>
                <a:lnTo>
                  <a:pt x="3102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2107" y="7173383"/>
            <a:ext cx="10604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b="1" spc="4" dirty="0">
                <a:solidFill>
                  <a:srgbClr val="231F2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800" spc="-37" baseline="-22222" dirty="0">
                <a:solidFill>
                  <a:srgbClr val="231F2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800" baseline="-22222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76876" y="8467949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4">
                <a:moveTo>
                  <a:pt x="0" y="0"/>
                </a:moveTo>
                <a:lnTo>
                  <a:pt x="1039" y="5148"/>
                </a:lnTo>
                <a:lnTo>
                  <a:pt x="8365" y="16015"/>
                </a:lnTo>
                <a:lnTo>
                  <a:pt x="19232" y="23341"/>
                </a:lnTo>
                <a:lnTo>
                  <a:pt x="32541" y="26027"/>
                </a:lnTo>
                <a:lnTo>
                  <a:pt x="34901" y="25551"/>
                </a:lnTo>
                <a:lnTo>
                  <a:pt x="24815" y="23515"/>
                </a:lnTo>
                <a:lnTo>
                  <a:pt x="8385" y="12438"/>
                </a:lnTo>
                <a:lnTo>
                  <a:pt x="0" y="0"/>
                </a:lnTo>
                <a:close/>
              </a:path>
            </a:pathLst>
          </a:custGeom>
          <a:solidFill>
            <a:srgbClr val="006FB1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5228" y="8434604"/>
            <a:ext cx="64135" cy="59054"/>
          </a:xfrm>
          <a:custGeom>
            <a:avLst/>
            <a:gdLst/>
            <a:ahLst/>
            <a:cxnLst/>
            <a:rect l="l" t="t" r="r" b="b"/>
            <a:pathLst>
              <a:path w="64135" h="59054">
                <a:moveTo>
                  <a:pt x="11528" y="0"/>
                </a:moveTo>
                <a:lnTo>
                  <a:pt x="10012" y="1021"/>
                </a:lnTo>
                <a:lnTo>
                  <a:pt x="2686" y="11884"/>
                </a:lnTo>
                <a:lnTo>
                  <a:pt x="0" y="25186"/>
                </a:lnTo>
                <a:lnTo>
                  <a:pt x="1647" y="33347"/>
                </a:lnTo>
                <a:lnTo>
                  <a:pt x="10033" y="45785"/>
                </a:lnTo>
                <a:lnTo>
                  <a:pt x="26462" y="56862"/>
                </a:lnTo>
                <a:lnTo>
                  <a:pt x="36548" y="58898"/>
                </a:lnTo>
                <a:lnTo>
                  <a:pt x="47497" y="56688"/>
                </a:lnTo>
                <a:lnTo>
                  <a:pt x="58364" y="49362"/>
                </a:lnTo>
                <a:lnTo>
                  <a:pt x="60527" y="46154"/>
                </a:lnTo>
                <a:lnTo>
                  <a:pt x="46583" y="46154"/>
                </a:lnTo>
                <a:lnTo>
                  <a:pt x="32210" y="43252"/>
                </a:lnTo>
                <a:lnTo>
                  <a:pt x="20475" y="35338"/>
                </a:lnTo>
                <a:lnTo>
                  <a:pt x="12565" y="23603"/>
                </a:lnTo>
                <a:lnTo>
                  <a:pt x="9664" y="9235"/>
                </a:lnTo>
                <a:lnTo>
                  <a:pt x="11528" y="0"/>
                </a:lnTo>
                <a:close/>
              </a:path>
              <a:path w="64135" h="59054">
                <a:moveTo>
                  <a:pt x="63754" y="41367"/>
                </a:moveTo>
                <a:lnTo>
                  <a:pt x="60958" y="43252"/>
                </a:lnTo>
                <a:lnTo>
                  <a:pt x="46583" y="46154"/>
                </a:lnTo>
                <a:lnTo>
                  <a:pt x="60527" y="46154"/>
                </a:lnTo>
                <a:lnTo>
                  <a:pt x="63754" y="41367"/>
                </a:lnTo>
                <a:close/>
              </a:path>
            </a:pathLst>
          </a:custGeom>
          <a:solidFill>
            <a:srgbClr val="2C87C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84894" y="8425614"/>
            <a:ext cx="59055" cy="55245"/>
          </a:xfrm>
          <a:custGeom>
            <a:avLst/>
            <a:gdLst/>
            <a:ahLst/>
            <a:cxnLst/>
            <a:rect l="l" t="t" r="r" b="b"/>
            <a:pathLst>
              <a:path w="59054" h="55245">
                <a:moveTo>
                  <a:pt x="24523" y="0"/>
                </a:moveTo>
                <a:lnTo>
                  <a:pt x="11214" y="2686"/>
                </a:lnTo>
                <a:lnTo>
                  <a:pt x="1863" y="8989"/>
                </a:lnTo>
                <a:lnTo>
                  <a:pt x="0" y="18224"/>
                </a:lnTo>
                <a:lnTo>
                  <a:pt x="2900" y="32592"/>
                </a:lnTo>
                <a:lnTo>
                  <a:pt x="10810" y="44327"/>
                </a:lnTo>
                <a:lnTo>
                  <a:pt x="22545" y="52241"/>
                </a:lnTo>
                <a:lnTo>
                  <a:pt x="36918" y="55143"/>
                </a:lnTo>
                <a:lnTo>
                  <a:pt x="51294" y="52241"/>
                </a:lnTo>
                <a:lnTo>
                  <a:pt x="54089" y="50356"/>
                </a:lnTo>
                <a:lnTo>
                  <a:pt x="56025" y="47484"/>
                </a:lnTo>
                <a:lnTo>
                  <a:pt x="57461" y="40373"/>
                </a:lnTo>
                <a:lnTo>
                  <a:pt x="36918" y="40373"/>
                </a:lnTo>
                <a:lnTo>
                  <a:pt x="28298" y="38632"/>
                </a:lnTo>
                <a:lnTo>
                  <a:pt x="21258" y="33885"/>
                </a:lnTo>
                <a:lnTo>
                  <a:pt x="16510" y="26844"/>
                </a:lnTo>
                <a:lnTo>
                  <a:pt x="14770" y="18224"/>
                </a:lnTo>
                <a:lnTo>
                  <a:pt x="16510" y="9596"/>
                </a:lnTo>
                <a:lnTo>
                  <a:pt x="21258" y="2552"/>
                </a:lnTo>
                <a:lnTo>
                  <a:pt x="24923" y="80"/>
                </a:lnTo>
                <a:lnTo>
                  <a:pt x="24523" y="0"/>
                </a:lnTo>
                <a:close/>
              </a:path>
              <a:path w="59054" h="55245">
                <a:moveTo>
                  <a:pt x="57256" y="26967"/>
                </a:moveTo>
                <a:lnTo>
                  <a:pt x="52590" y="33885"/>
                </a:lnTo>
                <a:lnTo>
                  <a:pt x="45546" y="38632"/>
                </a:lnTo>
                <a:lnTo>
                  <a:pt x="36918" y="40373"/>
                </a:lnTo>
                <a:lnTo>
                  <a:pt x="57461" y="40373"/>
                </a:lnTo>
                <a:lnTo>
                  <a:pt x="58712" y="34175"/>
                </a:lnTo>
                <a:lnTo>
                  <a:pt x="57256" y="26967"/>
                </a:lnTo>
                <a:close/>
              </a:path>
            </a:pathLst>
          </a:custGeom>
          <a:solidFill>
            <a:srgbClr val="75A5D2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99661" y="8425692"/>
            <a:ext cx="42545" cy="40640"/>
          </a:xfrm>
          <a:custGeom>
            <a:avLst/>
            <a:gdLst/>
            <a:ahLst/>
            <a:cxnLst/>
            <a:rect l="l" t="t" r="r" b="b"/>
            <a:pathLst>
              <a:path w="42545" h="40640">
                <a:moveTo>
                  <a:pt x="10153" y="0"/>
                </a:moveTo>
                <a:lnTo>
                  <a:pt x="6488" y="2472"/>
                </a:lnTo>
                <a:lnTo>
                  <a:pt x="1740" y="9516"/>
                </a:lnTo>
                <a:lnTo>
                  <a:pt x="0" y="18143"/>
                </a:lnTo>
                <a:lnTo>
                  <a:pt x="1740" y="26764"/>
                </a:lnTo>
                <a:lnTo>
                  <a:pt x="6488" y="33804"/>
                </a:lnTo>
                <a:lnTo>
                  <a:pt x="13528" y="38551"/>
                </a:lnTo>
                <a:lnTo>
                  <a:pt x="22148" y="40292"/>
                </a:lnTo>
                <a:lnTo>
                  <a:pt x="30776" y="38551"/>
                </a:lnTo>
                <a:lnTo>
                  <a:pt x="37820" y="33804"/>
                </a:lnTo>
                <a:lnTo>
                  <a:pt x="42486" y="26887"/>
                </a:lnTo>
                <a:lnTo>
                  <a:pt x="42210" y="25522"/>
                </a:lnTo>
                <a:lnTo>
                  <a:pt x="18072" y="25522"/>
                </a:lnTo>
                <a:lnTo>
                  <a:pt x="14770" y="22220"/>
                </a:lnTo>
                <a:lnTo>
                  <a:pt x="14770" y="14067"/>
                </a:lnTo>
                <a:lnTo>
                  <a:pt x="18072" y="10752"/>
                </a:lnTo>
                <a:lnTo>
                  <a:pt x="34484" y="10752"/>
                </a:lnTo>
                <a:lnTo>
                  <a:pt x="33929" y="9930"/>
                </a:lnTo>
                <a:lnTo>
                  <a:pt x="23062" y="2605"/>
                </a:lnTo>
                <a:lnTo>
                  <a:pt x="10153" y="0"/>
                </a:lnTo>
                <a:close/>
              </a:path>
              <a:path w="42545" h="40640">
                <a:moveTo>
                  <a:pt x="34484" y="10752"/>
                </a:moveTo>
                <a:lnTo>
                  <a:pt x="26225" y="10752"/>
                </a:lnTo>
                <a:lnTo>
                  <a:pt x="29540" y="14067"/>
                </a:lnTo>
                <a:lnTo>
                  <a:pt x="29540" y="22220"/>
                </a:lnTo>
                <a:lnTo>
                  <a:pt x="26225" y="25522"/>
                </a:lnTo>
                <a:lnTo>
                  <a:pt x="42210" y="25522"/>
                </a:lnTo>
                <a:lnTo>
                  <a:pt x="41255" y="20793"/>
                </a:lnTo>
                <a:lnTo>
                  <a:pt x="34484" y="10752"/>
                </a:lnTo>
                <a:close/>
              </a:path>
            </a:pathLst>
          </a:custGeom>
          <a:solidFill>
            <a:srgbClr val="B4CAE5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75227" y="8425613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34175"/>
                </a:moveTo>
                <a:lnTo>
                  <a:pt x="2686" y="20874"/>
                </a:lnTo>
                <a:lnTo>
                  <a:pt x="10012" y="10010"/>
                </a:lnTo>
                <a:lnTo>
                  <a:pt x="20879" y="2686"/>
                </a:lnTo>
                <a:lnTo>
                  <a:pt x="34188" y="0"/>
                </a:lnTo>
                <a:lnTo>
                  <a:pt x="47497" y="2686"/>
                </a:lnTo>
                <a:lnTo>
                  <a:pt x="58364" y="10010"/>
                </a:lnTo>
                <a:lnTo>
                  <a:pt x="65690" y="20874"/>
                </a:lnTo>
                <a:lnTo>
                  <a:pt x="68376" y="34175"/>
                </a:lnTo>
                <a:lnTo>
                  <a:pt x="65690" y="47484"/>
                </a:lnTo>
                <a:lnTo>
                  <a:pt x="58364" y="58351"/>
                </a:lnTo>
                <a:lnTo>
                  <a:pt x="47497" y="65677"/>
                </a:lnTo>
                <a:lnTo>
                  <a:pt x="34188" y="68364"/>
                </a:lnTo>
                <a:lnTo>
                  <a:pt x="20879" y="65677"/>
                </a:lnTo>
                <a:lnTo>
                  <a:pt x="10012" y="58351"/>
                </a:lnTo>
                <a:lnTo>
                  <a:pt x="2686" y="47484"/>
                </a:lnTo>
                <a:lnTo>
                  <a:pt x="0" y="34175"/>
                </a:lnTo>
                <a:close/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48050" y="7266817"/>
            <a:ext cx="8064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i="1" spc="-100" dirty="0">
                <a:solidFill>
                  <a:srgbClr val="231F2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44447" y="7382952"/>
            <a:ext cx="34925" cy="26034"/>
          </a:xfrm>
          <a:custGeom>
            <a:avLst/>
            <a:gdLst/>
            <a:ahLst/>
            <a:cxnLst/>
            <a:rect l="l" t="t" r="r" b="b"/>
            <a:pathLst>
              <a:path w="34925" h="26034">
                <a:moveTo>
                  <a:pt x="0" y="0"/>
                </a:moveTo>
                <a:lnTo>
                  <a:pt x="1033" y="5121"/>
                </a:lnTo>
                <a:lnTo>
                  <a:pt x="8358" y="15988"/>
                </a:lnTo>
                <a:lnTo>
                  <a:pt x="19221" y="23314"/>
                </a:lnTo>
                <a:lnTo>
                  <a:pt x="32523" y="26000"/>
                </a:lnTo>
                <a:lnTo>
                  <a:pt x="34883" y="25524"/>
                </a:lnTo>
                <a:lnTo>
                  <a:pt x="24797" y="23488"/>
                </a:lnTo>
                <a:lnTo>
                  <a:pt x="8367" y="12411"/>
                </a:lnTo>
                <a:lnTo>
                  <a:pt x="0" y="0"/>
                </a:lnTo>
                <a:close/>
              </a:path>
            </a:pathLst>
          </a:custGeom>
          <a:solidFill>
            <a:srgbClr val="006FB1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42791" y="7349586"/>
            <a:ext cx="64135" cy="59054"/>
          </a:xfrm>
          <a:custGeom>
            <a:avLst/>
            <a:gdLst/>
            <a:ahLst/>
            <a:cxnLst/>
            <a:rect l="l" t="t" r="r" b="b"/>
            <a:pathLst>
              <a:path w="64135" h="59054">
                <a:moveTo>
                  <a:pt x="11515" y="0"/>
                </a:moveTo>
                <a:lnTo>
                  <a:pt x="10010" y="1014"/>
                </a:lnTo>
                <a:lnTo>
                  <a:pt x="2686" y="11877"/>
                </a:lnTo>
                <a:lnTo>
                  <a:pt x="0" y="25179"/>
                </a:lnTo>
                <a:lnTo>
                  <a:pt x="1652" y="33366"/>
                </a:lnTo>
                <a:lnTo>
                  <a:pt x="10020" y="45778"/>
                </a:lnTo>
                <a:lnTo>
                  <a:pt x="26450" y="56855"/>
                </a:lnTo>
                <a:lnTo>
                  <a:pt x="36535" y="58891"/>
                </a:lnTo>
                <a:lnTo>
                  <a:pt x="47484" y="56681"/>
                </a:lnTo>
                <a:lnTo>
                  <a:pt x="58351" y="49355"/>
                </a:lnTo>
                <a:lnTo>
                  <a:pt x="60506" y="46159"/>
                </a:lnTo>
                <a:lnTo>
                  <a:pt x="46570" y="46159"/>
                </a:lnTo>
                <a:lnTo>
                  <a:pt x="32203" y="43257"/>
                </a:lnTo>
                <a:lnTo>
                  <a:pt x="20467" y="35342"/>
                </a:lnTo>
                <a:lnTo>
                  <a:pt x="12554" y="23603"/>
                </a:lnTo>
                <a:lnTo>
                  <a:pt x="9651" y="9228"/>
                </a:lnTo>
                <a:lnTo>
                  <a:pt x="11515" y="0"/>
                </a:lnTo>
                <a:close/>
              </a:path>
              <a:path w="64135" h="59054">
                <a:moveTo>
                  <a:pt x="63726" y="41382"/>
                </a:moveTo>
                <a:lnTo>
                  <a:pt x="60946" y="43257"/>
                </a:lnTo>
                <a:lnTo>
                  <a:pt x="46570" y="46159"/>
                </a:lnTo>
                <a:lnTo>
                  <a:pt x="60506" y="46159"/>
                </a:lnTo>
                <a:lnTo>
                  <a:pt x="63726" y="41382"/>
                </a:lnTo>
                <a:close/>
              </a:path>
            </a:pathLst>
          </a:custGeom>
          <a:solidFill>
            <a:srgbClr val="2C87C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52444" y="7340589"/>
            <a:ext cx="59055" cy="55245"/>
          </a:xfrm>
          <a:custGeom>
            <a:avLst/>
            <a:gdLst/>
            <a:ahLst/>
            <a:cxnLst/>
            <a:rect l="l" t="t" r="r" b="b"/>
            <a:pathLst>
              <a:path w="59054" h="55245">
                <a:moveTo>
                  <a:pt x="24523" y="0"/>
                </a:moveTo>
                <a:lnTo>
                  <a:pt x="11222" y="2686"/>
                </a:lnTo>
                <a:lnTo>
                  <a:pt x="1863" y="8996"/>
                </a:lnTo>
                <a:lnTo>
                  <a:pt x="0" y="18224"/>
                </a:lnTo>
                <a:lnTo>
                  <a:pt x="2902" y="32599"/>
                </a:lnTo>
                <a:lnTo>
                  <a:pt x="10815" y="44338"/>
                </a:lnTo>
                <a:lnTo>
                  <a:pt x="22551" y="52253"/>
                </a:lnTo>
                <a:lnTo>
                  <a:pt x="36918" y="55156"/>
                </a:lnTo>
                <a:lnTo>
                  <a:pt x="51294" y="52253"/>
                </a:lnTo>
                <a:lnTo>
                  <a:pt x="54074" y="50379"/>
                </a:lnTo>
                <a:lnTo>
                  <a:pt x="56025" y="47484"/>
                </a:lnTo>
                <a:lnTo>
                  <a:pt x="57461" y="40373"/>
                </a:lnTo>
                <a:lnTo>
                  <a:pt x="36918" y="40373"/>
                </a:lnTo>
                <a:lnTo>
                  <a:pt x="28298" y="38632"/>
                </a:lnTo>
                <a:lnTo>
                  <a:pt x="21258" y="33885"/>
                </a:lnTo>
                <a:lnTo>
                  <a:pt x="16510" y="26844"/>
                </a:lnTo>
                <a:lnTo>
                  <a:pt x="14770" y="18224"/>
                </a:lnTo>
                <a:lnTo>
                  <a:pt x="16510" y="9604"/>
                </a:lnTo>
                <a:lnTo>
                  <a:pt x="21258" y="2563"/>
                </a:lnTo>
                <a:lnTo>
                  <a:pt x="24936" y="83"/>
                </a:lnTo>
                <a:lnTo>
                  <a:pt x="24523" y="0"/>
                </a:lnTo>
                <a:close/>
              </a:path>
              <a:path w="59054" h="55245">
                <a:moveTo>
                  <a:pt x="57256" y="26967"/>
                </a:moveTo>
                <a:lnTo>
                  <a:pt x="52590" y="33885"/>
                </a:lnTo>
                <a:lnTo>
                  <a:pt x="45546" y="38632"/>
                </a:lnTo>
                <a:lnTo>
                  <a:pt x="36918" y="40373"/>
                </a:lnTo>
                <a:lnTo>
                  <a:pt x="57461" y="40373"/>
                </a:lnTo>
                <a:lnTo>
                  <a:pt x="58712" y="34175"/>
                </a:lnTo>
                <a:lnTo>
                  <a:pt x="57256" y="26967"/>
                </a:lnTo>
                <a:close/>
              </a:path>
            </a:pathLst>
          </a:custGeom>
          <a:solidFill>
            <a:srgbClr val="75A5D2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67213" y="7340672"/>
            <a:ext cx="42545" cy="40640"/>
          </a:xfrm>
          <a:custGeom>
            <a:avLst/>
            <a:gdLst/>
            <a:ahLst/>
            <a:cxnLst/>
            <a:rect l="l" t="t" r="r" b="b"/>
            <a:pathLst>
              <a:path w="42545" h="40640">
                <a:moveTo>
                  <a:pt x="10166" y="0"/>
                </a:moveTo>
                <a:lnTo>
                  <a:pt x="6488" y="2480"/>
                </a:lnTo>
                <a:lnTo>
                  <a:pt x="1740" y="9520"/>
                </a:lnTo>
                <a:lnTo>
                  <a:pt x="0" y="18141"/>
                </a:lnTo>
                <a:lnTo>
                  <a:pt x="1740" y="26761"/>
                </a:lnTo>
                <a:lnTo>
                  <a:pt x="6488" y="33801"/>
                </a:lnTo>
                <a:lnTo>
                  <a:pt x="13528" y="38549"/>
                </a:lnTo>
                <a:lnTo>
                  <a:pt x="22148" y="40289"/>
                </a:lnTo>
                <a:lnTo>
                  <a:pt x="30776" y="38549"/>
                </a:lnTo>
                <a:lnTo>
                  <a:pt x="37820" y="33801"/>
                </a:lnTo>
                <a:lnTo>
                  <a:pt x="42486" y="26884"/>
                </a:lnTo>
                <a:lnTo>
                  <a:pt x="42213" y="25532"/>
                </a:lnTo>
                <a:lnTo>
                  <a:pt x="18072" y="25532"/>
                </a:lnTo>
                <a:lnTo>
                  <a:pt x="14770" y="22217"/>
                </a:lnTo>
                <a:lnTo>
                  <a:pt x="14770" y="14064"/>
                </a:lnTo>
                <a:lnTo>
                  <a:pt x="18072" y="10762"/>
                </a:lnTo>
                <a:lnTo>
                  <a:pt x="34492" y="10762"/>
                </a:lnTo>
                <a:lnTo>
                  <a:pt x="33929" y="9927"/>
                </a:lnTo>
                <a:lnTo>
                  <a:pt x="23062" y="2602"/>
                </a:lnTo>
                <a:lnTo>
                  <a:pt x="10166" y="0"/>
                </a:lnTo>
                <a:close/>
              </a:path>
              <a:path w="42545" h="40640">
                <a:moveTo>
                  <a:pt x="34492" y="10762"/>
                </a:moveTo>
                <a:lnTo>
                  <a:pt x="26225" y="10762"/>
                </a:lnTo>
                <a:lnTo>
                  <a:pt x="29540" y="14064"/>
                </a:lnTo>
                <a:lnTo>
                  <a:pt x="29540" y="22217"/>
                </a:lnTo>
                <a:lnTo>
                  <a:pt x="26225" y="25532"/>
                </a:lnTo>
                <a:lnTo>
                  <a:pt x="42213" y="25532"/>
                </a:lnTo>
                <a:lnTo>
                  <a:pt x="41255" y="20790"/>
                </a:lnTo>
                <a:lnTo>
                  <a:pt x="34492" y="10762"/>
                </a:lnTo>
                <a:close/>
              </a:path>
            </a:pathLst>
          </a:custGeom>
          <a:solidFill>
            <a:srgbClr val="B4CAE5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2791" y="734058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34175"/>
                </a:moveTo>
                <a:lnTo>
                  <a:pt x="2686" y="20874"/>
                </a:lnTo>
                <a:lnTo>
                  <a:pt x="10010" y="10010"/>
                </a:lnTo>
                <a:lnTo>
                  <a:pt x="20874" y="2686"/>
                </a:lnTo>
                <a:lnTo>
                  <a:pt x="34175" y="0"/>
                </a:lnTo>
                <a:lnTo>
                  <a:pt x="47484" y="2686"/>
                </a:lnTo>
                <a:lnTo>
                  <a:pt x="58351" y="10010"/>
                </a:lnTo>
                <a:lnTo>
                  <a:pt x="65677" y="20874"/>
                </a:lnTo>
                <a:lnTo>
                  <a:pt x="68364" y="34175"/>
                </a:lnTo>
                <a:lnTo>
                  <a:pt x="65677" y="47484"/>
                </a:lnTo>
                <a:lnTo>
                  <a:pt x="58351" y="58351"/>
                </a:lnTo>
                <a:lnTo>
                  <a:pt x="47484" y="65677"/>
                </a:lnTo>
                <a:lnTo>
                  <a:pt x="34175" y="68364"/>
                </a:lnTo>
                <a:lnTo>
                  <a:pt x="20874" y="65677"/>
                </a:lnTo>
                <a:lnTo>
                  <a:pt x="10010" y="58351"/>
                </a:lnTo>
                <a:lnTo>
                  <a:pt x="2686" y="47484"/>
                </a:lnTo>
                <a:lnTo>
                  <a:pt x="0" y="34175"/>
                </a:lnTo>
                <a:close/>
              </a:path>
            </a:pathLst>
          </a:custGeom>
          <a:ln w="45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37153" y="8263523"/>
            <a:ext cx="25400" cy="40005"/>
          </a:xfrm>
          <a:custGeom>
            <a:avLst/>
            <a:gdLst/>
            <a:ahLst/>
            <a:cxnLst/>
            <a:rect l="l" t="t" r="r" b="b"/>
            <a:pathLst>
              <a:path w="25400" h="40004">
                <a:moveTo>
                  <a:pt x="25057" y="39877"/>
                </a:moveTo>
                <a:lnTo>
                  <a:pt x="0" y="0"/>
                </a:lnTo>
              </a:path>
            </a:pathLst>
          </a:custGeom>
          <a:ln w="68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18827" y="8234210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70">
                <a:moveTo>
                  <a:pt x="0" y="0"/>
                </a:moveTo>
                <a:lnTo>
                  <a:pt x="7061" y="39255"/>
                </a:lnTo>
                <a:lnTo>
                  <a:pt x="32194" y="23558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02367" y="7573023"/>
            <a:ext cx="48260" cy="13970"/>
          </a:xfrm>
          <a:custGeom>
            <a:avLst/>
            <a:gdLst/>
            <a:ahLst/>
            <a:cxnLst/>
            <a:rect l="l" t="t" r="r" b="b"/>
            <a:pathLst>
              <a:path w="48260" h="13970">
                <a:moveTo>
                  <a:pt x="0" y="13677"/>
                </a:moveTo>
                <a:lnTo>
                  <a:pt x="47853" y="0"/>
                </a:lnTo>
              </a:path>
            </a:pathLst>
          </a:custGeom>
          <a:ln w="68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43770" y="7559474"/>
            <a:ext cx="40006" cy="28575"/>
          </a:xfrm>
          <a:custGeom>
            <a:avLst/>
            <a:gdLst/>
            <a:ahLst/>
            <a:cxnLst/>
            <a:rect l="l" t="t" r="r" b="b"/>
            <a:pathLst>
              <a:path w="40004" h="28575">
                <a:moveTo>
                  <a:pt x="0" y="0"/>
                </a:moveTo>
                <a:lnTo>
                  <a:pt x="8166" y="28473"/>
                </a:lnTo>
                <a:lnTo>
                  <a:pt x="39674" y="4025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80028" y="7660768"/>
            <a:ext cx="37465" cy="2540"/>
          </a:xfrm>
          <a:custGeom>
            <a:avLst/>
            <a:gdLst/>
            <a:ahLst/>
            <a:cxnLst/>
            <a:rect l="l" t="t" r="r" b="b"/>
            <a:pathLst>
              <a:path w="37464" h="2540">
                <a:moveTo>
                  <a:pt x="0" y="2552"/>
                </a:moveTo>
                <a:lnTo>
                  <a:pt x="37033" y="0"/>
                </a:lnTo>
              </a:path>
            </a:pathLst>
          </a:custGeom>
          <a:ln w="68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13567" y="7646162"/>
            <a:ext cx="38100" cy="29845"/>
          </a:xfrm>
          <a:custGeom>
            <a:avLst/>
            <a:gdLst/>
            <a:ahLst/>
            <a:cxnLst/>
            <a:rect l="l" t="t" r="r" b="b"/>
            <a:pathLst>
              <a:path w="38100" h="29845">
                <a:moveTo>
                  <a:pt x="0" y="0"/>
                </a:moveTo>
                <a:lnTo>
                  <a:pt x="2070" y="29552"/>
                </a:lnTo>
                <a:lnTo>
                  <a:pt x="37973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72129" y="8536991"/>
            <a:ext cx="41910" cy="8891"/>
          </a:xfrm>
          <a:custGeom>
            <a:avLst/>
            <a:gdLst/>
            <a:ahLst/>
            <a:cxnLst/>
            <a:rect l="l" t="t" r="r" b="b"/>
            <a:pathLst>
              <a:path w="41910" h="8890">
                <a:moveTo>
                  <a:pt x="0" y="8547"/>
                </a:moveTo>
                <a:lnTo>
                  <a:pt x="41300" y="0"/>
                </a:lnTo>
              </a:path>
            </a:pathLst>
          </a:custGeom>
          <a:ln w="68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07942" y="8523020"/>
            <a:ext cx="39370" cy="29210"/>
          </a:xfrm>
          <a:custGeom>
            <a:avLst/>
            <a:gdLst/>
            <a:ahLst/>
            <a:cxnLst/>
            <a:rect l="l" t="t" r="r" b="b"/>
            <a:pathLst>
              <a:path w="39370" h="29209">
                <a:moveTo>
                  <a:pt x="0" y="0"/>
                </a:moveTo>
                <a:lnTo>
                  <a:pt x="6159" y="28968"/>
                </a:lnTo>
                <a:lnTo>
                  <a:pt x="39293" y="6781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1699" y="7544842"/>
            <a:ext cx="5966461" cy="2008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27948" algn="ctr"/>
            <a:r>
              <a:rPr sz="900" b="1" spc="4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R="846991" algn="ctr">
              <a:spcBef>
                <a:spcPts val="550"/>
              </a:spcBef>
            </a:pPr>
            <a:r>
              <a:rPr sz="900" i="1" spc="-5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900" b="1" spc="-5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3343519">
              <a:spcBef>
                <a:spcPts val="75"/>
              </a:spcBef>
            </a:pPr>
            <a:r>
              <a:rPr sz="900" i="1" spc="-5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900" b="1" spc="-5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134604" algn="ctr">
              <a:spcBef>
                <a:spcPts val="530"/>
              </a:spcBef>
            </a:pPr>
            <a:r>
              <a:rPr sz="900" b="1" spc="4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676831" algn="ctr">
              <a:lnSpc>
                <a:spcPts val="1005"/>
              </a:lnSpc>
            </a:pPr>
            <a:r>
              <a:rPr sz="900" i="1" spc="-100" dirty="0">
                <a:solidFill>
                  <a:srgbClr val="231F20"/>
                </a:solidFill>
                <a:latin typeface="Verdana"/>
                <a:cs typeface="Verdana"/>
              </a:rPr>
              <a:t>q</a:t>
            </a:r>
            <a:endParaRPr sz="900">
              <a:latin typeface="Verdana"/>
              <a:cs typeface="Verdana"/>
            </a:endParaRPr>
          </a:p>
          <a:p>
            <a:pPr marR="649530" algn="ctr">
              <a:lnSpc>
                <a:spcPts val="1005"/>
              </a:lnSpc>
            </a:pPr>
            <a:r>
              <a:rPr sz="900" b="1" spc="7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4" baseline="-22222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endParaRPr sz="800" baseline="-22222">
              <a:latin typeface="Tahoma"/>
              <a:cs typeface="Tahoma"/>
            </a:endParaRPr>
          </a:p>
          <a:p>
            <a:pPr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699" marR="5080">
              <a:lnSpc>
                <a:spcPts val="1200"/>
              </a:lnSpc>
            </a:pPr>
            <a:r>
              <a:rPr sz="1200" spc="-25">
                <a:latin typeface="Georgia"/>
                <a:cs typeface="Georgia"/>
              </a:rPr>
              <a:t>Figure </a:t>
            </a:r>
            <a:r>
              <a:rPr lang="en-US" sz="1200" spc="-20" dirty="0">
                <a:latin typeface="Georgia"/>
                <a:cs typeface="Georgia"/>
              </a:rPr>
              <a:t>1</a:t>
            </a:r>
            <a:r>
              <a:rPr sz="1200" spc="-20" smtClean="0">
                <a:latin typeface="Georgia"/>
                <a:cs typeface="Georgia"/>
              </a:rPr>
              <a:t>:</a:t>
            </a:r>
            <a:r>
              <a:rPr sz="1200" spc="245" smtClean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Charge </a:t>
            </a:r>
            <a:r>
              <a:rPr sz="1000" spc="-30" dirty="0">
                <a:latin typeface="Georgia"/>
                <a:cs typeface="Georgia"/>
              </a:rPr>
              <a:t>is </a:t>
            </a:r>
            <a:r>
              <a:rPr sz="1000" spc="-35" dirty="0">
                <a:latin typeface="Georgia"/>
                <a:cs typeface="Georgia"/>
              </a:rPr>
              <a:t>moved </a:t>
            </a:r>
            <a:r>
              <a:rPr sz="1000" spc="-30" dirty="0">
                <a:latin typeface="Georgia"/>
                <a:cs typeface="Georgia"/>
              </a:rPr>
              <a:t>from </a:t>
            </a:r>
            <a:r>
              <a:rPr sz="1000" b="1" spc="14" dirty="0">
                <a:latin typeface="Bookman Old Style"/>
                <a:cs typeface="Bookman Old Style"/>
              </a:rPr>
              <a:t>r</a:t>
            </a:r>
            <a:r>
              <a:rPr sz="1000" spc="22" baseline="-11904" dirty="0">
                <a:latin typeface="Arial"/>
                <a:cs typeface="Arial"/>
              </a:rPr>
              <a:t>1 </a:t>
            </a:r>
            <a:r>
              <a:rPr sz="1000" dirty="0">
                <a:latin typeface="Georgia"/>
                <a:cs typeface="Georgia"/>
              </a:rPr>
              <a:t>to </a:t>
            </a:r>
            <a:r>
              <a:rPr sz="1000" b="1" spc="14" dirty="0">
                <a:latin typeface="Bookman Old Style"/>
                <a:cs typeface="Bookman Old Style"/>
              </a:rPr>
              <a:t>r</a:t>
            </a:r>
            <a:r>
              <a:rPr sz="1000" spc="22" baseline="-11904" dirty="0">
                <a:latin typeface="Arial"/>
                <a:cs typeface="Arial"/>
              </a:rPr>
              <a:t>2 </a:t>
            </a:r>
            <a:r>
              <a:rPr sz="1000" spc="-20" dirty="0">
                <a:latin typeface="Georgia"/>
                <a:cs typeface="Georgia"/>
              </a:rPr>
              <a:t>along </a:t>
            </a:r>
            <a:r>
              <a:rPr sz="1000" spc="-25" dirty="0">
                <a:latin typeface="Georgia"/>
                <a:cs typeface="Georgia"/>
              </a:rPr>
              <a:t>two </a:t>
            </a:r>
            <a:r>
              <a:rPr sz="1000" spc="-20" dirty="0">
                <a:latin typeface="Georgia"/>
                <a:cs typeface="Georgia"/>
              </a:rPr>
              <a:t>separate </a:t>
            </a:r>
            <a:r>
              <a:rPr sz="1000" spc="-10" dirty="0">
                <a:latin typeface="Georgia"/>
                <a:cs typeface="Georgia"/>
              </a:rPr>
              <a:t>paths. </a:t>
            </a:r>
            <a:r>
              <a:rPr sz="1000" spc="-25" dirty="0">
                <a:latin typeface="Georgia"/>
                <a:cs typeface="Georgia"/>
              </a:rPr>
              <a:t>Work </a:t>
            </a:r>
            <a:r>
              <a:rPr sz="1000" spc="-40" dirty="0">
                <a:latin typeface="Georgia"/>
                <a:cs typeface="Georgia"/>
              </a:rPr>
              <a:t>done </a:t>
            </a:r>
            <a:r>
              <a:rPr sz="1000" dirty="0">
                <a:latin typeface="Georgia"/>
                <a:cs typeface="Georgia"/>
              </a:rPr>
              <a:t>by </a:t>
            </a:r>
            <a:r>
              <a:rPr sz="1000" spc="-14" dirty="0">
                <a:latin typeface="Georgia"/>
                <a:cs typeface="Georgia"/>
              </a:rPr>
              <a:t>the </a:t>
            </a:r>
            <a:r>
              <a:rPr sz="1000" spc="-20" dirty="0">
                <a:latin typeface="Georgia"/>
                <a:cs typeface="Georgia"/>
              </a:rPr>
              <a:t>electric </a:t>
            </a:r>
            <a:r>
              <a:rPr sz="1000" spc="-30" dirty="0">
                <a:latin typeface="Georgia"/>
                <a:cs typeface="Georgia"/>
              </a:rPr>
              <a:t>force  </a:t>
            </a:r>
            <a:r>
              <a:rPr sz="1000" spc="-25" dirty="0">
                <a:latin typeface="Georgia"/>
                <a:cs typeface="Georgia"/>
              </a:rPr>
              <a:t>involves </a:t>
            </a:r>
            <a:r>
              <a:rPr sz="1000" spc="-14" dirty="0">
                <a:latin typeface="Georgia"/>
                <a:cs typeface="Georgia"/>
              </a:rPr>
              <a:t>the </a:t>
            </a:r>
            <a:r>
              <a:rPr sz="1000" spc="-30" dirty="0">
                <a:latin typeface="Georgia"/>
                <a:cs typeface="Georgia"/>
              </a:rPr>
              <a:t>summing </a:t>
            </a:r>
            <a:r>
              <a:rPr sz="1000" spc="-25" dirty="0">
                <a:latin typeface="Georgia"/>
                <a:cs typeface="Georgia"/>
              </a:rPr>
              <a:t>up  </a:t>
            </a:r>
            <a:r>
              <a:rPr sz="1000" b="1" spc="20" dirty="0">
                <a:latin typeface="Bookman Old Style"/>
                <a:cs typeface="Bookman Old Style"/>
              </a:rPr>
              <a:t>E </a:t>
            </a:r>
            <a:r>
              <a:rPr sz="1000" i="1" spc="4" dirty="0">
                <a:latin typeface="Arial Narrow"/>
                <a:cs typeface="Arial Narrow"/>
              </a:rPr>
              <a:t>· </a:t>
            </a:r>
            <a:r>
              <a:rPr sz="1000" i="1" spc="-50" dirty="0">
                <a:latin typeface="Trebuchet MS"/>
                <a:cs typeface="Trebuchet MS"/>
              </a:rPr>
              <a:t>d</a:t>
            </a:r>
            <a:r>
              <a:rPr sz="1000" b="1" spc="-50" dirty="0">
                <a:latin typeface="Bookman Old Style"/>
                <a:cs typeface="Bookman Old Style"/>
              </a:rPr>
              <a:t>s </a:t>
            </a:r>
            <a:r>
              <a:rPr sz="1000" spc="-20" dirty="0">
                <a:latin typeface="Georgia"/>
                <a:cs typeface="Georgia"/>
              </a:rPr>
              <a:t>along </a:t>
            </a:r>
            <a:r>
              <a:rPr sz="1000" spc="-14" dirty="0">
                <a:latin typeface="Georgia"/>
                <a:cs typeface="Georgia"/>
              </a:rPr>
              <a:t>the </a:t>
            </a:r>
            <a:r>
              <a:rPr sz="1000" spc="2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path.</a:t>
            </a:r>
            <a:endParaRPr sz="1000">
              <a:latin typeface="Georgia"/>
              <a:cs typeface="Georgia"/>
            </a:endParaRPr>
          </a:p>
          <a:p>
            <a:pPr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539" algn="ctr"/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699" y="1087041"/>
            <a:ext cx="5975350" cy="739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699" marR="5080">
              <a:spcBef>
                <a:spcPts val="4"/>
              </a:spcBef>
            </a:pP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b="1" spc="-55" dirty="0">
                <a:latin typeface="Georgia"/>
                <a:cs typeface="Georgia"/>
              </a:rPr>
              <a:t>conservative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5" dirty="0">
                <a:latin typeface="Georgia"/>
                <a:cs typeface="Georgia"/>
              </a:rPr>
              <a:t>allows </a:t>
            </a:r>
            <a:r>
              <a:rPr sz="1200" spc="-55" dirty="0">
                <a:latin typeface="Georgia"/>
                <a:cs typeface="Georgia"/>
              </a:rPr>
              <a:t>us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calculate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b="1" spc="-35" dirty="0">
                <a:latin typeface="Georgia"/>
                <a:cs typeface="Georgia"/>
              </a:rPr>
              <a:t>electric potential  </a:t>
            </a:r>
            <a:r>
              <a:rPr sz="1200" b="1" spc="-40" dirty="0">
                <a:latin typeface="Georgia"/>
                <a:cs typeface="Georgia"/>
              </a:rPr>
              <a:t>energy</a:t>
            </a:r>
            <a:r>
              <a:rPr sz="1200" spc="-40" dirty="0">
                <a:latin typeface="Georgia"/>
                <a:cs typeface="Georgia"/>
              </a:rPr>
              <a:t>,  which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40" dirty="0">
                <a:latin typeface="Georgia"/>
                <a:cs typeface="Georgia"/>
              </a:rPr>
              <a:t>usual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45" dirty="0">
                <a:latin typeface="Georgia"/>
                <a:cs typeface="Georgia"/>
              </a:rPr>
              <a:t>denote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i="1" spc="-75" dirty="0">
                <a:latin typeface="Bookman Old Style"/>
                <a:cs typeface="Bookman Old Style"/>
              </a:rPr>
              <a:t>U 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10" dirty="0">
                <a:latin typeface="Georgia"/>
                <a:cs typeface="Georgia"/>
              </a:rPr>
              <a:t>As </a:t>
            </a:r>
            <a:r>
              <a:rPr sz="1200" spc="-30" dirty="0">
                <a:latin typeface="Georgia"/>
                <a:cs typeface="Georgia"/>
              </a:rPr>
              <a:t>before, only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changes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191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potential</a:t>
            </a:r>
            <a:endParaRPr sz="1200">
              <a:latin typeface="Georgia"/>
              <a:cs typeface="Georgia"/>
            </a:endParaRPr>
          </a:p>
          <a:p>
            <a:pPr marL="12699" marR="11428">
              <a:spcBef>
                <a:spcPts val="20"/>
              </a:spcBef>
            </a:pP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30" dirty="0">
                <a:latin typeface="Georgia"/>
                <a:cs typeface="Georgia"/>
              </a:rPr>
              <a:t>any </a:t>
            </a:r>
            <a:r>
              <a:rPr sz="1200" spc="-35" dirty="0">
                <a:latin typeface="Georgia"/>
                <a:cs typeface="Georgia"/>
              </a:rPr>
              <a:t>real </a:t>
            </a:r>
            <a:r>
              <a:rPr sz="1200" spc="-45" dirty="0">
                <a:latin typeface="Georgia"/>
                <a:cs typeface="Georgia"/>
              </a:rPr>
              <a:t>meaning, and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negative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work </a:t>
            </a:r>
            <a:r>
              <a:rPr sz="1200" spc="-60" dirty="0">
                <a:latin typeface="Georgia"/>
                <a:cs typeface="Georgia"/>
              </a:rPr>
              <a:t>done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force: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6485" y="1710944"/>
            <a:ext cx="25145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en-US" sz="1000" spc="215" dirty="0">
                <a:latin typeface="Arial"/>
                <a:cs typeface="Arial"/>
              </a:rPr>
              <a:t> </a:t>
            </a:r>
            <a:r>
              <a:rPr sz="1000" spc="85" smtClean="0">
                <a:latin typeface="Arial"/>
                <a:cs typeface="Arial"/>
              </a:rPr>
              <a:t> </a:t>
            </a:r>
            <a:r>
              <a:rPr sz="1200" b="1" spc="-22" baseline="-20833" dirty="0">
                <a:latin typeface="Segoe Script"/>
                <a:cs typeface="Segoe Script"/>
              </a:rPr>
              <a:t>r</a:t>
            </a:r>
            <a:r>
              <a:rPr sz="900" spc="-22" baseline="-41666" dirty="0">
                <a:latin typeface="Verdana"/>
                <a:cs typeface="Verdana"/>
              </a:rPr>
              <a:t>2</a:t>
            </a:r>
            <a:endParaRPr sz="900" baseline="-4166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6590" y="2022859"/>
            <a:ext cx="12318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b="1" spc="-4" dirty="0">
                <a:latin typeface="Segoe Script"/>
                <a:cs typeface="Segoe Script"/>
              </a:rPr>
              <a:t>r</a:t>
            </a:r>
            <a:r>
              <a:rPr sz="900" spc="-37" baseline="-9259" dirty="0">
                <a:latin typeface="Verdana"/>
                <a:cs typeface="Verdana"/>
              </a:rPr>
              <a:t>1</a:t>
            </a:r>
            <a:endParaRPr sz="900" baseline="-9259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2628" y="1865377"/>
            <a:ext cx="17881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408265" algn="l"/>
              </a:tabLst>
            </a:pPr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40" dirty="0">
                <a:latin typeface="Meiryo"/>
                <a:cs typeface="Meiryo"/>
              </a:rPr>
              <a:t>−</a:t>
            </a:r>
            <a:r>
              <a:rPr sz="1200" i="1" spc="-40" dirty="0">
                <a:latin typeface="Bookman Old Style"/>
                <a:cs typeface="Bookman Old Style"/>
              </a:rPr>
              <a:t>W</a:t>
            </a:r>
            <a:r>
              <a:rPr sz="1200" i="1" spc="7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90">
                <a:latin typeface="Meiryo"/>
                <a:cs typeface="Meiryo"/>
              </a:rPr>
              <a:t>−</a:t>
            </a:r>
            <a:r>
              <a:rPr sz="1200" i="1" spc="-90" smtClean="0">
                <a:latin typeface="Bookman Old Style"/>
                <a:cs typeface="Bookman Old Style"/>
              </a:rPr>
              <a:t>q</a:t>
            </a:r>
            <a:r>
              <a:rPr lang="en-US" sz="1200" i="1" spc="-90" dirty="0" smtClean="0">
                <a:latin typeface="Bookman Old Style"/>
                <a:cs typeface="Bookman Old Style"/>
              </a:rPr>
              <a:t>   ∫       </a:t>
            </a:r>
            <a:r>
              <a:rPr sz="1200" b="1" spc="20" smtClean="0">
                <a:latin typeface="Georgia"/>
                <a:cs typeface="Georgia"/>
              </a:rPr>
              <a:t>E </a:t>
            </a:r>
            <a:r>
              <a:rPr sz="1200" i="1" spc="-85" dirty="0">
                <a:latin typeface="Meiryo"/>
                <a:cs typeface="Meiryo"/>
              </a:rPr>
              <a:t>·</a:t>
            </a:r>
            <a:r>
              <a:rPr sz="1200" i="1" spc="-305" dirty="0">
                <a:latin typeface="Meiryo"/>
                <a:cs typeface="Meiryo"/>
              </a:rPr>
              <a:t> </a:t>
            </a:r>
            <a:r>
              <a:rPr sz="1200" i="1" spc="-130" dirty="0">
                <a:latin typeface="Bookman Old Style"/>
                <a:cs typeface="Bookman Old Style"/>
              </a:rPr>
              <a:t>d</a:t>
            </a:r>
            <a:r>
              <a:rPr sz="1200" b="1" spc="-13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0500" y="1865376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(2</a:t>
            </a:r>
            <a:r>
              <a:rPr sz="1200" spc="-5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2" y="2184318"/>
            <a:ext cx="5969635" cy="12009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699" marR="5080" indent="222224">
              <a:spcBef>
                <a:spcPts val="4"/>
              </a:spcBef>
            </a:pP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25" dirty="0">
                <a:latin typeface="Georgia"/>
                <a:cs typeface="Georgia"/>
              </a:rPr>
              <a:t>usually </a:t>
            </a:r>
            <a:r>
              <a:rPr sz="1200" spc="-40" dirty="0">
                <a:latin typeface="Georgia"/>
                <a:cs typeface="Georgia"/>
              </a:rPr>
              <a:t>want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5" dirty="0">
                <a:latin typeface="Georgia"/>
                <a:cs typeface="Georgia"/>
              </a:rPr>
              <a:t>discuss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spc="-10" dirty="0">
                <a:latin typeface="Arial"/>
                <a:cs typeface="Arial"/>
              </a:rPr>
              <a:t>at </a:t>
            </a:r>
            <a:r>
              <a:rPr sz="1200" i="1" spc="-70" dirty="0">
                <a:latin typeface="Arial"/>
                <a:cs typeface="Arial"/>
              </a:rPr>
              <a:t>a </a:t>
            </a:r>
            <a:r>
              <a:rPr sz="1200" i="1" dirty="0">
                <a:latin typeface="Arial"/>
                <a:cs typeface="Arial"/>
              </a:rPr>
              <a:t>particular </a:t>
            </a:r>
            <a:r>
              <a:rPr sz="1200" i="1" spc="-14" dirty="0">
                <a:latin typeface="Arial"/>
                <a:cs typeface="Arial"/>
              </a:rPr>
              <a:t>point </a:t>
            </a:r>
            <a:r>
              <a:rPr sz="1200" spc="-4" dirty="0">
                <a:latin typeface="Georgia"/>
                <a:cs typeface="Georgia"/>
              </a:rPr>
              <a:t>, </a:t>
            </a:r>
            <a:r>
              <a:rPr sz="1200" dirty="0">
                <a:latin typeface="Georgia"/>
                <a:cs typeface="Georgia"/>
              </a:rPr>
              <a:t>that  </a:t>
            </a:r>
            <a:r>
              <a:rPr sz="1200" spc="-30" dirty="0">
                <a:latin typeface="Georgia"/>
                <a:cs typeface="Georgia"/>
              </a:rPr>
              <a:t>is,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50" dirty="0">
                <a:latin typeface="Georgia"/>
                <a:cs typeface="Georgia"/>
              </a:rPr>
              <a:t>would  </a:t>
            </a:r>
            <a:r>
              <a:rPr sz="1200" spc="-35" dirty="0">
                <a:latin typeface="Georgia"/>
                <a:cs typeface="Georgia"/>
              </a:rPr>
              <a:t>like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i="1" spc="-75" dirty="0">
                <a:latin typeface="Bookman Old Style"/>
                <a:cs typeface="Bookman Old Style"/>
              </a:rPr>
              <a:t>U </a:t>
            </a:r>
            <a:r>
              <a:rPr sz="1200" spc="-20" dirty="0">
                <a:latin typeface="Georgia"/>
                <a:cs typeface="Georgia"/>
              </a:rPr>
              <a:t>(</a:t>
            </a:r>
            <a:r>
              <a:rPr sz="1200" b="1" spc="-20" dirty="0">
                <a:latin typeface="Georgia"/>
                <a:cs typeface="Georgia"/>
              </a:rPr>
              <a:t>r</a:t>
            </a:r>
            <a:r>
              <a:rPr sz="1200" spc="-20" dirty="0">
                <a:latin typeface="Georgia"/>
                <a:cs typeface="Georgia"/>
              </a:rPr>
              <a:t>), </a:t>
            </a:r>
            <a:r>
              <a:rPr sz="1200" spc="-4" dirty="0">
                <a:latin typeface="Georgia"/>
                <a:cs typeface="Georgia"/>
              </a:rPr>
              <a:t>but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need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55" dirty="0">
                <a:latin typeface="Georgia"/>
                <a:cs typeface="Georgia"/>
              </a:rPr>
              <a:t>make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definition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204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potential</a:t>
            </a:r>
            <a:endParaRPr sz="1200">
              <a:latin typeface="Georgia"/>
              <a:cs typeface="Georgia"/>
            </a:endParaRPr>
          </a:p>
          <a:p>
            <a:pPr marL="12699" marR="5080">
              <a:spcBef>
                <a:spcPts val="25"/>
              </a:spcBef>
            </a:pP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i="1" spc="-10" dirty="0">
                <a:latin typeface="Arial"/>
                <a:cs typeface="Arial"/>
              </a:rPr>
              <a:t>at </a:t>
            </a:r>
            <a:r>
              <a:rPr sz="1200" i="1" spc="-70" dirty="0">
                <a:latin typeface="Arial"/>
                <a:cs typeface="Arial"/>
              </a:rPr>
              <a:t>a </a:t>
            </a:r>
            <a:r>
              <a:rPr sz="1200" i="1" dirty="0">
                <a:latin typeface="Arial"/>
                <a:cs typeface="Arial"/>
              </a:rPr>
              <a:t>particular </a:t>
            </a:r>
            <a:r>
              <a:rPr sz="1200" i="1" spc="-14" dirty="0">
                <a:latin typeface="Arial"/>
                <a:cs typeface="Arial"/>
              </a:rPr>
              <a:t>point </a:t>
            </a:r>
            <a:r>
              <a:rPr sz="1200" spc="-4" dirty="0">
                <a:latin typeface="Georgia"/>
                <a:cs typeface="Georgia"/>
              </a:rPr>
              <a:t>. </a:t>
            </a:r>
            <a:r>
              <a:rPr sz="1200" spc="-25" dirty="0">
                <a:latin typeface="Georgia"/>
                <a:cs typeface="Georgia"/>
              </a:rPr>
              <a:t>Usually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55" dirty="0">
                <a:latin typeface="Georgia"/>
                <a:cs typeface="Georgia"/>
              </a:rPr>
              <a:t>make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choice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45" dirty="0">
                <a:latin typeface="Georgia"/>
                <a:cs typeface="Georgia"/>
              </a:rPr>
              <a:t>zero </a:t>
            </a:r>
            <a:r>
              <a:rPr sz="1200" spc="-55" dirty="0">
                <a:latin typeface="Georgia"/>
                <a:cs typeface="Georgia"/>
              </a:rPr>
              <a:t>when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infinitely far </a:t>
            </a:r>
            <a:r>
              <a:rPr sz="1200" spc="-40" dirty="0">
                <a:latin typeface="Georgia"/>
                <a:cs typeface="Georgia"/>
              </a:rPr>
              <a:t>away:  </a:t>
            </a:r>
            <a:r>
              <a:rPr sz="1200" i="1" spc="95" dirty="0">
                <a:latin typeface="Bookman Old Style"/>
                <a:cs typeface="Bookman Old Style"/>
              </a:rPr>
              <a:t>U</a:t>
            </a:r>
            <a:r>
              <a:rPr sz="1200" i="1" spc="142" baseline="-10416" dirty="0">
                <a:latin typeface="Arial"/>
                <a:cs typeface="Arial"/>
              </a:rPr>
              <a:t>∞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25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>
              <a:tabLst>
                <a:tab pos="636831" algn="l"/>
              </a:tabLst>
            </a:pPr>
            <a:r>
              <a:rPr sz="1400" b="1" spc="-10">
                <a:latin typeface="Georgia"/>
                <a:cs typeface="Georgia"/>
              </a:rPr>
              <a:t>2</a:t>
            </a:r>
            <a:r>
              <a:rPr lang="en-US" sz="1400" b="1" spc="-10" dirty="0">
                <a:latin typeface="Georgia"/>
                <a:cs typeface="Georgia"/>
              </a:rPr>
              <a:t>.                 </a:t>
            </a:r>
            <a:r>
              <a:rPr sz="1400" b="1" spc="-10" dirty="0">
                <a:latin typeface="Georgia"/>
                <a:cs typeface="Georgia"/>
              </a:rPr>
              <a:t>	</a:t>
            </a:r>
            <a:r>
              <a:rPr sz="1400" b="1" spc="-25" dirty="0">
                <a:latin typeface="Georgia"/>
                <a:cs typeface="Georgia"/>
              </a:rPr>
              <a:t>Electric</a:t>
            </a:r>
            <a:r>
              <a:rPr sz="1400" b="1" spc="15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Potential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3455885"/>
            <a:ext cx="5982970" cy="92397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699" marR="16508" algn="just">
              <a:spcBef>
                <a:spcPts val="4"/>
              </a:spcBef>
            </a:pPr>
            <a:r>
              <a:rPr sz="1200" spc="-20" dirty="0">
                <a:latin typeface="Georgia"/>
                <a:cs typeface="Georgia"/>
              </a:rPr>
              <a:t>Recall </a:t>
            </a:r>
            <a:r>
              <a:rPr sz="1200" spc="-65" dirty="0">
                <a:latin typeface="Georgia"/>
                <a:cs typeface="Georgia"/>
              </a:rPr>
              <a:t>how we </a:t>
            </a:r>
            <a:r>
              <a:rPr sz="1200" spc="-40" dirty="0">
                <a:latin typeface="Georgia"/>
                <a:cs typeface="Georgia"/>
              </a:rPr>
              <a:t>developed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concept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b="1" spc="-14" dirty="0">
                <a:latin typeface="Georgia"/>
                <a:cs typeface="Georgia"/>
              </a:rPr>
              <a:t>E</a:t>
            </a:r>
            <a:r>
              <a:rPr sz="1200" spc="-14" dirty="0">
                <a:latin typeface="Georgia"/>
                <a:cs typeface="Georgia"/>
              </a:rPr>
              <a:t>: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0</a:t>
            </a:r>
            <a:r>
              <a:rPr sz="1200" spc="75" baseline="-10416" dirty="0">
                <a:latin typeface="Century"/>
                <a:cs typeface="Century"/>
              </a:rPr>
              <a:t>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35" dirty="0">
                <a:latin typeface="Georgia"/>
                <a:cs typeface="Georgia"/>
              </a:rPr>
              <a:t>always  </a:t>
            </a:r>
            <a:r>
              <a:rPr sz="1200" spc="-40" dirty="0">
                <a:latin typeface="Georgia"/>
                <a:cs typeface="Georgia"/>
              </a:rPr>
              <a:t>proportional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-50" dirty="0">
                <a:latin typeface="Bookman Old Style"/>
                <a:cs typeface="Bookman Old Style"/>
              </a:rPr>
              <a:t>q</a:t>
            </a:r>
            <a:r>
              <a:rPr sz="1200" spc="-75" baseline="-10416" dirty="0">
                <a:latin typeface="Century"/>
                <a:cs typeface="Century"/>
              </a:rPr>
              <a:t>0</a:t>
            </a:r>
            <a:r>
              <a:rPr sz="1200" spc="-50" dirty="0">
                <a:latin typeface="Georgia"/>
                <a:cs typeface="Georgia"/>
              </a:rPr>
              <a:t>,  </a:t>
            </a:r>
            <a:r>
              <a:rPr sz="1200" spc="-65" dirty="0">
                <a:latin typeface="Georgia"/>
                <a:cs typeface="Georgia"/>
              </a:rPr>
              <a:t>so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30" dirty="0">
                <a:latin typeface="Georgia"/>
                <a:cs typeface="Georgia"/>
              </a:rPr>
              <a:t>dividing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25" dirty="0">
                <a:latin typeface="Georgia"/>
                <a:cs typeface="Georgia"/>
              </a:rPr>
              <a:t>out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b="1" spc="30" dirty="0">
                <a:latin typeface="Georgia"/>
                <a:cs typeface="Georgia"/>
              </a:rPr>
              <a:t>F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45" dirty="0">
                <a:latin typeface="Georgia"/>
                <a:cs typeface="Georgia"/>
              </a:rPr>
              <a:t>something  </a:t>
            </a:r>
            <a:r>
              <a:rPr sz="1200" spc="-40" dirty="0">
                <a:latin typeface="Georgia"/>
                <a:cs typeface="Georgia"/>
              </a:rPr>
              <a:t>which    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can</a:t>
            </a:r>
            <a:endParaRPr sz="1200">
              <a:latin typeface="Georgia"/>
              <a:cs typeface="Georgia"/>
            </a:endParaRPr>
          </a:p>
          <a:p>
            <a:pPr marL="12699" marR="5080" algn="just">
              <a:spcBef>
                <a:spcPts val="25"/>
              </a:spcBef>
            </a:pPr>
            <a:r>
              <a:rPr sz="1200" spc="-35" dirty="0">
                <a:latin typeface="Georgia"/>
                <a:cs typeface="Georgia"/>
              </a:rPr>
              <a:t>conveniently </a:t>
            </a:r>
            <a:r>
              <a:rPr sz="1200" spc="-30" dirty="0">
                <a:latin typeface="Georgia"/>
                <a:cs typeface="Georgia"/>
              </a:rPr>
              <a:t>give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i="1" spc="-40" dirty="0">
                <a:latin typeface="Arial"/>
                <a:cs typeface="Arial"/>
              </a:rPr>
              <a:t>any </a:t>
            </a:r>
            <a:r>
              <a:rPr sz="1200" spc="-40" dirty="0">
                <a:latin typeface="Georgia"/>
                <a:cs typeface="Georgia"/>
              </a:rPr>
              <a:t>charge. </a:t>
            </a:r>
            <a:r>
              <a:rPr sz="1200" spc="-30" dirty="0">
                <a:latin typeface="Georgia"/>
                <a:cs typeface="Georgia"/>
              </a:rPr>
              <a:t>Likewise, </a:t>
            </a:r>
            <a:r>
              <a:rPr sz="1200" spc="-25" dirty="0">
                <a:latin typeface="Georgia"/>
                <a:cs typeface="Georgia"/>
              </a:rPr>
              <a:t>if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30" dirty="0">
                <a:latin typeface="Georgia"/>
                <a:cs typeface="Georgia"/>
              </a:rPr>
              <a:t>divide </a:t>
            </a:r>
            <a:r>
              <a:rPr sz="1200" spc="-25" dirty="0">
                <a:latin typeface="Georgia"/>
                <a:cs typeface="Georgia"/>
              </a:rPr>
              <a:t>out 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spc="-145" dirty="0">
                <a:latin typeface="Bookman Old Style"/>
                <a:cs typeface="Bookman Old Style"/>
              </a:rPr>
              <a:t>q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14" dirty="0">
                <a:latin typeface="Georgia"/>
                <a:cs typeface="Georgia"/>
              </a:rPr>
              <a:t>Eq</a:t>
            </a:r>
            <a:r>
              <a:rPr sz="1200" spc="-14">
                <a:latin typeface="Georgia"/>
                <a:cs typeface="Georgia"/>
              </a:rPr>
              <a:t>. </a:t>
            </a:r>
            <a:r>
              <a:rPr sz="1200" spc="-60" smtClean="0">
                <a:latin typeface="Georgia"/>
                <a:cs typeface="Georgia"/>
              </a:rPr>
              <a:t>2 </a:t>
            </a:r>
            <a:r>
              <a:rPr lang="en-US" sz="1200" spc="-60" dirty="0" smtClean="0">
                <a:latin typeface="Georgia"/>
                <a:cs typeface="Georgia"/>
              </a:rPr>
              <a:t>, </a:t>
            </a:r>
            <a:r>
              <a:rPr sz="1200" spc="-65" smtClean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60" dirty="0">
                <a:latin typeface="Georgia"/>
                <a:cs typeface="Georgia"/>
              </a:rPr>
              <a:t>use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30" dirty="0">
                <a:latin typeface="Georgia"/>
                <a:cs typeface="Georgia"/>
              </a:rPr>
              <a:t>any 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25" dirty="0">
                <a:latin typeface="Georgia"/>
                <a:cs typeface="Georgia"/>
              </a:rPr>
              <a:t>(simply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multiplying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charge). </a:t>
            </a:r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55" dirty="0">
                <a:latin typeface="Georgia"/>
                <a:cs typeface="Georgia"/>
              </a:rPr>
              <a:t>new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called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b="1" spc="-30" dirty="0">
                <a:latin typeface="Georgia"/>
                <a:cs typeface="Georgia"/>
              </a:rPr>
              <a:t>electric  </a:t>
            </a:r>
            <a:r>
              <a:rPr sz="1200" b="1" spc="-35" dirty="0">
                <a:latin typeface="Georgia"/>
                <a:cs typeface="Georgia"/>
              </a:rPr>
              <a:t>potential</a:t>
            </a:r>
            <a:r>
              <a:rPr sz="1200" spc="-35" dirty="0">
                <a:latin typeface="Georgia"/>
                <a:cs typeface="Georgia"/>
              </a:rPr>
              <a:t>, </a:t>
            </a: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60" dirty="0">
                <a:latin typeface="Bookman Old Style"/>
                <a:cs typeface="Bookman Old Style"/>
              </a:rPr>
              <a:t> </a:t>
            </a:r>
            <a:r>
              <a:rPr sz="1200" spc="-4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6885" y="4623815"/>
            <a:ext cx="427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</a:t>
            </a:r>
            <a:r>
              <a:rPr sz="1200" i="1" spc="14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6482" y="4733849"/>
            <a:ext cx="240791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4086" y="4495862"/>
            <a:ext cx="251459" cy="417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79" marR="5080" indent="-85715">
              <a:lnSpc>
                <a:spcPct val="113300"/>
              </a:lnSpc>
            </a:pPr>
            <a:r>
              <a:rPr sz="1200" spc="181" dirty="0">
                <a:latin typeface="Georgia"/>
                <a:cs typeface="Georgia"/>
              </a:rPr>
              <a:t>∆</a:t>
            </a:r>
            <a:r>
              <a:rPr sz="1200" i="1" spc="-55" dirty="0">
                <a:latin typeface="Bookman Old Style"/>
                <a:cs typeface="Bookman Old Style"/>
              </a:rPr>
              <a:t>U </a:t>
            </a:r>
            <a:r>
              <a:rPr sz="1200" i="1" spc="-35" dirty="0">
                <a:latin typeface="Bookman Old Style"/>
                <a:cs typeface="Bookman Old Style"/>
              </a:rPr>
              <a:t> </a:t>
            </a:r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3" y="4956047"/>
            <a:ext cx="59728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spc="50" dirty="0">
                <a:latin typeface="Georgia"/>
                <a:cs typeface="Georgia"/>
              </a:rPr>
              <a:t>∆</a:t>
            </a:r>
            <a:r>
              <a:rPr sz="1200" i="1" spc="50" dirty="0">
                <a:latin typeface="Bookman Old Style"/>
                <a:cs typeface="Bookman Old Style"/>
              </a:rPr>
              <a:t>U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i="1" spc="-55" dirty="0">
                <a:latin typeface="Bookman Old Style"/>
                <a:cs typeface="Bookman Old Style"/>
              </a:rPr>
              <a:t>q</a:t>
            </a:r>
            <a:r>
              <a:rPr sz="1200" spc="-55" dirty="0">
                <a:latin typeface="Georgia"/>
                <a:cs typeface="Georgia"/>
              </a:rPr>
              <a:t>. </a:t>
            </a:r>
            <a:r>
              <a:rPr sz="1200" spc="-14" dirty="0">
                <a:latin typeface="Georgia"/>
                <a:cs typeface="Georgia"/>
              </a:rPr>
              <a:t>Then Eq</a:t>
            </a:r>
            <a:r>
              <a:rPr sz="1200" spc="-14">
                <a:latin typeface="Georgia"/>
                <a:cs typeface="Georgia"/>
              </a:rPr>
              <a:t>. </a:t>
            </a:r>
            <a:r>
              <a:rPr sz="1200" spc="-60" smtClean="0">
                <a:latin typeface="Georgia"/>
                <a:cs typeface="Georgia"/>
              </a:rPr>
              <a:t>2 </a:t>
            </a:r>
            <a:r>
              <a:rPr lang="en-US" sz="1200" spc="-60" dirty="0" smtClean="0">
                <a:latin typeface="Georgia"/>
                <a:cs typeface="Georgia"/>
              </a:rPr>
              <a:t>   </a:t>
            </a:r>
            <a:r>
              <a:rPr sz="1200" spc="-35" smtClean="0">
                <a:latin typeface="Georgia"/>
                <a:cs typeface="Georgia"/>
              </a:rPr>
              <a:t>gives </a:t>
            </a:r>
            <a:r>
              <a:rPr sz="1200" spc="-55" dirty="0">
                <a:latin typeface="Georgia"/>
                <a:cs typeface="Georgia"/>
              </a:rPr>
              <a:t>us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difference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40" dirty="0">
                <a:latin typeface="Georgia"/>
                <a:cs typeface="Georgia"/>
              </a:rPr>
              <a:t>between points  </a:t>
            </a:r>
            <a:r>
              <a:rPr sz="1200" b="1" spc="-45" dirty="0">
                <a:latin typeface="Georgia"/>
                <a:cs typeface="Georgia"/>
              </a:rPr>
              <a:t>r</a:t>
            </a:r>
            <a:r>
              <a:rPr sz="1200" spc="-67" baseline="-10416" dirty="0">
                <a:latin typeface="Century"/>
                <a:cs typeface="Century"/>
              </a:rPr>
              <a:t>1 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b="1" spc="-35" dirty="0">
                <a:latin typeface="Georgia"/>
                <a:cs typeface="Georgia"/>
              </a:rPr>
              <a:t>r</a:t>
            </a:r>
            <a:r>
              <a:rPr sz="1200" spc="-52" baseline="-10416" dirty="0">
                <a:latin typeface="Century"/>
                <a:cs typeface="Century"/>
              </a:rPr>
              <a:t>2</a:t>
            </a:r>
            <a:r>
              <a:rPr sz="1200" spc="-35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2165" y="5359404"/>
            <a:ext cx="25145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22" baseline="-20833" smtClean="0">
                <a:latin typeface="Segoe Script"/>
                <a:cs typeface="Segoe Script"/>
              </a:rPr>
              <a:t>r</a:t>
            </a:r>
            <a:r>
              <a:rPr sz="900" spc="-22" baseline="-41666" smtClean="0">
                <a:latin typeface="Verdana"/>
                <a:cs typeface="Verdana"/>
              </a:rPr>
              <a:t>2</a:t>
            </a:r>
            <a:endParaRPr sz="900" baseline="-41666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2269" y="5671313"/>
            <a:ext cx="12318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b="1" spc="-4" dirty="0">
                <a:latin typeface="Segoe Script"/>
                <a:cs typeface="Segoe Script"/>
              </a:rPr>
              <a:t>r</a:t>
            </a:r>
            <a:r>
              <a:rPr sz="900" spc="-37" baseline="-9259" dirty="0">
                <a:latin typeface="Verdana"/>
                <a:cs typeface="Verdana"/>
              </a:rPr>
              <a:t>1</a:t>
            </a:r>
            <a:endParaRPr sz="900" baseline="-9259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6948" y="5510785"/>
            <a:ext cx="12395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859690" algn="l"/>
              </a:tabLst>
            </a:pPr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>
                <a:latin typeface="Bookman Old Style"/>
                <a:cs typeface="Bookman Old Style"/>
              </a:rPr>
              <a:t>V</a:t>
            </a:r>
            <a:r>
              <a:rPr sz="1200" i="1" spc="215">
                <a:latin typeface="Bookman Old Style"/>
                <a:cs typeface="Bookman Old Style"/>
              </a:rPr>
              <a:t> </a:t>
            </a:r>
            <a:r>
              <a:rPr lang="en-US" sz="1200" i="1" spc="140" dirty="0">
                <a:latin typeface="Georgia"/>
                <a:cs typeface="Bookman Old Style"/>
              </a:rPr>
              <a:t>=</a:t>
            </a:r>
            <a:r>
              <a:rPr sz="1200" spc="45" smtClean="0">
                <a:latin typeface="Georgia"/>
                <a:cs typeface="Georgia"/>
              </a:rPr>
              <a:t> </a:t>
            </a: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Meiryo"/>
                <a:cs typeface="Meiryo"/>
              </a:rPr>
              <a:t> </a:t>
            </a:r>
            <a:r>
              <a:rPr lang="en-US" sz="1200" i="1" spc="-30" dirty="0" smtClean="0">
                <a:latin typeface="Bookman Old Style"/>
                <a:cs typeface="Meiryo"/>
              </a:rPr>
              <a:t>∫</a:t>
            </a:r>
            <a:r>
              <a:rPr sz="1200" i="1" spc="-30" dirty="0">
                <a:latin typeface="Meiryo"/>
                <a:cs typeface="Meiryo"/>
              </a:rPr>
              <a:t>	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i="1" spc="-85" dirty="0">
                <a:latin typeface="Meiryo"/>
                <a:cs typeface="Meiryo"/>
              </a:rPr>
              <a:t>·</a:t>
            </a:r>
            <a:r>
              <a:rPr sz="1200" i="1" spc="-305" dirty="0">
                <a:latin typeface="Meiryo"/>
                <a:cs typeface="Meiryo"/>
              </a:rPr>
              <a:t> </a:t>
            </a:r>
            <a:r>
              <a:rPr sz="1200" i="1" spc="-130" dirty="0">
                <a:latin typeface="Bookman Old Style"/>
                <a:cs typeface="Bookman Old Style"/>
              </a:rPr>
              <a:t>d</a:t>
            </a:r>
            <a:r>
              <a:rPr sz="1200" b="1" spc="-13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0500" y="5510785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45">
                <a:latin typeface="Georgia"/>
                <a:cs typeface="Georgia"/>
              </a:rPr>
              <a:t>3</a:t>
            </a:r>
            <a:r>
              <a:rPr sz="1200" spc="-45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4203" y="5900928"/>
            <a:ext cx="57435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" dirty="0">
                <a:latin typeface="Georgia"/>
                <a:cs typeface="Georgia"/>
              </a:rPr>
              <a:t>The  </a:t>
            </a:r>
            <a:r>
              <a:rPr sz="1200" spc="-20" dirty="0">
                <a:latin typeface="Georgia"/>
                <a:cs typeface="Georgia"/>
              </a:rPr>
              <a:t>electric  </a:t>
            </a:r>
            <a:r>
              <a:rPr sz="1200" spc="-25" dirty="0">
                <a:latin typeface="Georgia"/>
                <a:cs typeface="Georgia"/>
              </a:rPr>
              <a:t>potential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i="1" spc="-40" dirty="0">
                <a:latin typeface="Arial"/>
                <a:cs typeface="Arial"/>
              </a:rPr>
              <a:t>scalar</a:t>
            </a:r>
            <a:r>
              <a:rPr sz="1200" spc="-40" dirty="0">
                <a:latin typeface="Georgia"/>
                <a:cs typeface="Georgia"/>
              </a:rPr>
              <a:t>.    </a:t>
            </a:r>
            <a:r>
              <a:rPr sz="1200" spc="-25" dirty="0">
                <a:latin typeface="Georgia"/>
                <a:cs typeface="Georgia"/>
              </a:rPr>
              <a:t>Recalling  </a:t>
            </a:r>
            <a:r>
              <a:rPr sz="1200" dirty="0">
                <a:latin typeface="Georgia"/>
                <a:cs typeface="Georgia"/>
              </a:rPr>
              <a:t>that  </a:t>
            </a:r>
            <a:r>
              <a:rPr sz="1200" spc="14" dirty="0">
                <a:latin typeface="Georgia"/>
                <a:cs typeface="Georgia"/>
              </a:rPr>
              <a:t>it  </a:t>
            </a:r>
            <a:r>
              <a:rPr sz="1200" spc="-60" dirty="0">
                <a:latin typeface="Georgia"/>
                <a:cs typeface="Georgia"/>
              </a:rPr>
              <a:t>was  </a:t>
            </a:r>
            <a:r>
              <a:rPr sz="1200" spc="-50" dirty="0">
                <a:latin typeface="Georgia"/>
                <a:cs typeface="Georgia"/>
              </a:rPr>
              <a:t>defined  </a:t>
            </a:r>
            <a:r>
              <a:rPr sz="1200" spc="-10" dirty="0">
                <a:latin typeface="Georgia"/>
                <a:cs typeface="Georgia"/>
              </a:rPr>
              <a:t>by  </a:t>
            </a:r>
            <a:r>
              <a:rPr sz="1200" spc="-30" dirty="0">
                <a:latin typeface="Georgia"/>
                <a:cs typeface="Georgia"/>
              </a:rPr>
              <a:t>dividing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Arial"/>
                <a:cs typeface="Arial"/>
              </a:rPr>
              <a:t>potential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3015" y="6193843"/>
            <a:ext cx="975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1698" y="6083809"/>
            <a:ext cx="5969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0" dirty="0">
                <a:latin typeface="Arial"/>
                <a:cs typeface="Arial"/>
              </a:rPr>
              <a:t>energy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i="1" spc="-75" dirty="0">
                <a:latin typeface="Arial"/>
                <a:cs typeface="Arial"/>
              </a:rPr>
              <a:t>charge  </a:t>
            </a:r>
            <a:r>
              <a:rPr sz="1200" spc="-65" dirty="0">
                <a:latin typeface="Georgia"/>
                <a:cs typeface="Georgia"/>
              </a:rPr>
              <a:t>we  see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14" dirty="0">
                <a:latin typeface="Georgia"/>
                <a:cs typeface="Georgia"/>
              </a:rPr>
              <a:t>its </a:t>
            </a:r>
            <a:r>
              <a:rPr sz="1200" spc="-30" dirty="0">
                <a:latin typeface="Georgia"/>
                <a:cs typeface="Georgia"/>
              </a:rPr>
              <a:t>units </a:t>
            </a:r>
            <a:r>
              <a:rPr sz="1200" spc="-45" dirty="0">
                <a:latin typeface="Georgia"/>
                <a:cs typeface="Georgia"/>
              </a:rPr>
              <a:t>are   </a:t>
            </a:r>
            <a:r>
              <a:rPr sz="1200" spc="-22" baseline="34722" dirty="0">
                <a:latin typeface="Century"/>
                <a:cs typeface="Century"/>
              </a:rPr>
              <a:t>J  </a:t>
            </a:r>
            <a:r>
              <a:rPr sz="1200" spc="-35" dirty="0">
                <a:latin typeface="Georgia"/>
                <a:cs typeface="Georgia"/>
              </a:rPr>
              <a:t>(joules  per  </a:t>
            </a:r>
            <a:r>
              <a:rPr sz="1200" spc="-40" dirty="0">
                <a:latin typeface="Georgia"/>
                <a:cs typeface="Georgia"/>
              </a:rPr>
              <a:t>coulomb). 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1" y="6186423"/>
            <a:ext cx="512826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941" algn="ctr">
              <a:lnSpc>
                <a:spcPts val="794"/>
              </a:lnSpc>
            </a:pPr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  <a:p>
            <a:pPr marL="12699">
              <a:lnSpc>
                <a:spcPts val="1275"/>
              </a:lnSpc>
            </a:pP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50" dirty="0">
                <a:latin typeface="Georgia"/>
                <a:cs typeface="Georgia"/>
              </a:rPr>
              <a:t>such  </a:t>
            </a:r>
            <a:r>
              <a:rPr sz="1200" spc="-25" dirty="0">
                <a:latin typeface="Georgia"/>
                <a:cs typeface="Georgia"/>
              </a:rPr>
              <a:t>great </a:t>
            </a:r>
            <a:r>
              <a:rPr sz="1200" spc="-35" dirty="0">
                <a:latin typeface="Georgia"/>
                <a:cs typeface="Georgia"/>
              </a:rPr>
              <a:t>importance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14" dirty="0">
                <a:latin typeface="Georgia"/>
                <a:cs typeface="Georgia"/>
              </a:rPr>
              <a:t>call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45" dirty="0">
                <a:latin typeface="Georgia"/>
                <a:cs typeface="Georgia"/>
              </a:rPr>
              <a:t>combination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30" dirty="0">
                <a:latin typeface="Georgia"/>
                <a:cs typeface="Georgia"/>
              </a:rPr>
              <a:t>units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b="1" spc="-14" dirty="0">
                <a:latin typeface="Georgia"/>
                <a:cs typeface="Georgia"/>
              </a:rPr>
              <a:t>volt</a:t>
            </a:r>
            <a:r>
              <a:rPr sz="1200" spc="-22" baseline="31250" dirty="0">
                <a:latin typeface="Century"/>
                <a:cs typeface="Century"/>
              </a:rPr>
              <a:t>1</a:t>
            </a:r>
            <a:r>
              <a:rPr sz="1200" spc="-14" dirty="0">
                <a:latin typeface="Georgia"/>
                <a:cs typeface="Georgia"/>
              </a:rPr>
              <a:t>.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Thus: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3523" y="6595872"/>
            <a:ext cx="11379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60" dirty="0">
                <a:latin typeface="Georgia"/>
                <a:cs typeface="Georgia"/>
              </a:rPr>
              <a:t>1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volt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" dirty="0">
                <a:latin typeface="Georgia"/>
                <a:cs typeface="Georgia"/>
              </a:rPr>
              <a:t> </a:t>
            </a:r>
            <a:r>
              <a:rPr sz="1200" spc="60" dirty="0">
                <a:latin typeface="Georgia"/>
                <a:cs typeface="Georgia"/>
              </a:rPr>
              <a:t>1</a:t>
            </a:r>
            <a:r>
              <a:rPr sz="1200" spc="-114" dirty="0">
                <a:latin typeface="Georgia"/>
                <a:cs typeface="Georgia"/>
              </a:rPr>
              <a:t> </a:t>
            </a:r>
            <a:r>
              <a:rPr sz="1200" spc="85" dirty="0">
                <a:latin typeface="Georgia"/>
                <a:cs typeface="Georgia"/>
              </a:rPr>
              <a:t>V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" dirty="0">
                <a:latin typeface="Georgia"/>
                <a:cs typeface="Georgia"/>
              </a:rPr>
              <a:t> </a:t>
            </a:r>
            <a:r>
              <a:rPr sz="1200" spc="60" dirty="0">
                <a:latin typeface="Georgia"/>
                <a:cs typeface="Georgia"/>
              </a:rPr>
              <a:t>1</a:t>
            </a:r>
            <a:r>
              <a:rPr sz="1200" spc="-90" dirty="0">
                <a:latin typeface="Georgia"/>
                <a:cs typeface="Georgia"/>
              </a:rPr>
              <a:t> </a:t>
            </a:r>
            <a:r>
              <a:rPr sz="1200" spc="-22" baseline="31250" dirty="0">
                <a:latin typeface="Century"/>
                <a:cs typeface="Century"/>
              </a:rPr>
              <a:t>J</a:t>
            </a:r>
            <a:endParaRPr sz="1200" baseline="31250">
              <a:latin typeface="Century"/>
              <a:cs typeface="Century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61384" y="6708954"/>
            <a:ext cx="79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48989" y="6701538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0500" y="6595872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(4</a:t>
            </a:r>
            <a:r>
              <a:rPr sz="1200" spc="-5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697" y="6927373"/>
            <a:ext cx="5980430" cy="95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22224" algn="just">
              <a:lnSpc>
                <a:spcPct val="100400"/>
              </a:lnSpc>
            </a:pPr>
            <a:r>
              <a:rPr sz="1200" spc="-10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course,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then </a:t>
            </a:r>
            <a:r>
              <a:rPr sz="1200" spc="-25" dirty="0">
                <a:latin typeface="Georgia"/>
                <a:cs typeface="Georgia"/>
              </a:rPr>
              <a:t>true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joule </a:t>
            </a:r>
            <a:r>
              <a:rPr sz="1200" spc="-40" dirty="0">
                <a:latin typeface="Georgia"/>
                <a:cs typeface="Georgia"/>
              </a:rPr>
              <a:t>is equal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20" dirty="0">
                <a:latin typeface="Georgia"/>
                <a:cs typeface="Georgia"/>
              </a:rPr>
              <a:t>coulomb-volt=C </a:t>
            </a:r>
            <a:r>
              <a:rPr sz="1200" i="1" spc="-85" dirty="0">
                <a:latin typeface="Meiryo"/>
                <a:cs typeface="Meiryo"/>
              </a:rPr>
              <a:t>· </a:t>
            </a:r>
            <a:r>
              <a:rPr sz="1200" spc="50" dirty="0">
                <a:latin typeface="Georgia"/>
                <a:cs typeface="Georgia"/>
              </a:rPr>
              <a:t>V. </a:t>
            </a:r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30" dirty="0">
                <a:latin typeface="Georgia"/>
                <a:cs typeface="Georgia"/>
              </a:rPr>
              <a:t>general,  </a:t>
            </a:r>
            <a:r>
              <a:rPr sz="1200" spc="-25" dirty="0">
                <a:latin typeface="Georgia"/>
                <a:cs typeface="Georgia"/>
              </a:rPr>
              <a:t>multiplying a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5" dirty="0">
                <a:latin typeface="Georgia"/>
                <a:cs typeface="Georgia"/>
              </a:rPr>
              <a:t>times </a:t>
            </a:r>
            <a:r>
              <a:rPr sz="1200" spc="-25" dirty="0">
                <a:latin typeface="Georgia"/>
                <a:cs typeface="Georgia"/>
              </a:rPr>
              <a:t>a potential </a:t>
            </a:r>
            <a:r>
              <a:rPr sz="1200" spc="-50" dirty="0">
                <a:latin typeface="Georgia"/>
                <a:cs typeface="Georgia"/>
              </a:rPr>
              <a:t>difference </a:t>
            </a:r>
            <a:r>
              <a:rPr sz="1200" spc="-35" dirty="0">
                <a:latin typeface="Georgia"/>
                <a:cs typeface="Georgia"/>
              </a:rPr>
              <a:t>gives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i="1" spc="-60" dirty="0">
                <a:latin typeface="Arial"/>
                <a:cs typeface="Arial"/>
              </a:rPr>
              <a:t>energy</a:t>
            </a:r>
            <a:r>
              <a:rPr sz="1200" spc="-60" dirty="0">
                <a:latin typeface="Georgia"/>
                <a:cs typeface="Georgia"/>
              </a:rPr>
              <a:t>. </a:t>
            </a:r>
            <a:r>
              <a:rPr sz="1200" spc="4" dirty="0">
                <a:latin typeface="Georgia"/>
                <a:cs typeface="Georgia"/>
              </a:rPr>
              <a:t>It </a:t>
            </a:r>
            <a:r>
              <a:rPr sz="1200" spc="-45" dirty="0">
                <a:latin typeface="Georgia"/>
                <a:cs typeface="Georgia"/>
              </a:rPr>
              <a:t>often </a:t>
            </a:r>
            <a:r>
              <a:rPr sz="1200" spc="-50" dirty="0">
                <a:latin typeface="Georgia"/>
                <a:cs typeface="Georgia"/>
              </a:rPr>
              <a:t>happens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25" dirty="0">
                <a:latin typeface="Georgia"/>
                <a:cs typeface="Georgia"/>
              </a:rPr>
              <a:t>multiplying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spc="-35" dirty="0">
                <a:latin typeface="Georgia"/>
                <a:cs typeface="Georgia"/>
              </a:rPr>
              <a:t>elementary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0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Bookman Old Style"/>
                <a:cs typeface="Bookman Old Style"/>
              </a:rPr>
              <a:t>e</a:t>
            </a:r>
            <a:r>
              <a:rPr sz="1200" spc="-30" dirty="0">
                <a:latin typeface="Georgia"/>
                <a:cs typeface="Georgia"/>
              </a:rPr>
              <a:t>) </a:t>
            </a:r>
            <a:r>
              <a:rPr sz="1200" spc="-35" dirty="0">
                <a:latin typeface="Georgia"/>
                <a:cs typeface="Georgia"/>
              </a:rPr>
              <a:t>(or </a:t>
            </a:r>
            <a:r>
              <a:rPr sz="1200" spc="-70" dirty="0">
                <a:latin typeface="Georgia"/>
                <a:cs typeface="Georgia"/>
              </a:rPr>
              <a:t>some </a:t>
            </a:r>
            <a:r>
              <a:rPr sz="1200" spc="-30" dirty="0">
                <a:latin typeface="Georgia"/>
                <a:cs typeface="Georgia"/>
              </a:rPr>
              <a:t>multiple </a:t>
            </a:r>
            <a:r>
              <a:rPr sz="1200" spc="-25" dirty="0">
                <a:latin typeface="Georgia"/>
                <a:cs typeface="Georgia"/>
              </a:rPr>
              <a:t>thereof)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a potential </a:t>
            </a:r>
            <a:r>
              <a:rPr sz="1200" spc="-45" dirty="0">
                <a:latin typeface="Georgia"/>
                <a:cs typeface="Georgia"/>
              </a:rPr>
              <a:t>difference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0" dirty="0">
                <a:latin typeface="Georgia"/>
                <a:cs typeface="Georgia"/>
              </a:rPr>
              <a:t>volts. </a:t>
            </a:r>
            <a:r>
              <a:rPr sz="1200" spc="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then </a:t>
            </a:r>
            <a:r>
              <a:rPr sz="1200" spc="-45" dirty="0">
                <a:latin typeface="Georgia"/>
                <a:cs typeface="Georgia"/>
              </a:rPr>
              <a:t>convenient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use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unit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5" dirty="0">
                <a:latin typeface="Georgia"/>
                <a:cs typeface="Georgia"/>
              </a:rPr>
              <a:t>energy given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product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i="1" spc="-100" dirty="0">
                <a:latin typeface="Bookman Old Style"/>
                <a:cs typeface="Bookman Old Style"/>
              </a:rPr>
              <a:t>e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20" dirty="0">
                <a:latin typeface="Georgia"/>
                <a:cs typeface="Georgia"/>
              </a:rPr>
              <a:t>volt; </a:t>
            </a:r>
            <a:r>
              <a:rPr sz="1200" spc="24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20" dirty="0">
                <a:latin typeface="Georgia"/>
                <a:cs typeface="Georgia"/>
              </a:rPr>
              <a:t>unit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30" dirty="0">
                <a:latin typeface="Georgia"/>
                <a:cs typeface="Georgia"/>
              </a:rPr>
              <a:t>called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electron-volt</a:t>
            </a:r>
            <a:r>
              <a:rPr sz="1200" spc="-40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2883" y="7991857"/>
            <a:ext cx="37871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60" dirty="0">
                <a:latin typeface="Georgia"/>
                <a:cs typeface="Georgia"/>
              </a:rPr>
              <a:t>1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50" dirty="0">
                <a:latin typeface="Georgia"/>
                <a:cs typeface="Georgia"/>
              </a:rPr>
              <a:t>eV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11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(</a:t>
            </a:r>
            <a:r>
              <a:rPr sz="1200" i="1" spc="-30" dirty="0">
                <a:latin typeface="Bookman Old Style"/>
                <a:cs typeface="Bookman Old Style"/>
              </a:rPr>
              <a:t>e</a:t>
            </a:r>
            <a:r>
              <a:rPr sz="1200" spc="-30" dirty="0">
                <a:latin typeface="Georgia"/>
                <a:cs typeface="Georgia"/>
              </a:rPr>
              <a:t>) </a:t>
            </a:r>
            <a:r>
              <a:rPr sz="1200" i="1" spc="-85" dirty="0">
                <a:latin typeface="Meiryo"/>
                <a:cs typeface="Meiryo"/>
              </a:rPr>
              <a:t>·</a:t>
            </a:r>
            <a:r>
              <a:rPr sz="1200" i="1" spc="-175" dirty="0">
                <a:latin typeface="Meiryo"/>
                <a:cs typeface="Meiryo"/>
              </a:rPr>
              <a:t> </a:t>
            </a:r>
            <a:r>
              <a:rPr sz="1200" spc="30" dirty="0">
                <a:latin typeface="Georgia"/>
                <a:cs typeface="Georgia"/>
              </a:rPr>
              <a:t>(1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V)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60" dirty="0">
                <a:latin typeface="Georgia"/>
                <a:cs typeface="Georgia"/>
              </a:rPr>
              <a:t>1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60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4722" dirty="0">
                <a:latin typeface="Arial"/>
                <a:cs typeface="Arial"/>
              </a:rPr>
              <a:t>−</a:t>
            </a:r>
            <a:r>
              <a:rPr sz="1200" spc="14" baseline="34722" dirty="0">
                <a:latin typeface="Century"/>
                <a:cs typeface="Century"/>
              </a:rPr>
              <a:t>19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70" dirty="0">
                <a:latin typeface="Georgia"/>
                <a:cs typeface="Georgia"/>
              </a:rPr>
              <a:t>C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85" dirty="0">
                <a:latin typeface="Meiryo"/>
                <a:cs typeface="Meiryo"/>
              </a:rPr>
              <a:t>·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30" dirty="0">
                <a:latin typeface="Georgia"/>
                <a:cs typeface="Georgia"/>
              </a:rPr>
              <a:t>(1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V)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60" dirty="0">
                <a:latin typeface="Georgia"/>
                <a:cs typeface="Georgia"/>
              </a:rPr>
              <a:t>1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60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75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4722" dirty="0">
                <a:latin typeface="Arial"/>
                <a:cs typeface="Arial"/>
              </a:rPr>
              <a:t>−</a:t>
            </a:r>
            <a:r>
              <a:rPr sz="1200" spc="14" baseline="34722" dirty="0">
                <a:latin typeface="Century"/>
                <a:cs typeface="Century"/>
              </a:rPr>
              <a:t>19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-25" dirty="0">
                <a:latin typeface="Georgia"/>
                <a:cs typeface="Georgia"/>
              </a:rPr>
              <a:t>J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0468" y="7991857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30">
                <a:latin typeface="Georgia"/>
                <a:cs typeface="Georgia"/>
              </a:rPr>
              <a:t>5</a:t>
            </a:r>
            <a:r>
              <a:rPr sz="1200" spc="-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097" y="8793786"/>
            <a:ext cx="237744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1702" y="8324090"/>
            <a:ext cx="5974080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22224" algn="r"/>
            <a:r>
              <a:rPr sz="1200" spc="-30">
                <a:latin typeface="Georgia"/>
                <a:cs typeface="Georgia"/>
              </a:rPr>
              <a:t>Equation </a:t>
            </a:r>
            <a:r>
              <a:rPr lang="en-US" sz="1200" spc="-60" dirty="0">
                <a:latin typeface="Georgia"/>
                <a:cs typeface="Georgia"/>
              </a:rPr>
              <a:t> </a:t>
            </a:r>
            <a:r>
              <a:rPr lang="en-US" sz="1200" spc="-60" dirty="0" smtClean="0">
                <a:latin typeface="Georgia"/>
                <a:cs typeface="Georgia"/>
              </a:rPr>
              <a:t> </a:t>
            </a:r>
            <a:r>
              <a:rPr sz="1200" spc="-60" smtClean="0">
                <a:latin typeface="Georgia"/>
                <a:cs typeface="Georgia"/>
              </a:rPr>
              <a:t>3</a:t>
            </a:r>
            <a:r>
              <a:rPr lang="en-US" sz="1200" spc="-60" dirty="0" smtClean="0">
                <a:latin typeface="Georgia"/>
                <a:cs typeface="Georgia"/>
              </a:rPr>
              <a:t> </a:t>
            </a:r>
            <a:r>
              <a:rPr sz="1200" spc="-60" smtClean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30" dirty="0">
                <a:latin typeface="Georgia"/>
                <a:cs typeface="Georgia"/>
              </a:rPr>
              <a:t>only give </a:t>
            </a:r>
            <a:r>
              <a:rPr sz="1200" spc="-55" dirty="0">
                <a:latin typeface="Georgia"/>
                <a:cs typeface="Georgia"/>
              </a:rPr>
              <a:t>us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50" dirty="0">
                <a:latin typeface="Arial"/>
                <a:cs typeface="Arial"/>
              </a:rPr>
              <a:t>differences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191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25" dirty="0">
                <a:latin typeface="Georgia"/>
                <a:cs typeface="Georgia"/>
              </a:rPr>
              <a:t>potential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two  </a:t>
            </a:r>
            <a:r>
              <a:rPr sz="1200" spc="-40" dirty="0">
                <a:latin typeface="Georgia"/>
                <a:cs typeface="Georgia"/>
              </a:rPr>
              <a:t>points  </a:t>
            </a:r>
            <a:r>
              <a:rPr sz="1200" b="1" spc="-45" dirty="0">
                <a:latin typeface="Georgia"/>
                <a:cs typeface="Georgia"/>
              </a:rPr>
              <a:t>r</a:t>
            </a:r>
            <a:r>
              <a:rPr sz="1200" spc="-67" baseline="-10416" dirty="0">
                <a:latin typeface="Century"/>
                <a:cs typeface="Century"/>
              </a:rPr>
              <a:t>1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spc="-37" baseline="-10416" dirty="0">
                <a:latin typeface="Century"/>
                <a:cs typeface="Century"/>
              </a:rPr>
              <a:t>2</a:t>
            </a:r>
            <a:r>
              <a:rPr sz="1200" spc="-25" dirty="0">
                <a:latin typeface="Georgia"/>
                <a:cs typeface="Georgia"/>
              </a:rPr>
              <a:t>.  </a:t>
            </a:r>
            <a:r>
              <a:rPr sz="1200" spc="-35" dirty="0">
                <a:latin typeface="Georgia"/>
                <a:cs typeface="Georgia"/>
              </a:rPr>
              <a:t>To  </a:t>
            </a:r>
            <a:r>
              <a:rPr sz="1200" spc="-30" dirty="0">
                <a:latin typeface="Georgia"/>
                <a:cs typeface="Georgia"/>
              </a:rPr>
              <a:t>arrive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spc="-25" dirty="0">
                <a:latin typeface="Georgia"/>
                <a:cs typeface="Georgia"/>
              </a:rPr>
              <a:t>) </a:t>
            </a:r>
            <a:r>
              <a:rPr sz="1200" spc="-50" dirty="0">
                <a:latin typeface="Georgia"/>
                <a:cs typeface="Georgia"/>
              </a:rPr>
              <a:t>defined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40" dirty="0">
                <a:latin typeface="Georgia"/>
                <a:cs typeface="Georgia"/>
              </a:rPr>
              <a:t>points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need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3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specify</a:t>
            </a:r>
            <a:endParaRPr sz="1200">
              <a:latin typeface="Georgia"/>
              <a:cs typeface="Georgia"/>
            </a:endParaRPr>
          </a:p>
          <a:p>
            <a:pPr marL="12699" marR="12699" indent="170161">
              <a:spcBef>
                <a:spcPts val="945"/>
              </a:spcBef>
            </a:pPr>
            <a:r>
              <a:rPr sz="1000" spc="-22" baseline="27777" dirty="0">
                <a:latin typeface="Arial"/>
                <a:cs typeface="Arial"/>
              </a:rPr>
              <a:t>1</a:t>
            </a:r>
            <a:r>
              <a:rPr sz="1000" spc="-14" dirty="0">
                <a:latin typeface="Georgia"/>
                <a:cs typeface="Georgia"/>
              </a:rPr>
              <a:t>Named </a:t>
            </a:r>
            <a:r>
              <a:rPr sz="1000" spc="-25" dirty="0">
                <a:latin typeface="Georgia"/>
                <a:cs typeface="Georgia"/>
              </a:rPr>
              <a:t>in </a:t>
            </a:r>
            <a:r>
              <a:rPr sz="1000" spc="-35" dirty="0">
                <a:latin typeface="Georgia"/>
                <a:cs typeface="Georgia"/>
              </a:rPr>
              <a:t>honor </a:t>
            </a:r>
            <a:r>
              <a:rPr sz="1000" spc="-25" dirty="0">
                <a:latin typeface="Georgia"/>
                <a:cs typeface="Georgia"/>
              </a:rPr>
              <a:t>of </a:t>
            </a:r>
            <a:r>
              <a:rPr sz="1000" spc="-10" dirty="0">
                <a:latin typeface="Georgia"/>
                <a:cs typeface="Georgia"/>
              </a:rPr>
              <a:t>the. </a:t>
            </a:r>
            <a:r>
              <a:rPr sz="1000" spc="14" dirty="0">
                <a:latin typeface="Georgia"/>
                <a:cs typeface="Georgia"/>
              </a:rPr>
              <a:t>. . </a:t>
            </a:r>
            <a:r>
              <a:rPr sz="1000" spc="-14" dirty="0">
                <a:latin typeface="Georgia"/>
                <a:cs typeface="Georgia"/>
              </a:rPr>
              <a:t>uh. </a:t>
            </a:r>
            <a:r>
              <a:rPr sz="1000" spc="14" dirty="0">
                <a:latin typeface="Georgia"/>
                <a:cs typeface="Georgia"/>
              </a:rPr>
              <a:t>. . </a:t>
            </a:r>
            <a:r>
              <a:rPr sz="1000" spc="-40" dirty="0">
                <a:latin typeface="Georgia"/>
                <a:cs typeface="Georgia"/>
              </a:rPr>
              <a:t>French </a:t>
            </a:r>
            <a:r>
              <a:rPr sz="1000" spc="-14" dirty="0">
                <a:latin typeface="Georgia"/>
                <a:cs typeface="Georgia"/>
              </a:rPr>
              <a:t>physicist </a:t>
            </a:r>
            <a:r>
              <a:rPr sz="1000" spc="-20" dirty="0">
                <a:latin typeface="Georgia"/>
                <a:cs typeface="Georgia"/>
              </a:rPr>
              <a:t>Jim </a:t>
            </a:r>
            <a:r>
              <a:rPr sz="1000" dirty="0">
                <a:latin typeface="Georgia"/>
                <a:cs typeface="Georgia"/>
              </a:rPr>
              <a:t>Volt </a:t>
            </a:r>
            <a:r>
              <a:rPr sz="1000" spc="-14" dirty="0">
                <a:latin typeface="Georgia"/>
                <a:cs typeface="Georgia"/>
              </a:rPr>
              <a:t>(1813–1743) </a:t>
            </a:r>
            <a:r>
              <a:rPr sz="1000" spc="-30" dirty="0">
                <a:latin typeface="Georgia"/>
                <a:cs typeface="Georgia"/>
              </a:rPr>
              <a:t>who </a:t>
            </a:r>
            <a:r>
              <a:rPr sz="1000" spc="-20" dirty="0">
                <a:latin typeface="Georgia"/>
                <a:cs typeface="Georgia"/>
              </a:rPr>
              <a:t>did </a:t>
            </a:r>
            <a:r>
              <a:rPr sz="1000" spc="-45" dirty="0">
                <a:latin typeface="Georgia"/>
                <a:cs typeface="Georgia"/>
              </a:rPr>
              <a:t>some </a:t>
            </a:r>
            <a:r>
              <a:rPr sz="1000" spc="-14" dirty="0">
                <a:latin typeface="Georgia"/>
                <a:cs typeface="Georgia"/>
              </a:rPr>
              <a:t>electrical </a:t>
            </a:r>
            <a:r>
              <a:rPr sz="1000" spc="-25">
                <a:latin typeface="Georgia"/>
                <a:cs typeface="Georgia"/>
              </a:rPr>
              <a:t>experi-  </a:t>
            </a:r>
            <a:r>
              <a:rPr sz="1000" spc="-35" smtClean="0">
                <a:latin typeface="Georgia"/>
                <a:cs typeface="Georgia"/>
              </a:rPr>
              <a:t>ments </a:t>
            </a:r>
            <a:r>
              <a:rPr sz="1000" spc="-10" smtClean="0">
                <a:latin typeface="Georgia"/>
                <a:cs typeface="Georgia"/>
              </a:rPr>
              <a:t>in. </a:t>
            </a:r>
            <a:r>
              <a:rPr sz="1000" spc="14" smtClean="0">
                <a:latin typeface="Georgia"/>
                <a:cs typeface="Georgia"/>
              </a:rPr>
              <a:t>. . </a:t>
            </a:r>
            <a:r>
              <a:rPr sz="1000" spc="-20" smtClean="0">
                <a:latin typeface="Georgia"/>
                <a:cs typeface="Georgia"/>
              </a:rPr>
              <a:t>um. </a:t>
            </a:r>
            <a:r>
              <a:rPr sz="1000" spc="14" smtClean="0">
                <a:latin typeface="Georgia"/>
                <a:cs typeface="Georgia"/>
              </a:rPr>
              <a:t>. . </a:t>
            </a:r>
            <a:r>
              <a:rPr sz="1000" spc="-10" smtClean="0">
                <a:latin typeface="Georgia"/>
                <a:cs typeface="Georgia"/>
              </a:rPr>
              <a:t>Bologna. </a:t>
            </a:r>
            <a:r>
              <a:rPr sz="1000" spc="20" smtClean="0">
                <a:latin typeface="Georgia"/>
                <a:cs typeface="Georgia"/>
              </a:rPr>
              <a:t>That’s </a:t>
            </a:r>
            <a:r>
              <a:rPr sz="1000" spc="14" smtClean="0">
                <a:latin typeface="Georgia"/>
                <a:cs typeface="Georgia"/>
              </a:rPr>
              <a:t>it,</a:t>
            </a:r>
            <a:r>
              <a:rPr sz="1000" spc="-125" smtClean="0">
                <a:latin typeface="Georgia"/>
                <a:cs typeface="Georgia"/>
              </a:rPr>
              <a:t> </a:t>
            </a:r>
            <a:r>
              <a:rPr sz="1000" spc="-10" smtClean="0">
                <a:latin typeface="Georgia"/>
                <a:cs typeface="Georgia"/>
              </a:rPr>
              <a:t>Bologna.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1" y="685803"/>
            <a:ext cx="6012180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>
              <a:tabLst>
                <a:tab pos="5805761" algn="l"/>
              </a:tabLst>
            </a:pPr>
            <a:r>
              <a:rPr sz="1200" spc="30">
                <a:latin typeface="Times New Roman"/>
                <a:cs typeface="Times New Roman"/>
              </a:rPr>
              <a:t>	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699" marR="5080" algn="just">
              <a:lnSpc>
                <a:spcPct val="100299"/>
              </a:lnSpc>
            </a:pP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i="1" spc="-45" dirty="0">
                <a:latin typeface="Arial"/>
                <a:cs typeface="Arial"/>
              </a:rPr>
              <a:t>zero</a:t>
            </a:r>
            <a:r>
              <a:rPr sz="1200" spc="-45" dirty="0">
                <a:latin typeface="Georgia"/>
                <a:cs typeface="Georgia"/>
              </a:rPr>
              <a:t>. </a:t>
            </a:r>
            <a:r>
              <a:rPr sz="1200" spc="-14">
                <a:latin typeface="Georgia"/>
                <a:cs typeface="Georgia"/>
              </a:rPr>
              <a:t>Often </a:t>
            </a:r>
            <a:r>
              <a:rPr sz="1200" spc="-70" smtClean="0">
                <a:latin typeface="Georgia"/>
                <a:cs typeface="Georgia"/>
              </a:rPr>
              <a:t>we</a:t>
            </a:r>
            <a:r>
              <a:rPr lang="en-US" sz="1200" spc="-70" dirty="0" smtClean="0">
                <a:latin typeface="Georgia"/>
                <a:cs typeface="Georgia"/>
              </a:rPr>
              <a:t> </a:t>
            </a:r>
            <a:r>
              <a:rPr sz="1200" spc="-70" smtClean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60" dirty="0">
                <a:latin typeface="Georgia"/>
                <a:cs typeface="Georgia"/>
              </a:rPr>
              <a:t>choose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be </a:t>
            </a:r>
            <a:r>
              <a:rPr sz="1200" spc="-4" dirty="0">
                <a:latin typeface="Georgia"/>
                <a:cs typeface="Georgia"/>
              </a:rPr>
              <a:t>“infinity”  </a:t>
            </a:r>
            <a:r>
              <a:rPr sz="1200" dirty="0">
                <a:latin typeface="Georgia"/>
                <a:cs typeface="Georgia"/>
              </a:rPr>
              <a:t>(</a:t>
            </a:r>
            <a:r>
              <a:rPr sz="1200" i="1" dirty="0">
                <a:latin typeface="Meiryo"/>
                <a:cs typeface="Meiryo"/>
              </a:rPr>
              <a:t>∞</a:t>
            </a:r>
            <a:r>
              <a:rPr sz="1200" dirty="0">
                <a:latin typeface="Georgia"/>
                <a:cs typeface="Georgia"/>
              </a:rPr>
              <a:t>) that </a:t>
            </a:r>
            <a:r>
              <a:rPr sz="1200" spc="-30" dirty="0">
                <a:latin typeface="Georgia"/>
                <a:cs typeface="Georgia"/>
              </a:rPr>
              <a:t>is,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14" dirty="0">
                <a:latin typeface="Georgia"/>
                <a:cs typeface="Georgia"/>
              </a:rPr>
              <a:t>very </a:t>
            </a:r>
            <a:r>
              <a:rPr sz="1200" spc="-30" dirty="0">
                <a:latin typeface="Georgia"/>
                <a:cs typeface="Georgia"/>
              </a:rPr>
              <a:t>far </a:t>
            </a:r>
            <a:r>
              <a:rPr sz="1200" spc="-40" dirty="0">
                <a:latin typeface="Georgia"/>
                <a:cs typeface="Georgia"/>
              </a:rPr>
              <a:t>away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-30" dirty="0">
                <a:latin typeface="Georgia"/>
                <a:cs typeface="Georgia"/>
              </a:rPr>
              <a:t>give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35" dirty="0">
                <a:latin typeface="Georgia"/>
                <a:cs typeface="Georgia"/>
              </a:rPr>
              <a:t>field, </a:t>
            </a:r>
            <a:r>
              <a:rPr sz="1200" spc="-25" dirty="0">
                <a:latin typeface="Georgia"/>
                <a:cs typeface="Georgia"/>
              </a:rPr>
              <a:t>the  potential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50" dirty="0">
                <a:latin typeface="Georgia"/>
                <a:cs typeface="Georgia"/>
              </a:rPr>
              <a:t>becomes </a:t>
            </a:r>
            <a:r>
              <a:rPr sz="1200" spc="-14" dirty="0">
                <a:latin typeface="Georgia"/>
                <a:cs typeface="Georgia"/>
              </a:rPr>
              <a:t>very </a:t>
            </a:r>
            <a:r>
              <a:rPr sz="1200" spc="-40" dirty="0">
                <a:latin typeface="Georgia"/>
                <a:cs typeface="Georgia"/>
              </a:rPr>
              <a:t>small </a:t>
            </a:r>
            <a:r>
              <a:rPr sz="1200" spc="-35" dirty="0">
                <a:latin typeface="Georgia"/>
                <a:cs typeface="Georgia"/>
              </a:rPr>
              <a:t>in absolute value. </a:t>
            </a:r>
            <a:r>
              <a:rPr sz="1200" spc="-60" dirty="0">
                <a:latin typeface="Georgia"/>
                <a:cs typeface="Georgia"/>
              </a:rPr>
              <a:t>However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5" dirty="0">
                <a:latin typeface="Georgia"/>
                <a:cs typeface="Georgia"/>
              </a:rPr>
              <a:t>“reference </a:t>
            </a:r>
            <a:r>
              <a:rPr sz="1200" spc="-14" dirty="0">
                <a:latin typeface="Georgia"/>
                <a:cs typeface="Georgia"/>
              </a:rPr>
              <a:t>point” </a:t>
            </a:r>
            <a:r>
              <a:rPr sz="1200" spc="-35" dirty="0">
                <a:latin typeface="Georgia"/>
                <a:cs typeface="Georgia"/>
              </a:rPr>
              <a:t>can be  </a:t>
            </a:r>
            <a:r>
              <a:rPr sz="1200" spc="-60" dirty="0">
                <a:latin typeface="Georgia"/>
                <a:cs typeface="Georgia"/>
              </a:rPr>
              <a:t>chosen </a:t>
            </a:r>
            <a:r>
              <a:rPr sz="1200" spc="-45" dirty="0">
                <a:latin typeface="Georgia"/>
                <a:cs typeface="Georgia"/>
              </a:rPr>
              <a:t>anywhere and for each </a:t>
            </a:r>
            <a:r>
              <a:rPr sz="1200" spc="-50" dirty="0">
                <a:latin typeface="Georgia"/>
                <a:cs typeface="Georgia"/>
              </a:rPr>
              <a:t>problem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55" dirty="0">
                <a:latin typeface="Georgia"/>
                <a:cs typeface="Georgia"/>
              </a:rPr>
              <a:t>need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5" dirty="0">
                <a:latin typeface="Georgia"/>
                <a:cs typeface="Georgia"/>
              </a:rPr>
              <a:t>be </a:t>
            </a:r>
            <a:r>
              <a:rPr sz="1200" spc="-55" dirty="0">
                <a:latin typeface="Georgia"/>
                <a:cs typeface="Georgia"/>
              </a:rPr>
              <a:t>sure </a:t>
            </a:r>
            <a:r>
              <a:rPr sz="1200" i="1" spc="-80" dirty="0">
                <a:latin typeface="Arial"/>
                <a:cs typeface="Arial"/>
              </a:rPr>
              <a:t>where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understood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3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 </a:t>
            </a:r>
            <a:r>
              <a:rPr sz="1200" spc="-40" dirty="0">
                <a:latin typeface="Georgia"/>
                <a:cs typeface="Georgia"/>
              </a:rPr>
              <a:t>before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sensibly </a:t>
            </a:r>
            <a:r>
              <a:rPr sz="1200" spc="-10" dirty="0">
                <a:latin typeface="Georgia"/>
                <a:cs typeface="Georgia"/>
              </a:rPr>
              <a:t>talk </a:t>
            </a:r>
            <a:r>
              <a:rPr sz="1200" spc="-20" dirty="0">
                <a:latin typeface="Georgia"/>
                <a:cs typeface="Georgia"/>
              </a:rPr>
              <a:t>about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20" dirty="0">
                <a:latin typeface="Georgia"/>
                <a:cs typeface="Georgia"/>
              </a:rPr>
              <a:t>(</a:t>
            </a:r>
            <a:r>
              <a:rPr sz="1200" b="1" spc="-20" dirty="0">
                <a:latin typeface="Georgia"/>
                <a:cs typeface="Georgia"/>
              </a:rPr>
              <a:t>r</a:t>
            </a:r>
            <a:r>
              <a:rPr sz="1200" spc="-20" dirty="0">
                <a:latin typeface="Georgia"/>
                <a:cs typeface="Georgia"/>
              </a:rPr>
              <a:t>).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60" dirty="0">
                <a:latin typeface="Georgia"/>
                <a:cs typeface="Georgia"/>
              </a:rPr>
              <a:t>4.3 </a:t>
            </a:r>
            <a:r>
              <a:rPr sz="1200" spc="-40" dirty="0">
                <a:latin typeface="Georgia"/>
                <a:cs typeface="Georgia"/>
              </a:rPr>
              <a:t>equal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55" dirty="0">
                <a:latin typeface="Georgia"/>
                <a:cs typeface="Georgia"/>
              </a:rPr>
              <a:t>reference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20" dirty="0">
                <a:latin typeface="Georgia"/>
                <a:cs typeface="Georgia"/>
              </a:rPr>
              <a:t>calculate </a:t>
            </a:r>
            <a:r>
              <a:rPr sz="1200" spc="-45" dirty="0">
                <a:latin typeface="Georgia"/>
                <a:cs typeface="Georgia"/>
              </a:rPr>
              <a:t>an 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i="1" spc="-10" dirty="0">
                <a:latin typeface="Arial"/>
                <a:cs typeface="Arial"/>
              </a:rPr>
              <a:t>function 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spc="-25" dirty="0">
                <a:latin typeface="Georgia"/>
                <a:cs typeface="Georgia"/>
              </a:rPr>
              <a:t>)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20" dirty="0">
                <a:latin typeface="Georgia"/>
                <a:cs typeface="Georgia"/>
              </a:rPr>
              <a:t>all </a:t>
            </a:r>
            <a:r>
              <a:rPr sz="1200" spc="-35" dirty="0">
                <a:latin typeface="Georgia"/>
                <a:cs typeface="Georgia"/>
              </a:rPr>
              <a:t>other  points.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write: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6548" y="2256538"/>
            <a:ext cx="2057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7" baseline="-20833" smtClean="0">
                <a:latin typeface="Segoe Script"/>
                <a:cs typeface="Segoe Script"/>
              </a:rPr>
              <a:t>r</a:t>
            </a:r>
            <a:endParaRPr sz="1200" baseline="-20833">
              <a:latin typeface="Segoe Script"/>
              <a:cs typeface="Segoe Scrip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1" y="2514603"/>
            <a:ext cx="17462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7" baseline="10416" dirty="0">
                <a:latin typeface="Segoe Script"/>
                <a:cs typeface="Segoe Script"/>
              </a:rPr>
              <a:t>r</a:t>
            </a:r>
            <a:r>
              <a:rPr sz="600" spc="10" dirty="0">
                <a:latin typeface="Verdana"/>
                <a:cs typeface="Verdana"/>
              </a:rPr>
              <a:t>ref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2" y="2362201"/>
            <a:ext cx="205739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32706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b="1" spc="4" dirty="0">
                <a:latin typeface="Georgia"/>
                <a:cs typeface="Georgia"/>
              </a:rPr>
              <a:t>r</a:t>
            </a:r>
            <a:r>
              <a:rPr sz="1200" spc="4">
                <a:latin typeface="Georgia"/>
                <a:cs typeface="Georgia"/>
              </a:rPr>
              <a:t>)</a:t>
            </a:r>
            <a:r>
              <a:rPr sz="1200" spc="45">
                <a:latin typeface="Georgia"/>
                <a:cs typeface="Georgia"/>
              </a:rPr>
              <a:t> </a:t>
            </a:r>
            <a:r>
              <a:rPr sz="1200" spc="90" smtClean="0">
                <a:latin typeface="Georgia"/>
                <a:cs typeface="Georgia"/>
              </a:rPr>
              <a:t>=</a:t>
            </a:r>
            <a:r>
              <a:rPr sz="1200" spc="20" smtClean="0">
                <a:latin typeface="Georgia"/>
                <a:cs typeface="Georgia"/>
              </a:rPr>
              <a:t> </a:t>
            </a: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Meiryo"/>
                <a:cs typeface="Meiryo"/>
              </a:rPr>
              <a:t>      </a:t>
            </a:r>
            <a:r>
              <a:rPr lang="en-US" sz="1200" i="1" spc="-30" dirty="0" smtClean="0">
                <a:latin typeface="Bookman Old Style"/>
                <a:cs typeface="Meiryo"/>
              </a:rPr>
              <a:t>∫    </a:t>
            </a:r>
            <a:r>
              <a:rPr lang="en-US" sz="1200" i="1" spc="-30" dirty="0" smtClean="0">
                <a:latin typeface="Meiryo"/>
                <a:cs typeface="Meiryo"/>
              </a:rPr>
              <a:t>  </a:t>
            </a:r>
            <a:r>
              <a:rPr sz="1200" b="1" spc="20" smtClean="0">
                <a:latin typeface="Georgia"/>
                <a:cs typeface="Georgia"/>
              </a:rPr>
              <a:t>E </a:t>
            </a:r>
            <a:r>
              <a:rPr sz="1200" i="1" spc="-85" dirty="0">
                <a:latin typeface="Meiryo"/>
                <a:cs typeface="Meiryo"/>
              </a:rPr>
              <a:t>·</a:t>
            </a:r>
            <a:r>
              <a:rPr sz="1200" i="1" spc="-305" dirty="0">
                <a:latin typeface="Meiryo"/>
                <a:cs typeface="Meiryo"/>
              </a:rPr>
              <a:t> </a:t>
            </a:r>
            <a:r>
              <a:rPr sz="1200" i="1" spc="-130" dirty="0">
                <a:latin typeface="Bookman Old Style"/>
                <a:cs typeface="Bookman Old Style"/>
              </a:rPr>
              <a:t>d</a:t>
            </a:r>
            <a:r>
              <a:rPr sz="1200" b="1" spc="-130" dirty="0">
                <a:latin typeface="Georgia"/>
                <a:cs typeface="Georgia"/>
              </a:rPr>
              <a:t>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0" y="2410968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(6</a:t>
            </a:r>
            <a:r>
              <a:rPr sz="1200" spc="-5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698" y="2900684"/>
            <a:ext cx="597154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831" lvl="2" indent="-624133">
              <a:buAutoNum type="arabicPeriod" startAt="3"/>
              <a:tabLst>
                <a:tab pos="636831" algn="l"/>
                <a:tab pos="637465" algn="l"/>
              </a:tabLst>
            </a:pPr>
            <a:r>
              <a:rPr sz="1400" b="1" spc="-30" dirty="0">
                <a:latin typeface="Georgia"/>
                <a:cs typeface="Georgia"/>
              </a:rPr>
              <a:t>Equipotential</a:t>
            </a:r>
            <a:r>
              <a:rPr sz="1400" b="1" spc="15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Surfaces</a:t>
            </a:r>
            <a:endParaRPr sz="1400">
              <a:latin typeface="Georgia"/>
              <a:cs typeface="Georgia"/>
            </a:endParaRPr>
          </a:p>
          <a:p>
            <a:pPr marL="12699" marR="5080" algn="r">
              <a:spcBef>
                <a:spcPts val="819"/>
              </a:spcBef>
            </a:pPr>
            <a:r>
              <a:rPr sz="1200" spc="-55" dirty="0">
                <a:latin typeface="Georgia"/>
                <a:cs typeface="Georgia"/>
              </a:rPr>
              <a:t>For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40" dirty="0">
                <a:latin typeface="Georgia"/>
                <a:cs typeface="Georgia"/>
              </a:rPr>
              <a:t>configuration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charges,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0" dirty="0">
                <a:latin typeface="Georgia"/>
                <a:cs typeface="Georgia"/>
              </a:rPr>
              <a:t>points </a:t>
            </a:r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spc="-25" dirty="0">
                <a:latin typeface="Georgia"/>
                <a:cs typeface="Georgia"/>
              </a:rPr>
              <a:t>)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has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40" dirty="0">
                <a:latin typeface="Georgia"/>
                <a:cs typeface="Georgia"/>
              </a:rPr>
              <a:t>value is </a:t>
            </a:r>
            <a:r>
              <a:rPr sz="1200" spc="-30" dirty="0">
                <a:latin typeface="Georgia"/>
                <a:cs typeface="Georgia"/>
              </a:rPr>
              <a:t>called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b="1" spc="-45" dirty="0">
                <a:latin typeface="Georgia"/>
                <a:cs typeface="Georgia"/>
              </a:rPr>
              <a:t>equipotential </a:t>
            </a:r>
            <a:r>
              <a:rPr sz="1200" b="1" spc="-60" dirty="0">
                <a:latin typeface="Georgia"/>
                <a:cs typeface="Georgia"/>
              </a:rPr>
              <a:t>surface</a:t>
            </a:r>
            <a:r>
              <a:rPr sz="1200" spc="-60" dirty="0">
                <a:latin typeface="Georgia"/>
                <a:cs typeface="Georgia"/>
              </a:rPr>
              <a:t>.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4" dirty="0">
                <a:latin typeface="Georgia"/>
                <a:cs typeface="Georgia"/>
              </a:rPr>
              <a:t>It </a:t>
            </a:r>
            <a:r>
              <a:rPr sz="1200" spc="-30" dirty="0">
                <a:latin typeface="Georgia"/>
                <a:cs typeface="Georgia"/>
              </a:rPr>
              <a:t>takes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move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charged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particle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65" dirty="0">
                <a:latin typeface="Georgia"/>
                <a:cs typeface="Georgia"/>
              </a:rPr>
              <a:t>one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70" dirty="0">
                <a:latin typeface="Georgia"/>
                <a:cs typeface="Georgia"/>
              </a:rPr>
              <a:t>on  </a:t>
            </a:r>
            <a:r>
              <a:rPr sz="1200" spc="-50" dirty="0">
                <a:latin typeface="Georgia"/>
                <a:cs typeface="Georgia"/>
              </a:rPr>
              <a:t>such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surface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0" dirty="0">
                <a:latin typeface="Georgia"/>
                <a:cs typeface="Georgia"/>
              </a:rPr>
              <a:t>another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70" dirty="0">
                <a:latin typeface="Georgia"/>
                <a:cs typeface="Georgia"/>
              </a:rPr>
              <a:t>on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surface,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40" dirty="0">
                <a:latin typeface="Georgia"/>
                <a:cs typeface="Georgia"/>
              </a:rPr>
              <a:t>then 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have  </a:t>
            </a:r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</a:t>
            </a:r>
            <a:endParaRPr sz="1200">
              <a:latin typeface="Georgia"/>
              <a:cs typeface="Georgia"/>
            </a:endParaRPr>
          </a:p>
          <a:p>
            <a:pPr marL="12699" marR="5715" indent="222224">
              <a:spcBef>
                <a:spcPts val="70"/>
              </a:spcBef>
            </a:pP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relations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b="1" spc="-14" dirty="0">
                <a:latin typeface="Georgia"/>
                <a:cs typeface="Georgia"/>
              </a:rPr>
              <a:t>E</a:t>
            </a:r>
            <a:r>
              <a:rPr sz="1200" spc="-14" dirty="0">
                <a:latin typeface="Georgia"/>
                <a:cs typeface="Georgia"/>
              </a:rPr>
              <a:t>(</a:t>
            </a:r>
            <a:r>
              <a:rPr sz="1200" b="1" spc="-14" dirty="0">
                <a:latin typeface="Georgia"/>
                <a:cs typeface="Georgia"/>
              </a:rPr>
              <a:t>r</a:t>
            </a:r>
            <a:r>
              <a:rPr sz="1200" spc="-14" dirty="0">
                <a:latin typeface="Georgia"/>
                <a:cs typeface="Georgia"/>
              </a:rPr>
              <a:t>)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25" dirty="0">
                <a:latin typeface="Georgia"/>
                <a:cs typeface="Georgia"/>
              </a:rPr>
              <a:t>(</a:t>
            </a:r>
            <a:r>
              <a:rPr sz="1200" b="1" spc="-25" dirty="0">
                <a:latin typeface="Georgia"/>
                <a:cs typeface="Georgia"/>
              </a:rPr>
              <a:t>r</a:t>
            </a:r>
            <a:r>
              <a:rPr sz="1200" spc="-25" dirty="0">
                <a:latin typeface="Georgia"/>
                <a:cs typeface="Georgia"/>
              </a:rPr>
              <a:t>)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50" dirty="0">
                <a:latin typeface="Georgia"/>
                <a:cs typeface="Georgia"/>
              </a:rPr>
              <a:t>follows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45" dirty="0">
                <a:latin typeface="Georgia"/>
                <a:cs typeface="Georgia"/>
              </a:rPr>
              <a:t>lines are </a:t>
            </a:r>
            <a:r>
              <a:rPr sz="1200" spc="-35" dirty="0">
                <a:latin typeface="Georgia"/>
                <a:cs typeface="Georgia"/>
              </a:rPr>
              <a:t>perpendicular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equipotential </a:t>
            </a:r>
            <a:r>
              <a:rPr sz="1200" spc="-45" dirty="0">
                <a:latin typeface="Georgia"/>
                <a:cs typeface="Georgia"/>
              </a:rPr>
              <a:t>surfaces 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everywhere.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36831" lvl="2" indent="-624133">
              <a:spcBef>
                <a:spcPts val="725"/>
              </a:spcBef>
              <a:buAutoNum type="arabicPeriod" startAt="4"/>
              <a:tabLst>
                <a:tab pos="636831" algn="l"/>
                <a:tab pos="637465" algn="l"/>
              </a:tabLst>
            </a:pPr>
            <a:r>
              <a:rPr sz="1400" b="1" spc="-30" dirty="0">
                <a:latin typeface="Georgia"/>
                <a:cs typeface="Georgia"/>
              </a:rPr>
              <a:t>Finding  </a:t>
            </a:r>
            <a:r>
              <a:rPr sz="1400" i="1" spc="85" dirty="0">
                <a:latin typeface="Bookman Old Style"/>
                <a:cs typeface="Bookman Old Style"/>
              </a:rPr>
              <a:t>E </a:t>
            </a:r>
            <a:r>
              <a:rPr sz="1400" b="1" spc="-70" dirty="0">
                <a:latin typeface="Georgia"/>
                <a:cs typeface="Georgia"/>
              </a:rPr>
              <a:t>from</a:t>
            </a:r>
            <a:r>
              <a:rPr sz="1400" b="1" spc="114" dirty="0">
                <a:latin typeface="Georgia"/>
                <a:cs typeface="Georgia"/>
              </a:rPr>
              <a:t> </a:t>
            </a:r>
            <a:r>
              <a:rPr sz="1400" i="1" spc="-150" dirty="0">
                <a:latin typeface="Bookman Old Style"/>
                <a:cs typeface="Bookman Old Style"/>
              </a:rPr>
              <a:t>V</a:t>
            </a:r>
            <a:endParaRPr sz="1400">
              <a:latin typeface="Bookman Old Style"/>
              <a:cs typeface="Bookman Old Style"/>
            </a:endParaRPr>
          </a:p>
          <a:p>
            <a:pPr marL="12699">
              <a:spcBef>
                <a:spcPts val="843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definition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i="1" spc="-25" dirty="0">
                <a:latin typeface="Arial"/>
                <a:cs typeface="Arial"/>
              </a:rPr>
              <a:t>integral </a:t>
            </a:r>
            <a:r>
              <a:rPr sz="1200" spc="-35" dirty="0">
                <a:latin typeface="Georgia"/>
                <a:cs typeface="Georgia"/>
              </a:rPr>
              <a:t>involving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implies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55" dirty="0">
                <a:latin typeface="Georgia"/>
                <a:cs typeface="Georgia"/>
              </a:rPr>
              <a:t>comes   </a:t>
            </a:r>
            <a:r>
              <a:rPr sz="1200" spc="-45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from</a:t>
            </a:r>
            <a:endParaRPr sz="1200">
              <a:latin typeface="Georgia"/>
              <a:cs typeface="Georgia"/>
            </a:endParaRPr>
          </a:p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taking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i="1" spc="-25" dirty="0">
                <a:latin typeface="Arial"/>
                <a:cs typeface="Arial"/>
              </a:rPr>
              <a:t>derivatives</a:t>
            </a:r>
            <a:r>
              <a:rPr sz="1200" spc="-25" dirty="0">
                <a:latin typeface="Georgia"/>
                <a:cs typeface="Georgia"/>
              </a:rPr>
              <a:t>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8074" y="5444034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2202" y="5444034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6331" y="5444034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3612" y="5309554"/>
            <a:ext cx="2774950" cy="21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511749">
              <a:lnSpc>
                <a:spcPct val="56699"/>
              </a:lnSpc>
              <a:tabLst>
                <a:tab pos="1042547" algn="l"/>
                <a:tab pos="1548584" algn="l"/>
                <a:tab pos="2066683" algn="l"/>
                <a:tab pos="2572084" algn="l"/>
              </a:tabLst>
            </a:pPr>
            <a:r>
              <a:rPr sz="1200" i="1" spc="20" dirty="0">
                <a:latin typeface="Bookman Old Style"/>
                <a:cs typeface="Bookman Old Style"/>
              </a:rPr>
              <a:t>∂</a:t>
            </a:r>
            <a:r>
              <a:rPr sz="1200" i="1" spc="-70" dirty="0">
                <a:latin typeface="Bookman Old Style"/>
                <a:cs typeface="Bookman Old Style"/>
              </a:rPr>
              <a:t>V</a:t>
            </a:r>
            <a:r>
              <a:rPr sz="1200" i="1" dirty="0">
                <a:latin typeface="Bookman Old Style"/>
                <a:cs typeface="Bookman Old Style"/>
              </a:rPr>
              <a:t>		</a:t>
            </a:r>
            <a:r>
              <a:rPr sz="1200" i="1" spc="20" dirty="0">
                <a:latin typeface="Bookman Old Style"/>
                <a:cs typeface="Bookman Old Style"/>
              </a:rPr>
              <a:t>∂</a:t>
            </a:r>
            <a:r>
              <a:rPr sz="1200" i="1" spc="-70" dirty="0">
                <a:latin typeface="Bookman Old Style"/>
                <a:cs typeface="Bookman Old Style"/>
              </a:rPr>
              <a:t>V</a:t>
            </a:r>
            <a:r>
              <a:rPr sz="1200" i="1" dirty="0">
                <a:latin typeface="Bookman Old Style"/>
                <a:cs typeface="Bookman Old Style"/>
              </a:rPr>
              <a:t>		</a:t>
            </a:r>
            <a:r>
              <a:rPr sz="1200" i="1" spc="20" dirty="0">
                <a:latin typeface="Bookman Old Style"/>
                <a:cs typeface="Bookman Old Style"/>
              </a:rPr>
              <a:t>∂V </a:t>
            </a:r>
            <a:r>
              <a:rPr sz="1200" i="1" spc="35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x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i="1" spc="89" baseline="-37037" dirty="0">
                <a:latin typeface="Bookman Old Style"/>
                <a:cs typeface="Bookman Old Style"/>
              </a:rPr>
              <a:t>∂x	</a:t>
            </a:r>
            <a:r>
              <a:rPr sz="1200" i="1" spc="-14" dirty="0">
                <a:latin typeface="Bookman Old Style"/>
                <a:cs typeface="Bookman Old Style"/>
              </a:rPr>
              <a:t>E</a:t>
            </a:r>
            <a:r>
              <a:rPr sz="1200" i="1" spc="-22" baseline="-10416" dirty="0">
                <a:latin typeface="Bookman Old Style"/>
                <a:cs typeface="Bookman Old Style"/>
              </a:rPr>
              <a:t>y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20" dirty="0">
                <a:latin typeface="Meiryo"/>
                <a:cs typeface="Meiryo"/>
              </a:rPr>
              <a:t> </a:t>
            </a:r>
            <a:r>
              <a:rPr i="1" spc="-37" baseline="-37037" dirty="0">
                <a:latin typeface="Bookman Old Style"/>
                <a:cs typeface="Bookman Old Style"/>
              </a:rPr>
              <a:t>∂y	</a:t>
            </a:r>
            <a:r>
              <a:rPr sz="1200" i="1" spc="4" dirty="0">
                <a:latin typeface="Bookman Old Style"/>
                <a:cs typeface="Bookman Old Style"/>
              </a:rPr>
              <a:t>E</a:t>
            </a:r>
            <a:r>
              <a:rPr sz="1200" i="1" spc="7" baseline="-10416" dirty="0">
                <a:latin typeface="Bookman Old Style"/>
                <a:cs typeface="Bookman Old Style"/>
              </a:rPr>
              <a:t>z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65" dirty="0">
                <a:latin typeface="Meiryo"/>
                <a:cs typeface="Meiryo"/>
              </a:rPr>
              <a:t> </a:t>
            </a:r>
            <a:r>
              <a:rPr i="1" spc="67" baseline="-37037" dirty="0">
                <a:latin typeface="Bookman Old Style"/>
                <a:cs typeface="Bookman Old Style"/>
              </a:rPr>
              <a:t>∂z</a:t>
            </a:r>
            <a:endParaRPr baseline="-37037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500" y="5333999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lang="en-US" sz="1200" spc="-50" dirty="0">
                <a:latin typeface="Georgia"/>
                <a:cs typeface="Georgia"/>
              </a:rPr>
              <a:t>7</a:t>
            </a:r>
            <a:r>
              <a:rPr sz="1200" spc="-14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698" y="5754624"/>
            <a:ext cx="54140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30" dirty="0">
                <a:latin typeface="Georgia"/>
                <a:cs typeface="Georgia"/>
              </a:rPr>
              <a:t>These </a:t>
            </a:r>
            <a:r>
              <a:rPr sz="1200" spc="-35" dirty="0">
                <a:latin typeface="Georgia"/>
                <a:cs typeface="Georgia"/>
              </a:rPr>
              <a:t>relations can be </a:t>
            </a:r>
            <a:r>
              <a:rPr sz="1200" spc="-25" dirty="0">
                <a:latin typeface="Georgia"/>
                <a:cs typeface="Georgia"/>
              </a:rPr>
              <a:t>written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65" dirty="0">
                <a:latin typeface="Georgia"/>
                <a:cs typeface="Georgia"/>
              </a:rPr>
              <a:t>one  </a:t>
            </a:r>
            <a:r>
              <a:rPr sz="1200" spc="-40" dirty="0">
                <a:latin typeface="Georgia"/>
                <a:cs typeface="Georgia"/>
              </a:rPr>
              <a:t>equation </a:t>
            </a: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notation 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25" dirty="0">
                <a:latin typeface="Georgia"/>
                <a:cs typeface="Georgia"/>
              </a:rPr>
              <a:t>the   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gradient: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5172" y="6108192"/>
            <a:ext cx="6686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-60" dirty="0">
                <a:latin typeface="Georgia"/>
                <a:cs typeface="Georgia"/>
              </a:rPr>
              <a:t> </a:t>
            </a:r>
            <a:r>
              <a:rPr sz="1200" i="1" spc="-125" dirty="0">
                <a:latin typeface="Meiryo"/>
                <a:cs typeface="Meiryo"/>
              </a:rPr>
              <a:t>−∇</a:t>
            </a:r>
            <a:r>
              <a:rPr sz="1200" i="1" spc="-125" dirty="0">
                <a:latin typeface="Bookman Old Style"/>
                <a:cs typeface="Bookman Old Style"/>
              </a:rPr>
              <a:t>V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0500" y="6108192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70">
                <a:latin typeface="Georgia"/>
                <a:cs typeface="Georgia"/>
              </a:rPr>
              <a:t>8</a:t>
            </a:r>
            <a:r>
              <a:rPr sz="1200" spc="-7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1" y="6561329"/>
            <a:ext cx="5970270" cy="687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36831" algn="l"/>
              </a:tabLst>
            </a:pPr>
            <a:r>
              <a:rPr sz="1400" b="1" spc="-4">
                <a:latin typeface="Georgia"/>
                <a:cs typeface="Georgia"/>
              </a:rPr>
              <a:t>5</a:t>
            </a:r>
            <a:r>
              <a:rPr lang="en-US" sz="1400" b="1" spc="-4" dirty="0">
                <a:latin typeface="Georgia"/>
                <a:cs typeface="Georgia"/>
              </a:rPr>
              <a:t>.</a:t>
            </a:r>
            <a:r>
              <a:rPr sz="1400" b="1" spc="-4" dirty="0">
                <a:latin typeface="Georgia"/>
                <a:cs typeface="Georgia"/>
              </a:rPr>
              <a:t>	</a:t>
            </a:r>
            <a:r>
              <a:rPr sz="1400" b="1" spc="-20" dirty="0">
                <a:latin typeface="Georgia"/>
                <a:cs typeface="Georgia"/>
              </a:rPr>
              <a:t>Potential </a:t>
            </a:r>
            <a:r>
              <a:rPr sz="1400" b="1" spc="-70" dirty="0">
                <a:latin typeface="Georgia"/>
                <a:cs typeface="Georgia"/>
              </a:rPr>
              <a:t>of  </a:t>
            </a:r>
            <a:r>
              <a:rPr sz="1400" b="1" spc="-60" dirty="0">
                <a:latin typeface="Georgia"/>
                <a:cs typeface="Georgia"/>
              </a:rPr>
              <a:t>a  </a:t>
            </a:r>
            <a:r>
              <a:rPr sz="1400" b="1" spc="-20" dirty="0">
                <a:latin typeface="Georgia"/>
                <a:cs typeface="Georgia"/>
              </a:rPr>
              <a:t>Point </a:t>
            </a:r>
            <a:r>
              <a:rPr sz="1400" b="1" spc="-14" dirty="0">
                <a:latin typeface="Georgia"/>
                <a:cs typeface="Georgia"/>
              </a:rPr>
              <a:t>Charge </a:t>
            </a:r>
            <a:r>
              <a:rPr sz="1400" b="1" spc="-55" dirty="0">
                <a:latin typeface="Georgia"/>
                <a:cs typeface="Georgia"/>
              </a:rPr>
              <a:t>and  </a:t>
            </a:r>
            <a:r>
              <a:rPr sz="1400" b="1" spc="-35" dirty="0">
                <a:latin typeface="Georgia"/>
                <a:cs typeface="Georgia"/>
              </a:rPr>
              <a:t>Groups  </a:t>
            </a:r>
            <a:r>
              <a:rPr sz="1400" b="1" spc="-70" dirty="0">
                <a:latin typeface="Georgia"/>
                <a:cs typeface="Georgia"/>
              </a:rPr>
              <a:t>of  </a:t>
            </a:r>
            <a:r>
              <a:rPr sz="1400" b="1" spc="-35" dirty="0">
                <a:latin typeface="Georgia"/>
                <a:cs typeface="Georgia"/>
              </a:rPr>
              <a:t>Points </a:t>
            </a:r>
            <a:r>
              <a:rPr sz="1400" b="1" spc="15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Charges</a:t>
            </a:r>
            <a:endParaRPr sz="1400">
              <a:latin typeface="Georgia"/>
              <a:cs typeface="Georgia"/>
            </a:endParaRPr>
          </a:p>
          <a:p>
            <a:pPr marL="12699" marR="5080">
              <a:spcBef>
                <a:spcPts val="819"/>
              </a:spcBef>
            </a:pP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45" dirty="0">
                <a:latin typeface="Georgia"/>
                <a:cs typeface="Georgia"/>
              </a:rPr>
              <a:t>4.3, </a:t>
            </a:r>
            <a:r>
              <a:rPr sz="1200" spc="-65" dirty="0">
                <a:latin typeface="Georgia"/>
                <a:cs typeface="Georgia"/>
              </a:rPr>
              <a:t>one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65" dirty="0">
                <a:latin typeface="Georgia"/>
                <a:cs typeface="Georgia"/>
              </a:rPr>
              <a:t>show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if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25" dirty="0">
                <a:latin typeface="Georgia"/>
                <a:cs typeface="Georgia"/>
              </a:rPr>
              <a:t>specify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45" dirty="0">
                <a:latin typeface="Georgia"/>
                <a:cs typeface="Georgia"/>
              </a:rPr>
              <a:t>zero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4" dirty="0">
                <a:latin typeface="Georgia"/>
                <a:cs typeface="Georgia"/>
              </a:rPr>
              <a:t>“infinity”,  </a:t>
            </a:r>
            <a:r>
              <a:rPr sz="1200" spc="-40" dirty="0">
                <a:latin typeface="Georgia"/>
                <a:cs typeface="Georgia"/>
              </a:rPr>
              <a:t>then 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50" dirty="0">
                <a:latin typeface="Georgia"/>
                <a:cs typeface="Georgia"/>
              </a:rPr>
              <a:t>due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i="1" spc="-145" dirty="0">
                <a:latin typeface="Bookman Old Style"/>
                <a:cs typeface="Bookman Old Style"/>
              </a:rPr>
              <a:t>q </a:t>
            </a:r>
            <a:r>
              <a:rPr sz="1200" i="1" spc="-120" dirty="0">
                <a:latin typeface="Bookman Old Style"/>
                <a:cs typeface="Bookman Old Style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7130" y="7586779"/>
            <a:ext cx="73151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21229" y="7473695"/>
            <a:ext cx="8731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b="1" spc="4" dirty="0">
                <a:latin typeface="Georgia"/>
                <a:cs typeface="Georgia"/>
              </a:rPr>
              <a:t>r</a:t>
            </a:r>
            <a:r>
              <a:rPr sz="1200" spc="4" dirty="0">
                <a:latin typeface="Georgia"/>
                <a:cs typeface="Georgia"/>
              </a:rPr>
              <a:t>) </a:t>
            </a:r>
            <a:r>
              <a:rPr sz="1200" spc="90" dirty="0">
                <a:latin typeface="Georgia"/>
                <a:cs typeface="Georgia"/>
              </a:rPr>
              <a:t>= </a:t>
            </a:r>
            <a:r>
              <a:rPr sz="1200" i="1" spc="-120" dirty="0">
                <a:latin typeface="Bookman Old Style"/>
                <a:cs typeface="Bookman Old Style"/>
              </a:rPr>
              <a:t>k </a:t>
            </a:r>
            <a:r>
              <a:rPr i="1" spc="-217" baseline="37037" dirty="0">
                <a:latin typeface="Bookman Old Style"/>
                <a:cs typeface="Bookman Old Style"/>
              </a:rPr>
              <a:t>q</a:t>
            </a:r>
            <a:r>
              <a:rPr i="1" spc="-75" baseline="37037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0116" y="7373111"/>
            <a:ext cx="302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38882" y="7586779"/>
            <a:ext cx="387095" cy="6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4732" y="7580377"/>
            <a:ext cx="708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14288" algn="l"/>
              </a:tabLst>
            </a:pPr>
            <a:r>
              <a:rPr sz="1200" i="1" spc="45" dirty="0">
                <a:latin typeface="Bookman Old Style"/>
                <a:cs typeface="Bookman Old Style"/>
              </a:rPr>
              <a:t>r	</a:t>
            </a: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</a:t>
            </a:r>
            <a:r>
              <a:rPr sz="1200" spc="-202" baseline="-10416" dirty="0">
                <a:latin typeface="Century"/>
                <a:cs typeface="Century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0500" y="7473695"/>
            <a:ext cx="330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(9</a:t>
            </a:r>
            <a:r>
              <a:rPr sz="1200" spc="-5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699" y="7891272"/>
            <a:ext cx="596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0" dirty="0">
                <a:latin typeface="Georgia"/>
                <a:cs typeface="Georgia"/>
              </a:rPr>
              <a:t>interest. </a:t>
            </a:r>
            <a:r>
              <a:rPr sz="1200" spc="-35" dirty="0">
                <a:latin typeface="Georgia"/>
                <a:cs typeface="Georgia"/>
              </a:rPr>
              <a:t>Furthermore,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set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i="1" spc="-50" dirty="0">
                <a:latin typeface="Bookman Old Style"/>
                <a:cs typeface="Bookman Old Style"/>
              </a:rPr>
              <a:t>q</a:t>
            </a:r>
            <a:r>
              <a:rPr sz="1200" spc="-75" baseline="-10416" dirty="0">
                <a:latin typeface="Century"/>
                <a:cs typeface="Century"/>
              </a:rPr>
              <a:t>1</a:t>
            </a:r>
            <a:r>
              <a:rPr sz="1200" spc="-50" dirty="0">
                <a:latin typeface="Georgia"/>
                <a:cs typeface="Georgia"/>
              </a:rPr>
              <a:t>, </a:t>
            </a:r>
            <a:r>
              <a:rPr sz="1200" i="1" spc="-50" dirty="0">
                <a:latin typeface="Bookman Old Style"/>
                <a:cs typeface="Bookman Old Style"/>
              </a:rPr>
              <a:t>q</a:t>
            </a:r>
            <a:r>
              <a:rPr sz="1200" spc="-75" baseline="-10416" dirty="0">
                <a:latin typeface="Century"/>
                <a:cs typeface="Century"/>
              </a:rPr>
              <a:t>2</a:t>
            </a:r>
            <a:r>
              <a:rPr sz="1200" spc="-50" dirty="0">
                <a:latin typeface="Georgia"/>
                <a:cs typeface="Georgia"/>
              </a:rPr>
              <a:t>, </a:t>
            </a:r>
            <a:r>
              <a:rPr sz="1200" i="1" spc="-50" dirty="0">
                <a:latin typeface="Bookman Old Style"/>
                <a:cs typeface="Bookman Old Style"/>
              </a:rPr>
              <a:t>q</a:t>
            </a:r>
            <a:r>
              <a:rPr sz="1200" spc="-75" baseline="-10416" dirty="0">
                <a:latin typeface="Century"/>
                <a:cs typeface="Century"/>
              </a:rPr>
              <a:t>3</a:t>
            </a:r>
            <a:r>
              <a:rPr sz="1200" spc="-50" dirty="0">
                <a:latin typeface="Georgia"/>
                <a:cs typeface="Georgia"/>
              </a:rPr>
              <a:t>, </a:t>
            </a:r>
            <a:r>
              <a:rPr sz="1200" spc="-4" dirty="0">
                <a:latin typeface="Georgia"/>
                <a:cs typeface="Georgia"/>
              </a:rPr>
              <a:t>. . .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219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97506" y="8595666"/>
            <a:ext cx="112775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85111" y="8589266"/>
            <a:ext cx="1295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i="1" spc="89" baseline="-10416" dirty="0"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42" y="8485633"/>
            <a:ext cx="13455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114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b="1" spc="4" dirty="0">
                <a:latin typeface="Georgia"/>
                <a:cs typeface="Georgia"/>
              </a:rPr>
              <a:t>r</a:t>
            </a:r>
            <a:r>
              <a:rPr sz="1200" spc="4">
                <a:latin typeface="Georgia"/>
                <a:cs typeface="Georgia"/>
              </a:rPr>
              <a:t>)</a:t>
            </a:r>
            <a:r>
              <a:rPr sz="1200" spc="-14">
                <a:latin typeface="Georgia"/>
                <a:cs typeface="Georgia"/>
              </a:rPr>
              <a:t> </a:t>
            </a:r>
            <a:r>
              <a:rPr sz="1200" spc="90" smtClean="0">
                <a:latin typeface="Georgia"/>
                <a:cs typeface="Georgia"/>
              </a:rPr>
              <a:t>=</a:t>
            </a:r>
            <a:r>
              <a:rPr lang="el-GR" sz="1200" spc="30" dirty="0">
                <a:latin typeface="Georgia"/>
                <a:cs typeface="Georgia"/>
              </a:rPr>
              <a:t>Σ</a:t>
            </a:r>
            <a:r>
              <a:rPr sz="1400" spc="-195" baseline="55555" smtClean="0">
                <a:latin typeface="Arial"/>
                <a:cs typeface="Arial"/>
              </a:rPr>
              <a:t> </a:t>
            </a:r>
            <a:r>
              <a:rPr sz="1200" i="1" spc="-120">
                <a:latin typeface="Bookman Old Style"/>
                <a:cs typeface="Bookman Old Style"/>
              </a:rPr>
              <a:t>k</a:t>
            </a:r>
            <a:r>
              <a:rPr sz="1200" i="1" spc="-204">
                <a:latin typeface="Bookman Old Style"/>
                <a:cs typeface="Bookman Old Style"/>
              </a:rPr>
              <a:t> </a:t>
            </a:r>
            <a:r>
              <a:rPr i="1" spc="-67" baseline="37037" smtClean="0">
                <a:latin typeface="Bookman Old Style"/>
                <a:cs typeface="Bookman Old Style"/>
              </a:rPr>
              <a:t>q</a:t>
            </a:r>
            <a:r>
              <a:rPr sz="1200" i="1" spc="-67" baseline="45138" smtClean="0">
                <a:latin typeface="Bookman Old Style"/>
                <a:cs typeface="Bookman Old Style"/>
              </a:rPr>
              <a:t>i</a:t>
            </a:r>
            <a:r>
              <a:rPr sz="1200" spc="140" smtClean="0">
                <a:latin typeface="Georgia"/>
                <a:cs typeface="Georgia"/>
              </a:rPr>
              <a:t>=</a:t>
            </a:r>
            <a:r>
              <a:rPr sz="1200" spc="30" smtClean="0">
                <a:latin typeface="Georgia"/>
                <a:cs typeface="Georgia"/>
              </a:rPr>
              <a:t> </a:t>
            </a:r>
            <a:r>
              <a:rPr lang="el-GR" sz="1200" spc="30" dirty="0" smtClean="0">
                <a:latin typeface="Bookman Old Style"/>
                <a:cs typeface="Georgia"/>
              </a:rPr>
              <a:t>Σ</a:t>
            </a:r>
            <a:endParaRPr sz="1400" baseline="5555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3459" y="8688835"/>
            <a:ext cx="6934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43180" algn="l"/>
              </a:tabLst>
            </a:pPr>
            <a:r>
              <a:rPr sz="800" i="1" spc="60" dirty="0">
                <a:latin typeface="Bookman Old Style"/>
                <a:cs typeface="Bookman Old Style"/>
              </a:rPr>
              <a:t>i</a:t>
            </a:r>
            <a:r>
              <a:rPr sz="800" spc="-4" dirty="0">
                <a:latin typeface="Times New Roman"/>
                <a:cs typeface="Times New Roman"/>
              </a:rPr>
              <a:t> 	</a:t>
            </a:r>
            <a:r>
              <a:rPr sz="800" i="1" spc="60" dirty="0"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46146" y="8595666"/>
            <a:ext cx="426719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14800" y="8382000"/>
            <a:ext cx="60960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103492">
              <a:tabLst>
                <a:tab pos="326351" algn="l"/>
              </a:tabLst>
            </a:pPr>
            <a:r>
              <a:rPr sz="1200" spc="60" smtClean="0">
                <a:latin typeface="Georgia"/>
                <a:cs typeface="Georgia"/>
              </a:rPr>
              <a:t>1	</a:t>
            </a:r>
            <a:r>
              <a:rPr sz="1200" i="1" spc="-150" smtClean="0">
                <a:latin typeface="Bookman Old Style"/>
                <a:cs typeface="Bookman Old Style"/>
              </a:rPr>
              <a:t>q</a:t>
            </a:r>
            <a:r>
              <a:rPr sz="1200" i="1" spc="89" baseline="-10416" smtClean="0"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  <a:p>
            <a:pPr marL="12699">
              <a:spcBef>
                <a:spcPts val="191"/>
              </a:spcBef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</a:t>
            </a:r>
            <a:r>
              <a:rPr sz="1200" spc="-195" baseline="-10416" dirty="0">
                <a:latin typeface="Century"/>
                <a:cs typeface="Century"/>
              </a:rPr>
              <a:t> </a:t>
            </a:r>
            <a:r>
              <a:rPr sz="1200" i="1" spc="50" dirty="0">
                <a:latin typeface="Bookman Old Style"/>
                <a:cs typeface="Bookman Old Style"/>
              </a:rPr>
              <a:t>r</a:t>
            </a:r>
            <a:r>
              <a:rPr sz="1200" i="1" spc="75" baseline="-10416" dirty="0"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4303" y="8485633"/>
            <a:ext cx="4032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35">
                <a:latin typeface="Georgia"/>
                <a:cs typeface="Georgia"/>
              </a:rPr>
              <a:t>10</a:t>
            </a:r>
            <a:r>
              <a:rPr sz="1200" spc="-35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694" y="8936736"/>
            <a:ext cx="4263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i="1" spc="50" dirty="0">
                <a:latin typeface="Bookman Old Style"/>
                <a:cs typeface="Bookman Old Style"/>
              </a:rPr>
              <a:t>r</a:t>
            </a:r>
            <a:r>
              <a:rPr sz="1200" i="1" spc="75" baseline="-10416" dirty="0">
                <a:latin typeface="Bookman Old Style"/>
                <a:cs typeface="Bookman Old Style"/>
              </a:rPr>
              <a:t>i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45" dirty="0">
                <a:latin typeface="Georgia"/>
                <a:cs typeface="Georgia"/>
              </a:rPr>
              <a:t>each charge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55" dirty="0">
                <a:latin typeface="Georgia"/>
                <a:cs typeface="Georgia"/>
              </a:rPr>
              <a:t>of   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interest.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9" y="685803"/>
            <a:ext cx="59696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22" indent="-222859">
              <a:tabLst>
                <a:tab pos="2825420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34922"/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40" dirty="0">
                <a:latin typeface="Georgia"/>
                <a:cs typeface="Georgia"/>
              </a:rPr>
              <a:t>4.10,  </a:t>
            </a:r>
            <a:r>
              <a:rPr sz="1200" spc="-65" dirty="0">
                <a:latin typeface="Georgia"/>
                <a:cs typeface="Georgia"/>
              </a:rPr>
              <a:t>one 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65" dirty="0">
                <a:latin typeface="Georgia"/>
                <a:cs typeface="Georgia"/>
              </a:rPr>
              <a:t>show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50" dirty="0">
                <a:latin typeface="Georgia"/>
                <a:cs typeface="Georgia"/>
              </a:rPr>
              <a:t>due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dipole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7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magnitude</a:t>
            </a:r>
            <a:endParaRPr sz="1200">
              <a:latin typeface="Georgia"/>
              <a:cs typeface="Georgia"/>
            </a:endParaRPr>
          </a:p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p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origin  </a:t>
            </a:r>
            <a:r>
              <a:rPr sz="1200" spc="-30" dirty="0">
                <a:latin typeface="Georgia"/>
                <a:cs typeface="Georgia"/>
              </a:rPr>
              <a:t>(pointing </a:t>
            </a:r>
            <a:r>
              <a:rPr sz="1200" spc="-50" dirty="0">
                <a:latin typeface="Georgia"/>
                <a:cs typeface="Georgia"/>
              </a:rPr>
              <a:t>upward  </a:t>
            </a:r>
            <a:r>
              <a:rPr sz="1200" spc="-45" dirty="0">
                <a:latin typeface="Georgia"/>
                <a:cs typeface="Georgia"/>
              </a:rPr>
              <a:t>along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75" dirty="0">
                <a:latin typeface="Bookman Old Style"/>
                <a:cs typeface="Bookman Old Style"/>
              </a:rPr>
              <a:t>z  </a:t>
            </a:r>
            <a:r>
              <a:rPr sz="1200" spc="-20" dirty="0">
                <a:latin typeface="Georgia"/>
                <a:cs typeface="Georgia"/>
              </a:rPr>
              <a:t>axis)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8661" y="1667256"/>
            <a:ext cx="5283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dirty="0">
                <a:latin typeface="Georgia"/>
                <a:cs typeface="Georgia"/>
              </a:rPr>
              <a:t>(</a:t>
            </a:r>
            <a:r>
              <a:rPr sz="1200" b="1" dirty="0">
                <a:latin typeface="Georgia"/>
                <a:cs typeface="Georgia"/>
              </a:rPr>
              <a:t>r</a:t>
            </a:r>
            <a:r>
              <a:rPr sz="1200" dirty="0">
                <a:latin typeface="Georgia"/>
                <a:cs typeface="Georgia"/>
              </a:rPr>
              <a:t>)</a:t>
            </a:r>
            <a:r>
              <a:rPr sz="1200" spc="-25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20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9867" y="1770888"/>
            <a:ext cx="3060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endParaRPr sz="1200" baseline="-10416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0" y="1563624"/>
            <a:ext cx="6324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22859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spc="-145" dirty="0">
                <a:latin typeface="Bookman Old Style"/>
                <a:cs typeface="Bookman Old Style"/>
              </a:rPr>
              <a:t>p </a:t>
            </a:r>
            <a:r>
              <a:rPr sz="1200" spc="-50" dirty="0">
                <a:latin typeface="Georgia"/>
                <a:cs typeface="Georgia"/>
              </a:rPr>
              <a:t>cos</a:t>
            </a:r>
            <a:r>
              <a:rPr sz="1200" spc="-185" dirty="0">
                <a:latin typeface="Georgia"/>
                <a:cs typeface="Georgia"/>
              </a:rPr>
              <a:t> </a:t>
            </a:r>
            <a:r>
              <a:rPr sz="1200" i="1" spc="-155" dirty="0">
                <a:latin typeface="Bookman Old Style"/>
                <a:cs typeface="Bookman Old Style"/>
              </a:rPr>
              <a:t>θ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2263" y="1777290"/>
            <a:ext cx="71323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7923" y="1728218"/>
            <a:ext cx="1504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89" baseline="-16203" dirty="0">
                <a:latin typeface="Bookman Old Style"/>
                <a:cs typeface="Bookman Old Style"/>
              </a:rPr>
              <a:t>r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3" y="1667256"/>
            <a:ext cx="4032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lang="en-US" sz="1200" spc="-50" dirty="0">
                <a:latin typeface="Georgia"/>
                <a:cs typeface="Georgia"/>
              </a:rPr>
              <a:t>1</a:t>
            </a:r>
            <a:r>
              <a:rPr sz="1200" spc="35">
                <a:latin typeface="Georgia"/>
                <a:cs typeface="Georgia"/>
              </a:rPr>
              <a:t>1</a:t>
            </a:r>
            <a:r>
              <a:rPr sz="1200" spc="35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2" y="2048257"/>
            <a:ext cx="5969635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 dirty="0">
                <a:latin typeface="Georgia"/>
                <a:cs typeface="Georgia"/>
              </a:rPr>
              <a:t>Here,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155" dirty="0">
                <a:latin typeface="Bookman Old Style"/>
                <a:cs typeface="Bookman Old Style"/>
              </a:rPr>
              <a:t>θ  </a:t>
            </a: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usual  </a:t>
            </a:r>
            <a:r>
              <a:rPr sz="1200" spc="-50" dirty="0">
                <a:latin typeface="Georgia"/>
                <a:cs typeface="Georgia"/>
              </a:rPr>
              <a:t>meaning </a:t>
            </a:r>
            <a:r>
              <a:rPr sz="1200" spc="-35" dirty="0">
                <a:latin typeface="Georgia"/>
                <a:cs typeface="Georgia"/>
              </a:rPr>
              <a:t>in spherical  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coordinates.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>
              <a:tabLst>
                <a:tab pos="636831" algn="l"/>
              </a:tabLst>
            </a:pPr>
            <a:r>
              <a:rPr sz="1400" b="1" spc="-14">
                <a:latin typeface="Georgia"/>
                <a:cs typeface="Georgia"/>
              </a:rPr>
              <a:t>6</a:t>
            </a:r>
            <a:r>
              <a:rPr lang="en-US" sz="1400" b="1" spc="-14" dirty="0">
                <a:latin typeface="Georgia"/>
                <a:cs typeface="Georgia"/>
              </a:rPr>
              <a:t>.</a:t>
            </a:r>
            <a:r>
              <a:rPr sz="1400" b="1" spc="-14" dirty="0">
                <a:latin typeface="Georgia"/>
                <a:cs typeface="Georgia"/>
              </a:rPr>
              <a:t>	</a:t>
            </a:r>
            <a:r>
              <a:rPr sz="1400" b="1" spc="-20" dirty="0">
                <a:latin typeface="Georgia"/>
                <a:cs typeface="Georgia"/>
              </a:rPr>
              <a:t>Potential </a:t>
            </a:r>
            <a:r>
              <a:rPr sz="1400" b="1" spc="-14" dirty="0">
                <a:latin typeface="Georgia"/>
                <a:cs typeface="Georgia"/>
              </a:rPr>
              <a:t>Due </a:t>
            </a:r>
            <a:r>
              <a:rPr sz="1400" b="1" spc="-10" dirty="0">
                <a:latin typeface="Georgia"/>
                <a:cs typeface="Georgia"/>
              </a:rPr>
              <a:t>to </a:t>
            </a:r>
            <a:r>
              <a:rPr sz="1400" b="1" spc="-60" dirty="0">
                <a:latin typeface="Georgia"/>
                <a:cs typeface="Georgia"/>
              </a:rPr>
              <a:t>a  </a:t>
            </a:r>
            <a:r>
              <a:rPr sz="1400" b="1" spc="-45" dirty="0">
                <a:latin typeface="Georgia"/>
                <a:cs typeface="Georgia"/>
              </a:rPr>
              <a:t>Continuous  </a:t>
            </a:r>
            <a:r>
              <a:rPr sz="1400" b="1" spc="-14" dirty="0">
                <a:latin typeface="Georgia"/>
                <a:cs typeface="Georgia"/>
              </a:rPr>
              <a:t>Charge </a:t>
            </a:r>
            <a:r>
              <a:rPr sz="1400" b="1" spc="30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Distribution</a:t>
            </a:r>
            <a:endParaRPr sz="1400">
              <a:latin typeface="Georgia"/>
              <a:cs typeface="Georgia"/>
            </a:endParaRPr>
          </a:p>
          <a:p>
            <a:pPr marL="12699" marR="5080">
              <a:spcBef>
                <a:spcPts val="725"/>
              </a:spcBef>
            </a:pPr>
            <a:r>
              <a:rPr sz="1200" spc="-35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due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50" dirty="0">
                <a:latin typeface="Georgia"/>
                <a:cs typeface="Georgia"/>
              </a:rPr>
              <a:t>continuous </a:t>
            </a:r>
            <a:r>
              <a:rPr sz="1200" spc="-30" dirty="0">
                <a:latin typeface="Georgia"/>
                <a:cs typeface="Georgia"/>
              </a:rPr>
              <a:t>distribution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14" dirty="0">
                <a:latin typeface="Georgia"/>
                <a:cs typeface="Georgia"/>
              </a:rPr>
              <a:t>(with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60" dirty="0">
                <a:latin typeface="Georgia"/>
                <a:cs typeface="Georgia"/>
              </a:rPr>
              <a:t>0 </a:t>
            </a:r>
            <a:r>
              <a:rPr sz="1200" spc="4" dirty="0">
                <a:latin typeface="Georgia"/>
                <a:cs typeface="Georgia"/>
              </a:rPr>
              <a:t>at  </a:t>
            </a:r>
            <a:r>
              <a:rPr sz="1200" spc="-30" dirty="0">
                <a:latin typeface="Georgia"/>
                <a:cs typeface="Georgia"/>
              </a:rPr>
              <a:t>infinity </a:t>
            </a:r>
            <a:r>
              <a:rPr sz="1200" spc="-45" dirty="0">
                <a:latin typeface="Georgia"/>
                <a:cs typeface="Georgia"/>
              </a:rPr>
              <a:t>assumed),  </a:t>
            </a:r>
            <a:r>
              <a:rPr sz="1200" spc="-40" dirty="0">
                <a:latin typeface="Georgia"/>
                <a:cs typeface="Georgia"/>
              </a:rPr>
              <a:t>add  up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contributions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0" dirty="0">
                <a:latin typeface="Georgia"/>
                <a:cs typeface="Georgia"/>
              </a:rPr>
              <a:t>potential;  </a:t>
            </a:r>
            <a:r>
              <a:rPr sz="1200" spc="-25" dirty="0">
                <a:latin typeface="Georgia"/>
                <a:cs typeface="Georgia"/>
              </a:rPr>
              <a:t>the  potential  </a:t>
            </a:r>
            <a:r>
              <a:rPr sz="1200" spc="-50" dirty="0">
                <a:latin typeface="Georgia"/>
                <a:cs typeface="Georgia"/>
              </a:rPr>
              <a:t>due  </a:t>
            </a:r>
            <a:r>
              <a:rPr sz="1200" spc="-14" dirty="0">
                <a:latin typeface="Georgia"/>
                <a:cs typeface="Georgia"/>
              </a:rPr>
              <a:t>to  </a:t>
            </a:r>
            <a:r>
              <a:rPr sz="1200" spc="-25" dirty="0">
                <a:latin typeface="Georgia"/>
                <a:cs typeface="Georgia"/>
              </a:rPr>
              <a:t>a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charge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3822" y="3126233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3920" y="3246425"/>
            <a:ext cx="356615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41525" y="3239010"/>
            <a:ext cx="34861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65" dirty="0">
                <a:latin typeface="Century"/>
                <a:cs typeface="Century"/>
              </a:rPr>
              <a:t>4</a:t>
            </a:r>
            <a:r>
              <a:rPr sz="800" i="1" spc="-65" dirty="0">
                <a:latin typeface="Bookman Old Style"/>
                <a:cs typeface="Bookman Old Style"/>
              </a:rPr>
              <a:t>πB</a:t>
            </a:r>
            <a:r>
              <a:rPr sz="900" spc="-97" baseline="-9259" dirty="0">
                <a:latin typeface="Verdana"/>
                <a:cs typeface="Verdana"/>
              </a:rPr>
              <a:t>0 </a:t>
            </a:r>
            <a:r>
              <a:rPr sz="900" spc="-82" baseline="-9259" dirty="0">
                <a:latin typeface="Verdana"/>
                <a:cs typeface="Verdana"/>
              </a:rPr>
              <a:t> </a:t>
            </a:r>
            <a:r>
              <a:rPr sz="800" i="1" spc="60" dirty="0">
                <a:latin typeface="Bookman Old Style"/>
                <a:cs typeface="Bookman Old Style"/>
              </a:rPr>
              <a:t>r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2" y="3136394"/>
            <a:ext cx="41281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899063" algn="l"/>
              </a:tabLst>
            </a:pPr>
            <a:r>
              <a:rPr sz="1200" i="1" spc="-160" dirty="0">
                <a:latin typeface="Bookman Old Style"/>
                <a:cs typeface="Bookman Old Style"/>
              </a:rPr>
              <a:t>dq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35" dirty="0">
                <a:latin typeface="Georgia"/>
                <a:cs typeface="Georgia"/>
              </a:rPr>
              <a:t>distance 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40" dirty="0">
                <a:latin typeface="Georgia"/>
                <a:cs typeface="Georgia"/>
              </a:rPr>
              <a:t>is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i="1" spc="-160" dirty="0">
                <a:latin typeface="Bookman Old Style"/>
                <a:cs typeface="Bookman Old Style"/>
              </a:rPr>
              <a:t>dV  </a:t>
            </a:r>
            <a:r>
              <a:rPr sz="1200" i="1" spc="-13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113" baseline="38194" dirty="0">
                <a:latin typeface="Bookman Old Style"/>
                <a:cs typeface="Bookman Old Style"/>
              </a:rPr>
              <a:t>dq  </a:t>
            </a:r>
            <a:r>
              <a:rPr sz="1200" spc="-65" dirty="0">
                <a:latin typeface="Georgia"/>
                <a:cs typeface="Georgia"/>
              </a:rPr>
              <a:t>so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must  </a:t>
            </a:r>
            <a:r>
              <a:rPr sz="1200" spc="-55" dirty="0">
                <a:latin typeface="Georgia"/>
                <a:cs typeface="Georgia"/>
              </a:rPr>
              <a:t>do 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integral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8411" y="3566160"/>
            <a:ext cx="302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i="1" spc="-7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6090" y="3679243"/>
            <a:ext cx="286511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46779" y="3414778"/>
            <a:ext cx="958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6816" y="3679243"/>
            <a:ext cx="149351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27326" y="3465577"/>
            <a:ext cx="7359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99368" algn="l"/>
              </a:tabLst>
            </a:pPr>
            <a:r>
              <a:rPr sz="1200" spc="60" smtClean="0">
                <a:latin typeface="Georgia"/>
                <a:cs typeface="Georgia"/>
              </a:rPr>
              <a:t>1	</a:t>
            </a:r>
            <a:r>
              <a:rPr sz="1200" i="1" spc="-160" smtClean="0">
                <a:latin typeface="Bookman Old Style"/>
                <a:cs typeface="Bookman Old Style"/>
              </a:rPr>
              <a:t>dq </a:t>
            </a:r>
            <a:r>
              <a:rPr sz="1200" i="1" spc="-155" smtClean="0">
                <a:latin typeface="Bookman Old Style"/>
                <a:cs typeface="Bookman Old Style"/>
              </a:rPr>
              <a:t> </a:t>
            </a:r>
            <a:r>
              <a:rPr spc="209" baseline="-37037" dirty="0">
                <a:latin typeface="Georgia"/>
                <a:cs typeface="Georgia"/>
              </a:rPr>
              <a:t>=</a:t>
            </a:r>
            <a:endParaRPr baseline="-37037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7815" y="3679243"/>
            <a:ext cx="286512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18511" y="3414778"/>
            <a:ext cx="958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9052" y="3465577"/>
            <a:ext cx="8515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36194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spc="-55" dirty="0">
                <a:latin typeface="Bookman Old Style"/>
                <a:cs typeface="Bookman Old Style"/>
              </a:rPr>
              <a:t>ρ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b="1" spc="-80" dirty="0">
                <a:latin typeface="Georgia"/>
                <a:cs typeface="Georgia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i="1" spc="-60" dirty="0">
                <a:latin typeface="Bookman Old Style"/>
                <a:cs typeface="Bookman Old Style"/>
              </a:rPr>
              <a:t>dτ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35120" y="3679243"/>
            <a:ext cx="423672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23694" y="3675889"/>
            <a:ext cx="166560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542862" algn="l"/>
                <a:tab pos="883816" algn="l"/>
                <a:tab pos="1584775" algn="l"/>
              </a:tabLst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r>
              <a:rPr sz="1200" baseline="-10416" dirty="0">
                <a:latin typeface="Century"/>
                <a:cs typeface="Century"/>
              </a:rPr>
              <a:t>	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i="1" dirty="0">
                <a:latin typeface="Bookman Old Style"/>
                <a:cs typeface="Bookman Old Style"/>
              </a:rPr>
              <a:t>	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-22" baseline="-10416" dirty="0">
                <a:latin typeface="Century"/>
                <a:cs typeface="Century"/>
              </a:rPr>
              <a:t>0</a:t>
            </a:r>
            <a:r>
              <a:rPr sz="1200" baseline="-10416" dirty="0">
                <a:latin typeface="Century"/>
                <a:cs typeface="Century"/>
              </a:rPr>
              <a:t>   </a:t>
            </a:r>
            <a:r>
              <a:rPr sz="1200" spc="-7" baseline="-10416" dirty="0">
                <a:latin typeface="Century"/>
                <a:cs typeface="Century"/>
              </a:rPr>
              <a:t> </a:t>
            </a:r>
            <a:r>
              <a:rPr sz="800" i="1" spc="-45" dirty="0">
                <a:latin typeface="Bookman Old Style"/>
                <a:cs typeface="Bookman Old Style"/>
              </a:rPr>
              <a:t>V</a:t>
            </a:r>
            <a:r>
              <a:rPr sz="800" i="1" dirty="0">
                <a:latin typeface="Bookman Old Style"/>
                <a:cs typeface="Bookman Old Style"/>
              </a:rPr>
              <a:t>	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3" y="3566160"/>
            <a:ext cx="4032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en-US" sz="1200" spc="-14" dirty="0">
                <a:latin typeface="Georgia"/>
                <a:cs typeface="Georgia"/>
              </a:rPr>
              <a:t>(</a:t>
            </a:r>
            <a:r>
              <a:rPr sz="1200" spc="-14">
                <a:latin typeface="Georgia"/>
                <a:cs typeface="Georgia"/>
              </a:rPr>
              <a:t>12</a:t>
            </a:r>
            <a:r>
              <a:rPr sz="1200" spc="-1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1702" y="3956303"/>
            <a:ext cx="5969635" cy="130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715"/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4" dirty="0">
                <a:latin typeface="Georgia"/>
                <a:cs typeface="Georgia"/>
              </a:rPr>
              <a:t>last </a:t>
            </a:r>
            <a:r>
              <a:rPr sz="1200" spc="-45" dirty="0">
                <a:latin typeface="Georgia"/>
                <a:cs typeface="Georgia"/>
              </a:rPr>
              <a:t>expression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are 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0" dirty="0">
                <a:latin typeface="Georgia"/>
                <a:cs typeface="Georgia"/>
              </a:rPr>
              <a:t>density </a:t>
            </a:r>
            <a:r>
              <a:rPr sz="1200" i="1" spc="-30" dirty="0">
                <a:latin typeface="Bookman Old Style"/>
                <a:cs typeface="Bookman Old Style"/>
              </a:rPr>
              <a:t>ρ</a:t>
            </a:r>
            <a:r>
              <a:rPr sz="1200" spc="-30" dirty="0">
                <a:latin typeface="Georgia"/>
                <a:cs typeface="Georgia"/>
              </a:rPr>
              <a:t>(</a:t>
            </a:r>
            <a:r>
              <a:rPr sz="1200" b="1" spc="-30" dirty="0">
                <a:latin typeface="Georgia"/>
                <a:cs typeface="Georgia"/>
              </a:rPr>
              <a:t>r</a:t>
            </a:r>
            <a:r>
              <a:rPr sz="1200" spc="-30" dirty="0">
                <a:latin typeface="Georgia"/>
                <a:cs typeface="Georgia"/>
              </a:rPr>
              <a:t>)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distribution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45" dirty="0">
                <a:latin typeface="Georgia"/>
                <a:cs typeface="Georgia"/>
              </a:rPr>
              <a:t>element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i="1" spc="-160" dirty="0">
                <a:latin typeface="Bookman Old Style"/>
                <a:cs typeface="Bookman Old Style"/>
              </a:rPr>
              <a:t>dq 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volume  element </a:t>
            </a:r>
            <a:r>
              <a:rPr sz="1200" i="1" spc="-60" dirty="0">
                <a:latin typeface="Bookman Old Style"/>
                <a:cs typeface="Bookman Old Style"/>
              </a:rPr>
              <a:t>dτ</a:t>
            </a:r>
            <a:r>
              <a:rPr sz="1200" i="1" spc="-275" dirty="0">
                <a:latin typeface="Bookman Old Style"/>
                <a:cs typeface="Bookman Old Style"/>
              </a:rPr>
              <a:t> </a:t>
            </a:r>
            <a:r>
              <a:rPr sz="1200" spc="-4" dirty="0">
                <a:latin typeface="Georgia"/>
                <a:cs typeface="Georgia"/>
              </a:rPr>
              <a:t>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699">
              <a:tabLst>
                <a:tab pos="636831" algn="l"/>
              </a:tabLst>
            </a:pPr>
            <a:r>
              <a:rPr sz="1400" b="1" spc="10">
                <a:latin typeface="Georgia"/>
                <a:cs typeface="Georgia"/>
              </a:rPr>
              <a:t>7</a:t>
            </a:r>
            <a:r>
              <a:rPr lang="en-US" sz="1400" b="1" spc="10" dirty="0">
                <a:latin typeface="Georgia"/>
                <a:cs typeface="Georgia"/>
              </a:rPr>
              <a:t>.</a:t>
            </a:r>
            <a:r>
              <a:rPr sz="1400" b="1" spc="10" dirty="0">
                <a:latin typeface="Georgia"/>
                <a:cs typeface="Georgia"/>
              </a:rPr>
              <a:t>	</a:t>
            </a:r>
            <a:r>
              <a:rPr sz="1400" b="1" spc="-20" dirty="0">
                <a:latin typeface="Georgia"/>
                <a:cs typeface="Georgia"/>
              </a:rPr>
              <a:t>Potential </a:t>
            </a:r>
            <a:r>
              <a:rPr sz="1400" b="1" spc="-35" dirty="0">
                <a:latin typeface="Georgia"/>
                <a:cs typeface="Georgia"/>
              </a:rPr>
              <a:t>Energy  </a:t>
            </a:r>
            <a:r>
              <a:rPr sz="1400" b="1" spc="-70" dirty="0">
                <a:latin typeface="Georgia"/>
                <a:cs typeface="Georgia"/>
              </a:rPr>
              <a:t>of  </a:t>
            </a:r>
            <a:r>
              <a:rPr sz="1400" b="1" spc="-60" dirty="0">
                <a:latin typeface="Georgia"/>
                <a:cs typeface="Georgia"/>
              </a:rPr>
              <a:t>a  </a:t>
            </a:r>
            <a:r>
              <a:rPr sz="1400" b="1" spc="-14" dirty="0">
                <a:latin typeface="Georgia"/>
                <a:cs typeface="Georgia"/>
              </a:rPr>
              <a:t>System </a:t>
            </a:r>
            <a:r>
              <a:rPr sz="1400" b="1" spc="-70" dirty="0">
                <a:latin typeface="Georgia"/>
                <a:cs typeface="Georgia"/>
              </a:rPr>
              <a:t>of </a:t>
            </a:r>
            <a:r>
              <a:rPr sz="1400" b="1" spc="10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Charges</a:t>
            </a:r>
            <a:endParaRPr sz="1400">
              <a:latin typeface="Georgia"/>
              <a:cs typeface="Georgia"/>
            </a:endParaRPr>
          </a:p>
          <a:p>
            <a:pPr marL="12699" marR="5080">
              <a:spcBef>
                <a:spcPts val="750"/>
              </a:spcBef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pair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spc="-10" dirty="0">
                <a:latin typeface="Georgia"/>
                <a:cs typeface="Georgia"/>
              </a:rPr>
              <a:t>(i.e.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work </a:t>
            </a:r>
            <a:r>
              <a:rPr sz="1200" i="1" spc="-50" dirty="0">
                <a:latin typeface="Bookman Old Style"/>
                <a:cs typeface="Bookman Old Style"/>
              </a:rPr>
              <a:t>W </a:t>
            </a:r>
            <a:r>
              <a:rPr sz="1200" spc="-55" dirty="0">
                <a:latin typeface="Georgia"/>
                <a:cs typeface="Georgia"/>
              </a:rPr>
              <a:t>needed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0" dirty="0">
                <a:latin typeface="Georgia"/>
                <a:cs typeface="Georgia"/>
              </a:rPr>
              <a:t>bring </a:t>
            </a:r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1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i="1" spc="-85" dirty="0">
                <a:latin typeface="Bookman Old Style"/>
                <a:cs typeface="Bookman Old Style"/>
              </a:rPr>
              <a:t>q</a:t>
            </a:r>
            <a:r>
              <a:rPr sz="1200" spc="-127" baseline="-10416" dirty="0">
                <a:latin typeface="Century"/>
                <a:cs typeface="Century"/>
              </a:rPr>
              <a:t>2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35" dirty="0">
                <a:latin typeface="Georgia"/>
                <a:cs typeface="Georgia"/>
              </a:rPr>
              <a:t>infinite </a:t>
            </a:r>
            <a:r>
              <a:rPr sz="1200" spc="-40" dirty="0">
                <a:latin typeface="Georgia"/>
                <a:cs typeface="Georgia"/>
              </a:rPr>
              <a:t>separation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0" dirty="0">
                <a:latin typeface="Georgia"/>
                <a:cs typeface="Georgia"/>
              </a:rPr>
              <a:t>separation  </a:t>
            </a:r>
            <a:r>
              <a:rPr sz="1200" i="1" spc="35" dirty="0">
                <a:latin typeface="Bookman Old Style"/>
                <a:cs typeface="Bookman Old Style"/>
              </a:rPr>
              <a:t>r</a:t>
            </a:r>
            <a:r>
              <a:rPr sz="1200" spc="35" dirty="0">
                <a:latin typeface="Georgia"/>
                <a:cs typeface="Georgia"/>
              </a:rPr>
              <a:t>)</a:t>
            </a:r>
            <a:r>
              <a:rPr sz="1200" spc="6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6467" y="5431534"/>
            <a:ext cx="659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5" dirty="0">
                <a:latin typeface="Bookman Old Style"/>
                <a:cs typeface="Bookman Old Style"/>
              </a:rPr>
              <a:t>U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50" dirty="0">
                <a:latin typeface="Bookman Old Style"/>
                <a:cs typeface="Bookman Old Style"/>
              </a:rPr>
              <a:t>W</a:t>
            </a:r>
            <a:r>
              <a:rPr sz="1200" i="1" spc="9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40759" y="5541570"/>
            <a:ext cx="56692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28365" y="5327903"/>
            <a:ext cx="58928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66">
              <a:tabLst>
                <a:tab pos="326351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i="1" spc="-150" dirty="0">
                <a:latin typeface="Bookman Old Style"/>
                <a:cs typeface="Bookman Old Style"/>
              </a:rPr>
              <a:t>q</a:t>
            </a:r>
            <a:r>
              <a:rPr sz="1200" spc="22" baseline="-10416" dirty="0">
                <a:latin typeface="Century"/>
                <a:cs typeface="Century"/>
              </a:rPr>
              <a:t>1</a:t>
            </a:r>
            <a:r>
              <a:rPr sz="1200" i="1" spc="-150" dirty="0">
                <a:latin typeface="Bookman Old Style"/>
                <a:cs typeface="Bookman Old Style"/>
              </a:rPr>
              <a:t>q</a:t>
            </a:r>
            <a:r>
              <a:rPr sz="1200" spc="-22" baseline="-10416" dirty="0">
                <a:latin typeface="Century"/>
                <a:cs typeface="Century"/>
              </a:rPr>
              <a:t>2</a:t>
            </a:r>
            <a:endParaRPr sz="1200" baseline="-10416">
              <a:latin typeface="Century"/>
              <a:cs typeface="Century"/>
            </a:endParaRPr>
          </a:p>
          <a:p>
            <a:pPr marL="12699">
              <a:spcBef>
                <a:spcPts val="191"/>
              </a:spcBef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   </a:t>
            </a:r>
            <a:r>
              <a:rPr sz="1200" spc="-30" baseline="-10416" dirty="0">
                <a:latin typeface="Century"/>
                <a:cs typeface="Century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64300" y="5431534"/>
            <a:ext cx="4025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14">
                <a:latin typeface="Georgia"/>
                <a:cs typeface="Georgia"/>
              </a:rPr>
              <a:t>13</a:t>
            </a:r>
            <a:r>
              <a:rPr sz="1200" spc="-1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4202" y="5812536"/>
            <a:ext cx="4387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5" dirty="0">
                <a:latin typeface="Georgia"/>
                <a:cs typeface="Georgia"/>
              </a:rPr>
              <a:t>For 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5" dirty="0">
                <a:latin typeface="Georgia"/>
                <a:cs typeface="Georgia"/>
              </a:rPr>
              <a:t>larger </a:t>
            </a:r>
            <a:r>
              <a:rPr sz="1200" spc="-30" dirty="0">
                <a:latin typeface="Georgia"/>
                <a:cs typeface="Georgia"/>
              </a:rPr>
              <a:t>set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50" dirty="0">
                <a:latin typeface="Georgia"/>
                <a:cs typeface="Georgia"/>
              </a:rPr>
              <a:t>charges 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5" dirty="0">
                <a:latin typeface="Georgia"/>
                <a:cs typeface="Georgia"/>
              </a:rPr>
              <a:t>energy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195" dirty="0">
                <a:latin typeface="Georgia"/>
                <a:cs typeface="Georgia"/>
              </a:rPr>
              <a:t> </a:t>
            </a:r>
            <a:r>
              <a:rPr sz="1200" spc="-65" dirty="0">
                <a:latin typeface="Georgia"/>
                <a:cs typeface="Georgia"/>
              </a:rPr>
              <a:t>sum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9573" y="6089904"/>
            <a:ext cx="99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60" dirty="0"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55287" y="6303570"/>
            <a:ext cx="286512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43989" y="6190488"/>
            <a:ext cx="21564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5" dirty="0">
                <a:latin typeface="Bookman Old Style"/>
                <a:cs typeface="Bookman Old Style"/>
              </a:rPr>
              <a:t>U</a:t>
            </a:r>
            <a:r>
              <a:rPr sz="1200" i="1" spc="8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U</a:t>
            </a:r>
            <a:r>
              <a:rPr sz="1200" spc="-52" baseline="-10416" dirty="0">
                <a:latin typeface="Century"/>
                <a:cs typeface="Century"/>
              </a:rPr>
              <a:t>12</a:t>
            </a:r>
            <a:r>
              <a:rPr sz="1200" spc="-60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U</a:t>
            </a:r>
            <a:r>
              <a:rPr sz="1200" spc="-52" baseline="-10416" dirty="0">
                <a:latin typeface="Century"/>
                <a:cs typeface="Century"/>
              </a:rPr>
              <a:t>23</a:t>
            </a:r>
            <a:r>
              <a:rPr sz="1200" spc="-30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i="1" spc="-35" dirty="0">
                <a:latin typeface="Bookman Old Style"/>
                <a:cs typeface="Bookman Old Style"/>
              </a:rPr>
              <a:t>U</a:t>
            </a:r>
            <a:r>
              <a:rPr sz="1200" spc="-52" baseline="-10416" dirty="0">
                <a:latin typeface="Century"/>
                <a:cs typeface="Century"/>
              </a:rPr>
              <a:t>13</a:t>
            </a:r>
            <a:r>
              <a:rPr sz="1200" spc="-60" baseline="-10416" dirty="0">
                <a:latin typeface="Century"/>
                <a:cs typeface="Century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r>
              <a:rPr sz="1200" spc="-40" dirty="0">
                <a:latin typeface="Georgia"/>
                <a:cs typeface="Georgia"/>
              </a:rPr>
              <a:t> </a:t>
            </a:r>
            <a:r>
              <a:rPr sz="1200" i="1" spc="70" dirty="0">
                <a:latin typeface="Bookman Old Style"/>
                <a:cs typeface="Bookman Old Style"/>
              </a:rPr>
              <a:t>..</a:t>
            </a:r>
            <a:r>
              <a:rPr sz="1200" i="1" spc="-175" dirty="0">
                <a:latin typeface="Bookman Old Style"/>
                <a:cs typeface="Bookman Old Style"/>
              </a:rPr>
              <a:t> 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i="1" spc="-6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50" dirty="0">
                <a:latin typeface="Georgia"/>
                <a:cs typeface="Georgia"/>
              </a:rPr>
              <a:t> </a:t>
            </a:r>
            <a:r>
              <a:rPr spc="-165" baseline="-39351" dirty="0">
                <a:latin typeface="Georgia"/>
                <a:cs typeface="Georgia"/>
              </a:rPr>
              <a:t>4</a:t>
            </a:r>
            <a:r>
              <a:rPr i="1" spc="-165" baseline="-39351" dirty="0">
                <a:latin typeface="Bookman Old Style"/>
                <a:cs typeface="Bookman Old Style"/>
              </a:rPr>
              <a:t>πu</a:t>
            </a:r>
            <a:endParaRPr baseline="-39351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1323" y="6090924"/>
            <a:ext cx="2082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116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8444" y="6393691"/>
            <a:ext cx="46735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2" baseline="13888" dirty="0">
                <a:latin typeface="Century"/>
                <a:cs typeface="Century"/>
              </a:rPr>
              <a:t>0  </a:t>
            </a:r>
            <a:r>
              <a:rPr sz="800" spc="-14" dirty="0">
                <a:latin typeface="Century"/>
                <a:cs typeface="Century"/>
              </a:rPr>
              <a:t>pairs</a:t>
            </a:r>
            <a:r>
              <a:rPr sz="800" spc="-114" dirty="0">
                <a:latin typeface="Century"/>
                <a:cs typeface="Century"/>
              </a:rPr>
              <a:t> </a:t>
            </a:r>
            <a:r>
              <a:rPr sz="800" i="1" spc="80" dirty="0">
                <a:latin typeface="Bookman Old Style"/>
                <a:cs typeface="Bookman Old Style"/>
              </a:rPr>
              <a:t>ij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71567" y="6303570"/>
            <a:ext cx="231648" cy="6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59174" y="6065581"/>
            <a:ext cx="241935" cy="417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5" marR="5080" indent="-33651">
              <a:lnSpc>
                <a:spcPct val="113300"/>
              </a:lnSpc>
            </a:pPr>
            <a:r>
              <a:rPr sz="1200" i="1" spc="-150" dirty="0">
                <a:latin typeface="Bookman Old Style"/>
                <a:cs typeface="Bookman Old Style"/>
              </a:rPr>
              <a:t>q</a:t>
            </a:r>
            <a:r>
              <a:rPr sz="1200" i="1" spc="113" baseline="-10416" dirty="0">
                <a:latin typeface="Bookman Old Style"/>
                <a:cs typeface="Bookman Old Style"/>
              </a:rPr>
              <a:t>i</a:t>
            </a:r>
            <a:r>
              <a:rPr sz="1200" i="1" spc="-150" dirty="0">
                <a:latin typeface="Bookman Old Style"/>
                <a:cs typeface="Bookman Old Style"/>
              </a:rPr>
              <a:t>q</a:t>
            </a:r>
            <a:r>
              <a:rPr sz="1200" i="1" spc="172" baseline="-10416" dirty="0">
                <a:latin typeface="Bookman Old Style"/>
                <a:cs typeface="Bookman Old Style"/>
              </a:rPr>
              <a:t>j </a:t>
            </a:r>
            <a:r>
              <a:rPr sz="1200" i="1" spc="179" baseline="-10416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59755" y="6369306"/>
            <a:ext cx="104776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80" dirty="0">
                <a:latin typeface="Bookman Old Style"/>
                <a:cs typeface="Bookman Old Style"/>
              </a:rPr>
              <a:t>ij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64300" y="6190488"/>
            <a:ext cx="40258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>
                <a:latin typeface="Georgia"/>
                <a:cs typeface="Georgia"/>
              </a:rPr>
              <a:t>(</a:t>
            </a:r>
            <a:r>
              <a:rPr sz="1200" spc="-20">
                <a:latin typeface="Georgia"/>
                <a:cs typeface="Georgia"/>
              </a:rPr>
              <a:t>14</a:t>
            </a:r>
            <a:r>
              <a:rPr sz="1200" spc="-2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095" y="7108243"/>
            <a:ext cx="5943600" cy="36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095" y="8284769"/>
            <a:ext cx="5943600" cy="6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9602" y="6857999"/>
            <a:ext cx="6857999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15238" algn="just"/>
            <a:r>
              <a:rPr sz="1200" spc="-65" dirty="0">
                <a:latin typeface="Georgia"/>
                <a:cs typeface="Georgia"/>
              </a:rPr>
              <a:t>Here </a:t>
            </a:r>
            <a:r>
              <a:rPr sz="1200" i="1" spc="70" dirty="0">
                <a:latin typeface="Bookman Old Style"/>
                <a:cs typeface="Bookman Old Style"/>
              </a:rPr>
              <a:t>r</a:t>
            </a:r>
            <a:r>
              <a:rPr sz="1200" i="1" spc="104" baseline="-10416" dirty="0">
                <a:latin typeface="Bookman Old Style"/>
                <a:cs typeface="Bookman Old Style"/>
              </a:rPr>
              <a:t>ij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50" dirty="0">
                <a:latin typeface="Georgia"/>
                <a:cs typeface="Georgia"/>
              </a:rPr>
              <a:t>charges </a:t>
            </a:r>
            <a:r>
              <a:rPr sz="1200" i="1" spc="-45" dirty="0">
                <a:latin typeface="Bookman Old Style"/>
                <a:cs typeface="Bookman Old Style"/>
              </a:rPr>
              <a:t>q</a:t>
            </a:r>
            <a:r>
              <a:rPr sz="1200" i="1" spc="-67" baseline="-10416" dirty="0">
                <a:latin typeface="Bookman Old Style"/>
                <a:cs typeface="Bookman Old Style"/>
              </a:rPr>
              <a:t>i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i="1" spc="4" dirty="0">
                <a:latin typeface="Bookman Old Style"/>
                <a:cs typeface="Bookman Old Style"/>
              </a:rPr>
              <a:t>q</a:t>
            </a:r>
            <a:r>
              <a:rPr sz="1200" i="1" spc="7" baseline="-10416" dirty="0">
                <a:latin typeface="Bookman Old Style"/>
                <a:cs typeface="Bookman Old Style"/>
              </a:rPr>
              <a:t>j</a:t>
            </a:r>
            <a:r>
              <a:rPr sz="1200" spc="4" dirty="0">
                <a:latin typeface="Georgia"/>
                <a:cs typeface="Georgia"/>
              </a:rPr>
              <a:t>.</a:t>
            </a:r>
            <a:r>
              <a:rPr sz="1200" spc="295" dirty="0">
                <a:latin typeface="Georgia"/>
                <a:cs typeface="Georgia"/>
              </a:rPr>
              <a:t> </a:t>
            </a:r>
            <a:r>
              <a:rPr sz="1200" spc="-30" dirty="0">
                <a:latin typeface="Georgia"/>
                <a:cs typeface="Georgia"/>
              </a:rPr>
              <a:t>Each pair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only </a:t>
            </a:r>
            <a:r>
              <a:rPr sz="1200" spc="-45" dirty="0">
                <a:latin typeface="Georgia"/>
                <a:cs typeface="Georgia"/>
              </a:rPr>
              <a:t>counted </a:t>
            </a:r>
            <a:r>
              <a:rPr sz="1200" i="1" spc="-90" dirty="0">
                <a:latin typeface="Arial"/>
                <a:cs typeface="Arial"/>
              </a:rPr>
              <a:t>once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50" dirty="0">
                <a:latin typeface="Georgia"/>
                <a:cs typeface="Georgia"/>
              </a:rPr>
              <a:t>sum.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699" algn="just">
              <a:spcBef>
                <a:spcPts val="794"/>
              </a:spcBef>
            </a:pPr>
            <a:r>
              <a:rPr sz="1700" b="1" spc="-95">
                <a:latin typeface="Georgia"/>
                <a:cs typeface="Georgia"/>
              </a:rPr>
              <a:t>    </a:t>
            </a:r>
            <a:r>
              <a:rPr sz="1700" b="1" spc="240">
                <a:latin typeface="Georgia"/>
                <a:cs typeface="Georgia"/>
              </a:rPr>
              <a:t> </a:t>
            </a:r>
            <a:r>
              <a:rPr lang="en-US" sz="1700" b="1" spc="-90" dirty="0">
                <a:latin typeface="Georgia"/>
                <a:cs typeface="Georgia"/>
              </a:rPr>
              <a:t>PROBLEMS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 marR="5080" algn="just">
              <a:spcBef>
                <a:spcPts val="819"/>
              </a:spcBef>
            </a:pPr>
            <a:r>
              <a:rPr sz="1200" b="1" spc="30" dirty="0">
                <a:latin typeface="Georgia"/>
                <a:cs typeface="Georgia"/>
              </a:rPr>
              <a:t>1. </a:t>
            </a:r>
            <a:r>
              <a:rPr sz="1200" b="1" spc="-1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potential </a:t>
            </a:r>
            <a:r>
              <a:rPr sz="1200" b="1" spc="-75" dirty="0">
                <a:latin typeface="Georgia"/>
                <a:cs typeface="Georgia"/>
              </a:rPr>
              <a:t>difference </a:t>
            </a:r>
            <a:r>
              <a:rPr sz="1200" b="1" spc="-55" dirty="0">
                <a:latin typeface="Georgia"/>
                <a:cs typeface="Georgia"/>
              </a:rPr>
              <a:t>between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ground and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55" dirty="0">
                <a:latin typeface="Georgia"/>
                <a:cs typeface="Georgia"/>
              </a:rPr>
              <a:t>cloud </a:t>
            </a:r>
            <a:r>
              <a:rPr sz="1200" b="1" spc="-60" dirty="0">
                <a:latin typeface="Georgia"/>
                <a:cs typeface="Georgia"/>
              </a:rPr>
              <a:t>in </a:t>
            </a:r>
            <a:r>
              <a:rPr sz="1200" b="1" spc="-70">
                <a:latin typeface="Georgia"/>
                <a:cs typeface="Georgia"/>
              </a:rPr>
              <a:t>a </a:t>
            </a:r>
            <a:r>
              <a:rPr sz="1200" b="1" spc="-35" smtClean="0">
                <a:latin typeface="Georgia"/>
                <a:cs typeface="Georgia"/>
              </a:rPr>
              <a:t>partic</a:t>
            </a:r>
            <a:r>
              <a:rPr sz="1200" b="1" spc="-65" smtClean="0">
                <a:latin typeface="Georgia"/>
                <a:cs typeface="Georgia"/>
              </a:rPr>
              <a:t>ular </a:t>
            </a:r>
            <a:r>
              <a:rPr sz="1200" b="1" spc="-65" dirty="0">
                <a:latin typeface="Georgia"/>
                <a:cs typeface="Georgia"/>
              </a:rPr>
              <a:t>thunderstorm is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1250" dirty="0">
                <a:latin typeface="Century"/>
                <a:cs typeface="Century"/>
              </a:rPr>
              <a:t>9 </a:t>
            </a:r>
            <a:r>
              <a:rPr sz="1200" spc="40" dirty="0">
                <a:latin typeface="Georgia"/>
                <a:cs typeface="Georgia"/>
              </a:rPr>
              <a:t>V</a:t>
            </a:r>
            <a:r>
              <a:rPr sz="1200" b="1" spc="40" dirty="0">
                <a:latin typeface="Georgia"/>
                <a:cs typeface="Georgia"/>
              </a:rPr>
              <a:t>.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0" dirty="0">
                <a:latin typeface="Georgia"/>
                <a:cs typeface="Georgia"/>
              </a:rPr>
              <a:t>magnitude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5" dirty="0">
                <a:latin typeface="Georgia"/>
                <a:cs typeface="Georgia"/>
              </a:rPr>
              <a:t>change </a:t>
            </a:r>
            <a:r>
              <a:rPr sz="1200" b="1" spc="-60" dirty="0">
                <a:latin typeface="Georgia"/>
                <a:cs typeface="Georgia"/>
              </a:rPr>
              <a:t>in </a:t>
            </a:r>
            <a:r>
              <a:rPr sz="1200" b="1" spc="-35" dirty="0">
                <a:latin typeface="Georgia"/>
                <a:cs typeface="Georgia"/>
              </a:rPr>
              <a:t>energy  </a:t>
            </a:r>
            <a:r>
              <a:rPr sz="1200" b="1" spc="-45" dirty="0">
                <a:latin typeface="Georgia"/>
                <a:cs typeface="Georgia"/>
              </a:rPr>
              <a:t>(in </a:t>
            </a:r>
            <a:r>
              <a:rPr sz="1200" b="1" spc="-60" dirty="0">
                <a:latin typeface="Georgia"/>
                <a:cs typeface="Georgia"/>
              </a:rPr>
              <a:t>multiples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electron-volt)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75" dirty="0">
                <a:latin typeface="Georgia"/>
                <a:cs typeface="Georgia"/>
              </a:rPr>
              <a:t>an </a:t>
            </a:r>
            <a:r>
              <a:rPr sz="1200" b="1" spc="-45" dirty="0">
                <a:latin typeface="Georgia"/>
                <a:cs typeface="Georgia"/>
              </a:rPr>
              <a:t>electron </a:t>
            </a:r>
            <a:r>
              <a:rPr sz="1200" b="1" spc="-10" dirty="0">
                <a:latin typeface="Georgia"/>
                <a:cs typeface="Georgia"/>
              </a:rPr>
              <a:t>that </a:t>
            </a:r>
            <a:r>
              <a:rPr sz="1200" b="1" spc="-80" dirty="0">
                <a:latin typeface="Georgia"/>
                <a:cs typeface="Georgia"/>
              </a:rPr>
              <a:t>moves </a:t>
            </a:r>
            <a:r>
              <a:rPr sz="1200" b="1" spc="-55" dirty="0">
                <a:latin typeface="Georgia"/>
                <a:cs typeface="Georgia"/>
              </a:rPr>
              <a:t>between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ground  and  </a:t>
            </a:r>
            <a:r>
              <a:rPr sz="1200" b="1" spc="-30" dirty="0">
                <a:latin typeface="Georgia"/>
                <a:cs typeface="Georgia"/>
              </a:rPr>
              <a:t>the</a:t>
            </a:r>
            <a:r>
              <a:rPr sz="1200" b="1" dirty="0">
                <a:latin typeface="Georgia"/>
                <a:cs typeface="Georgia"/>
              </a:rPr>
              <a:t> </a:t>
            </a:r>
            <a:r>
              <a:rPr sz="1200" b="1" spc="-50" dirty="0">
                <a:latin typeface="Georgia"/>
                <a:cs typeface="Georgia"/>
              </a:rPr>
              <a:t>cloud?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095" y="2450898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685801"/>
            <a:ext cx="5976620" cy="301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22" indent="-222859">
              <a:tabLst>
                <a:tab pos="5805761" algn="l"/>
              </a:tabLst>
            </a:pPr>
            <a:r>
              <a:rPr sz="1200" spc="14">
                <a:latin typeface="Times New Roman"/>
                <a:cs typeface="Times New Roman"/>
              </a:rPr>
              <a:t>	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699" marR="8889" indent="222224" algn="just">
              <a:lnSpc>
                <a:spcPct val="100600"/>
              </a:lnSpc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i="1" spc="-45" dirty="0">
                <a:latin typeface="Arial"/>
                <a:cs typeface="Arial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60" dirty="0">
                <a:latin typeface="Georgia"/>
                <a:cs typeface="Georgia"/>
              </a:rPr>
              <a:t>moves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50" dirty="0">
                <a:latin typeface="Georgia"/>
                <a:cs typeface="Georgia"/>
              </a:rPr>
              <a:t>ground and  </a:t>
            </a:r>
            <a:r>
              <a:rPr sz="1200" spc="-40" dirty="0">
                <a:latin typeface="Georgia"/>
                <a:cs typeface="Georgia"/>
              </a:rPr>
              <a:t>cloud </a:t>
            </a:r>
            <a:r>
              <a:rPr sz="1200" spc="-45" dirty="0">
                <a:latin typeface="Georgia"/>
                <a:cs typeface="Georgia"/>
              </a:rPr>
              <a:t>(we </a:t>
            </a:r>
            <a:r>
              <a:rPr sz="1200" spc="-14" dirty="0">
                <a:latin typeface="Georgia"/>
                <a:cs typeface="Georgia"/>
              </a:rPr>
              <a:t>don’t </a:t>
            </a:r>
            <a:r>
              <a:rPr sz="1200" spc="-35" dirty="0">
                <a:latin typeface="Georgia"/>
                <a:cs typeface="Georgia"/>
              </a:rPr>
              <a:t>care </a:t>
            </a:r>
            <a:r>
              <a:rPr sz="1200" spc="-40" dirty="0">
                <a:latin typeface="Georgia"/>
                <a:cs typeface="Georgia"/>
              </a:rPr>
              <a:t>which </a:t>
            </a:r>
            <a:r>
              <a:rPr sz="1200" spc="-25" dirty="0">
                <a:latin typeface="Georgia"/>
                <a:cs typeface="Georgia"/>
              </a:rPr>
              <a:t>way)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i="1" spc="-55" dirty="0">
                <a:latin typeface="Meiryo"/>
                <a:cs typeface="Meiryo"/>
              </a:rPr>
              <a:t>|</a:t>
            </a:r>
            <a:r>
              <a:rPr sz="1200" spc="-55" dirty="0">
                <a:latin typeface="Georgia"/>
                <a:cs typeface="Georgia"/>
              </a:rPr>
              <a:t>∆</a:t>
            </a:r>
            <a:r>
              <a:rPr sz="1200" i="1" spc="-55" dirty="0">
                <a:latin typeface="Bookman Old Style"/>
                <a:cs typeface="Bookman Old Style"/>
              </a:rPr>
              <a:t>V </a:t>
            </a:r>
            <a:r>
              <a:rPr sz="1200" i="1" spc="-195" dirty="0">
                <a:latin typeface="Meiryo"/>
                <a:cs typeface="Meiryo"/>
              </a:rPr>
              <a:t>|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1250" dirty="0">
                <a:latin typeface="Century"/>
                <a:cs typeface="Century"/>
              </a:rPr>
              <a:t>9 </a:t>
            </a:r>
            <a:r>
              <a:rPr sz="1200" spc="50" dirty="0">
                <a:latin typeface="Georgia"/>
                <a:cs typeface="Georgia"/>
              </a:rPr>
              <a:t>V. </a:t>
            </a:r>
            <a:r>
              <a:rPr sz="1200" spc="-20" dirty="0">
                <a:latin typeface="Georgia"/>
                <a:cs typeface="Georgia"/>
              </a:rPr>
              <a:t>Multiplying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0" dirty="0">
                <a:latin typeface="Georgia"/>
                <a:cs typeface="Georgia"/>
              </a:rPr>
              <a:t>electron’s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5" dirty="0">
                <a:latin typeface="Georgia"/>
                <a:cs typeface="Georgia"/>
              </a:rPr>
              <a:t>gives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45" dirty="0">
                <a:latin typeface="Arial"/>
                <a:cs typeface="Arial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energy. </a:t>
            </a:r>
            <a:r>
              <a:rPr sz="1200" spc="-30" dirty="0">
                <a:latin typeface="Georgia"/>
                <a:cs typeface="Georgia"/>
              </a:rPr>
              <a:t>Note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lumping  </a:t>
            </a:r>
            <a:r>
              <a:rPr sz="1200" spc="20" dirty="0">
                <a:latin typeface="Georgia"/>
                <a:cs typeface="Georgia"/>
              </a:rPr>
              <a:t>“</a:t>
            </a:r>
            <a:r>
              <a:rPr sz="1200" i="1" spc="20" dirty="0">
                <a:latin typeface="Bookman Old Style"/>
                <a:cs typeface="Bookman Old Style"/>
              </a:rPr>
              <a:t>e</a:t>
            </a:r>
            <a:r>
              <a:rPr sz="1200" spc="20" dirty="0">
                <a:latin typeface="Georgia"/>
                <a:cs typeface="Georgia"/>
              </a:rPr>
              <a:t>”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85" dirty="0">
                <a:latin typeface="Georgia"/>
                <a:cs typeface="Georgia"/>
              </a:rPr>
              <a:t>“V” </a:t>
            </a:r>
            <a:r>
              <a:rPr sz="1200" spc="-30" dirty="0">
                <a:latin typeface="Georgia"/>
                <a:cs typeface="Georgia"/>
              </a:rPr>
              <a:t>together  </a:t>
            </a:r>
            <a:r>
              <a:rPr sz="1200" spc="-35" dirty="0">
                <a:latin typeface="Georgia"/>
                <a:cs typeface="Georgia"/>
              </a:rPr>
              <a:t>gives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14" dirty="0">
                <a:latin typeface="Georgia"/>
                <a:cs typeface="Georgia"/>
              </a:rPr>
              <a:t>eV </a:t>
            </a:r>
            <a:r>
              <a:rPr sz="1200" spc="-25" dirty="0">
                <a:latin typeface="Georgia"/>
                <a:cs typeface="Georgia"/>
              </a:rPr>
              <a:t>(electron-volt), a </a:t>
            </a:r>
            <a:r>
              <a:rPr sz="1200" spc="-20" dirty="0">
                <a:latin typeface="Georgia"/>
                <a:cs typeface="Georgia"/>
              </a:rPr>
              <a:t>unit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17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energy: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18739"/>
            <a:r>
              <a:rPr sz="1200" i="1" spc="-30" dirty="0">
                <a:latin typeface="Meiryo"/>
                <a:cs typeface="Meiryo"/>
              </a:rPr>
              <a:t>|</a:t>
            </a:r>
            <a:r>
              <a:rPr sz="1200" spc="-30" dirty="0">
                <a:latin typeface="Georgia"/>
                <a:cs typeface="Georgia"/>
              </a:rPr>
              <a:t>∆</a:t>
            </a:r>
            <a:r>
              <a:rPr sz="1200" i="1" spc="-30" dirty="0">
                <a:latin typeface="Bookman Old Style"/>
                <a:cs typeface="Bookman Old Style"/>
              </a:rPr>
              <a:t>U</a:t>
            </a:r>
            <a:r>
              <a:rPr sz="1200" i="1" spc="-245" dirty="0">
                <a:latin typeface="Bookman Old Style"/>
                <a:cs typeface="Bookman Old Style"/>
              </a:rPr>
              <a:t> </a:t>
            </a:r>
            <a:r>
              <a:rPr sz="1200" i="1" spc="-195" dirty="0">
                <a:latin typeface="Meiryo"/>
                <a:cs typeface="Meiryo"/>
              </a:rPr>
              <a:t>|</a:t>
            </a:r>
            <a:r>
              <a:rPr sz="1200" i="1" spc="-80" dirty="0">
                <a:latin typeface="Meiryo"/>
                <a:cs typeface="Meiryo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4" dirty="0">
                <a:latin typeface="Georgia"/>
                <a:cs typeface="Georgia"/>
              </a:rPr>
              <a:t> </a:t>
            </a:r>
            <a:r>
              <a:rPr sz="1200" i="1" spc="-65" dirty="0">
                <a:latin typeface="Meiryo"/>
                <a:cs typeface="Meiryo"/>
              </a:rPr>
              <a:t>|</a:t>
            </a:r>
            <a:r>
              <a:rPr sz="1200" i="1" spc="-65" dirty="0">
                <a:latin typeface="Bookman Old Style"/>
                <a:cs typeface="Bookman Old Style"/>
              </a:rPr>
              <a:t>q</a:t>
            </a:r>
            <a:r>
              <a:rPr sz="1200" spc="-65" dirty="0">
                <a:latin typeface="Georgia"/>
                <a:cs typeface="Georgia"/>
              </a:rPr>
              <a:t>∆</a:t>
            </a:r>
            <a:r>
              <a:rPr sz="1200" i="1" spc="-65" dirty="0">
                <a:latin typeface="Bookman Old Style"/>
                <a:cs typeface="Bookman Old Style"/>
              </a:rPr>
              <a:t>V</a:t>
            </a:r>
            <a:r>
              <a:rPr sz="1200" i="1" spc="-125" dirty="0">
                <a:latin typeface="Bookman Old Style"/>
                <a:cs typeface="Bookman Old Style"/>
              </a:rPr>
              <a:t> </a:t>
            </a:r>
            <a:r>
              <a:rPr sz="1200" i="1" spc="-195" dirty="0">
                <a:latin typeface="Meiryo"/>
                <a:cs typeface="Meiryo"/>
              </a:rPr>
              <a:t>|</a:t>
            </a:r>
            <a:r>
              <a:rPr sz="1200" i="1" spc="-80" dirty="0">
                <a:latin typeface="Meiryo"/>
                <a:cs typeface="Meiryo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Bookman Old Style"/>
                <a:cs typeface="Bookman Old Style"/>
              </a:rPr>
              <a:t>e</a:t>
            </a:r>
            <a:r>
              <a:rPr sz="1200" spc="-30" dirty="0">
                <a:latin typeface="Georgia"/>
                <a:cs typeface="Georgia"/>
              </a:rPr>
              <a:t>(1</a:t>
            </a:r>
            <a:r>
              <a:rPr sz="1200" i="1" spc="-30" dirty="0">
                <a:latin typeface="Bookman Old Style"/>
                <a:cs typeface="Bookman Old Style"/>
              </a:rPr>
              <a:t>.</a:t>
            </a:r>
            <a:r>
              <a:rPr sz="1200" spc="-30" dirty="0">
                <a:latin typeface="Georgia"/>
                <a:cs typeface="Georgia"/>
              </a:rPr>
              <a:t>2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9</a:t>
            </a:r>
            <a:r>
              <a:rPr sz="1200" spc="-104" baseline="34722" dirty="0">
                <a:latin typeface="Century"/>
                <a:cs typeface="Century"/>
              </a:rPr>
              <a:t> </a:t>
            </a:r>
            <a:r>
              <a:rPr sz="1200" spc="90" dirty="0">
                <a:latin typeface="Georgia"/>
                <a:cs typeface="Georgia"/>
              </a:rPr>
              <a:t>V)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50" dirty="0">
                <a:latin typeface="Meiryo"/>
                <a:cs typeface="Meiryo"/>
              </a:rPr>
              <a:t> </a:t>
            </a:r>
            <a:r>
              <a:rPr sz="1200" spc="-40" dirty="0">
                <a:latin typeface="Georgia"/>
                <a:cs typeface="Georgia"/>
              </a:rPr>
              <a:t>10</a:t>
            </a:r>
            <a:r>
              <a:rPr sz="1200" spc="-60" baseline="34722" dirty="0">
                <a:latin typeface="Century"/>
                <a:cs typeface="Century"/>
              </a:rPr>
              <a:t>9</a:t>
            </a:r>
            <a:r>
              <a:rPr sz="1200" spc="-82" baseline="34722" dirty="0">
                <a:latin typeface="Century"/>
                <a:cs typeface="Century"/>
              </a:rPr>
              <a:t> </a:t>
            </a:r>
            <a:r>
              <a:rPr sz="1200" spc="14" dirty="0">
                <a:latin typeface="Georgia"/>
                <a:cs typeface="Georgia"/>
              </a:rPr>
              <a:t>eV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20" dirty="0">
                <a:latin typeface="Georgia"/>
                <a:cs typeface="Georgia"/>
              </a:rPr>
              <a:t>1</a:t>
            </a:r>
            <a:r>
              <a:rPr sz="1200" i="1" spc="-20" dirty="0">
                <a:latin typeface="Bookman Old Style"/>
                <a:cs typeface="Bookman Old Style"/>
              </a:rPr>
              <a:t>.</a:t>
            </a:r>
            <a:r>
              <a:rPr sz="1200" spc="-20" dirty="0">
                <a:latin typeface="Georgia"/>
                <a:cs typeface="Georgia"/>
              </a:rPr>
              <a:t>2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20" dirty="0">
                <a:latin typeface="Georgia"/>
                <a:cs typeface="Georgia"/>
              </a:rPr>
              <a:t>GeV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699" marR="12063" algn="just">
              <a:spcBef>
                <a:spcPts val="1379"/>
              </a:spcBef>
            </a:pPr>
            <a:r>
              <a:rPr sz="1200" b="1" spc="-55" dirty="0">
                <a:latin typeface="Georgia"/>
                <a:cs typeface="Georgia"/>
              </a:rPr>
              <a:t>2. </a:t>
            </a:r>
            <a:r>
              <a:rPr sz="1200" b="1" spc="10" dirty="0">
                <a:latin typeface="Georgia"/>
                <a:cs typeface="Georgia"/>
              </a:rPr>
              <a:t>An </a:t>
            </a:r>
            <a:r>
              <a:rPr sz="1200" b="1" spc="-55" dirty="0">
                <a:latin typeface="Georgia"/>
                <a:cs typeface="Georgia"/>
              </a:rPr>
              <a:t>infinite </a:t>
            </a:r>
            <a:r>
              <a:rPr sz="1200" b="1" spc="-65" dirty="0">
                <a:latin typeface="Georgia"/>
                <a:cs typeface="Georgia"/>
              </a:rPr>
              <a:t>nonconducting </a:t>
            </a:r>
            <a:r>
              <a:rPr sz="1200" b="1" spc="-55" dirty="0">
                <a:latin typeface="Georgia"/>
                <a:cs typeface="Georgia"/>
              </a:rPr>
              <a:t>sheet </a:t>
            </a:r>
            <a:r>
              <a:rPr sz="1200" b="1" spc="-80" dirty="0">
                <a:latin typeface="Georgia"/>
                <a:cs typeface="Georgia"/>
              </a:rPr>
              <a:t>has </a:t>
            </a:r>
            <a:r>
              <a:rPr sz="1200" b="1" spc="-70" dirty="0">
                <a:latin typeface="Georgia"/>
                <a:cs typeface="Georgia"/>
              </a:rPr>
              <a:t>a surface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45" dirty="0">
                <a:latin typeface="Georgia"/>
                <a:cs typeface="Georgia"/>
              </a:rPr>
              <a:t>density </a:t>
            </a:r>
            <a:r>
              <a:rPr sz="1200" i="1" spc="20" dirty="0">
                <a:latin typeface="Bookman Old Style"/>
                <a:cs typeface="Bookman Old Style"/>
              </a:rPr>
              <a:t>σ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55" dirty="0">
                <a:latin typeface="Georgia"/>
                <a:cs typeface="Georgia"/>
              </a:rPr>
              <a:t>0</a:t>
            </a:r>
            <a:r>
              <a:rPr sz="1200" i="1" spc="-55" dirty="0">
                <a:latin typeface="Bookman Old Style"/>
                <a:cs typeface="Bookman Old Style"/>
              </a:rPr>
              <a:t>.</a:t>
            </a:r>
            <a:r>
              <a:rPr sz="1200" spc="-55" dirty="0">
                <a:latin typeface="Georgia"/>
                <a:cs typeface="Georgia"/>
              </a:rPr>
              <a:t>10</a:t>
            </a:r>
            <a:r>
              <a:rPr sz="1200" i="1" spc="-55" dirty="0">
                <a:latin typeface="Bookman Old Style"/>
                <a:cs typeface="Bookman Old Style"/>
              </a:rPr>
              <a:t>µ</a:t>
            </a:r>
            <a:r>
              <a:rPr sz="1200" spc="-55" dirty="0">
                <a:latin typeface="Georgia"/>
                <a:cs typeface="Georgia"/>
              </a:rPr>
              <a:t>C</a:t>
            </a:r>
            <a:r>
              <a:rPr sz="1200" i="1" spc="-55" dirty="0">
                <a:latin typeface="Bookman Old Style"/>
                <a:cs typeface="Bookman Old Style"/>
              </a:rPr>
              <a:t>/</a:t>
            </a:r>
            <a:r>
              <a:rPr sz="1200" spc="-55" dirty="0">
                <a:latin typeface="Georgia"/>
                <a:cs typeface="Georgia"/>
              </a:rPr>
              <a:t>m</a:t>
            </a:r>
            <a:r>
              <a:rPr sz="1200" spc="-82" baseline="31250" dirty="0">
                <a:latin typeface="Century"/>
                <a:cs typeface="Century"/>
              </a:rPr>
              <a:t>2  </a:t>
            </a:r>
            <a:r>
              <a:rPr sz="1200" b="1" spc="-85" dirty="0">
                <a:latin typeface="Georgia"/>
                <a:cs typeface="Georgia"/>
              </a:rPr>
              <a:t>on </a:t>
            </a:r>
            <a:r>
              <a:rPr sz="1200" b="1" spc="-80" dirty="0">
                <a:latin typeface="Georgia"/>
                <a:cs typeface="Georgia"/>
              </a:rPr>
              <a:t>one </a:t>
            </a:r>
            <a:r>
              <a:rPr sz="1200" b="1" spc="-55" dirty="0">
                <a:latin typeface="Georgia"/>
                <a:cs typeface="Georgia"/>
              </a:rPr>
              <a:t>side. </a:t>
            </a:r>
            <a:r>
              <a:rPr sz="1200" b="1" spc="-90" dirty="0">
                <a:latin typeface="Georgia"/>
                <a:cs typeface="Georgia"/>
              </a:rPr>
              <a:t>How </a:t>
            </a:r>
            <a:r>
              <a:rPr sz="1200" b="1" spc="-70" dirty="0">
                <a:latin typeface="Georgia"/>
                <a:cs typeface="Georgia"/>
              </a:rPr>
              <a:t>far </a:t>
            </a:r>
            <a:r>
              <a:rPr sz="1200" b="1" spc="-45" dirty="0">
                <a:latin typeface="Georgia"/>
                <a:cs typeface="Georgia"/>
              </a:rPr>
              <a:t>apart </a:t>
            </a:r>
            <a:r>
              <a:rPr sz="1200" b="1" spc="-75" dirty="0">
                <a:latin typeface="Georgia"/>
                <a:cs typeface="Georgia"/>
              </a:rPr>
              <a:t>are </a:t>
            </a:r>
            <a:r>
              <a:rPr sz="1200" b="1" spc="-45" dirty="0">
                <a:latin typeface="Georgia"/>
                <a:cs typeface="Georgia"/>
              </a:rPr>
              <a:t>equipotential </a:t>
            </a:r>
            <a:r>
              <a:rPr sz="1200" b="1" spc="-75" dirty="0">
                <a:latin typeface="Georgia"/>
                <a:cs typeface="Georgia"/>
              </a:rPr>
              <a:t>surfaces </a:t>
            </a:r>
            <a:r>
              <a:rPr sz="1200" b="1" spc="-80" dirty="0">
                <a:latin typeface="Georgia"/>
                <a:cs typeface="Georgia"/>
              </a:rPr>
              <a:t>whose </a:t>
            </a:r>
            <a:r>
              <a:rPr sz="1200" b="1" spc="-40" dirty="0">
                <a:latin typeface="Georgia"/>
                <a:cs typeface="Georgia"/>
              </a:rPr>
              <a:t>potentials </a:t>
            </a:r>
            <a:r>
              <a:rPr sz="1200" b="1" spc="-75" dirty="0">
                <a:latin typeface="Georgia"/>
                <a:cs typeface="Georgia"/>
              </a:rPr>
              <a:t>differ </a:t>
            </a:r>
            <a:r>
              <a:rPr sz="1200" b="1" spc="-20" dirty="0">
                <a:latin typeface="Georgia"/>
                <a:cs typeface="Georgia"/>
              </a:rPr>
              <a:t>by  </a:t>
            </a:r>
            <a:r>
              <a:rPr sz="1200" spc="-110" dirty="0">
                <a:latin typeface="Georgia"/>
                <a:cs typeface="Georgia"/>
              </a:rPr>
              <a:t>50</a:t>
            </a:r>
            <a:r>
              <a:rPr sz="1200" spc="-199" dirty="0">
                <a:latin typeface="Georgia"/>
                <a:cs typeface="Georgia"/>
              </a:rPr>
              <a:t> </a:t>
            </a:r>
            <a:r>
              <a:rPr sz="1200" spc="35" dirty="0">
                <a:latin typeface="Georgia"/>
                <a:cs typeface="Georgia"/>
              </a:rPr>
              <a:t>V</a:t>
            </a:r>
            <a:r>
              <a:rPr sz="1200" b="1" spc="35" dirty="0">
                <a:latin typeface="Georgia"/>
                <a:cs typeface="Georgia"/>
              </a:rPr>
              <a:t>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5080" indent="222224" algn="just"/>
            <a:r>
              <a:rPr sz="1200" spc="-45" dirty="0">
                <a:latin typeface="Georgia"/>
                <a:cs typeface="Georgia"/>
              </a:rPr>
              <a:t>In </a:t>
            </a:r>
            <a:r>
              <a:rPr sz="1200" spc="-14" dirty="0">
                <a:latin typeface="Georgia"/>
                <a:cs typeface="Georgia"/>
              </a:rPr>
              <a:t>Chapter </a:t>
            </a:r>
            <a:r>
              <a:rPr sz="1200" spc="-45" dirty="0">
                <a:latin typeface="Georgia"/>
                <a:cs typeface="Georgia"/>
              </a:rPr>
              <a:t>3,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50" dirty="0">
                <a:latin typeface="Georgia"/>
                <a:cs typeface="Georgia"/>
              </a:rPr>
              <a:t>encountered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formula for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50" dirty="0">
                <a:latin typeface="Georgia"/>
                <a:cs typeface="Georgia"/>
              </a:rPr>
              <a:t>due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nonconducting </a:t>
            </a:r>
            <a:r>
              <a:rPr sz="1200" spc="-40" dirty="0">
                <a:latin typeface="Georgia"/>
                <a:cs typeface="Georgia"/>
              </a:rPr>
              <a:t>sheet 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40" dirty="0">
                <a:latin typeface="Georgia"/>
                <a:cs typeface="Georgia"/>
              </a:rPr>
              <a:t>charge. </a:t>
            </a: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35" dirty="0">
                <a:latin typeface="Georgia"/>
                <a:cs typeface="Georgia"/>
              </a:rPr>
              <a:t>3.5,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had: </a:t>
            </a:r>
            <a:r>
              <a:rPr sz="1200" i="1" spc="4" dirty="0">
                <a:latin typeface="Bookman Old Style"/>
                <a:cs typeface="Bookman Old Style"/>
              </a:rPr>
              <a:t>E</a:t>
            </a:r>
            <a:r>
              <a:rPr sz="1200" i="1" spc="7" baseline="-10416" dirty="0">
                <a:latin typeface="Bookman Old Style"/>
                <a:cs typeface="Bookman Old Style"/>
              </a:rPr>
              <a:t>z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55" dirty="0">
                <a:latin typeface="Bookman Old Style"/>
                <a:cs typeface="Bookman Old Style"/>
              </a:rPr>
              <a:t>σ/</a:t>
            </a:r>
            <a:r>
              <a:rPr sz="1200" spc="-55" dirty="0">
                <a:latin typeface="Georgia"/>
                <a:cs typeface="Georgia"/>
              </a:rPr>
              <a:t>(2</a:t>
            </a:r>
            <a:r>
              <a:rPr sz="1200" i="1" spc="-55" dirty="0">
                <a:latin typeface="Bookman Old Style"/>
                <a:cs typeface="Bookman Old Style"/>
              </a:rPr>
              <a:t>u</a:t>
            </a:r>
            <a:r>
              <a:rPr sz="1200" spc="-82" baseline="-10416" dirty="0">
                <a:latin typeface="Century"/>
                <a:cs typeface="Century"/>
              </a:rPr>
              <a:t>0</a:t>
            </a:r>
            <a:r>
              <a:rPr sz="1200" spc="-55" dirty="0">
                <a:latin typeface="Georgia"/>
                <a:cs typeface="Georgia"/>
              </a:rPr>
              <a:t>), </a:t>
            </a:r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i="1" spc="20" dirty="0">
                <a:latin typeface="Bookman Old Style"/>
                <a:cs typeface="Bookman Old Style"/>
              </a:rPr>
              <a:t>σ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30" dirty="0">
                <a:latin typeface="Georgia"/>
                <a:cs typeface="Georgia"/>
              </a:rPr>
              <a:t>density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sheet,  </a:t>
            </a:r>
            <a:r>
              <a:rPr sz="1200" spc="-40" dirty="0">
                <a:latin typeface="Georgia"/>
                <a:cs typeface="Georgia"/>
              </a:rPr>
              <a:t>which lies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60" dirty="0">
                <a:latin typeface="Bookman Old Style"/>
                <a:cs typeface="Bookman Old Style"/>
              </a:rPr>
              <a:t>xy </a:t>
            </a:r>
            <a:r>
              <a:rPr sz="1200" spc="-35" dirty="0">
                <a:latin typeface="Georgia"/>
                <a:cs typeface="Georgia"/>
              </a:rPr>
              <a:t>plane.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5" dirty="0">
                <a:latin typeface="Georgia"/>
                <a:cs typeface="Georgia"/>
              </a:rPr>
              <a:t>plane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50" dirty="0">
                <a:latin typeface="Georgia"/>
                <a:cs typeface="Georgia"/>
              </a:rPr>
              <a:t>problem  </a:t>
            </a:r>
            <a:r>
              <a:rPr sz="1200" spc="-35" dirty="0">
                <a:latin typeface="Georgia"/>
                <a:cs typeface="Georgia"/>
              </a:rPr>
              <a:t>gives  </a:t>
            </a:r>
            <a:r>
              <a:rPr sz="1200" spc="-45" dirty="0">
                <a:latin typeface="Georgia"/>
                <a:cs typeface="Georgia"/>
              </a:rPr>
              <a:t>rise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45" dirty="0">
                <a:latin typeface="Georgia"/>
                <a:cs typeface="Georgia"/>
              </a:rPr>
              <a:t>an 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409" dirty="0">
                <a:latin typeface="Bookman Old Style"/>
                <a:cs typeface="Bookman Old Style"/>
              </a:rPr>
              <a:t> </a:t>
            </a:r>
            <a:r>
              <a:rPr sz="1200" spc="-40" dirty="0">
                <a:latin typeface="Georgia"/>
                <a:cs typeface="Georgia"/>
              </a:rPr>
              <a:t>field: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3990" y="3995930"/>
            <a:ext cx="440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" dirty="0">
                <a:latin typeface="Bookman Old Style"/>
                <a:cs typeface="Bookman Old Style"/>
              </a:rPr>
              <a:t>E</a:t>
            </a:r>
            <a:r>
              <a:rPr sz="1200" i="1" spc="7" baseline="-10416" dirty="0">
                <a:latin typeface="Bookman Old Style"/>
                <a:cs typeface="Bookman Old Style"/>
              </a:rPr>
              <a:t>z </a:t>
            </a:r>
            <a:r>
              <a:rPr sz="1200" i="1" spc="225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1119" y="4109009"/>
            <a:ext cx="19507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8723" y="3892297"/>
            <a:ext cx="16256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indent="51429"/>
            <a:r>
              <a:rPr sz="1200" i="1" spc="20" dirty="0">
                <a:latin typeface="Bookman Old Style"/>
                <a:cs typeface="Bookman Old Style"/>
              </a:rPr>
              <a:t>σ</a:t>
            </a:r>
            <a:endParaRPr sz="1200">
              <a:latin typeface="Bookman Old Style"/>
              <a:cs typeface="Bookman Old Style"/>
            </a:endParaRPr>
          </a:p>
          <a:p>
            <a:pPr marL="12699">
              <a:spcBef>
                <a:spcPts val="191"/>
              </a:spcBef>
            </a:pPr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-265" dirty="0">
                <a:latin typeface="Bookman Old Style"/>
                <a:cs typeface="Bookman Old Style"/>
              </a:rPr>
              <a:t>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2836" y="417169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2694" y="4410456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267" y="4303777"/>
            <a:ext cx="6781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dirty="0">
                <a:latin typeface="Georgia"/>
                <a:cs typeface="Georgia"/>
              </a:rPr>
              <a:t>(0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10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8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2540" y="4299713"/>
            <a:ext cx="2971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80" dirty="0">
                <a:latin typeface="Arial"/>
                <a:cs typeface="Arial"/>
              </a:rPr>
              <a:t>−</a:t>
            </a:r>
            <a:r>
              <a:rPr sz="800" spc="80" dirty="0">
                <a:latin typeface="Century"/>
                <a:cs typeface="Century"/>
              </a:rPr>
              <a:t>6</a:t>
            </a:r>
            <a:r>
              <a:rPr sz="800" spc="140" dirty="0">
                <a:latin typeface="Century"/>
                <a:cs typeface="Century"/>
              </a:rPr>
              <a:t> </a:t>
            </a:r>
            <a:r>
              <a:rPr sz="1200" spc="30" baseline="3472" dirty="0">
                <a:latin typeface="Century"/>
                <a:cs typeface="Century"/>
              </a:rPr>
              <a:t>C</a:t>
            </a:r>
            <a:endParaRPr sz="1200" baseline="3472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6480" y="4413810"/>
            <a:ext cx="14325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1119" y="4520489"/>
            <a:ext cx="12954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98725" y="4535424"/>
            <a:ext cx="9461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80" dirty="0">
                <a:latin typeface="Georgia"/>
                <a:cs typeface="Georgia"/>
              </a:rPr>
              <a:t>2(8</a:t>
            </a:r>
            <a:r>
              <a:rPr sz="1200" i="1" spc="-80" dirty="0">
                <a:latin typeface="Bookman Old Style"/>
                <a:cs typeface="Bookman Old Style"/>
              </a:rPr>
              <a:t>.</a:t>
            </a:r>
            <a:r>
              <a:rPr sz="1200" spc="-80" dirty="0">
                <a:latin typeface="Georgia"/>
                <a:cs typeface="Georgia"/>
              </a:rPr>
              <a:t>85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24305" dirty="0">
                <a:latin typeface="Arial"/>
                <a:cs typeface="Arial"/>
              </a:rPr>
              <a:t>−</a:t>
            </a:r>
            <a:r>
              <a:rPr sz="1200" spc="14" baseline="24305" dirty="0">
                <a:latin typeface="Century"/>
                <a:cs typeface="Century"/>
              </a:rPr>
              <a:t>12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4084" y="4348483"/>
            <a:ext cx="160020" cy="302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02" marR="5080" indent="-55238">
              <a:lnSpc>
                <a:spcPct val="122500"/>
              </a:lnSpc>
            </a:pPr>
            <a:r>
              <a:rPr sz="1200" spc="-30" baseline="-17361" dirty="0">
                <a:latin typeface="Century"/>
                <a:cs typeface="Century"/>
              </a:rPr>
              <a:t>m</a:t>
            </a:r>
            <a:r>
              <a:rPr sz="600" spc="-20" dirty="0">
                <a:latin typeface="Verdana"/>
                <a:cs typeface="Verdana"/>
              </a:rPr>
              <a:t>2  </a:t>
            </a:r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5148" y="4517139"/>
            <a:ext cx="7112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-25" dirty="0"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0384" y="4645457"/>
            <a:ext cx="25298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67989" y="4638043"/>
            <a:ext cx="26924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30" dirty="0">
                <a:latin typeface="Century"/>
                <a:cs typeface="Century"/>
              </a:rPr>
              <a:t>N</a:t>
            </a:r>
            <a:r>
              <a:rPr sz="800" i="1" spc="-30" dirty="0">
                <a:latin typeface="Arial"/>
                <a:cs typeface="Arial"/>
              </a:rPr>
              <a:t>·</a:t>
            </a:r>
            <a:r>
              <a:rPr sz="800" spc="-20" dirty="0">
                <a:latin typeface="Century"/>
                <a:cs typeface="Century"/>
              </a:rPr>
              <a:t>m</a:t>
            </a:r>
            <a:r>
              <a:rPr sz="900" spc="-37" baseline="18518" dirty="0">
                <a:latin typeface="Verdana"/>
                <a:cs typeface="Verdana"/>
              </a:rPr>
              <a:t>2</a:t>
            </a:r>
            <a:endParaRPr sz="900" baseline="18518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6211" y="4535424"/>
            <a:ext cx="838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8989" y="4410456"/>
            <a:ext cx="7816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5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64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50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4892" y="4403347"/>
            <a:ext cx="20827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30" dirty="0">
                <a:latin typeface="Century"/>
                <a:cs typeface="Century"/>
              </a:rPr>
              <a:t>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20919" y="4520489"/>
            <a:ext cx="8229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8526" y="4513074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701" y="4852415"/>
            <a:ext cx="33000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5" dirty="0">
                <a:latin typeface="Georgia"/>
                <a:cs typeface="Georgia"/>
              </a:rPr>
              <a:t>Here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is  </a:t>
            </a:r>
            <a:r>
              <a:rPr sz="1200" i="1" spc="4" dirty="0">
                <a:latin typeface="Arial"/>
                <a:cs typeface="Arial"/>
              </a:rPr>
              <a:t>uniform </a:t>
            </a:r>
            <a:r>
              <a:rPr sz="1200" spc="-45" dirty="0">
                <a:latin typeface="Georgia"/>
                <a:cs typeface="Georgia"/>
              </a:rPr>
              <a:t>and  also 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x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14" dirty="0">
                <a:latin typeface="Bookman Old Style"/>
                <a:cs typeface="Bookman Old Style"/>
              </a:rPr>
              <a:t>E</a:t>
            </a:r>
            <a:r>
              <a:rPr sz="1200" i="1" spc="-22" baseline="-10416" dirty="0">
                <a:latin typeface="Bookman Old Style"/>
                <a:cs typeface="Bookman Old Style"/>
              </a:rPr>
              <a:t>y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0" dirty="0">
                <a:latin typeface="Georgia"/>
                <a:cs typeface="Georgia"/>
              </a:rPr>
              <a:t> </a:t>
            </a:r>
            <a:r>
              <a:rPr sz="1200" spc="-85" dirty="0">
                <a:latin typeface="Georgia"/>
                <a:cs typeface="Georgia"/>
              </a:rPr>
              <a:t>0.</a:t>
            </a:r>
            <a:endParaRPr sz="1200">
              <a:latin typeface="Georgia"/>
              <a:cs typeface="Georgia"/>
            </a:endParaRPr>
          </a:p>
          <a:p>
            <a:pPr marL="234922"/>
            <a:r>
              <a:rPr sz="1200" spc="-45" dirty="0">
                <a:latin typeface="Georgia"/>
                <a:cs typeface="Georgia"/>
              </a:rPr>
              <a:t>Now,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40" dirty="0">
                <a:latin typeface="Georgia"/>
                <a:cs typeface="Georgia"/>
              </a:rPr>
              <a:t>4.7 </a:t>
            </a:r>
            <a:r>
              <a:rPr sz="1200" spc="-70" dirty="0">
                <a:latin typeface="Georgia"/>
                <a:cs typeface="Georgia"/>
              </a:rPr>
              <a:t>we</a:t>
            </a:r>
            <a:r>
              <a:rPr sz="1200" spc="11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have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2730" y="5541570"/>
            <a:ext cx="2072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10332" y="5327904"/>
            <a:ext cx="21463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10" dirty="0">
                <a:latin typeface="Bookman Old Style"/>
                <a:cs typeface="Bookman Old Style"/>
              </a:rPr>
              <a:t>∂V</a:t>
            </a:r>
            <a:endParaRPr sz="1200">
              <a:latin typeface="Bookman Old Style"/>
              <a:cs typeface="Bookman Old Style"/>
            </a:endParaRPr>
          </a:p>
          <a:p>
            <a:pPr marL="33651">
              <a:spcBef>
                <a:spcPts val="191"/>
              </a:spcBef>
            </a:pPr>
            <a:r>
              <a:rPr sz="1200" i="1" spc="45" dirty="0">
                <a:latin typeface="Bookman Old Style"/>
                <a:cs typeface="Bookman Old Style"/>
              </a:rPr>
              <a:t>∂z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9556" y="5503673"/>
            <a:ext cx="7429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-35" dirty="0">
                <a:latin typeface="Bookman Old Style"/>
                <a:cs typeface="Bookman Old Style"/>
              </a:rPr>
              <a:t>z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916" y="5421379"/>
            <a:ext cx="20827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30" dirty="0">
                <a:latin typeface="Century"/>
                <a:cs typeface="Century"/>
              </a:rPr>
              <a:t>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50943" y="5541570"/>
            <a:ext cx="8229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38550" y="5534155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5508" y="5431534"/>
            <a:ext cx="17018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645728" algn="l"/>
              </a:tabLst>
            </a:pP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2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dirty="0">
                <a:latin typeface="Bookman Old Style"/>
                <a:cs typeface="Bookman Old Style"/>
              </a:rPr>
              <a:t> </a:t>
            </a:r>
            <a:r>
              <a:rPr sz="1200" i="1" spc="9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spc="-60" dirty="0">
                <a:latin typeface="Georgia"/>
                <a:cs typeface="Georgia"/>
              </a:rPr>
              <a:t>5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r>
              <a:rPr sz="1200" spc="-105" dirty="0">
                <a:latin typeface="Georgia"/>
                <a:cs typeface="Georgia"/>
              </a:rPr>
              <a:t>64</a:t>
            </a:r>
            <a:r>
              <a:rPr sz="1200" spc="-3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45" dirty="0">
                <a:latin typeface="Georgia"/>
                <a:cs typeface="Georgia"/>
              </a:rPr>
              <a:t>1</a:t>
            </a:r>
            <a:r>
              <a:rPr sz="1200" spc="-55" dirty="0">
                <a:latin typeface="Georgia"/>
                <a:cs typeface="Georgia"/>
              </a:rPr>
              <a:t>0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703" y="5803331"/>
            <a:ext cx="5967095" cy="37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>
              <a:lnSpc>
                <a:spcPct val="101699"/>
              </a:lnSpc>
            </a:pP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55" dirty="0">
                <a:latin typeface="Georgia"/>
                <a:cs typeface="Georgia"/>
              </a:rPr>
              <a:t>when </a:t>
            </a:r>
            <a:r>
              <a:rPr sz="1200" spc="-25" dirty="0">
                <a:latin typeface="Georgia"/>
                <a:cs typeface="Georgia"/>
              </a:rPr>
              <a:t>the rate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70" dirty="0">
                <a:latin typeface="Georgia"/>
                <a:cs typeface="Georgia"/>
              </a:rPr>
              <a:t>some </a:t>
            </a:r>
            <a:r>
              <a:rPr sz="1200" spc="-20" dirty="0">
                <a:latin typeface="Georgia"/>
                <a:cs typeface="Georgia"/>
              </a:rPr>
              <a:t>quantity (in </a:t>
            </a:r>
            <a:r>
              <a:rPr sz="1200" spc="-25" dirty="0">
                <a:latin typeface="Georgia"/>
                <a:cs typeface="Georgia"/>
              </a:rPr>
              <a:t>this case,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spc="-30" dirty="0">
                <a:latin typeface="Georgia"/>
                <a:cs typeface="Georgia"/>
              </a:rPr>
              <a:t>respect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75" dirty="0">
                <a:latin typeface="Bookman Old Style"/>
                <a:cs typeface="Bookman Old Style"/>
              </a:rPr>
              <a:t>z </a:t>
            </a:r>
            <a:r>
              <a:rPr sz="1200" spc="-35" dirty="0">
                <a:latin typeface="Georgia"/>
                <a:cs typeface="Georgia"/>
              </a:rPr>
              <a:t>coordinate)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35" dirty="0">
                <a:latin typeface="Georgia"/>
                <a:cs typeface="Georgia"/>
              </a:rPr>
              <a:t>constant 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25" dirty="0">
                <a:latin typeface="Georgia"/>
                <a:cs typeface="Georgia"/>
              </a:rPr>
              <a:t>write the </a:t>
            </a:r>
            <a:r>
              <a:rPr sz="1200" spc="-30" dirty="0">
                <a:latin typeface="Georgia"/>
                <a:cs typeface="Georgia"/>
              </a:rPr>
              <a:t>relation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45" dirty="0">
                <a:latin typeface="Georgia"/>
                <a:cs typeface="Georgia"/>
              </a:rPr>
              <a:t>terms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i="1" spc="4" dirty="0">
                <a:latin typeface="Arial"/>
                <a:cs typeface="Arial"/>
              </a:rPr>
              <a:t>finite </a:t>
            </a:r>
            <a:r>
              <a:rPr sz="1200" spc="-45" dirty="0">
                <a:latin typeface="Georgia"/>
                <a:cs typeface="Georgia"/>
              </a:rPr>
              <a:t>changes,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30" dirty="0">
                <a:latin typeface="Georgia"/>
                <a:cs typeface="Georgia"/>
              </a:rPr>
              <a:t>is, </a:t>
            </a:r>
            <a:r>
              <a:rPr sz="1200" spc="-20" dirty="0">
                <a:latin typeface="Georgia"/>
                <a:cs typeface="Georgia"/>
              </a:rPr>
              <a:t>with  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“∆”s: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62353" y="6495595"/>
            <a:ext cx="243839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49957" y="6281929"/>
            <a:ext cx="24193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</a:t>
            </a:r>
            <a:endParaRPr sz="1200">
              <a:latin typeface="Bookman Old Style"/>
              <a:cs typeface="Bookman Old Style"/>
            </a:endParaRPr>
          </a:p>
          <a:p>
            <a:pPr marL="33651">
              <a:spcBef>
                <a:spcPts val="191"/>
              </a:spcBef>
            </a:pPr>
            <a:r>
              <a:rPr sz="1200" spc="181" dirty="0">
                <a:latin typeface="Georgia"/>
                <a:cs typeface="Georgia"/>
              </a:rPr>
              <a:t>∆</a:t>
            </a:r>
            <a:r>
              <a:rPr sz="1200" i="1" spc="-75" dirty="0">
                <a:latin typeface="Bookman Old Style"/>
                <a:cs typeface="Bookman Old Style"/>
              </a:rPr>
              <a:t>z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38803" y="6457698"/>
            <a:ext cx="7429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-35" dirty="0">
                <a:latin typeface="Bookman Old Style"/>
                <a:cs typeface="Bookman Old Style"/>
              </a:rPr>
              <a:t>z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51710" y="6385561"/>
            <a:ext cx="138493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4" dirty="0">
                <a:latin typeface="Meiryo"/>
                <a:cs typeface="Meiryo"/>
              </a:rPr>
              <a:t>−</a:t>
            </a:r>
            <a:r>
              <a:rPr sz="1200" i="1" spc="4" dirty="0">
                <a:latin typeface="Bookman Old Style"/>
                <a:cs typeface="Bookman Old Style"/>
              </a:rPr>
              <a:t>E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65" dirty="0">
                <a:latin typeface="Meiryo"/>
                <a:cs typeface="Meiryo"/>
              </a:rPr>
              <a:t>−</a:t>
            </a:r>
            <a:r>
              <a:rPr sz="1200" spc="-65" dirty="0">
                <a:latin typeface="Georgia"/>
                <a:cs typeface="Georgia"/>
              </a:rPr>
              <a:t>5</a:t>
            </a:r>
            <a:r>
              <a:rPr sz="1200" i="1" spc="-65" dirty="0">
                <a:latin typeface="Bookman Old Style"/>
                <a:cs typeface="Bookman Old Style"/>
              </a:rPr>
              <a:t>.</a:t>
            </a:r>
            <a:r>
              <a:rPr sz="1200" spc="-65" dirty="0">
                <a:latin typeface="Georgia"/>
                <a:cs typeface="Georgia"/>
              </a:rPr>
              <a:t>64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315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117" y="6375403"/>
            <a:ext cx="20827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30" dirty="0">
                <a:latin typeface="Century"/>
                <a:cs typeface="Century"/>
              </a:rPr>
              <a:t>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27143" y="6495595"/>
            <a:ext cx="8229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14751" y="6488179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1701" y="6754367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spc="-50" dirty="0">
                <a:latin typeface="Georgia"/>
                <a:cs typeface="Georgia"/>
              </a:rPr>
              <a:t>find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i="1" spc="-75" dirty="0">
                <a:latin typeface="Bookman Old Style"/>
                <a:cs typeface="Bookman Old Style"/>
              </a:rPr>
              <a:t>z </a:t>
            </a:r>
            <a:r>
              <a:rPr sz="1200" spc="-50" dirty="0">
                <a:latin typeface="Georgia"/>
                <a:cs typeface="Georgia"/>
              </a:rPr>
              <a:t>corresponding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30" dirty="0">
                <a:latin typeface="Georgia"/>
                <a:cs typeface="Georgia"/>
              </a:rPr>
              <a:t>any </a:t>
            </a:r>
            <a:r>
              <a:rPr sz="1200" spc="-50" dirty="0">
                <a:latin typeface="Georgia"/>
                <a:cs typeface="Georgia"/>
              </a:rPr>
              <a:t>change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4" dirty="0">
                <a:latin typeface="Georgia"/>
                <a:cs typeface="Georgia"/>
              </a:rPr>
              <a:t>. </a:t>
            </a:r>
            <a:r>
              <a:rPr sz="1200" spc="-35" dirty="0">
                <a:latin typeface="Georgia"/>
                <a:cs typeface="Georgia"/>
              </a:rPr>
              <a:t>If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45" dirty="0">
                <a:latin typeface="Georgia"/>
                <a:cs typeface="Georgia"/>
              </a:rPr>
              <a:t>are interested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10" dirty="0">
                <a:latin typeface="Georgia"/>
                <a:cs typeface="Georgia"/>
              </a:rPr>
              <a:t>50 </a:t>
            </a:r>
            <a:r>
              <a:rPr sz="1200" spc="50" dirty="0">
                <a:latin typeface="Georgia"/>
                <a:cs typeface="Georgia"/>
              </a:rPr>
              <a:t>V, </a:t>
            </a:r>
            <a:r>
              <a:rPr sz="1200" spc="8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then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35047" y="7452667"/>
            <a:ext cx="243839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89255" y="7342632"/>
            <a:ext cx="7054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55" dirty="0">
                <a:latin typeface="Georgia"/>
                <a:cs typeface="Georgia"/>
              </a:rPr>
              <a:t>∆</a:t>
            </a:r>
            <a:r>
              <a:rPr sz="1200" i="1" spc="55" dirty="0">
                <a:latin typeface="Bookman Old Style"/>
                <a:cs typeface="Bookman Old Style"/>
              </a:rPr>
              <a:t>z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50" dirty="0">
                <a:latin typeface="Meiryo"/>
                <a:cs typeface="Meiryo"/>
              </a:rPr>
              <a:t> </a:t>
            </a:r>
            <a:r>
              <a:rPr i="1" spc="67" baseline="-37037" dirty="0">
                <a:latin typeface="Bookman Old Style"/>
                <a:cs typeface="Bookman Old Style"/>
              </a:rPr>
              <a:t>E</a:t>
            </a:r>
            <a:endParaRPr baseline="-37037">
              <a:latin typeface="Bookman Old Style"/>
              <a:cs typeface="Bookman Old Sty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68956" y="7518402"/>
            <a:ext cx="7429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-35" dirty="0">
                <a:latin typeface="Bookman Old Style"/>
                <a:cs typeface="Bookman Old Style"/>
              </a:rPr>
              <a:t>z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22651" y="7239000"/>
            <a:ext cx="12725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859690" algn="l"/>
              </a:tabLst>
            </a:pPr>
            <a:r>
              <a:rPr sz="1200" spc="14" dirty="0">
                <a:latin typeface="Georgia"/>
                <a:cs typeface="Georgia"/>
              </a:rPr>
              <a:t>∆</a:t>
            </a:r>
            <a:r>
              <a:rPr sz="1200" i="1" spc="14" dirty="0">
                <a:latin typeface="Bookman Old Style"/>
                <a:cs typeface="Bookman Old Style"/>
              </a:rPr>
              <a:t>V	</a:t>
            </a:r>
            <a:r>
              <a:rPr sz="1200" spc="-70" dirty="0">
                <a:latin typeface="Georgia"/>
                <a:cs typeface="Georgia"/>
              </a:rPr>
              <a:t>(50</a:t>
            </a:r>
            <a:r>
              <a:rPr sz="1200" spc="-199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V)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29410" y="7452667"/>
            <a:ext cx="911351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24406" y="7449311"/>
            <a:ext cx="7905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720"/>
              </a:lnSpc>
            </a:pPr>
            <a:r>
              <a:rPr spc="209" baseline="39351" dirty="0">
                <a:latin typeface="Georgia"/>
                <a:cs typeface="Georgia"/>
              </a:rPr>
              <a:t>=</a:t>
            </a:r>
            <a:r>
              <a:rPr spc="-22" baseline="39351" dirty="0">
                <a:latin typeface="Georgia"/>
                <a:cs typeface="Georgia"/>
              </a:rPr>
              <a:t> </a:t>
            </a:r>
            <a:r>
              <a:rPr i="1" spc="-43" baseline="39351" dirty="0">
                <a:latin typeface="Meiryo"/>
                <a:cs typeface="Meiryo"/>
              </a:rPr>
              <a:t>−</a:t>
            </a:r>
            <a:r>
              <a:rPr i="1" spc="-472" baseline="39351" dirty="0">
                <a:latin typeface="Meiryo"/>
                <a:cs typeface="Meiryo"/>
              </a:rPr>
              <a:t> </a:t>
            </a:r>
            <a:r>
              <a:rPr sz="1200" spc="-60" dirty="0">
                <a:latin typeface="Georgia"/>
                <a:cs typeface="Georgia"/>
              </a:rPr>
              <a:t>(5</a:t>
            </a:r>
            <a:r>
              <a:rPr sz="1200" i="1" spc="-60" dirty="0">
                <a:latin typeface="Bookman Old Style"/>
                <a:cs typeface="Bookman Old Style"/>
              </a:rPr>
              <a:t>.</a:t>
            </a:r>
            <a:r>
              <a:rPr sz="1200" spc="-60" dirty="0">
                <a:latin typeface="Georgia"/>
                <a:cs typeface="Georgia"/>
              </a:rPr>
              <a:t>64</a:t>
            </a:r>
            <a:endParaRPr sz="1200">
              <a:latin typeface="Georgia"/>
              <a:cs typeface="Georgia"/>
            </a:endParaRPr>
          </a:p>
          <a:p>
            <a:pPr marR="5080" algn="r">
              <a:lnSpc>
                <a:spcPts val="720"/>
              </a:lnSpc>
            </a:pPr>
            <a:r>
              <a:rPr sz="1200" i="1" spc="-30" dirty="0">
                <a:latin typeface="Meiryo"/>
                <a:cs typeface="Meiryo"/>
              </a:rPr>
              <a:t>×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5312" y="7562394"/>
            <a:ext cx="82296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72917" y="7554979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81803" y="7329426"/>
            <a:ext cx="1625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81" dirty="0">
                <a:latin typeface="Arial"/>
                <a:cs typeface="Arial"/>
              </a:rPr>
              <a:t>−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22980" y="7342632"/>
            <a:ext cx="2359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441916" algn="l"/>
              </a:tabLst>
            </a:pPr>
            <a:r>
              <a:rPr spc="-60" baseline="-39351" dirty="0">
                <a:latin typeface="Georgia"/>
                <a:cs typeface="Georgia"/>
              </a:rPr>
              <a:t>10</a:t>
            </a:r>
            <a:r>
              <a:rPr sz="1200" spc="-60" baseline="-34722" dirty="0">
                <a:latin typeface="Century"/>
                <a:cs typeface="Century"/>
              </a:rPr>
              <a:t>3  </a:t>
            </a:r>
            <a:r>
              <a:rPr sz="1200" spc="37" baseline="-27777" dirty="0">
                <a:latin typeface="Century"/>
                <a:cs typeface="Century"/>
              </a:rPr>
              <a:t>N</a:t>
            </a:r>
            <a:r>
              <a:rPr spc="37" baseline="-39351" dirty="0">
                <a:latin typeface="Georgia"/>
                <a:cs typeface="Georgia"/>
              </a:rPr>
              <a:t>)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85" dirty="0">
                <a:latin typeface="Meiryo"/>
                <a:cs typeface="Meiryo"/>
              </a:rPr>
              <a:t>−</a:t>
            </a:r>
            <a:r>
              <a:rPr sz="1200" spc="-85" dirty="0">
                <a:latin typeface="Georgia"/>
                <a:cs typeface="Georgia"/>
              </a:rPr>
              <a:t>8</a:t>
            </a:r>
            <a:r>
              <a:rPr sz="1200" i="1" spc="-85" dirty="0">
                <a:latin typeface="Bookman Old Style"/>
                <a:cs typeface="Bookman Old Style"/>
              </a:rPr>
              <a:t>.</a:t>
            </a:r>
            <a:r>
              <a:rPr sz="1200" spc="-85" dirty="0">
                <a:latin typeface="Georgia"/>
                <a:cs typeface="Georgia"/>
              </a:rPr>
              <a:t>8</a:t>
            </a:r>
            <a:r>
              <a:rPr sz="1200" spc="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50" dirty="0">
                <a:latin typeface="Georgia"/>
                <a:cs typeface="Georgia"/>
              </a:rPr>
              <a:t>10	</a:t>
            </a:r>
            <a:r>
              <a:rPr sz="1200" spc="60" dirty="0">
                <a:latin typeface="Georgia"/>
                <a:cs typeface="Georgia"/>
              </a:rPr>
              <a:t>m </a:t>
            </a:r>
            <a:r>
              <a:rPr sz="1200" spc="25" dirty="0">
                <a:latin typeface="Georgia"/>
                <a:cs typeface="Georgia"/>
              </a:rPr>
              <a:t>= </a:t>
            </a:r>
            <a:r>
              <a:rPr sz="1200" i="1" spc="-85" dirty="0">
                <a:latin typeface="Meiryo"/>
                <a:cs typeface="Meiryo"/>
              </a:rPr>
              <a:t>−</a:t>
            </a:r>
            <a:r>
              <a:rPr sz="1200" spc="-85" dirty="0">
                <a:latin typeface="Georgia"/>
                <a:cs typeface="Georgia"/>
              </a:rPr>
              <a:t>8</a:t>
            </a:r>
            <a:r>
              <a:rPr sz="1200" i="1" spc="-85" dirty="0">
                <a:latin typeface="Bookman Old Style"/>
                <a:cs typeface="Bookman Old Style"/>
              </a:rPr>
              <a:t>.</a:t>
            </a:r>
            <a:r>
              <a:rPr sz="1200" spc="-85" dirty="0">
                <a:latin typeface="Georgia"/>
                <a:cs typeface="Georgia"/>
              </a:rPr>
              <a:t>8</a:t>
            </a:r>
            <a:r>
              <a:rPr sz="1200" spc="-230" dirty="0">
                <a:latin typeface="Georgia"/>
                <a:cs typeface="Georgia"/>
              </a:rPr>
              <a:t> </a:t>
            </a:r>
            <a:r>
              <a:rPr sz="1200" spc="-80" dirty="0">
                <a:latin typeface="Georgia"/>
                <a:cs typeface="Georgia"/>
              </a:rPr>
              <a:t>mm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095" y="8464603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1699" y="7766308"/>
            <a:ext cx="598868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sz="1200" spc="-14" dirty="0">
                <a:latin typeface="Georgia"/>
                <a:cs typeface="Georgia"/>
              </a:rPr>
              <a:t>i.e.  to </a:t>
            </a:r>
            <a:r>
              <a:rPr sz="1200" spc="-20" dirty="0">
                <a:latin typeface="Georgia"/>
                <a:cs typeface="Georgia"/>
              </a:rPr>
              <a:t>get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50" dirty="0">
                <a:latin typeface="Georgia"/>
                <a:cs typeface="Georgia"/>
              </a:rPr>
              <a:t>change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+50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need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50" dirty="0">
                <a:latin typeface="Georgia"/>
                <a:cs typeface="Georgia"/>
              </a:rPr>
              <a:t>change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i="1" spc="-75" dirty="0">
                <a:latin typeface="Bookman Old Style"/>
                <a:cs typeface="Bookman Old Style"/>
              </a:rPr>
              <a:t>z </a:t>
            </a:r>
            <a:r>
              <a:rPr sz="1200" spc="-40" dirty="0">
                <a:latin typeface="Georgia"/>
                <a:cs typeface="Georgia"/>
              </a:rPr>
              <a:t>coordinate  </a:t>
            </a:r>
            <a:r>
              <a:rPr sz="1200" spc="-55" dirty="0">
                <a:latin typeface="Georgia"/>
                <a:cs typeface="Georgia"/>
              </a:rPr>
              <a:t>of   </a:t>
            </a:r>
            <a:r>
              <a:rPr sz="1200" spc="95" dirty="0">
                <a:latin typeface="Georgia"/>
                <a:cs typeface="Georgia"/>
              </a:rPr>
              <a:t> </a:t>
            </a:r>
            <a:r>
              <a:rPr sz="1200" i="1" spc="-85" dirty="0">
                <a:latin typeface="Meiryo"/>
                <a:cs typeface="Meiryo"/>
              </a:rPr>
              <a:t>−</a:t>
            </a:r>
            <a:r>
              <a:rPr sz="1200" spc="-85" dirty="0">
                <a:latin typeface="Georgia"/>
                <a:cs typeface="Georgia"/>
              </a:rPr>
              <a:t>8</a:t>
            </a:r>
            <a:r>
              <a:rPr sz="1200" i="1" spc="-85" dirty="0">
                <a:latin typeface="Bookman Old Style"/>
                <a:cs typeface="Bookman Old Style"/>
              </a:rPr>
              <a:t>.</a:t>
            </a:r>
            <a:r>
              <a:rPr sz="1200" spc="-85" dirty="0">
                <a:latin typeface="Georgia"/>
                <a:cs typeface="Georgia"/>
              </a:rPr>
              <a:t>8 </a:t>
            </a:r>
            <a:r>
              <a:rPr sz="1200" spc="-65" dirty="0">
                <a:latin typeface="Georgia"/>
                <a:cs typeface="Georgia"/>
              </a:rPr>
              <a:t>mm.</a:t>
            </a:r>
            <a:endParaRPr sz="1200">
              <a:latin typeface="Georgia"/>
              <a:cs typeface="Georgia"/>
            </a:endParaRPr>
          </a:p>
          <a:p>
            <a:pPr marL="12699" marR="25397" indent="222224">
              <a:lnSpc>
                <a:spcPts val="1460"/>
              </a:lnSpc>
              <a:spcBef>
                <a:spcPts val="30"/>
              </a:spcBef>
            </a:pPr>
            <a:r>
              <a:rPr sz="1200" spc="-40" dirty="0">
                <a:latin typeface="Georgia"/>
                <a:cs typeface="Georgia"/>
              </a:rPr>
              <a:t>Since </a:t>
            </a:r>
            <a:r>
              <a:rPr sz="1200" spc="-25" dirty="0">
                <a:latin typeface="Georgia"/>
                <a:cs typeface="Georgia"/>
              </a:rPr>
              <a:t>the potential </a:t>
            </a:r>
            <a:r>
              <a:rPr sz="1200" spc="-30" dirty="0">
                <a:latin typeface="Georgia"/>
                <a:cs typeface="Georgia"/>
              </a:rPr>
              <a:t>only </a:t>
            </a:r>
            <a:r>
              <a:rPr sz="1200" spc="-50" dirty="0">
                <a:latin typeface="Georgia"/>
                <a:cs typeface="Georgia"/>
              </a:rPr>
              <a:t>depends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distance </a:t>
            </a:r>
            <a:r>
              <a:rPr sz="1200" spc="-55" dirty="0">
                <a:latin typeface="Georgia"/>
                <a:cs typeface="Georgia"/>
              </a:rPr>
              <a:t>from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plane,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equipotential </a:t>
            </a:r>
            <a:r>
              <a:rPr sz="1200" spc="-45" dirty="0">
                <a:latin typeface="Georgia"/>
                <a:cs typeface="Georgia"/>
              </a:rPr>
              <a:t>surfaces  are  </a:t>
            </a:r>
            <a:r>
              <a:rPr sz="1200" i="1" spc="-70" dirty="0">
                <a:latin typeface="Arial"/>
                <a:cs typeface="Arial"/>
              </a:rPr>
              <a:t>planes 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distance 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45" dirty="0">
                <a:latin typeface="Georgia"/>
                <a:cs typeface="Georgia"/>
              </a:rPr>
              <a:t>planes  </a:t>
            </a:r>
            <a:r>
              <a:rPr sz="1200" spc="-60" dirty="0">
                <a:latin typeface="Georgia"/>
                <a:cs typeface="Georgia"/>
              </a:rPr>
              <a:t>whose 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50" dirty="0">
                <a:latin typeface="Georgia"/>
                <a:cs typeface="Georgia"/>
              </a:rPr>
              <a:t>differs  </a:t>
            </a:r>
            <a:r>
              <a:rPr sz="1200" spc="-10" dirty="0">
                <a:latin typeface="Georgia"/>
                <a:cs typeface="Georgia"/>
              </a:rPr>
              <a:t>by </a:t>
            </a:r>
            <a:r>
              <a:rPr sz="1200" spc="-110" dirty="0">
                <a:latin typeface="Georgia"/>
                <a:cs typeface="Georgia"/>
              </a:rPr>
              <a:t>50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spc="-40" dirty="0">
                <a:latin typeface="Georgia"/>
                <a:cs typeface="Georgia"/>
              </a:rPr>
              <a:t>is</a:t>
            </a:r>
            <a:r>
              <a:rPr sz="1200" spc="14" dirty="0">
                <a:latin typeface="Georgia"/>
                <a:cs typeface="Georgia"/>
              </a:rPr>
              <a:t> </a:t>
            </a:r>
            <a:r>
              <a:rPr sz="1200" spc="-105" dirty="0">
                <a:latin typeface="Georgia"/>
                <a:cs typeface="Georgia"/>
              </a:rPr>
              <a:t>8</a:t>
            </a:r>
            <a:r>
              <a:rPr sz="1200" i="1" spc="-105" dirty="0">
                <a:latin typeface="Bookman Old Style"/>
                <a:cs typeface="Bookman Old Style"/>
              </a:rPr>
              <a:t>.</a:t>
            </a:r>
            <a:r>
              <a:rPr sz="1200" spc="-105" dirty="0">
                <a:latin typeface="Georgia"/>
                <a:cs typeface="Georgia"/>
              </a:rPr>
              <a:t>8 </a:t>
            </a:r>
            <a:r>
              <a:rPr sz="1200" spc="-55" dirty="0">
                <a:latin typeface="Georgia"/>
                <a:cs typeface="Georgia"/>
              </a:rPr>
              <a:t>mm.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699" marR="5080" algn="just"/>
            <a:r>
              <a:rPr sz="1200" b="1" spc="-55" dirty="0">
                <a:latin typeface="Georgia"/>
                <a:cs typeface="Georgia"/>
              </a:rPr>
              <a:t>3. </a:t>
            </a:r>
            <a:r>
              <a:rPr sz="1200" b="1" spc="-40" dirty="0">
                <a:latin typeface="Georgia"/>
                <a:cs typeface="Georgia"/>
              </a:rPr>
              <a:t>Two </a:t>
            </a:r>
            <a:r>
              <a:rPr sz="1200" b="1" spc="-50" dirty="0">
                <a:latin typeface="Georgia"/>
                <a:cs typeface="Georgia"/>
              </a:rPr>
              <a:t>large, </a:t>
            </a:r>
            <a:r>
              <a:rPr sz="1200" b="1" spc="-55" dirty="0">
                <a:latin typeface="Georgia"/>
                <a:cs typeface="Georgia"/>
              </a:rPr>
              <a:t>parallel </a:t>
            </a:r>
            <a:r>
              <a:rPr sz="1200" b="1" spc="-45" dirty="0">
                <a:latin typeface="Georgia"/>
                <a:cs typeface="Georgia"/>
              </a:rPr>
              <a:t>conducting plates </a:t>
            </a:r>
            <a:r>
              <a:rPr sz="1200" b="1" spc="-75" dirty="0">
                <a:latin typeface="Georgia"/>
                <a:cs typeface="Georgia"/>
              </a:rPr>
              <a:t>are </a:t>
            </a:r>
            <a:r>
              <a:rPr sz="1200" spc="-20" dirty="0">
                <a:latin typeface="Georgia"/>
                <a:cs typeface="Georgia"/>
              </a:rPr>
              <a:t>12 </a:t>
            </a:r>
            <a:r>
              <a:rPr sz="1200" spc="-50" dirty="0">
                <a:latin typeface="Georgia"/>
                <a:cs typeface="Georgia"/>
              </a:rPr>
              <a:t>cm </a:t>
            </a:r>
            <a:r>
              <a:rPr sz="1200" b="1" spc="-45" dirty="0">
                <a:latin typeface="Georgia"/>
                <a:cs typeface="Georgia"/>
              </a:rPr>
              <a:t>apart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70" dirty="0">
                <a:latin typeface="Georgia"/>
                <a:cs typeface="Georgia"/>
              </a:rPr>
              <a:t>have </a:t>
            </a:r>
            <a:r>
              <a:rPr sz="1200" b="1" spc="-75" dirty="0">
                <a:latin typeface="Georgia"/>
                <a:cs typeface="Georgia"/>
              </a:rPr>
              <a:t>charges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50" dirty="0">
                <a:latin typeface="Georgia"/>
                <a:cs typeface="Georgia"/>
              </a:rPr>
              <a:t>equal magnitude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50" dirty="0">
                <a:latin typeface="Georgia"/>
                <a:cs typeface="Georgia"/>
              </a:rPr>
              <a:t>opposite </a:t>
            </a:r>
            <a:r>
              <a:rPr sz="1200" b="1" spc="-60" dirty="0">
                <a:latin typeface="Georgia"/>
                <a:cs typeface="Georgia"/>
              </a:rPr>
              <a:t>sign </a:t>
            </a:r>
            <a:r>
              <a:rPr sz="1200" b="1" spc="-85" dirty="0">
                <a:latin typeface="Georgia"/>
                <a:cs typeface="Georgia"/>
              </a:rPr>
              <a:t>on </a:t>
            </a:r>
            <a:r>
              <a:rPr sz="1200" b="1" spc="-40" dirty="0">
                <a:latin typeface="Georgia"/>
                <a:cs typeface="Georgia"/>
              </a:rPr>
              <a:t>their </a:t>
            </a:r>
            <a:r>
              <a:rPr sz="1200" b="1" spc="-55" dirty="0">
                <a:latin typeface="Georgia"/>
                <a:cs typeface="Georgia"/>
              </a:rPr>
              <a:t>facing </a:t>
            </a:r>
            <a:r>
              <a:rPr sz="1200" b="1" spc="-65" dirty="0">
                <a:latin typeface="Georgia"/>
                <a:cs typeface="Georgia"/>
              </a:rPr>
              <a:t>surfaces. </a:t>
            </a:r>
            <a:r>
              <a:rPr sz="1200" b="1" spc="10" dirty="0">
                <a:latin typeface="Georgia"/>
                <a:cs typeface="Georgia"/>
              </a:rPr>
              <a:t>An </a:t>
            </a:r>
            <a:r>
              <a:rPr sz="1200" b="1" spc="-30" dirty="0">
                <a:latin typeface="Georgia"/>
                <a:cs typeface="Georgia"/>
              </a:rPr>
              <a:t>electrostatic  </a:t>
            </a:r>
            <a:r>
              <a:rPr sz="1200" b="1" spc="-70" dirty="0">
                <a:latin typeface="Georgia"/>
                <a:cs typeface="Georgia"/>
              </a:rPr>
              <a:t>force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spc="-75" dirty="0">
                <a:latin typeface="Georgia"/>
                <a:cs typeface="Georgia"/>
              </a:rPr>
              <a:t>3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1250" dirty="0">
                <a:latin typeface="Arial"/>
                <a:cs typeface="Arial"/>
              </a:rPr>
              <a:t>−</a:t>
            </a:r>
            <a:r>
              <a:rPr sz="1200" spc="14" baseline="31250" dirty="0">
                <a:latin typeface="Century"/>
                <a:cs typeface="Century"/>
              </a:rPr>
              <a:t>15 </a:t>
            </a:r>
            <a:r>
              <a:rPr sz="1200" spc="-35" dirty="0">
                <a:latin typeface="Georgia"/>
                <a:cs typeface="Georgia"/>
              </a:rPr>
              <a:t>N </a:t>
            </a:r>
            <a:r>
              <a:rPr sz="1200" b="1" spc="-40" dirty="0">
                <a:latin typeface="Georgia"/>
                <a:cs typeface="Georgia"/>
              </a:rPr>
              <a:t>acts </a:t>
            </a:r>
            <a:r>
              <a:rPr sz="1200" b="1" spc="-85" dirty="0">
                <a:latin typeface="Georgia"/>
                <a:cs typeface="Georgia"/>
              </a:rPr>
              <a:t>on  </a:t>
            </a:r>
            <a:r>
              <a:rPr sz="1200" b="1" spc="-75" dirty="0">
                <a:latin typeface="Georgia"/>
                <a:cs typeface="Georgia"/>
              </a:rPr>
              <a:t>an  </a:t>
            </a:r>
            <a:r>
              <a:rPr sz="1200" b="1" spc="-45" dirty="0">
                <a:latin typeface="Georgia"/>
                <a:cs typeface="Georgia"/>
              </a:rPr>
              <a:t>electron </a:t>
            </a:r>
            <a:r>
              <a:rPr sz="1200" b="1" spc="-50" dirty="0">
                <a:latin typeface="Georgia"/>
                <a:cs typeface="Georgia"/>
              </a:rPr>
              <a:t>placed </a:t>
            </a:r>
            <a:r>
              <a:rPr sz="1200" b="1" spc="-65" dirty="0">
                <a:latin typeface="Georgia"/>
                <a:cs typeface="Georgia"/>
              </a:rPr>
              <a:t>anywhere  </a:t>
            </a:r>
            <a:r>
              <a:rPr sz="1200" b="1" spc="-55" dirty="0">
                <a:latin typeface="Georgia"/>
                <a:cs typeface="Georgia"/>
              </a:rPr>
              <a:t>between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5" dirty="0">
                <a:latin typeface="Georgia"/>
                <a:cs typeface="Georgia"/>
              </a:rPr>
              <a:t>two</a:t>
            </a:r>
            <a:r>
              <a:rPr sz="1200" b="1" spc="14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plates.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9" y="685801"/>
            <a:ext cx="597027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25420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 marR="5715"/>
            <a:r>
              <a:rPr sz="1200" b="1" spc="-20" dirty="0">
                <a:latin typeface="Georgia"/>
                <a:cs typeface="Georgia"/>
              </a:rPr>
              <a:t>(Neglect </a:t>
            </a:r>
            <a:r>
              <a:rPr sz="1200" b="1" spc="-45" dirty="0">
                <a:latin typeface="Georgia"/>
                <a:cs typeface="Georgia"/>
              </a:rPr>
              <a:t>fringing.) </a:t>
            </a:r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b="1" spc="-35" dirty="0">
                <a:latin typeface="Georgia"/>
                <a:cs typeface="Georgia"/>
              </a:rPr>
              <a:t>Find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</a:t>
            </a:r>
            <a:r>
              <a:rPr sz="1200" b="1" spc="-60" dirty="0">
                <a:latin typeface="Georgia"/>
                <a:cs typeface="Georgia"/>
              </a:rPr>
              <a:t>field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0" dirty="0">
                <a:latin typeface="Georgia"/>
                <a:cs typeface="Georgia"/>
              </a:rPr>
              <a:t>position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40" dirty="0">
                <a:latin typeface="Georgia"/>
                <a:cs typeface="Georgia"/>
              </a:rPr>
              <a:t>electron. </a:t>
            </a:r>
            <a:r>
              <a:rPr sz="1200" b="1" spc="-20" dirty="0">
                <a:latin typeface="Georgia"/>
                <a:cs typeface="Georgia"/>
              </a:rPr>
              <a:t>(b) 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35" dirty="0">
                <a:latin typeface="Georgia"/>
                <a:cs typeface="Georgia"/>
              </a:rPr>
              <a:t>potential  </a:t>
            </a:r>
            <a:r>
              <a:rPr sz="1200" b="1" spc="-75" dirty="0">
                <a:latin typeface="Georgia"/>
                <a:cs typeface="Georgia"/>
              </a:rPr>
              <a:t>difference  </a:t>
            </a:r>
            <a:r>
              <a:rPr sz="1200" b="1" spc="-55" dirty="0">
                <a:latin typeface="Georgia"/>
                <a:cs typeface="Georgia"/>
              </a:rPr>
              <a:t>between  </a:t>
            </a:r>
            <a:r>
              <a:rPr sz="1200" b="1" spc="-30" dirty="0">
                <a:latin typeface="Georgia"/>
                <a:cs typeface="Georgia"/>
              </a:rPr>
              <a:t>the</a:t>
            </a:r>
            <a:r>
              <a:rPr sz="1200" b="1" spc="-114" dirty="0">
                <a:latin typeface="Georgia"/>
                <a:cs typeface="Georgia"/>
              </a:rPr>
              <a:t> </a:t>
            </a:r>
            <a:r>
              <a:rPr sz="1200" b="1" spc="-45" dirty="0">
                <a:latin typeface="Georgia"/>
                <a:cs typeface="Georgia"/>
              </a:rPr>
              <a:t>plates?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"/>
              </a:spcBef>
            </a:pPr>
            <a:endParaRPr sz="1100">
              <a:latin typeface="Times New Roman"/>
              <a:cs typeface="Times New Roman"/>
            </a:endParaRPr>
          </a:p>
          <a:p>
            <a:pPr marL="12699" marR="5080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45" dirty="0">
                <a:latin typeface="Arial"/>
                <a:cs typeface="Arial"/>
              </a:rPr>
              <a:t>magnitude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5" dirty="0">
                <a:latin typeface="Georgia"/>
                <a:cs typeface="Georgia"/>
              </a:rPr>
              <a:t>force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45" dirty="0">
                <a:latin typeface="Georgia"/>
                <a:cs typeface="Georgia"/>
              </a:rPr>
              <a:t>an </a:t>
            </a:r>
            <a:r>
              <a:rPr sz="1200" spc="-35" dirty="0">
                <a:latin typeface="Georgia"/>
                <a:cs typeface="Georgia"/>
              </a:rPr>
              <a:t>electron </a:t>
            </a:r>
            <a:r>
              <a:rPr sz="1200" spc="-50" dirty="0">
                <a:latin typeface="Georgia"/>
                <a:cs typeface="Georgia"/>
              </a:rPr>
              <a:t>(whose </a:t>
            </a:r>
            <a:r>
              <a:rPr sz="1200" spc="-45" dirty="0">
                <a:latin typeface="Georgia"/>
                <a:cs typeface="Georgia"/>
              </a:rPr>
              <a:t>charge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i="1" spc="-35" dirty="0">
                <a:latin typeface="Meiryo"/>
                <a:cs typeface="Meiryo"/>
              </a:rPr>
              <a:t>−</a:t>
            </a:r>
            <a:r>
              <a:rPr sz="1200" i="1" spc="-35" dirty="0">
                <a:latin typeface="Bookman Old Style"/>
                <a:cs typeface="Bookman Old Style"/>
              </a:rPr>
              <a:t>e</a:t>
            </a:r>
            <a:r>
              <a:rPr sz="1200" spc="-35" dirty="0">
                <a:latin typeface="Georgia"/>
                <a:cs typeface="Georgia"/>
              </a:rPr>
              <a:t>). 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magnitude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45" dirty="0">
                <a:latin typeface="Georgia"/>
                <a:cs typeface="Georgia"/>
              </a:rPr>
              <a:t>must </a:t>
            </a:r>
            <a:r>
              <a:rPr sz="1200" spc="13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be: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4631" y="2332025"/>
            <a:ext cx="15849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3573" y="2118360"/>
            <a:ext cx="541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29845" algn="l"/>
              </a:tabLst>
            </a:pPr>
            <a:r>
              <a:rPr sz="1200" i="1" spc="20" dirty="0">
                <a:latin typeface="Bookman Old Style"/>
                <a:cs typeface="Bookman Old Style"/>
              </a:rPr>
              <a:t>F	F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543" y="2332025"/>
            <a:ext cx="11887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8189" y="2221993"/>
            <a:ext cx="116268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36831" algn="l"/>
                <a:tab pos="1033023" algn="l"/>
              </a:tabLst>
            </a:pP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i="1" spc="-120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3965" y="2118360"/>
            <a:ext cx="10007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5" dirty="0">
                <a:latin typeface="Georgia"/>
                <a:cs typeface="Georgia"/>
              </a:rPr>
              <a:t>(3</a:t>
            </a:r>
            <a:r>
              <a:rPr sz="1200" i="1" spc="-55" dirty="0">
                <a:latin typeface="Bookman Old Style"/>
                <a:cs typeface="Bookman Old Style"/>
              </a:rPr>
              <a:t>.</a:t>
            </a:r>
            <a:r>
              <a:rPr sz="1200" spc="-55" dirty="0">
                <a:latin typeface="Georgia"/>
                <a:cs typeface="Georgia"/>
              </a:rPr>
              <a:t>9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60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31250" dirty="0">
                <a:latin typeface="Arial"/>
                <a:cs typeface="Arial"/>
              </a:rPr>
              <a:t>−</a:t>
            </a:r>
            <a:r>
              <a:rPr sz="1200" spc="14" baseline="31250" dirty="0">
                <a:latin typeface="Century"/>
                <a:cs typeface="Century"/>
              </a:rPr>
              <a:t>15 </a:t>
            </a:r>
            <a:r>
              <a:rPr sz="1200" spc="-14" dirty="0">
                <a:latin typeface="Georgia"/>
                <a:cs typeface="Georgia"/>
              </a:rPr>
              <a:t>N)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9785" y="2332025"/>
            <a:ext cx="1045463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2235" y="2325624"/>
            <a:ext cx="19062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75560" algn="l"/>
                <a:tab pos="847625" algn="l"/>
              </a:tabLst>
            </a:pPr>
            <a:r>
              <a:rPr sz="1200" i="1" spc="-165" dirty="0">
                <a:latin typeface="Meiryo"/>
                <a:cs typeface="Meiryo"/>
              </a:rPr>
              <a:t>|</a:t>
            </a:r>
            <a:r>
              <a:rPr sz="1200" i="1" spc="-165" dirty="0">
                <a:latin typeface="Bookman Old Style"/>
                <a:cs typeface="Bookman Old Style"/>
              </a:rPr>
              <a:t>q</a:t>
            </a:r>
            <a:r>
              <a:rPr sz="1200" i="1" spc="-165" dirty="0">
                <a:latin typeface="Meiryo"/>
                <a:cs typeface="Meiryo"/>
              </a:rPr>
              <a:t>|	</a:t>
            </a:r>
            <a:r>
              <a:rPr sz="1200" i="1" spc="-100" dirty="0">
                <a:latin typeface="Bookman Old Style"/>
                <a:cs typeface="Bookman Old Style"/>
              </a:rPr>
              <a:t>e	</a:t>
            </a:r>
            <a:r>
              <a:rPr sz="1200" spc="-45" dirty="0">
                <a:latin typeface="Georgia"/>
                <a:cs typeface="Georgia"/>
              </a:rPr>
              <a:t>(1</a:t>
            </a:r>
            <a:r>
              <a:rPr sz="1200" i="1" spc="-45" dirty="0">
                <a:latin typeface="Bookman Old Style"/>
                <a:cs typeface="Bookman Old Style"/>
              </a:rPr>
              <a:t>.</a:t>
            </a:r>
            <a:r>
              <a:rPr sz="1200" spc="-45" dirty="0">
                <a:latin typeface="Georgia"/>
                <a:cs typeface="Georgia"/>
              </a:rPr>
              <a:t>60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254" dirty="0">
                <a:latin typeface="Meiryo"/>
                <a:cs typeface="Meiryo"/>
              </a:rPr>
              <a:t> </a:t>
            </a:r>
            <a:r>
              <a:rPr sz="1200" spc="10" dirty="0">
                <a:latin typeface="Georgia"/>
                <a:cs typeface="Georgia"/>
              </a:rPr>
              <a:t>10</a:t>
            </a:r>
            <a:r>
              <a:rPr sz="1200" i="1" spc="14" baseline="24305" dirty="0">
                <a:latin typeface="Arial"/>
                <a:cs typeface="Arial"/>
              </a:rPr>
              <a:t>−</a:t>
            </a:r>
            <a:r>
              <a:rPr sz="1200" spc="14" baseline="24305" dirty="0">
                <a:latin typeface="Century"/>
                <a:cs typeface="Century"/>
              </a:rPr>
              <a:t>19 </a:t>
            </a:r>
            <a:r>
              <a:rPr sz="1200" spc="35" dirty="0">
                <a:latin typeface="Georgia"/>
                <a:cs typeface="Georgia"/>
              </a:rPr>
              <a:t>C)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238" y="2211834"/>
            <a:ext cx="20827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4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sz="800" spc="-30" dirty="0">
                <a:latin typeface="Century"/>
                <a:cs typeface="Century"/>
              </a:rPr>
              <a:t>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5264" y="2332025"/>
            <a:ext cx="8229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12869" y="2324610"/>
            <a:ext cx="10223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20" dirty="0">
                <a:latin typeface="Century"/>
                <a:cs typeface="Century"/>
              </a:rPr>
              <a:t>C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5148" y="2221993"/>
            <a:ext cx="170243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81596" algn="l"/>
              </a:tabLst>
            </a:pP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2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4</a:t>
            </a:r>
            <a:r>
              <a:rPr sz="1200" spc="6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50" dirty="0">
                <a:latin typeface="Georgia"/>
                <a:cs typeface="Georgia"/>
              </a:rPr>
              <a:t>10	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2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4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70" dirty="0">
                <a:latin typeface="Meiryo"/>
                <a:cs typeface="Meiryo"/>
              </a:rPr>
              <a:t> </a:t>
            </a:r>
            <a:r>
              <a:rPr sz="1200" spc="-55" dirty="0"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1548" y="2211834"/>
            <a:ext cx="2114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4</a:t>
            </a:r>
            <a:r>
              <a:rPr sz="800" spc="85" dirty="0">
                <a:latin typeface="Century"/>
                <a:cs typeface="Century"/>
              </a:rPr>
              <a:t> </a:t>
            </a:r>
            <a:r>
              <a:rPr sz="800" spc="45" dirty="0">
                <a:latin typeface="Century"/>
                <a:cs typeface="Century"/>
              </a:rPr>
              <a:t>V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97576" y="2332025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85180" y="2324610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3" y="2721806"/>
            <a:ext cx="5970905" cy="37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>
              <a:lnSpc>
                <a:spcPct val="101699"/>
              </a:lnSpc>
            </a:pPr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region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45" dirty="0">
                <a:latin typeface="Georgia"/>
                <a:cs typeface="Georgia"/>
              </a:rPr>
              <a:t>two </a:t>
            </a:r>
            <a:r>
              <a:rPr sz="1200" spc="-35" dirty="0">
                <a:latin typeface="Georgia"/>
                <a:cs typeface="Georgia"/>
              </a:rPr>
              <a:t>large </a:t>
            </a:r>
            <a:r>
              <a:rPr sz="1200" spc="-45" dirty="0">
                <a:latin typeface="Georgia"/>
                <a:cs typeface="Georgia"/>
              </a:rPr>
              <a:t>oppositely–charged </a:t>
            </a:r>
            <a:r>
              <a:rPr sz="1200" spc="-25" dirty="0">
                <a:latin typeface="Georgia"/>
                <a:cs typeface="Georgia"/>
              </a:rPr>
              <a:t>plates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i="1" spc="4" dirty="0">
                <a:latin typeface="Arial"/>
                <a:cs typeface="Arial"/>
              </a:rPr>
              <a:t>uniform </a:t>
            </a: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spc="-35" dirty="0">
                <a:latin typeface="Georgia"/>
                <a:cs typeface="Georgia"/>
              </a:rPr>
              <a:t>in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case,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35" dirty="0">
                <a:latin typeface="Georgia"/>
                <a:cs typeface="Georgia"/>
              </a:rPr>
              <a:t>can</a:t>
            </a:r>
            <a:r>
              <a:rPr sz="1200" spc="15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write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1516" y="3060193"/>
            <a:ext cx="2362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81" dirty="0">
                <a:latin typeface="Georgia"/>
                <a:cs typeface="Georgia"/>
              </a:rPr>
              <a:t>∆</a:t>
            </a:r>
            <a:r>
              <a:rPr sz="1200" i="1" spc="-145" dirty="0">
                <a:latin typeface="Bookman Old Style"/>
                <a:cs typeface="Bookman Old Style"/>
              </a:rPr>
              <a:t>V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13912" y="3273858"/>
            <a:ext cx="243839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1699" y="3163824"/>
            <a:ext cx="5968365" cy="689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47" algn="ctr"/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x</a:t>
            </a:r>
            <a:r>
              <a:rPr sz="1200" i="1" spc="-22" baseline="-10416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75" dirty="0">
                <a:latin typeface="Meiryo"/>
                <a:cs typeface="Meiryo"/>
              </a:rPr>
              <a:t> </a:t>
            </a:r>
            <a:r>
              <a:rPr spc="150" baseline="-37037" dirty="0">
                <a:latin typeface="Georgia"/>
                <a:cs typeface="Georgia"/>
              </a:rPr>
              <a:t>∆</a:t>
            </a:r>
            <a:r>
              <a:rPr i="1" spc="150" baseline="-37037" dirty="0">
                <a:latin typeface="Bookman Old Style"/>
                <a:cs typeface="Bookman Old Style"/>
              </a:rPr>
              <a:t>x</a:t>
            </a:r>
            <a:endParaRPr baseline="-37037">
              <a:latin typeface="Bookman Old Style"/>
              <a:cs typeface="Bookman Old Style"/>
            </a:endParaRPr>
          </a:p>
          <a:p>
            <a:pPr marL="12699" marR="5080">
              <a:lnSpc>
                <a:spcPct val="101699"/>
              </a:lnSpc>
              <a:spcBef>
                <a:spcPts val="1030"/>
              </a:spcBef>
            </a:pPr>
            <a:r>
              <a:rPr sz="1200" spc="-40" dirty="0">
                <a:latin typeface="Georgia"/>
                <a:cs typeface="Georgia"/>
              </a:rPr>
              <a:t>(where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points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20" dirty="0">
                <a:latin typeface="Bookman Old Style"/>
                <a:cs typeface="Bookman Old Style"/>
              </a:rPr>
              <a:t>x </a:t>
            </a:r>
            <a:r>
              <a:rPr sz="1200" spc="-30" dirty="0">
                <a:latin typeface="Georgia"/>
                <a:cs typeface="Georgia"/>
              </a:rPr>
              <a:t>direction, </a:t>
            </a:r>
            <a:r>
              <a:rPr sz="1200" spc="-14" dirty="0">
                <a:latin typeface="Georgia"/>
                <a:cs typeface="Georgia"/>
              </a:rPr>
              <a:t>i.e. </a:t>
            </a:r>
            <a:r>
              <a:rPr sz="1200" spc="-35" dirty="0">
                <a:latin typeface="Georgia"/>
                <a:cs typeface="Georgia"/>
              </a:rPr>
              <a:t>perpendicular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plates),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the  potential </a:t>
            </a:r>
            <a:r>
              <a:rPr sz="1200" spc="-50" dirty="0">
                <a:latin typeface="Georgia"/>
                <a:cs typeface="Georgia"/>
              </a:rPr>
              <a:t>difference 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25" dirty="0">
                <a:latin typeface="Georgia"/>
                <a:cs typeface="Georgia"/>
              </a:rPr>
              <a:t>the plates 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magnitude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6700" y="4077210"/>
            <a:ext cx="863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45" dirty="0">
                <a:latin typeface="Bookman Old Style"/>
                <a:cs typeface="Bookman Old Style"/>
              </a:rPr>
              <a:t>x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20009" y="4115107"/>
            <a:ext cx="9143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07611" y="4107691"/>
            <a:ext cx="114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20" dirty="0">
                <a:latin typeface="Century"/>
                <a:cs typeface="Century"/>
              </a:rPr>
              <a:t>m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03979" y="3994913"/>
            <a:ext cx="15951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526997" algn="l"/>
              </a:tabLst>
            </a:pPr>
            <a:r>
              <a:rPr sz="800" spc="-14" dirty="0">
                <a:latin typeface="Century"/>
                <a:cs typeface="Century"/>
              </a:rPr>
              <a:t>4 </a:t>
            </a:r>
            <a:r>
              <a:rPr sz="800" spc="-40" dirty="0">
                <a:latin typeface="Century"/>
                <a:cs typeface="Century"/>
              </a:rPr>
              <a:t> </a:t>
            </a:r>
            <a:r>
              <a:rPr sz="800" spc="45" dirty="0">
                <a:latin typeface="Century"/>
                <a:cs typeface="Century"/>
              </a:rPr>
              <a:t>V</a:t>
            </a:r>
            <a:r>
              <a:rPr sz="800" spc="-55" dirty="0">
                <a:latin typeface="Century"/>
                <a:cs typeface="Century"/>
              </a:rPr>
              <a:t> </a:t>
            </a:r>
            <a:r>
              <a:rPr sz="800" spc="-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6997" y="4005073"/>
            <a:ext cx="351853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996205" algn="l"/>
              </a:tabLst>
            </a:pPr>
            <a:r>
              <a:rPr sz="1200" i="1" spc="-55" dirty="0">
                <a:latin typeface="Meiryo"/>
                <a:cs typeface="Meiryo"/>
              </a:rPr>
              <a:t>|</a:t>
            </a:r>
            <a:r>
              <a:rPr sz="1200" spc="-55" dirty="0">
                <a:latin typeface="Georgia"/>
                <a:cs typeface="Georgia"/>
              </a:rPr>
              <a:t>∆</a:t>
            </a:r>
            <a:r>
              <a:rPr sz="1200" i="1" spc="-55" dirty="0">
                <a:latin typeface="Bookman Old Style"/>
                <a:cs typeface="Bookman Old Style"/>
              </a:rPr>
              <a:t>V </a:t>
            </a:r>
            <a:r>
              <a:rPr sz="1200" i="1" spc="-195" dirty="0">
                <a:latin typeface="Meiryo"/>
                <a:cs typeface="Meiryo"/>
              </a:rPr>
              <a:t>|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75" dirty="0">
                <a:latin typeface="Meiryo"/>
                <a:cs typeface="Meiryo"/>
              </a:rPr>
              <a:t>|</a:t>
            </a:r>
            <a:r>
              <a:rPr sz="1200" i="1" spc="-75" dirty="0">
                <a:latin typeface="Bookman Old Style"/>
                <a:cs typeface="Bookman Old Style"/>
              </a:rPr>
              <a:t>E </a:t>
            </a:r>
            <a:r>
              <a:rPr sz="1200" dirty="0">
                <a:latin typeface="Georgia"/>
                <a:cs typeface="Georgia"/>
              </a:rPr>
              <a:t>∆</a:t>
            </a:r>
            <a:r>
              <a:rPr sz="1200" i="1" dirty="0">
                <a:latin typeface="Bookman Old Style"/>
                <a:cs typeface="Bookman Old Style"/>
              </a:rPr>
              <a:t>x</a:t>
            </a:r>
            <a:r>
              <a:rPr sz="1200" i="1" dirty="0">
                <a:latin typeface="Meiryo"/>
                <a:cs typeface="Meiryo"/>
              </a:rPr>
              <a:t>|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55" dirty="0">
                <a:latin typeface="Georgia"/>
                <a:cs typeface="Georgia"/>
              </a:rPr>
              <a:t>(2</a:t>
            </a:r>
            <a:r>
              <a:rPr sz="1200" i="1" spc="-55" dirty="0">
                <a:latin typeface="Bookman Old Style"/>
                <a:cs typeface="Bookman Old Style"/>
              </a:rPr>
              <a:t>.</a:t>
            </a:r>
            <a:r>
              <a:rPr sz="1200" spc="-55" dirty="0">
                <a:latin typeface="Georgia"/>
                <a:cs typeface="Georgia"/>
              </a:rPr>
              <a:t>4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×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spc="-50" dirty="0">
                <a:latin typeface="Georgia"/>
                <a:cs typeface="Georgia"/>
              </a:rPr>
              <a:t>10	</a:t>
            </a:r>
            <a:r>
              <a:rPr sz="1200" spc="-35" dirty="0">
                <a:latin typeface="Georgia"/>
                <a:cs typeface="Georgia"/>
              </a:rPr>
              <a:t>)(0</a:t>
            </a:r>
            <a:r>
              <a:rPr sz="1200" i="1" spc="-35" dirty="0">
                <a:latin typeface="Bookman Old Style"/>
                <a:cs typeface="Bookman Old Style"/>
              </a:rPr>
              <a:t>.</a:t>
            </a:r>
            <a:r>
              <a:rPr sz="1200" spc="-35" dirty="0">
                <a:latin typeface="Georgia"/>
                <a:cs typeface="Georgia"/>
              </a:rPr>
              <a:t>12 </a:t>
            </a:r>
            <a:r>
              <a:rPr sz="1200" spc="-40" dirty="0">
                <a:latin typeface="Georgia"/>
                <a:cs typeface="Georgia"/>
              </a:rPr>
              <a:t>m)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75" dirty="0">
                <a:latin typeface="Georgia"/>
                <a:cs typeface="Georgia"/>
              </a:rPr>
              <a:t>2</a:t>
            </a:r>
            <a:r>
              <a:rPr sz="1200" i="1" spc="-75" dirty="0">
                <a:latin typeface="Bookman Old Style"/>
                <a:cs typeface="Bookman Old Style"/>
              </a:rPr>
              <a:t>.</a:t>
            </a:r>
            <a:r>
              <a:rPr sz="1200" spc="-75" dirty="0">
                <a:latin typeface="Georgia"/>
                <a:cs typeface="Georgia"/>
              </a:rPr>
              <a:t>9 </a:t>
            </a:r>
            <a:r>
              <a:rPr sz="1200" i="1" spc="-30" dirty="0">
                <a:latin typeface="Meiryo"/>
                <a:cs typeface="Meiryo"/>
              </a:rPr>
              <a:t>× </a:t>
            </a:r>
            <a:r>
              <a:rPr sz="1200" spc="-50" dirty="0">
                <a:latin typeface="Georgia"/>
                <a:cs typeface="Georgia"/>
              </a:rPr>
              <a:t>10</a:t>
            </a:r>
            <a:r>
              <a:rPr sz="1200" spc="170" dirty="0">
                <a:latin typeface="Georgia"/>
                <a:cs typeface="Georgia"/>
              </a:rPr>
              <a:t> </a:t>
            </a:r>
            <a:r>
              <a:rPr sz="1200" spc="85" dirty="0">
                <a:latin typeface="Georgia"/>
                <a:cs typeface="Georgia"/>
              </a:rPr>
              <a:t>V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095" y="4523537"/>
            <a:ext cx="5943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1699" y="4642104"/>
            <a:ext cx="596646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70" dirty="0">
                <a:latin typeface="Georgia"/>
                <a:cs typeface="Georgia"/>
              </a:rPr>
              <a:t>4. </a:t>
            </a:r>
            <a:r>
              <a:rPr sz="1200" b="1" spc="-1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</a:t>
            </a:r>
            <a:r>
              <a:rPr sz="1200" b="1" spc="-60" dirty="0">
                <a:latin typeface="Georgia"/>
                <a:cs typeface="Georgia"/>
              </a:rPr>
              <a:t>field inside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65" dirty="0">
                <a:latin typeface="Georgia"/>
                <a:cs typeface="Georgia"/>
              </a:rPr>
              <a:t>nonconducting </a:t>
            </a:r>
            <a:r>
              <a:rPr sz="1200" b="1" spc="-75" dirty="0">
                <a:latin typeface="Georgia"/>
                <a:cs typeface="Georgia"/>
              </a:rPr>
              <a:t>sphere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65" dirty="0">
                <a:latin typeface="Georgia"/>
                <a:cs typeface="Georgia"/>
              </a:rPr>
              <a:t>radius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b="1" spc="-35" dirty="0">
                <a:latin typeface="Georgia"/>
                <a:cs typeface="Georgia"/>
              </a:rPr>
              <a:t>with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70" dirty="0">
                <a:latin typeface="Georgia"/>
                <a:cs typeface="Georgia"/>
              </a:rPr>
              <a:t>spread  </a:t>
            </a:r>
            <a:r>
              <a:rPr sz="1200" b="1" spc="-65" dirty="0">
                <a:latin typeface="Georgia"/>
                <a:cs typeface="Georgia"/>
              </a:rPr>
              <a:t>uniformly  </a:t>
            </a:r>
            <a:r>
              <a:rPr sz="1200" b="1" spc="-40" dirty="0">
                <a:latin typeface="Georgia"/>
                <a:cs typeface="Georgia"/>
              </a:rPr>
              <a:t>throughout </a:t>
            </a:r>
            <a:r>
              <a:rPr sz="1200" b="1" spc="-30" dirty="0">
                <a:latin typeface="Georgia"/>
                <a:cs typeface="Georgia"/>
              </a:rPr>
              <a:t>its  </a:t>
            </a:r>
            <a:r>
              <a:rPr sz="1200" b="1" spc="-55" dirty="0">
                <a:latin typeface="Georgia"/>
                <a:cs typeface="Georgia"/>
              </a:rPr>
              <a:t>volume,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40" dirty="0">
                <a:latin typeface="Georgia"/>
                <a:cs typeface="Georgia"/>
              </a:rPr>
              <a:t>radially  </a:t>
            </a:r>
            <a:r>
              <a:rPr sz="1200" b="1" spc="-55" dirty="0">
                <a:latin typeface="Georgia"/>
                <a:cs typeface="Georgia"/>
              </a:rPr>
              <a:t>directed 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b="1" spc="-80" dirty="0">
                <a:latin typeface="Georgia"/>
                <a:cs typeface="Georgia"/>
              </a:rPr>
              <a:t>has</a:t>
            </a:r>
            <a:r>
              <a:rPr sz="1200" b="1" spc="-110" dirty="0">
                <a:latin typeface="Georgia"/>
                <a:cs typeface="Georgia"/>
              </a:rPr>
              <a:t> </a:t>
            </a:r>
            <a:r>
              <a:rPr sz="1200" b="1" spc="-50" dirty="0">
                <a:latin typeface="Georgia"/>
                <a:cs typeface="Georgia"/>
              </a:rPr>
              <a:t>magnitude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8767" y="5193791"/>
            <a:ext cx="5314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70" dirty="0">
                <a:latin typeface="Bookman Old Style"/>
                <a:cs typeface="Bookman Old Style"/>
              </a:rPr>
              <a:t>E</a:t>
            </a:r>
            <a:r>
              <a:rPr sz="1200" spc="70" dirty="0">
                <a:latin typeface="Georgia"/>
                <a:cs typeface="Georgia"/>
              </a:rPr>
              <a:t>(</a:t>
            </a:r>
            <a:r>
              <a:rPr sz="1200" i="1" spc="70" dirty="0">
                <a:latin typeface="Bookman Old Style"/>
                <a:cs typeface="Bookman Old Style"/>
              </a:rPr>
              <a:t>r</a:t>
            </a:r>
            <a:r>
              <a:rPr sz="1200" spc="70" dirty="0">
                <a:latin typeface="Georgia"/>
                <a:cs typeface="Georgia"/>
              </a:rPr>
              <a:t>)</a:t>
            </a:r>
            <a:r>
              <a:rPr sz="1200" spc="-90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49320" y="5303825"/>
            <a:ext cx="460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6925" y="5090159"/>
            <a:ext cx="480058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795"/>
            <a:r>
              <a:rPr sz="1200" i="1" spc="-4" dirty="0">
                <a:latin typeface="Bookman Old Style"/>
                <a:cs typeface="Bookman Old Style"/>
              </a:rPr>
              <a:t>qr</a:t>
            </a:r>
            <a:endParaRPr sz="1200">
              <a:latin typeface="Bookman Old Style"/>
              <a:cs typeface="Bookman Old Style"/>
            </a:endParaRPr>
          </a:p>
          <a:p>
            <a:pPr marL="12699">
              <a:spcBef>
                <a:spcPts val="191"/>
              </a:spcBef>
            </a:pP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05" dirty="0">
                <a:latin typeface="Bookman Old Style"/>
                <a:cs typeface="Bookman Old Style"/>
              </a:rPr>
              <a:t>π</a:t>
            </a:r>
            <a:r>
              <a:rPr sz="1200" i="1" spc="-165" dirty="0">
                <a:latin typeface="Bookman Old Style"/>
                <a:cs typeface="Bookman Old Style"/>
              </a:rPr>
              <a:t>u</a:t>
            </a:r>
            <a:r>
              <a:rPr sz="1200" spc="22" baseline="-10416" dirty="0">
                <a:latin typeface="Century"/>
                <a:cs typeface="Century"/>
              </a:rPr>
              <a:t>0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-22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88612" y="5193791"/>
            <a:ext cx="685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1701" y="5601494"/>
            <a:ext cx="5974080" cy="14625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699" marR="5080" algn="just">
              <a:spcBef>
                <a:spcPts val="4"/>
              </a:spcBef>
            </a:pPr>
            <a:r>
              <a:rPr sz="1200" b="1" spc="-65" dirty="0">
                <a:latin typeface="Georgia"/>
                <a:cs typeface="Georgia"/>
              </a:rPr>
              <a:t>Here </a:t>
            </a:r>
            <a:r>
              <a:rPr sz="1200" i="1" spc="-145" dirty="0">
                <a:latin typeface="Bookman Old Style"/>
                <a:cs typeface="Bookman Old Style"/>
              </a:rPr>
              <a:t>q </a:t>
            </a:r>
            <a:r>
              <a:rPr sz="1200" b="1" spc="-35" dirty="0">
                <a:latin typeface="Georgia"/>
                <a:cs typeface="Georgia"/>
              </a:rPr>
              <a:t>(positive </a:t>
            </a:r>
            <a:r>
              <a:rPr sz="1200" b="1" spc="-85" dirty="0">
                <a:latin typeface="Georgia"/>
                <a:cs typeface="Georgia"/>
              </a:rPr>
              <a:t>or </a:t>
            </a:r>
            <a:r>
              <a:rPr sz="1200" b="1" spc="-35" dirty="0">
                <a:latin typeface="Georgia"/>
                <a:cs typeface="Georgia"/>
              </a:rPr>
              <a:t>negative)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20" dirty="0">
                <a:latin typeface="Georgia"/>
                <a:cs typeface="Georgia"/>
              </a:rPr>
              <a:t>total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45" dirty="0">
                <a:latin typeface="Georgia"/>
                <a:cs typeface="Georgia"/>
              </a:rPr>
              <a:t>within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sphere, and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60" dirty="0">
                <a:latin typeface="Georgia"/>
                <a:cs typeface="Georgia"/>
              </a:rPr>
              <a:t>distance  </a:t>
            </a:r>
            <a:r>
              <a:rPr sz="1200" b="1" spc="-80" dirty="0">
                <a:latin typeface="Georgia"/>
                <a:cs typeface="Georgia"/>
              </a:rPr>
              <a:t>from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60" dirty="0">
                <a:latin typeface="Georgia"/>
                <a:cs typeface="Georgia"/>
              </a:rPr>
              <a:t>sphere’s  </a:t>
            </a:r>
            <a:r>
              <a:rPr sz="1200" b="1" spc="-50" dirty="0">
                <a:latin typeface="Georgia"/>
                <a:cs typeface="Georgia"/>
              </a:rPr>
              <a:t>center.  </a:t>
            </a:r>
            <a:r>
              <a:rPr sz="1200" b="1" spc="-30" dirty="0">
                <a:latin typeface="Georgia"/>
                <a:cs typeface="Georgia"/>
              </a:rPr>
              <a:t>(a)  </a:t>
            </a:r>
            <a:r>
              <a:rPr sz="1200" b="1" spc="-45" dirty="0">
                <a:latin typeface="Georgia"/>
                <a:cs typeface="Georgia"/>
              </a:rPr>
              <a:t>Taking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3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5" dirty="0">
                <a:latin typeface="Georgia"/>
                <a:cs typeface="Georgia"/>
              </a:rPr>
              <a:t>center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30" dirty="0">
                <a:latin typeface="Georgia"/>
                <a:cs typeface="Georgia"/>
              </a:rPr>
              <a:t>the</a:t>
            </a:r>
            <a:r>
              <a:rPr sz="1200" b="1" spc="60" dirty="0">
                <a:latin typeface="Georgia"/>
                <a:cs typeface="Georgia"/>
              </a:rPr>
              <a:t> </a:t>
            </a:r>
            <a:r>
              <a:rPr sz="1200" b="1" spc="-65" dirty="0">
                <a:latin typeface="Georgia"/>
                <a:cs typeface="Georgia"/>
              </a:rPr>
              <a:t>sphere,</a:t>
            </a:r>
            <a:endParaRPr sz="1200">
              <a:latin typeface="Georgia"/>
              <a:cs typeface="Georgia"/>
            </a:endParaRPr>
          </a:p>
          <a:p>
            <a:pPr marL="12699" marR="8254" algn="just">
              <a:spcBef>
                <a:spcPts val="25"/>
              </a:spcBef>
            </a:pPr>
            <a:r>
              <a:rPr sz="1200" b="1" spc="-70" dirty="0">
                <a:latin typeface="Georgia"/>
                <a:cs typeface="Georgia"/>
              </a:rPr>
              <a:t>find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electric potential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25" dirty="0">
                <a:latin typeface="Georgia"/>
                <a:cs typeface="Georgia"/>
              </a:rPr>
              <a:t>) </a:t>
            </a:r>
            <a:r>
              <a:rPr sz="1200" b="1" spc="-60" dirty="0">
                <a:latin typeface="Georgia"/>
                <a:cs typeface="Georgia"/>
              </a:rPr>
              <a:t>inside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sphere. </a:t>
            </a:r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5" dirty="0">
                <a:latin typeface="Georgia"/>
                <a:cs typeface="Georgia"/>
              </a:rPr>
              <a:t>difference </a:t>
            </a:r>
            <a:r>
              <a:rPr sz="1200" b="1" spc="-60" dirty="0">
                <a:latin typeface="Georgia"/>
                <a:cs typeface="Georgia"/>
              </a:rPr>
              <a:t>in  </a:t>
            </a:r>
            <a:r>
              <a:rPr sz="1200" b="1" spc="-35" dirty="0">
                <a:latin typeface="Georgia"/>
                <a:cs typeface="Georgia"/>
              </a:rPr>
              <a:t>electric potential </a:t>
            </a:r>
            <a:r>
              <a:rPr sz="1200" b="1" spc="-55" dirty="0">
                <a:latin typeface="Georgia"/>
                <a:cs typeface="Georgia"/>
              </a:rPr>
              <a:t>between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45" dirty="0">
                <a:latin typeface="Georgia"/>
                <a:cs typeface="Georgia"/>
              </a:rPr>
              <a:t>point </a:t>
            </a:r>
            <a:r>
              <a:rPr sz="1200" b="1" spc="-85" dirty="0">
                <a:latin typeface="Georgia"/>
                <a:cs typeface="Georgia"/>
              </a:rPr>
              <a:t>on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0" dirty="0">
                <a:latin typeface="Georgia"/>
                <a:cs typeface="Georgia"/>
              </a:rPr>
              <a:t>surface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0" dirty="0">
                <a:latin typeface="Georgia"/>
                <a:cs typeface="Georgia"/>
              </a:rPr>
              <a:t>sphere’s </a:t>
            </a:r>
            <a:r>
              <a:rPr sz="1200" b="1" spc="-55" dirty="0">
                <a:latin typeface="Georgia"/>
                <a:cs typeface="Georgia"/>
              </a:rPr>
              <a:t>center? </a:t>
            </a:r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b="1" spc="-50" dirty="0">
                <a:latin typeface="Georgia"/>
                <a:cs typeface="Georgia"/>
              </a:rPr>
              <a:t>If  </a:t>
            </a:r>
            <a:r>
              <a:rPr sz="1200" i="1" spc="-145" dirty="0">
                <a:latin typeface="Bookman Old Style"/>
                <a:cs typeface="Bookman Old Style"/>
              </a:rPr>
              <a:t>q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35" dirty="0">
                <a:latin typeface="Georgia"/>
                <a:cs typeface="Georgia"/>
              </a:rPr>
              <a:t>positive, </a:t>
            </a:r>
            <a:r>
              <a:rPr sz="1200" b="1" spc="-70" dirty="0">
                <a:latin typeface="Georgia"/>
                <a:cs typeface="Georgia"/>
              </a:rPr>
              <a:t>which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50" dirty="0">
                <a:latin typeface="Georgia"/>
                <a:cs typeface="Georgia"/>
              </a:rPr>
              <a:t>those </a:t>
            </a:r>
            <a:r>
              <a:rPr sz="1200" b="1" spc="-75" dirty="0">
                <a:latin typeface="Georgia"/>
                <a:cs typeface="Georgia"/>
              </a:rPr>
              <a:t>two  </a:t>
            </a:r>
            <a:r>
              <a:rPr sz="1200" b="1" spc="-50" dirty="0">
                <a:latin typeface="Georgia"/>
                <a:cs typeface="Georgia"/>
              </a:rPr>
              <a:t>points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5" dirty="0">
                <a:latin typeface="Georgia"/>
                <a:cs typeface="Georgia"/>
              </a:rPr>
              <a:t>higher  </a:t>
            </a:r>
            <a:r>
              <a:rPr sz="1200" b="1" spc="160" dirty="0">
                <a:latin typeface="Georgia"/>
                <a:cs typeface="Georgia"/>
              </a:rPr>
              <a:t> </a:t>
            </a:r>
            <a:r>
              <a:rPr sz="1200" b="1" spc="-35" dirty="0">
                <a:latin typeface="Georgia"/>
                <a:cs typeface="Georgia"/>
              </a:rPr>
              <a:t>potential?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4"/>
              </a:spcBef>
            </a:pPr>
            <a:endParaRPr sz="1100">
              <a:latin typeface="Times New Roman"/>
              <a:cs typeface="Times New Roman"/>
            </a:endParaRPr>
          </a:p>
          <a:p>
            <a:pPr marL="12699" marR="10159" algn="just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60" dirty="0">
                <a:latin typeface="Georgia"/>
                <a:cs typeface="Georgia"/>
              </a:rPr>
              <a:t>use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65" dirty="0">
                <a:latin typeface="Georgia"/>
                <a:cs typeface="Georgia"/>
              </a:rPr>
              <a:t>4.6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calculate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25" dirty="0">
                <a:latin typeface="Georgia"/>
                <a:cs typeface="Georgia"/>
              </a:rPr>
              <a:t>) </a:t>
            </a: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160" dirty="0">
                <a:latin typeface="Georgia"/>
                <a:cs typeface="Georgia"/>
              </a:rPr>
              <a:t>0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reference </a:t>
            </a:r>
            <a:r>
              <a:rPr sz="1200" spc="-35" dirty="0">
                <a:latin typeface="Georgia"/>
                <a:cs typeface="Georgia"/>
              </a:rPr>
              <a:t>point: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50" dirty="0">
                <a:latin typeface="Georgia"/>
                <a:cs typeface="Georgia"/>
              </a:rPr>
              <a:t>(0)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85" dirty="0">
                <a:latin typeface="Georgia"/>
                <a:cs typeface="Georgia"/>
              </a:rPr>
              <a:t>0. </a:t>
            </a:r>
            <a:r>
              <a:rPr sz="1200" spc="-10" dirty="0">
                <a:latin typeface="Georgia"/>
                <a:cs typeface="Georgia"/>
              </a:rPr>
              <a:t>The 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50" dirty="0">
                <a:latin typeface="Georgia"/>
                <a:cs typeface="Georgia"/>
              </a:rPr>
              <a:t>has  </a:t>
            </a:r>
            <a:r>
              <a:rPr sz="1200" spc="-30" dirty="0">
                <a:latin typeface="Georgia"/>
                <a:cs typeface="Georgia"/>
              </a:rPr>
              <a:t>only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radial  </a:t>
            </a:r>
            <a:r>
              <a:rPr sz="1200" spc="-50" dirty="0">
                <a:latin typeface="Georgia"/>
                <a:cs typeface="Georgia"/>
              </a:rPr>
              <a:t>component 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(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) </a:t>
            </a:r>
            <a:r>
              <a:rPr sz="1200" spc="-65" dirty="0">
                <a:latin typeface="Georgia"/>
                <a:cs typeface="Georgia"/>
              </a:rPr>
              <a:t>so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evaluate: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5824" y="7433059"/>
            <a:ext cx="1873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7" baseline="10416" dirty="0">
                <a:latin typeface="Segoe Script"/>
                <a:cs typeface="Segoe Script"/>
              </a:rPr>
              <a:t>r</a:t>
            </a:r>
            <a:r>
              <a:rPr sz="600" spc="10" dirty="0">
                <a:latin typeface="Verdana"/>
                <a:cs typeface="Verdana"/>
              </a:rPr>
              <a:t>ref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5715" y="7099809"/>
            <a:ext cx="118427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93659" algn="l"/>
              </a:tabLst>
            </a:pPr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200" b="1" spc="-7" baseline="-24305" dirty="0">
                <a:latin typeface="Segoe Script"/>
                <a:cs typeface="Segoe Script"/>
              </a:rPr>
              <a:t>r	</a:t>
            </a:r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200" i="1" spc="89" baseline="-24305" dirty="0">
                <a:latin typeface="Bookman Old Style"/>
                <a:cs typeface="Bookman Old Style"/>
              </a:rPr>
              <a:t>r</a:t>
            </a:r>
            <a:endParaRPr sz="1200" baseline="-24305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7278" y="741476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66492" y="7254241"/>
            <a:ext cx="24333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32706" algn="l"/>
                <a:tab pos="1853347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b="1" spc="4" dirty="0">
                <a:latin typeface="Georgia"/>
                <a:cs typeface="Georgia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	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i="1" spc="-85" dirty="0">
                <a:latin typeface="Meiryo"/>
                <a:cs typeface="Meiryo"/>
              </a:rPr>
              <a:t>· </a:t>
            </a:r>
            <a:r>
              <a:rPr sz="1200" i="1" spc="-130" dirty="0">
                <a:latin typeface="Bookman Old Style"/>
                <a:cs typeface="Bookman Old Style"/>
              </a:rPr>
              <a:t>d</a:t>
            </a:r>
            <a:r>
              <a:rPr sz="1200" b="1" spc="-130" dirty="0">
                <a:latin typeface="Georgia"/>
                <a:cs typeface="Georgia"/>
              </a:rPr>
              <a:t>s</a:t>
            </a:r>
            <a:r>
              <a:rPr sz="1200" b="1" spc="-100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	</a:t>
            </a:r>
            <a:r>
              <a:rPr sz="1200" i="1" spc="20" dirty="0">
                <a:latin typeface="Bookman Old Style"/>
                <a:cs typeface="Bookman Old Style"/>
              </a:rPr>
              <a:t>E</a:t>
            </a:r>
            <a:r>
              <a:rPr sz="1200" i="1" spc="30" baseline="-10416" dirty="0">
                <a:latin typeface="Bookman Old Style"/>
                <a:cs typeface="Bookman Old Style"/>
              </a:rPr>
              <a:t>r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i="1" spc="30" baseline="34722" dirty="0">
                <a:latin typeface="Arial"/>
                <a:cs typeface="Arial"/>
              </a:rPr>
              <a:t>t</a:t>
            </a:r>
            <a:r>
              <a:rPr sz="1200" spc="20" dirty="0">
                <a:latin typeface="Georgia"/>
                <a:cs typeface="Georgia"/>
              </a:rPr>
              <a:t>)</a:t>
            </a:r>
            <a:r>
              <a:rPr sz="1200" i="1" spc="20" dirty="0">
                <a:latin typeface="Bookman Old Style"/>
                <a:cs typeface="Bookman Old Style"/>
              </a:rPr>
              <a:t>dr</a:t>
            </a:r>
            <a:r>
              <a:rPr sz="1200" i="1" spc="30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1701" y="7665720"/>
            <a:ext cx="57797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45" dirty="0">
                <a:latin typeface="Georgia"/>
                <a:cs typeface="Georgia"/>
              </a:rPr>
              <a:t>expression for 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(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i="1" spc="67" baseline="31250" dirty="0">
                <a:latin typeface="Arial"/>
                <a:cs typeface="Arial"/>
              </a:rPr>
              <a:t>t</a:t>
            </a:r>
            <a:r>
              <a:rPr sz="1200" spc="45" dirty="0">
                <a:latin typeface="Georgia"/>
                <a:cs typeface="Georgia"/>
              </a:rPr>
              <a:t>) </a:t>
            </a:r>
            <a:r>
              <a:rPr sz="1200" spc="-35" dirty="0">
                <a:latin typeface="Georgia"/>
                <a:cs typeface="Georgia"/>
              </a:rPr>
              <a:t>(which </a:t>
            </a:r>
            <a:r>
              <a:rPr sz="1200" spc="-65" dirty="0">
                <a:latin typeface="Georgia"/>
                <a:cs typeface="Georgia"/>
              </a:rPr>
              <a:t>one  </a:t>
            </a:r>
            <a:r>
              <a:rPr sz="1200" spc="-35" dirty="0">
                <a:latin typeface="Georgia"/>
                <a:cs typeface="Georgia"/>
              </a:rPr>
              <a:t>can </a:t>
            </a:r>
            <a:r>
              <a:rPr sz="1200" i="1" spc="-40" dirty="0">
                <a:latin typeface="Arial"/>
                <a:cs typeface="Arial"/>
              </a:rPr>
              <a:t>derive  </a:t>
            </a: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20" dirty="0">
                <a:latin typeface="Georgia"/>
                <a:cs typeface="Georgia"/>
              </a:rPr>
              <a:t>Gauss’(s) </a:t>
            </a:r>
            <a:r>
              <a:rPr sz="1200" spc="-30" dirty="0">
                <a:latin typeface="Georgia"/>
                <a:cs typeface="Georgia"/>
              </a:rPr>
              <a:t>law) </a:t>
            </a:r>
            <a:r>
              <a:rPr sz="1200" spc="-70" dirty="0">
                <a:latin typeface="Georgia"/>
                <a:cs typeface="Georgia"/>
              </a:rPr>
              <a:t>we    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get: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9877" y="8086344"/>
            <a:ext cx="821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88894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75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60" dirty="0">
                <a:latin typeface="Bookman Old Style"/>
                <a:cs typeface="Bookman Old Style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  </a:t>
            </a:r>
            <a:r>
              <a:rPr sz="1200" spc="114" dirty="0">
                <a:latin typeface="Georgia"/>
                <a:cs typeface="Georgia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9788" y="7931912"/>
            <a:ext cx="1993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200" i="1" spc="89" baseline="-20833" dirty="0">
                <a:latin typeface="Bookman Old Style"/>
                <a:cs typeface="Bookman Old Style"/>
              </a:rPr>
              <a:t>r</a:t>
            </a:r>
            <a:endParaRPr sz="1200" baseline="-20833">
              <a:latin typeface="Bookman Old Style"/>
              <a:cs typeface="Bookman Old Styl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67737" y="8196377"/>
            <a:ext cx="460248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99892" y="8193024"/>
            <a:ext cx="6324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 </a:t>
            </a:r>
            <a:r>
              <a:rPr sz="800" spc="14" dirty="0">
                <a:latin typeface="Century"/>
                <a:cs typeface="Century"/>
              </a:rPr>
              <a:t> </a:t>
            </a:r>
            <a:r>
              <a:rPr sz="1200" spc="-60" dirty="0">
                <a:latin typeface="Georgia"/>
                <a:cs typeface="Georgia"/>
              </a:rPr>
              <a:t>4</a:t>
            </a:r>
            <a:r>
              <a:rPr sz="1200" i="1" spc="-60" dirty="0">
                <a:latin typeface="Bookman Old Style"/>
                <a:cs typeface="Bookman Old Style"/>
              </a:rPr>
              <a:t>πu</a:t>
            </a:r>
            <a:r>
              <a:rPr sz="1200" spc="-89" baseline="-10416" dirty="0">
                <a:latin typeface="Century"/>
                <a:cs typeface="Century"/>
              </a:rPr>
              <a:t>0</a:t>
            </a:r>
            <a:r>
              <a:rPr sz="1200" i="1" spc="-60" dirty="0">
                <a:latin typeface="Bookman Old Style"/>
                <a:cs typeface="Bookman Old Style"/>
              </a:rPr>
              <a:t>R</a:t>
            </a:r>
            <a:r>
              <a:rPr sz="1200" spc="-89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27781" y="8086344"/>
            <a:ext cx="5956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60" dirty="0">
                <a:latin typeface="Bookman Old Style"/>
                <a:cs typeface="Bookman Old Style"/>
              </a:rPr>
              <a:t>dr 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520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5547" y="7982711"/>
            <a:ext cx="12020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121914" algn="l"/>
              </a:tabLst>
            </a:pPr>
            <a:r>
              <a:rPr sz="1200" i="1" spc="-14" dirty="0">
                <a:latin typeface="Bookman Old Style"/>
                <a:cs typeface="Bookman Old Style"/>
              </a:rPr>
              <a:t>q</a:t>
            </a:r>
            <a:r>
              <a:rPr sz="1200" i="1" spc="-20" dirty="0">
                <a:latin typeface="Bookman Old Style"/>
                <a:cs typeface="Bookman Old Style"/>
              </a:rPr>
              <a:t>r</a:t>
            </a:r>
            <a:r>
              <a:rPr sz="1200" i="1" spc="22" baseline="31250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Arial"/>
                <a:cs typeface="Arial"/>
              </a:rPr>
              <a:t>	</a:t>
            </a:r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25392" y="8196377"/>
            <a:ext cx="460248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09822" y="7931912"/>
            <a:ext cx="2025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200" i="1" spc="89" baseline="-20833" dirty="0">
                <a:latin typeface="Bookman Old Style"/>
                <a:cs typeface="Bookman Old Style"/>
              </a:rPr>
              <a:t>r</a:t>
            </a:r>
            <a:endParaRPr sz="1200" baseline="-20833">
              <a:latin typeface="Bookman Old Style"/>
              <a:cs typeface="Bookman Old Styl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12996" y="8193024"/>
            <a:ext cx="6477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dirty="0">
                <a:latin typeface="Georgia"/>
                <a:cs typeface="Georgia"/>
              </a:rPr>
              <a:t>4</a:t>
            </a:r>
            <a:r>
              <a:rPr sz="1200" i="1" spc="-60" dirty="0">
                <a:latin typeface="Bookman Old Style"/>
                <a:cs typeface="Bookman Old Style"/>
              </a:rPr>
              <a:t>πu</a:t>
            </a:r>
            <a:r>
              <a:rPr sz="1200" spc="-89" baseline="-10416" dirty="0">
                <a:latin typeface="Century"/>
                <a:cs typeface="Century"/>
              </a:rPr>
              <a:t>0</a:t>
            </a:r>
            <a:r>
              <a:rPr sz="1200" i="1" spc="-60" dirty="0">
                <a:latin typeface="Bookman Old Style"/>
                <a:cs typeface="Bookman Old Style"/>
              </a:rPr>
              <a:t>R</a:t>
            </a:r>
            <a:r>
              <a:rPr sz="1200" spc="-89" baseline="24305" dirty="0">
                <a:latin typeface="Century"/>
                <a:cs typeface="Century"/>
              </a:rPr>
              <a:t>3    </a:t>
            </a:r>
            <a:r>
              <a:rPr sz="1200" spc="-67" baseline="24305" dirty="0">
                <a:latin typeface="Century"/>
                <a:cs typeface="Century"/>
              </a:rPr>
              <a:t> </a:t>
            </a:r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20132" y="8086344"/>
            <a:ext cx="3333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i="1" spc="60" baseline="34722" dirty="0">
                <a:latin typeface="Arial"/>
                <a:cs typeface="Arial"/>
              </a:rPr>
              <a:t>t</a:t>
            </a:r>
            <a:r>
              <a:rPr sz="1200" i="1" spc="-232" baseline="34722" dirty="0">
                <a:latin typeface="Arial"/>
                <a:cs typeface="Arial"/>
              </a:rPr>
              <a:t> </a:t>
            </a:r>
            <a:r>
              <a:rPr sz="1200" i="1" spc="-30" dirty="0">
                <a:latin typeface="Bookman Old Style"/>
                <a:cs typeface="Bookman Old Style"/>
              </a:rPr>
              <a:t>dr</a:t>
            </a:r>
            <a:r>
              <a:rPr sz="1200" i="1" spc="-43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2692" y="8485633"/>
            <a:ext cx="3886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2667" y="8382000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46200" y="8661403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6887" y="859739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08326" y="8327136"/>
            <a:ext cx="1504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89" baseline="-20833" dirty="0">
                <a:latin typeface="Bookman Old Style"/>
                <a:cs typeface="Bookman Old Style"/>
              </a:rPr>
              <a:t>r</a:t>
            </a:r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33039" y="8598715"/>
            <a:ext cx="621792" cy="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20644" y="8589266"/>
            <a:ext cx="614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25" dirty="0">
                <a:latin typeface="Georgia"/>
                <a:cs typeface="Georgia"/>
              </a:rPr>
              <a:t>4</a:t>
            </a:r>
            <a:r>
              <a:rPr sz="1200" i="1" spc="-125" dirty="0">
                <a:latin typeface="Bookman Old Style"/>
                <a:cs typeface="Bookman Old Style"/>
              </a:rPr>
              <a:t>πu 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i="1" spc="65" dirty="0">
                <a:latin typeface="Bookman Old Style"/>
                <a:cs typeface="Bookman Old Style"/>
              </a:rPr>
              <a:t> </a:t>
            </a:r>
            <a:r>
              <a:rPr sz="1200" spc="-95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42692" y="8887967"/>
            <a:ext cx="3886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48660" y="8784334"/>
            <a:ext cx="2235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" dirty="0">
                <a:latin typeface="Bookman Old Style"/>
                <a:cs typeface="Bookman Old Style"/>
              </a:rPr>
              <a:t>q</a:t>
            </a:r>
            <a:r>
              <a:rPr sz="1200" i="1" spc="-20" dirty="0">
                <a:latin typeface="Bookman Old Style"/>
                <a:cs typeface="Bookman Old Style"/>
              </a:rPr>
              <a:t>r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33041" y="8998003"/>
            <a:ext cx="460247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46200" y="9063738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20645" y="8991602"/>
            <a:ext cx="422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16887" y="8996683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9537" y="1093611"/>
            <a:ext cx="633806" cy="633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5639" y="1401904"/>
            <a:ext cx="3059430" cy="3174"/>
          </a:xfrm>
          <a:custGeom>
            <a:avLst/>
            <a:gdLst/>
            <a:ahLst/>
            <a:cxnLst/>
            <a:rect l="l" t="t" r="r" b="b"/>
            <a:pathLst>
              <a:path w="3059429" h="3175">
                <a:moveTo>
                  <a:pt x="0" y="3136"/>
                </a:moveTo>
                <a:lnTo>
                  <a:pt x="3059201" y="0"/>
                </a:lnTo>
              </a:path>
            </a:pathLst>
          </a:custGeom>
          <a:ln w="6275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2903" y="1371678"/>
            <a:ext cx="4470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30" dirty="0">
                <a:solidFill>
                  <a:srgbClr val="231F20"/>
                </a:solidFill>
                <a:latin typeface="Verdana"/>
                <a:cs typeface="Verdana"/>
              </a:rPr>
              <a:t>r’=</a:t>
            </a:r>
            <a:r>
              <a:rPr sz="1100" i="1" spc="-10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pc="-525" dirty="0">
                <a:solidFill>
                  <a:srgbClr val="231F20"/>
                </a:solidFill>
                <a:latin typeface="Tahoma"/>
                <a:cs typeface="Tahoma"/>
              </a:rPr>
              <a:t>œ</a:t>
            </a:r>
            <a:endParaRPr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9748" y="137837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96" y="0"/>
                </a:moveTo>
                <a:lnTo>
                  <a:pt x="12456" y="1602"/>
                </a:lnTo>
                <a:lnTo>
                  <a:pt x="5973" y="5973"/>
                </a:lnTo>
                <a:lnTo>
                  <a:pt x="1602" y="12456"/>
                </a:lnTo>
                <a:lnTo>
                  <a:pt x="0" y="20396"/>
                </a:lnTo>
                <a:lnTo>
                  <a:pt x="1602" y="28335"/>
                </a:lnTo>
                <a:lnTo>
                  <a:pt x="5973" y="34818"/>
                </a:lnTo>
                <a:lnTo>
                  <a:pt x="12456" y="39189"/>
                </a:lnTo>
                <a:lnTo>
                  <a:pt x="20396" y="40792"/>
                </a:lnTo>
                <a:lnTo>
                  <a:pt x="28333" y="39189"/>
                </a:lnTo>
                <a:lnTo>
                  <a:pt x="34812" y="34818"/>
                </a:lnTo>
                <a:lnTo>
                  <a:pt x="39178" y="28335"/>
                </a:lnTo>
                <a:lnTo>
                  <a:pt x="40779" y="20396"/>
                </a:lnTo>
                <a:lnTo>
                  <a:pt x="39178" y="12456"/>
                </a:lnTo>
                <a:lnTo>
                  <a:pt x="34812" y="5973"/>
                </a:lnTo>
                <a:lnTo>
                  <a:pt x="28333" y="1602"/>
                </a:lnTo>
                <a:lnTo>
                  <a:pt x="20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9746" y="1378370"/>
            <a:ext cx="40778" cy="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9748" y="137837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20396"/>
                </a:moveTo>
                <a:lnTo>
                  <a:pt x="1602" y="12456"/>
                </a:lnTo>
                <a:lnTo>
                  <a:pt x="5973" y="5973"/>
                </a:lnTo>
                <a:lnTo>
                  <a:pt x="12456" y="1602"/>
                </a:lnTo>
                <a:lnTo>
                  <a:pt x="20396" y="0"/>
                </a:lnTo>
                <a:lnTo>
                  <a:pt x="28333" y="1602"/>
                </a:lnTo>
                <a:lnTo>
                  <a:pt x="34812" y="5973"/>
                </a:lnTo>
                <a:lnTo>
                  <a:pt x="39178" y="12456"/>
                </a:lnTo>
                <a:lnTo>
                  <a:pt x="40779" y="20396"/>
                </a:lnTo>
                <a:lnTo>
                  <a:pt x="39178" y="28335"/>
                </a:lnTo>
                <a:lnTo>
                  <a:pt x="34812" y="34818"/>
                </a:lnTo>
                <a:lnTo>
                  <a:pt x="28333" y="39189"/>
                </a:lnTo>
                <a:lnTo>
                  <a:pt x="20396" y="40792"/>
                </a:lnTo>
                <a:lnTo>
                  <a:pt x="12456" y="39189"/>
                </a:lnTo>
                <a:lnTo>
                  <a:pt x="5973" y="34818"/>
                </a:lnTo>
                <a:lnTo>
                  <a:pt x="1602" y="28335"/>
                </a:lnTo>
                <a:lnTo>
                  <a:pt x="0" y="20396"/>
                </a:lnTo>
                <a:close/>
              </a:path>
            </a:pathLst>
          </a:custGeom>
          <a:ln w="62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62544" y="1414299"/>
            <a:ext cx="3321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100" i="1" spc="-30" dirty="0">
                <a:solidFill>
                  <a:srgbClr val="231F20"/>
                </a:solidFill>
                <a:latin typeface="Verdana"/>
                <a:cs typeface="Verdana"/>
              </a:rPr>
              <a:t>r’=</a:t>
            </a:r>
            <a:r>
              <a:rPr sz="11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9185" y="138150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96" y="0"/>
                </a:moveTo>
                <a:lnTo>
                  <a:pt x="12456" y="1602"/>
                </a:lnTo>
                <a:lnTo>
                  <a:pt x="5973" y="5973"/>
                </a:lnTo>
                <a:lnTo>
                  <a:pt x="1602" y="12456"/>
                </a:lnTo>
                <a:lnTo>
                  <a:pt x="0" y="20396"/>
                </a:lnTo>
                <a:lnTo>
                  <a:pt x="1602" y="28335"/>
                </a:lnTo>
                <a:lnTo>
                  <a:pt x="5973" y="34818"/>
                </a:lnTo>
                <a:lnTo>
                  <a:pt x="12456" y="39189"/>
                </a:lnTo>
                <a:lnTo>
                  <a:pt x="20396" y="40792"/>
                </a:lnTo>
                <a:lnTo>
                  <a:pt x="28335" y="39189"/>
                </a:lnTo>
                <a:lnTo>
                  <a:pt x="34818" y="34818"/>
                </a:lnTo>
                <a:lnTo>
                  <a:pt x="39189" y="28335"/>
                </a:lnTo>
                <a:lnTo>
                  <a:pt x="40792" y="20396"/>
                </a:lnTo>
                <a:lnTo>
                  <a:pt x="39189" y="12456"/>
                </a:lnTo>
                <a:lnTo>
                  <a:pt x="34818" y="5973"/>
                </a:lnTo>
                <a:lnTo>
                  <a:pt x="28335" y="1602"/>
                </a:lnTo>
                <a:lnTo>
                  <a:pt x="20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9183" y="1381506"/>
            <a:ext cx="40792" cy="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185" y="138150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20396"/>
                </a:moveTo>
                <a:lnTo>
                  <a:pt x="1602" y="12456"/>
                </a:lnTo>
                <a:lnTo>
                  <a:pt x="5973" y="5973"/>
                </a:lnTo>
                <a:lnTo>
                  <a:pt x="12456" y="1602"/>
                </a:lnTo>
                <a:lnTo>
                  <a:pt x="20396" y="0"/>
                </a:lnTo>
                <a:lnTo>
                  <a:pt x="28335" y="1602"/>
                </a:lnTo>
                <a:lnTo>
                  <a:pt x="34818" y="5973"/>
                </a:lnTo>
                <a:lnTo>
                  <a:pt x="39189" y="12456"/>
                </a:lnTo>
                <a:lnTo>
                  <a:pt x="40792" y="20396"/>
                </a:lnTo>
                <a:lnTo>
                  <a:pt x="39189" y="28335"/>
                </a:lnTo>
                <a:lnTo>
                  <a:pt x="34818" y="34818"/>
                </a:lnTo>
                <a:lnTo>
                  <a:pt x="28335" y="39189"/>
                </a:lnTo>
                <a:lnTo>
                  <a:pt x="20396" y="40792"/>
                </a:lnTo>
                <a:lnTo>
                  <a:pt x="12456" y="39189"/>
                </a:lnTo>
                <a:lnTo>
                  <a:pt x="5973" y="34818"/>
                </a:lnTo>
                <a:lnTo>
                  <a:pt x="1602" y="28335"/>
                </a:lnTo>
                <a:lnTo>
                  <a:pt x="0" y="20396"/>
                </a:lnTo>
                <a:close/>
              </a:path>
            </a:pathLst>
          </a:custGeom>
          <a:ln w="62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8817" y="1351753"/>
            <a:ext cx="67310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spc="40" dirty="0">
                <a:solidFill>
                  <a:srgbClr val="231F20"/>
                </a:solidFill>
                <a:latin typeface="Century Gothic"/>
                <a:cs typeface="Century Gothic"/>
              </a:rPr>
              <a:t>x</a:t>
            </a:r>
            <a:endParaRPr sz="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9834" y="140503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406" y="0"/>
                </a:moveTo>
                <a:lnTo>
                  <a:pt x="0" y="0"/>
                </a:lnTo>
              </a:path>
            </a:pathLst>
          </a:custGeom>
          <a:ln w="125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1262" y="1379932"/>
            <a:ext cx="62865" cy="50801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62750" y="0"/>
                </a:moveTo>
                <a:lnTo>
                  <a:pt x="0" y="25107"/>
                </a:lnTo>
                <a:lnTo>
                  <a:pt x="62750" y="50203"/>
                </a:lnTo>
                <a:lnTo>
                  <a:pt x="627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9002" y="140503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406" y="0"/>
                </a:moveTo>
                <a:lnTo>
                  <a:pt x="0" y="0"/>
                </a:lnTo>
              </a:path>
            </a:pathLst>
          </a:custGeom>
          <a:ln w="125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50429" y="1379932"/>
            <a:ext cx="62865" cy="50801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62750" y="0"/>
                </a:moveTo>
                <a:lnTo>
                  <a:pt x="0" y="25107"/>
                </a:lnTo>
                <a:lnTo>
                  <a:pt x="62750" y="50203"/>
                </a:lnTo>
                <a:lnTo>
                  <a:pt x="627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4643" y="140503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406" y="0"/>
                </a:moveTo>
                <a:lnTo>
                  <a:pt x="0" y="0"/>
                </a:lnTo>
              </a:path>
            </a:pathLst>
          </a:custGeom>
          <a:ln w="125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6083" y="1379932"/>
            <a:ext cx="62865" cy="50801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62750" y="0"/>
                </a:moveTo>
                <a:lnTo>
                  <a:pt x="0" y="25107"/>
                </a:lnTo>
                <a:lnTo>
                  <a:pt x="62750" y="50203"/>
                </a:lnTo>
                <a:lnTo>
                  <a:pt x="627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2825" y="140190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406" y="0"/>
                </a:moveTo>
                <a:lnTo>
                  <a:pt x="0" y="0"/>
                </a:lnTo>
              </a:path>
            </a:pathLst>
          </a:custGeom>
          <a:ln w="125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94253" y="1376795"/>
            <a:ext cx="62865" cy="50801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62750" y="0"/>
                </a:moveTo>
                <a:lnTo>
                  <a:pt x="0" y="25107"/>
                </a:lnTo>
                <a:lnTo>
                  <a:pt x="62750" y="50203"/>
                </a:lnTo>
                <a:lnTo>
                  <a:pt x="6275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16814" y="1886712"/>
            <a:ext cx="49422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25" dirty="0">
                <a:latin typeface="Georgia"/>
                <a:cs typeface="Georgia"/>
              </a:rPr>
              <a:t>Figure </a:t>
            </a:r>
            <a:r>
              <a:rPr sz="1200" spc="-60" dirty="0">
                <a:latin typeface="Georgia"/>
                <a:cs typeface="Georgia"/>
              </a:rPr>
              <a:t>4.2:  </a:t>
            </a:r>
            <a:r>
              <a:rPr sz="1000" spc="10" dirty="0">
                <a:latin typeface="Georgia"/>
                <a:cs typeface="Georgia"/>
              </a:rPr>
              <a:t>Path </a:t>
            </a:r>
            <a:r>
              <a:rPr sz="1000" spc="-25" dirty="0">
                <a:latin typeface="Georgia"/>
                <a:cs typeface="Georgia"/>
              </a:rPr>
              <a:t>of </a:t>
            </a:r>
            <a:r>
              <a:rPr sz="1000" spc="-14" dirty="0">
                <a:latin typeface="Georgia"/>
                <a:cs typeface="Georgia"/>
              </a:rPr>
              <a:t>integration </a:t>
            </a:r>
            <a:r>
              <a:rPr sz="1000" spc="-25" dirty="0">
                <a:latin typeface="Georgia"/>
                <a:cs typeface="Georgia"/>
              </a:rPr>
              <a:t>for  </a:t>
            </a:r>
            <a:r>
              <a:rPr sz="1000" spc="-10" dirty="0">
                <a:latin typeface="Georgia"/>
                <a:cs typeface="Georgia"/>
              </a:rPr>
              <a:t>Example </a:t>
            </a:r>
            <a:r>
              <a:rPr sz="1000" spc="-4" dirty="0">
                <a:latin typeface="Georgia"/>
                <a:cs typeface="Georgia"/>
              </a:rPr>
              <a:t>5.  </a:t>
            </a:r>
            <a:r>
              <a:rPr sz="1000" spc="-20" dirty="0">
                <a:latin typeface="Georgia"/>
                <a:cs typeface="Georgia"/>
              </a:rPr>
              <a:t>Integration  </a:t>
            </a:r>
            <a:r>
              <a:rPr sz="1000" spc="-30" dirty="0">
                <a:latin typeface="Georgia"/>
                <a:cs typeface="Georgia"/>
              </a:rPr>
              <a:t>goes  from </a:t>
            </a:r>
            <a:r>
              <a:rPr sz="1000" i="1" spc="25" dirty="0">
                <a:latin typeface="Trebuchet MS"/>
                <a:cs typeface="Trebuchet MS"/>
              </a:rPr>
              <a:t>r</a:t>
            </a:r>
            <a:r>
              <a:rPr sz="1000" i="1" spc="37" baseline="27777" dirty="0">
                <a:latin typeface="Segoe UI Semilight"/>
                <a:cs typeface="Segoe UI Semilight"/>
              </a:rPr>
              <a:t>r </a:t>
            </a:r>
            <a:r>
              <a:rPr sz="1000" spc="125" dirty="0">
                <a:latin typeface="Georgia"/>
                <a:cs typeface="Georgia"/>
              </a:rPr>
              <a:t>= </a:t>
            </a:r>
            <a:r>
              <a:rPr sz="1000" i="1" spc="285" dirty="0">
                <a:latin typeface="Arial Narrow"/>
                <a:cs typeface="Arial Narrow"/>
              </a:rPr>
              <a:t>∞ </a:t>
            </a:r>
            <a:r>
              <a:rPr sz="1000" dirty="0">
                <a:latin typeface="Georgia"/>
                <a:cs typeface="Georgia"/>
              </a:rPr>
              <a:t>to </a:t>
            </a:r>
            <a:r>
              <a:rPr sz="1000" i="1" spc="25" dirty="0">
                <a:latin typeface="Trebuchet MS"/>
                <a:cs typeface="Trebuchet MS"/>
              </a:rPr>
              <a:t>r</a:t>
            </a:r>
            <a:r>
              <a:rPr sz="1000" i="1" spc="37" baseline="27777" dirty="0">
                <a:latin typeface="Segoe UI Semilight"/>
                <a:cs typeface="Segoe UI Semilight"/>
              </a:rPr>
              <a:t>r </a:t>
            </a:r>
            <a:r>
              <a:rPr sz="1000" spc="125" dirty="0">
                <a:latin typeface="Georgia"/>
                <a:cs typeface="Georgia"/>
              </a:rPr>
              <a:t>=</a:t>
            </a:r>
            <a:r>
              <a:rPr sz="1000" spc="165" dirty="0">
                <a:latin typeface="Georgia"/>
                <a:cs typeface="Georgia"/>
              </a:rPr>
              <a:t> </a:t>
            </a:r>
            <a:r>
              <a:rPr sz="1000" i="1" spc="35" dirty="0">
                <a:latin typeface="Trebuchet MS"/>
                <a:cs typeface="Trebuchet MS"/>
              </a:rPr>
              <a:t>r</a:t>
            </a:r>
            <a:r>
              <a:rPr sz="1000" spc="35" dirty="0">
                <a:latin typeface="Georgia"/>
                <a:cs typeface="Georgia"/>
              </a:rPr>
              <a:t>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01" y="2322577"/>
            <a:ext cx="59677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spc="-45" dirty="0">
                <a:latin typeface="Georgia"/>
                <a:cs typeface="Georgia"/>
              </a:rPr>
              <a:t>Using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14" dirty="0">
                <a:latin typeface="Georgia"/>
                <a:cs typeface="Georgia"/>
              </a:rPr>
              <a:t>part </a:t>
            </a:r>
            <a:r>
              <a:rPr sz="1200" spc="-10" dirty="0">
                <a:latin typeface="Georgia"/>
                <a:cs typeface="Georgia"/>
              </a:rPr>
              <a:t>(a),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difference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45" dirty="0">
                <a:latin typeface="Georgia"/>
                <a:cs typeface="Georgia"/>
              </a:rPr>
              <a:t>values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25" dirty="0">
                <a:latin typeface="Georgia"/>
                <a:cs typeface="Georgia"/>
              </a:rPr>
              <a:t>)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sphere’s </a:t>
            </a:r>
            <a:r>
              <a:rPr sz="1200" spc="-45" dirty="0">
                <a:latin typeface="Georgia"/>
                <a:cs typeface="Georgia"/>
              </a:rPr>
              <a:t>surface  and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14" dirty="0">
                <a:latin typeface="Georgia"/>
                <a:cs typeface="Georgia"/>
              </a:rPr>
              <a:t>its </a:t>
            </a:r>
            <a:r>
              <a:rPr sz="1200" spc="-40" dirty="0">
                <a:latin typeface="Georgia"/>
                <a:cs typeface="Georgia"/>
              </a:rPr>
              <a:t>center</a:t>
            </a:r>
            <a:r>
              <a:rPr sz="1200" spc="120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8206" y="2743200"/>
            <a:ext cx="1189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4" dirty="0">
                <a:latin typeface="Georgia"/>
                <a:cs typeface="Georgia"/>
              </a:rPr>
              <a:t>(</a:t>
            </a:r>
            <a:r>
              <a:rPr sz="1200" i="1" spc="14" dirty="0">
                <a:latin typeface="Bookman Old Style"/>
                <a:cs typeface="Bookman Old Style"/>
              </a:rPr>
              <a:t>R</a:t>
            </a:r>
            <a:r>
              <a:rPr sz="1200" spc="14" dirty="0">
                <a:latin typeface="Georgia"/>
                <a:cs typeface="Georgia"/>
              </a:rPr>
              <a:t>) </a:t>
            </a:r>
            <a:r>
              <a:rPr sz="1200" i="1" spc="-30" dirty="0">
                <a:latin typeface="Meiryo"/>
                <a:cs typeface="Meiryo"/>
              </a:rPr>
              <a:t>−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-50" dirty="0">
                <a:latin typeface="Georgia"/>
                <a:cs typeface="Georgia"/>
              </a:rPr>
              <a:t>(0) </a:t>
            </a:r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4458" y="2639568"/>
            <a:ext cx="26670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dirty="0">
                <a:latin typeface="Bookman Old Style"/>
                <a:cs typeface="Bookman Old Style"/>
              </a:rPr>
              <a:t>q</a:t>
            </a:r>
            <a:r>
              <a:rPr sz="1200" i="1" spc="-60" dirty="0">
                <a:latin typeface="Bookman Old Style"/>
                <a:cs typeface="Bookman Old Style"/>
              </a:rPr>
              <a:t>R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40177" y="2853234"/>
            <a:ext cx="460248" cy="6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27780" y="2846831"/>
            <a:ext cx="422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4022" y="2854961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7277" y="2743200"/>
            <a:ext cx="327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8860" y="2639568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96663" y="2853234"/>
            <a:ext cx="399288" cy="6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53331" y="2918971"/>
            <a:ext cx="93726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868578" algn="l"/>
              </a:tabLst>
            </a:pPr>
            <a:r>
              <a:rPr sz="800" spc="-14" dirty="0">
                <a:latin typeface="Century"/>
                <a:cs typeface="Century"/>
              </a:rPr>
              <a:t>0	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4268" y="2846831"/>
            <a:ext cx="422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095" y="3676194"/>
            <a:ext cx="5943600" cy="6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1699" y="3157729"/>
            <a:ext cx="5974080" cy="119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7619"/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spc="-55" dirty="0">
                <a:latin typeface="Georgia"/>
                <a:cs typeface="Georgia"/>
              </a:rPr>
              <a:t>For </a:t>
            </a:r>
            <a:r>
              <a:rPr sz="1200" i="1" spc="-145" dirty="0">
                <a:latin typeface="Bookman Old Style"/>
                <a:cs typeface="Bookman Old Style"/>
              </a:rPr>
              <a:t>q </a:t>
            </a:r>
            <a:r>
              <a:rPr sz="1200" spc="-25" dirty="0">
                <a:latin typeface="Georgia"/>
                <a:cs typeface="Georgia"/>
              </a:rPr>
              <a:t>positive, the </a:t>
            </a:r>
            <a:r>
              <a:rPr sz="1200" spc="-55" dirty="0">
                <a:latin typeface="Georgia"/>
                <a:cs typeface="Georgia"/>
              </a:rPr>
              <a:t>answer </a:t>
            </a:r>
            <a:r>
              <a:rPr sz="1200" spc="-14" dirty="0">
                <a:latin typeface="Georgia"/>
                <a:cs typeface="Georgia"/>
              </a:rPr>
              <a:t>to part </a:t>
            </a:r>
            <a:r>
              <a:rPr sz="1200" spc="-10" dirty="0">
                <a:latin typeface="Georgia"/>
                <a:cs typeface="Georgia"/>
              </a:rPr>
              <a:t>(b)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i="1" spc="-65" dirty="0">
                <a:latin typeface="Arial"/>
                <a:cs typeface="Arial"/>
              </a:rPr>
              <a:t>negative </a:t>
            </a:r>
            <a:r>
              <a:rPr sz="1200" spc="-45" dirty="0">
                <a:latin typeface="Georgia"/>
                <a:cs typeface="Georgia"/>
              </a:rPr>
              <a:t>number, </a:t>
            </a:r>
            <a:r>
              <a:rPr sz="1200" spc="-65" dirty="0">
                <a:latin typeface="Georgia"/>
                <a:cs typeface="Georgia"/>
              </a:rPr>
              <a:t>so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center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  </a:t>
            </a:r>
            <a:r>
              <a:rPr sz="1200" spc="-45" dirty="0">
                <a:latin typeface="Georgia"/>
                <a:cs typeface="Georgia"/>
              </a:rPr>
              <a:t>must </a:t>
            </a:r>
            <a:r>
              <a:rPr sz="1200" spc="-35" dirty="0">
                <a:latin typeface="Georgia"/>
                <a:cs typeface="Georgia"/>
              </a:rPr>
              <a:t>be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45" dirty="0">
                <a:latin typeface="Georgia"/>
                <a:cs typeface="Georgia"/>
              </a:rPr>
              <a:t>higher  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potential.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699">
              <a:spcBef>
                <a:spcPts val="705"/>
              </a:spcBef>
            </a:pPr>
            <a:r>
              <a:rPr sz="1200" b="1" spc="-40" dirty="0">
                <a:latin typeface="Georgia"/>
                <a:cs typeface="Georgia"/>
              </a:rPr>
              <a:t>5.  </a:t>
            </a:r>
            <a:r>
              <a:rPr sz="1200" b="1" spc="95" dirty="0">
                <a:latin typeface="Georgia"/>
                <a:cs typeface="Georgia"/>
              </a:rPr>
              <a:t>A </a:t>
            </a:r>
            <a:r>
              <a:rPr sz="1200" b="1" spc="-75" dirty="0">
                <a:latin typeface="Georgia"/>
                <a:cs typeface="Georgia"/>
              </a:rPr>
              <a:t>charge  </a:t>
            </a:r>
            <a:r>
              <a:rPr sz="1200" i="1" spc="-145" dirty="0">
                <a:latin typeface="Bookman Old Style"/>
                <a:cs typeface="Bookman Old Style"/>
              </a:rPr>
              <a:t>q 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50" dirty="0">
                <a:latin typeface="Georgia"/>
                <a:cs typeface="Georgia"/>
              </a:rPr>
              <a:t>distributed  </a:t>
            </a:r>
            <a:r>
              <a:rPr sz="1200" b="1" spc="-65" dirty="0">
                <a:latin typeface="Georgia"/>
                <a:cs typeface="Georgia"/>
              </a:rPr>
              <a:t>uniformly  </a:t>
            </a:r>
            <a:r>
              <a:rPr sz="1200" b="1" spc="-40" dirty="0">
                <a:latin typeface="Georgia"/>
                <a:cs typeface="Georgia"/>
              </a:rPr>
              <a:t>throughout  </a:t>
            </a:r>
            <a:r>
              <a:rPr sz="1200" b="1" spc="-70" dirty="0">
                <a:latin typeface="Georgia"/>
                <a:cs typeface="Georgia"/>
              </a:rPr>
              <a:t>a  </a:t>
            </a:r>
            <a:r>
              <a:rPr sz="1200" b="1" spc="-65" dirty="0">
                <a:latin typeface="Georgia"/>
                <a:cs typeface="Georgia"/>
              </a:rPr>
              <a:t>spherical  </a:t>
            </a:r>
            <a:r>
              <a:rPr sz="1200" b="1" spc="-60" dirty="0">
                <a:latin typeface="Georgia"/>
                <a:cs typeface="Georgia"/>
              </a:rPr>
              <a:t>volume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100" dirty="0">
                <a:latin typeface="Georgia"/>
                <a:cs typeface="Georgia"/>
              </a:rPr>
              <a:t> </a:t>
            </a:r>
            <a:r>
              <a:rPr sz="1200" b="1" spc="-65" dirty="0">
                <a:latin typeface="Georgia"/>
                <a:cs typeface="Georgia"/>
              </a:rPr>
              <a:t>radius</a:t>
            </a:r>
            <a:endParaRPr sz="1200">
              <a:latin typeface="Georgia"/>
              <a:cs typeface="Georgia"/>
            </a:endParaRPr>
          </a:p>
          <a:p>
            <a:pPr marL="12699" marR="5080"/>
            <a:r>
              <a:rPr sz="1200" i="1" spc="10" dirty="0">
                <a:latin typeface="Bookman Old Style"/>
                <a:cs typeface="Bookman Old Style"/>
              </a:rPr>
              <a:t>R</a:t>
            </a:r>
            <a:r>
              <a:rPr sz="1200" b="1" spc="10" dirty="0">
                <a:latin typeface="Georgia"/>
                <a:cs typeface="Georgia"/>
              </a:rPr>
              <a:t>. </a:t>
            </a:r>
            <a:r>
              <a:rPr sz="1200" b="1" spc="-30" dirty="0">
                <a:latin typeface="Georgia"/>
                <a:cs typeface="Georgia"/>
              </a:rPr>
              <a:t>(a) Setting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10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60" dirty="0">
                <a:latin typeface="Georgia"/>
                <a:cs typeface="Georgia"/>
              </a:rPr>
              <a:t>infinity, </a:t>
            </a:r>
            <a:r>
              <a:rPr sz="1200" b="1" spc="-95" dirty="0">
                <a:latin typeface="Georgia"/>
                <a:cs typeface="Georgia"/>
              </a:rPr>
              <a:t>show </a:t>
            </a:r>
            <a:r>
              <a:rPr sz="1200" b="1" spc="-10" dirty="0">
                <a:latin typeface="Georgia"/>
                <a:cs typeface="Georgia"/>
              </a:rPr>
              <a:t>that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14" dirty="0">
                <a:latin typeface="Georgia"/>
                <a:cs typeface="Georgia"/>
              </a:rPr>
              <a:t>at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60" dirty="0">
                <a:latin typeface="Georgia"/>
                <a:cs typeface="Georgia"/>
              </a:rPr>
              <a:t>distance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b="1" spc="-80" dirty="0">
                <a:latin typeface="Georgia"/>
                <a:cs typeface="Georgia"/>
              </a:rPr>
              <a:t>from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50" dirty="0">
                <a:latin typeface="Georgia"/>
                <a:cs typeface="Georgia"/>
              </a:rPr>
              <a:t>center, </a:t>
            </a:r>
            <a:r>
              <a:rPr sz="1200" b="1" spc="-75" dirty="0">
                <a:latin typeface="Georgia"/>
                <a:cs typeface="Georgia"/>
              </a:rPr>
              <a:t>where  </a:t>
            </a:r>
            <a:r>
              <a:rPr sz="1200" i="1" spc="95" dirty="0">
                <a:latin typeface="Bookman Old Style"/>
                <a:cs typeface="Bookman Old Style"/>
              </a:rPr>
              <a:t>r </a:t>
            </a:r>
            <a:r>
              <a:rPr sz="1200" i="1" spc="140" dirty="0">
                <a:latin typeface="Bookman Old Style"/>
                <a:cs typeface="Bookman Old Style"/>
              </a:rPr>
              <a:t>&lt; </a:t>
            </a:r>
            <a:r>
              <a:rPr sz="1200" i="1" spc="10" dirty="0">
                <a:latin typeface="Bookman Old Style"/>
                <a:cs typeface="Bookman Old Style"/>
              </a:rPr>
              <a:t>R</a:t>
            </a:r>
            <a:r>
              <a:rPr sz="1200" b="1" spc="10" dirty="0">
                <a:latin typeface="Georgia"/>
                <a:cs typeface="Georgia"/>
              </a:rPr>
              <a:t>,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45" dirty="0">
                <a:latin typeface="Georgia"/>
                <a:cs typeface="Georgia"/>
              </a:rPr>
              <a:t>given</a:t>
            </a:r>
            <a:r>
              <a:rPr sz="1200" b="1" spc="70" dirty="0">
                <a:latin typeface="Georgia"/>
                <a:cs typeface="Georgia"/>
              </a:rPr>
              <a:t> </a:t>
            </a:r>
            <a:r>
              <a:rPr sz="1200" b="1" spc="-20" dirty="0"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3900" y="4575049"/>
            <a:ext cx="302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i="1" spc="-75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11577" y="4685083"/>
            <a:ext cx="752855" cy="6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99180" y="4471413"/>
            <a:ext cx="77851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i="1" spc="-30" dirty="0">
                <a:latin typeface="Bookman Old Style"/>
                <a:cs typeface="Bookman Old Style"/>
              </a:rPr>
              <a:t>q</a:t>
            </a:r>
            <a:r>
              <a:rPr sz="1200" spc="-30" dirty="0">
                <a:latin typeface="Georgia"/>
                <a:cs typeface="Georgia"/>
              </a:rPr>
              <a:t>(3</a:t>
            </a:r>
            <a:r>
              <a:rPr sz="1200" i="1" spc="-30" dirty="0">
                <a:latin typeface="Bookman Old Style"/>
                <a:cs typeface="Bookman Old Style"/>
              </a:rPr>
              <a:t>R</a:t>
            </a:r>
            <a:r>
              <a:rPr sz="1200" spc="-43" baseline="31250" dirty="0">
                <a:latin typeface="Century"/>
                <a:cs typeface="Century"/>
              </a:rPr>
              <a:t>2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30" dirty="0">
                <a:latin typeface="Meiryo"/>
                <a:cs typeface="Meiryo"/>
              </a:rPr>
              <a:t> </a:t>
            </a:r>
            <a:r>
              <a:rPr sz="1200" i="1" spc="30" dirty="0">
                <a:latin typeface="Bookman Old Style"/>
                <a:cs typeface="Bookman Old Style"/>
              </a:rPr>
              <a:t>r</a:t>
            </a:r>
            <a:r>
              <a:rPr sz="1200" spc="43" baseline="31250" dirty="0">
                <a:latin typeface="Century"/>
                <a:cs typeface="Century"/>
              </a:rPr>
              <a:t>2</a:t>
            </a:r>
            <a:r>
              <a:rPr sz="1200" spc="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  <a:p>
            <a:pPr marR="1270" algn="ctr">
              <a:spcBef>
                <a:spcPts val="191"/>
              </a:spcBef>
            </a:pPr>
            <a:r>
              <a:rPr sz="1200" spc="-65" dirty="0">
                <a:latin typeface="Georgia"/>
                <a:cs typeface="Georgia"/>
              </a:rPr>
              <a:t>8</a:t>
            </a:r>
            <a:r>
              <a:rPr sz="1200" i="1" spc="-65" dirty="0">
                <a:latin typeface="Bookman Old Style"/>
                <a:cs typeface="Bookman Old Style"/>
              </a:rPr>
              <a:t>πu</a:t>
            </a:r>
            <a:r>
              <a:rPr sz="1200" spc="-97" baseline="-10416" dirty="0">
                <a:latin typeface="Century"/>
                <a:cs typeface="Century"/>
              </a:rPr>
              <a:t>0</a:t>
            </a:r>
            <a:r>
              <a:rPr sz="1200" i="1" spc="-65" dirty="0">
                <a:latin typeface="Bookman Old Style"/>
                <a:cs typeface="Bookman Old Style"/>
              </a:rPr>
              <a:t>R</a:t>
            </a:r>
            <a:r>
              <a:rPr sz="1200" spc="-97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43478" y="4575049"/>
            <a:ext cx="685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1697" y="4980432"/>
            <a:ext cx="597090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b="1" spc="-14" dirty="0">
                <a:latin typeface="Georgia"/>
                <a:cs typeface="Georgia"/>
              </a:rPr>
              <a:t>Why </a:t>
            </a:r>
            <a:r>
              <a:rPr sz="1200" b="1" spc="-65" dirty="0">
                <a:latin typeface="Georgia"/>
                <a:cs typeface="Georgia"/>
              </a:rPr>
              <a:t>does </a:t>
            </a:r>
            <a:r>
              <a:rPr sz="1200" b="1" spc="-35" dirty="0">
                <a:latin typeface="Georgia"/>
                <a:cs typeface="Georgia"/>
              </a:rPr>
              <a:t>this </a:t>
            </a:r>
            <a:r>
              <a:rPr sz="1200" b="1" spc="-50" dirty="0">
                <a:latin typeface="Georgia"/>
                <a:cs typeface="Georgia"/>
              </a:rPr>
              <a:t>result </a:t>
            </a:r>
            <a:r>
              <a:rPr sz="1200" b="1" spc="-75" dirty="0">
                <a:latin typeface="Georgia"/>
                <a:cs typeface="Georgia"/>
              </a:rPr>
              <a:t>differ </a:t>
            </a:r>
            <a:r>
              <a:rPr sz="1200" b="1" spc="-80" dirty="0">
                <a:latin typeface="Georgia"/>
                <a:cs typeface="Georgia"/>
              </a:rPr>
              <a:t>from </a:t>
            </a:r>
            <a:r>
              <a:rPr sz="1200" b="1" spc="-10" dirty="0">
                <a:latin typeface="Georgia"/>
                <a:cs typeface="Georgia"/>
              </a:rPr>
              <a:t>that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55" dirty="0">
                <a:latin typeface="Georgia"/>
                <a:cs typeface="Georgia"/>
              </a:rPr>
              <a:t>previous </a:t>
            </a:r>
            <a:r>
              <a:rPr sz="1200" b="1" spc="-45" dirty="0">
                <a:latin typeface="Georgia"/>
                <a:cs typeface="Georgia"/>
              </a:rPr>
              <a:t>example? </a:t>
            </a:r>
            <a:r>
              <a:rPr sz="1200" b="1" spc="-20" dirty="0">
                <a:latin typeface="Georgia"/>
                <a:cs typeface="Georgia"/>
              </a:rPr>
              <a:t>(c)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75" dirty="0">
                <a:latin typeface="Georgia"/>
                <a:cs typeface="Georgia"/>
              </a:rPr>
              <a:t>difference  </a:t>
            </a:r>
            <a:r>
              <a:rPr sz="1200" b="1" spc="-55" dirty="0">
                <a:latin typeface="Georgia"/>
                <a:cs typeface="Georgia"/>
              </a:rPr>
              <a:t>between  </a:t>
            </a:r>
            <a:r>
              <a:rPr sz="1200" b="1" spc="-70" dirty="0">
                <a:latin typeface="Georgia"/>
                <a:cs typeface="Georgia"/>
              </a:rPr>
              <a:t>a  </a:t>
            </a:r>
            <a:r>
              <a:rPr sz="1200" b="1" spc="-45" dirty="0">
                <a:latin typeface="Georgia"/>
                <a:cs typeface="Georgia"/>
              </a:rPr>
              <a:t>point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70" dirty="0">
                <a:latin typeface="Georgia"/>
                <a:cs typeface="Georgia"/>
              </a:rPr>
              <a:t>surface  </a:t>
            </a:r>
            <a:r>
              <a:rPr sz="1200" b="1" spc="-65" dirty="0">
                <a:latin typeface="Georgia"/>
                <a:cs typeface="Georgia"/>
              </a:rPr>
              <a:t>and 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60" dirty="0">
                <a:latin typeface="Georgia"/>
                <a:cs typeface="Georgia"/>
              </a:rPr>
              <a:t>sphere’s</a:t>
            </a:r>
            <a:r>
              <a:rPr sz="1200" b="1" spc="110" dirty="0">
                <a:latin typeface="Georgia"/>
                <a:cs typeface="Georgia"/>
              </a:rPr>
              <a:t> </a:t>
            </a:r>
            <a:r>
              <a:rPr sz="1200" b="1" spc="-50" dirty="0">
                <a:latin typeface="Georgia"/>
                <a:cs typeface="Georgia"/>
              </a:rPr>
              <a:t>center?</a:t>
            </a:r>
            <a:endParaRPr sz="1200">
              <a:latin typeface="Georgia"/>
              <a:cs typeface="Georgia"/>
            </a:endParaRPr>
          </a:p>
          <a:p>
            <a:pPr marL="12699"/>
            <a:r>
              <a:rPr sz="1200" b="1" spc="-20" dirty="0">
                <a:latin typeface="Georgia"/>
                <a:cs typeface="Georgia"/>
              </a:rPr>
              <a:t>(d) </a:t>
            </a:r>
            <a:r>
              <a:rPr sz="1200" b="1" spc="-14" dirty="0">
                <a:latin typeface="Georgia"/>
                <a:cs typeface="Georgia"/>
              </a:rPr>
              <a:t>Why  </a:t>
            </a:r>
            <a:r>
              <a:rPr sz="1200" b="1" spc="-30" dirty="0">
                <a:latin typeface="Georgia"/>
                <a:cs typeface="Georgia"/>
              </a:rPr>
              <a:t>doesn’t </a:t>
            </a:r>
            <a:r>
              <a:rPr sz="1200" b="1" spc="-35" dirty="0">
                <a:latin typeface="Georgia"/>
                <a:cs typeface="Georgia"/>
              </a:rPr>
              <a:t>this  </a:t>
            </a:r>
            <a:r>
              <a:rPr sz="1200" b="1" spc="-50" dirty="0">
                <a:latin typeface="Georgia"/>
                <a:cs typeface="Georgia"/>
              </a:rPr>
              <a:t>result  </a:t>
            </a:r>
            <a:r>
              <a:rPr sz="1200" b="1" spc="-75" dirty="0">
                <a:latin typeface="Georgia"/>
                <a:cs typeface="Georgia"/>
              </a:rPr>
              <a:t>differ  </a:t>
            </a:r>
            <a:r>
              <a:rPr sz="1200" b="1" spc="-80" dirty="0">
                <a:latin typeface="Georgia"/>
                <a:cs typeface="Georgia"/>
              </a:rPr>
              <a:t>from  </a:t>
            </a:r>
            <a:r>
              <a:rPr sz="1200" b="1" spc="-10" dirty="0">
                <a:latin typeface="Georgia"/>
                <a:cs typeface="Georgia"/>
              </a:rPr>
              <a:t>that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30" dirty="0">
                <a:latin typeface="Georgia"/>
                <a:cs typeface="Georgia"/>
              </a:rPr>
              <a:t>the  </a:t>
            </a:r>
            <a:r>
              <a:rPr sz="1200" b="1" spc="-55" dirty="0">
                <a:latin typeface="Georgia"/>
                <a:cs typeface="Georgia"/>
              </a:rPr>
              <a:t>previous</a:t>
            </a:r>
            <a:r>
              <a:rPr sz="1200" b="1" spc="60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example?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8254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50" dirty="0">
                <a:latin typeface="Georgia"/>
                <a:cs typeface="Georgia"/>
              </a:rPr>
              <a:t>find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function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25" dirty="0">
                <a:latin typeface="Georgia"/>
                <a:cs typeface="Georgia"/>
              </a:rPr>
              <a:t>) </a:t>
            </a:r>
            <a:r>
              <a:rPr sz="1200" spc="-14" dirty="0">
                <a:latin typeface="Georgia"/>
                <a:cs typeface="Georgia"/>
              </a:rPr>
              <a:t>just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30" dirty="0">
                <a:latin typeface="Georgia"/>
                <a:cs typeface="Georgia"/>
              </a:rPr>
              <a:t>did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14" dirty="0">
                <a:latin typeface="Georgia"/>
                <a:cs typeface="Georgia"/>
              </a:rPr>
              <a:t>last </a:t>
            </a:r>
            <a:r>
              <a:rPr sz="1200" spc="-35" dirty="0">
                <a:latin typeface="Georgia"/>
                <a:cs typeface="Georgia"/>
              </a:rPr>
              <a:t>example, </a:t>
            </a:r>
            <a:r>
              <a:rPr sz="1200" spc="-4" dirty="0">
                <a:latin typeface="Georgia"/>
                <a:cs typeface="Georgia"/>
              </a:rPr>
              <a:t>but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time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reference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20" dirty="0">
                <a:latin typeface="Georgia"/>
                <a:cs typeface="Georgia"/>
              </a:rPr>
              <a:t>(the </a:t>
            </a:r>
            <a:r>
              <a:rPr sz="1200" spc="-35" dirty="0">
                <a:latin typeface="Georgia"/>
                <a:cs typeface="Georgia"/>
              </a:rPr>
              <a:t>place </a:t>
            </a:r>
            <a:r>
              <a:rPr sz="1200" spc="-50" dirty="0">
                <a:latin typeface="Georgia"/>
                <a:cs typeface="Georgia"/>
              </a:rPr>
              <a:t>where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-80" dirty="0">
                <a:latin typeface="Georgia"/>
                <a:cs typeface="Georgia"/>
              </a:rPr>
              <a:t>0) 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-4" dirty="0">
                <a:latin typeface="Meiryo"/>
                <a:cs typeface="Meiryo"/>
              </a:rPr>
              <a:t>∞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-45" dirty="0">
                <a:latin typeface="Georgia"/>
                <a:cs typeface="Georgia"/>
              </a:rPr>
              <a:t>So 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evaluate: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2670" y="6433314"/>
            <a:ext cx="18732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spc="-7" baseline="10416" dirty="0">
                <a:latin typeface="Segoe Script"/>
                <a:cs typeface="Segoe Script"/>
              </a:rPr>
              <a:t>r</a:t>
            </a:r>
            <a:r>
              <a:rPr sz="600" spc="10" dirty="0">
                <a:latin typeface="Verdana"/>
                <a:cs typeface="Verdana"/>
              </a:rPr>
              <a:t>ref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42564" y="6103112"/>
            <a:ext cx="118427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96834" algn="l"/>
              </a:tabLst>
            </a:pPr>
            <a:r>
              <a:rPr lang="en-US" sz="1000" b="1" spc="215" dirty="0">
                <a:latin typeface="Arial"/>
                <a:cs typeface="Arial"/>
              </a:rPr>
              <a:t> </a:t>
            </a:r>
            <a:r>
              <a:rPr lang="en-US" sz="1000" b="1" spc="215" dirty="0" smtClean="0">
                <a:latin typeface="Arial"/>
                <a:cs typeface="Arial"/>
              </a:rPr>
              <a:t> </a:t>
            </a:r>
            <a:r>
              <a:rPr sz="1200" b="1" spc="-7" baseline="-20833" smtClean="0">
                <a:latin typeface="Segoe Script"/>
                <a:cs typeface="Segoe Script"/>
              </a:rPr>
              <a:t>r</a:t>
            </a:r>
            <a:r>
              <a:rPr sz="1200" b="1" spc="-7" baseline="-20833">
                <a:latin typeface="Segoe Script"/>
                <a:cs typeface="Segoe Script"/>
              </a:rPr>
              <a:t>	</a:t>
            </a:r>
            <a:r>
              <a:rPr sz="1000" spc="60" smtClean="0">
                <a:latin typeface="Arial"/>
                <a:cs typeface="Arial"/>
              </a:rPr>
              <a:t> </a:t>
            </a:r>
            <a:r>
              <a:rPr sz="1200" i="1" spc="89" baseline="-20833" dirty="0">
                <a:latin typeface="Bookman Old Style"/>
                <a:cs typeface="Bookman Old Style"/>
              </a:rPr>
              <a:t>r</a:t>
            </a:r>
            <a:endParaRPr sz="1200" baseline="-20833">
              <a:latin typeface="Bookman Old Style"/>
              <a:cs typeface="Bookman Old Sty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97172" y="6415026"/>
            <a:ext cx="1320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26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93339" y="6254498"/>
            <a:ext cx="25857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35880" algn="l"/>
                <a:tab pos="1853347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dirty="0">
                <a:latin typeface="Georgia"/>
                <a:cs typeface="Georgia"/>
              </a:rPr>
              <a:t>(</a:t>
            </a:r>
            <a:r>
              <a:rPr sz="1200" b="1" dirty="0">
                <a:latin typeface="Georgia"/>
                <a:cs typeface="Georgia"/>
              </a:rPr>
              <a:t>r</a:t>
            </a:r>
            <a:r>
              <a:rPr sz="1200" dirty="0">
                <a:latin typeface="Georgia"/>
                <a:cs typeface="Georgia"/>
              </a:rPr>
              <a:t>)</a:t>
            </a:r>
            <a:r>
              <a:rPr sz="1200" spc="70" dirty="0">
                <a:latin typeface="Georgia"/>
                <a:cs typeface="Georgia"/>
              </a:rPr>
              <a:t> </a:t>
            </a:r>
            <a:r>
              <a:rPr sz="1200" spc="90">
                <a:latin typeface="Georgia"/>
                <a:cs typeface="Georgia"/>
              </a:rPr>
              <a:t>=</a:t>
            </a:r>
            <a:r>
              <a:rPr sz="1200" spc="45">
                <a:latin typeface="Georgia"/>
                <a:cs typeface="Georgia"/>
              </a:rPr>
              <a:t> </a:t>
            </a: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Bookman Old Style"/>
                <a:cs typeface="Meiryo"/>
              </a:rPr>
              <a:t>∫</a:t>
            </a:r>
            <a:r>
              <a:rPr sz="1200" i="1" spc="-30" dirty="0">
                <a:latin typeface="Meiryo"/>
                <a:cs typeface="Meiryo"/>
              </a:rPr>
              <a:t>	</a:t>
            </a:r>
            <a:r>
              <a:rPr sz="1200" b="1" spc="20" dirty="0">
                <a:latin typeface="Georgia"/>
                <a:cs typeface="Georgia"/>
              </a:rPr>
              <a:t>E </a:t>
            </a:r>
            <a:r>
              <a:rPr sz="1200" i="1" spc="-85" dirty="0">
                <a:latin typeface="Meiryo"/>
                <a:cs typeface="Meiryo"/>
              </a:rPr>
              <a:t>· </a:t>
            </a:r>
            <a:r>
              <a:rPr sz="1200" i="1" spc="-130" dirty="0">
                <a:latin typeface="Bookman Old Style"/>
                <a:cs typeface="Bookman Old Style"/>
              </a:rPr>
              <a:t>d</a:t>
            </a:r>
            <a:r>
              <a:rPr sz="1200" b="1" spc="-130" dirty="0">
                <a:latin typeface="Georgia"/>
                <a:cs typeface="Georgia"/>
              </a:rPr>
              <a:t>s</a:t>
            </a:r>
            <a:r>
              <a:rPr sz="1200" b="1" spc="-100" dirty="0">
                <a:latin typeface="Georgia"/>
                <a:cs typeface="Georgia"/>
              </a:rPr>
              <a:t> </a:t>
            </a:r>
            <a:r>
              <a:rPr sz="1200" spc="140">
                <a:latin typeface="Georgia"/>
                <a:cs typeface="Georgia"/>
              </a:rPr>
              <a:t>=</a:t>
            </a:r>
            <a:r>
              <a:rPr sz="1200" spc="45">
                <a:latin typeface="Georgia"/>
                <a:cs typeface="Georgia"/>
              </a:rPr>
              <a:t> </a:t>
            </a: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Meiryo"/>
                <a:cs typeface="Meiryo"/>
              </a:rPr>
              <a:t>   </a:t>
            </a:r>
            <a:r>
              <a:rPr lang="en-US" sz="1200" i="1" spc="-30" dirty="0" smtClean="0">
                <a:latin typeface="Bookman Old Style"/>
                <a:cs typeface="Meiryo"/>
              </a:rPr>
              <a:t>∫</a:t>
            </a:r>
            <a:r>
              <a:rPr sz="1200" i="1" spc="-30" dirty="0">
                <a:latin typeface="Meiryo"/>
                <a:cs typeface="Meiryo"/>
              </a:rPr>
              <a:t>	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(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i="1" spc="67" baseline="34722" dirty="0">
                <a:latin typeface="Arial"/>
                <a:cs typeface="Arial"/>
              </a:rPr>
              <a:t>t</a:t>
            </a:r>
            <a:r>
              <a:rPr sz="1200" spc="45" dirty="0">
                <a:latin typeface="Georgia"/>
                <a:cs typeface="Georgia"/>
              </a:rPr>
              <a:t>) </a:t>
            </a:r>
            <a:r>
              <a:rPr sz="1200" i="1" spc="-30" dirty="0">
                <a:latin typeface="Bookman Old Style"/>
                <a:cs typeface="Bookman Old Style"/>
              </a:rPr>
              <a:t>dr</a:t>
            </a:r>
            <a:r>
              <a:rPr sz="1200" i="1" spc="-43" baseline="34722" dirty="0">
                <a:latin typeface="Arial"/>
                <a:cs typeface="Arial"/>
              </a:rPr>
              <a:t>t</a:t>
            </a:r>
            <a:r>
              <a:rPr sz="1200" i="1" spc="-7" baseline="34722" dirty="0">
                <a:latin typeface="Arial"/>
                <a:cs typeface="Arial"/>
              </a:rPr>
              <a:t> </a:t>
            </a:r>
            <a:r>
              <a:rPr sz="1200" i="1" spc="-25" dirty="0">
                <a:latin typeface="Bookman Old Style"/>
                <a:cs typeface="Bookman Old Style"/>
              </a:rPr>
              <a:t>.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64303" y="6254498"/>
            <a:ext cx="4032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50" dirty="0">
                <a:latin typeface="Georgia"/>
                <a:cs typeface="Georgia"/>
              </a:rPr>
              <a:t>(4</a:t>
            </a:r>
            <a:r>
              <a:rPr sz="1200" spc="4" dirty="0">
                <a:latin typeface="Georgia"/>
                <a:cs typeface="Georgia"/>
              </a:rPr>
              <a:t>.</a:t>
            </a:r>
            <a:r>
              <a:rPr sz="1200" dirty="0">
                <a:latin typeface="Georgia"/>
                <a:cs typeface="Georgia"/>
              </a:rPr>
              <a:t>15)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1699" y="6662928"/>
            <a:ext cx="5969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integration  </a:t>
            </a:r>
            <a:r>
              <a:rPr sz="1200" spc="-25" dirty="0">
                <a:latin typeface="Georgia"/>
                <a:cs typeface="Georgia"/>
              </a:rPr>
              <a:t>path 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65" dirty="0">
                <a:latin typeface="Georgia"/>
                <a:cs typeface="Georgia"/>
              </a:rPr>
              <a:t>shown  </a:t>
            </a:r>
            <a:r>
              <a:rPr sz="1200" spc="-35" dirty="0">
                <a:latin typeface="Georgia"/>
                <a:cs typeface="Georgia"/>
              </a:rPr>
              <a:t>in  </a:t>
            </a:r>
            <a:r>
              <a:rPr sz="1200" spc="-4" dirty="0">
                <a:latin typeface="Georgia"/>
                <a:cs typeface="Georgia"/>
              </a:rPr>
              <a:t>Fig. </a:t>
            </a:r>
            <a:r>
              <a:rPr sz="1200" spc="-50" dirty="0">
                <a:latin typeface="Georgia"/>
                <a:cs typeface="Georgia"/>
              </a:rPr>
              <a:t>4.2.  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40" dirty="0">
                <a:latin typeface="Georgia"/>
                <a:cs typeface="Georgia"/>
              </a:rPr>
              <a:t>note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 </a:t>
            </a:r>
            <a:r>
              <a:rPr sz="1200" spc="-30" dirty="0">
                <a:latin typeface="Georgia"/>
                <a:cs typeface="Georgia"/>
              </a:rPr>
              <a:t>integration  </a:t>
            </a:r>
            <a:r>
              <a:rPr sz="1200" spc="-40" dirty="0">
                <a:latin typeface="Georgia"/>
                <a:cs typeface="Georgia"/>
              </a:rPr>
              <a:t>(from  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i="1" spc="60" baseline="31250" dirty="0">
                <a:latin typeface="Arial"/>
                <a:cs typeface="Arial"/>
              </a:rPr>
              <a:t>t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dirty="0">
                <a:latin typeface="Meiryo"/>
                <a:cs typeface="Meiryo"/>
              </a:rPr>
              <a:t>∞</a:t>
            </a:r>
            <a:r>
              <a:rPr sz="1200" i="1" spc="365" dirty="0">
                <a:latin typeface="Meiryo"/>
                <a:cs typeface="Meiryo"/>
              </a:rPr>
              <a:t> </a:t>
            </a:r>
            <a:r>
              <a:rPr sz="1200" spc="-20" dirty="0">
                <a:latin typeface="Georgia"/>
                <a:cs typeface="Georgia"/>
              </a:rPr>
              <a:t>to</a:t>
            </a:r>
            <a:endParaRPr sz="1200">
              <a:latin typeface="Georgia"/>
              <a:cs typeface="Georgia"/>
            </a:endParaRPr>
          </a:p>
          <a:p>
            <a:pPr marL="12699"/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i="1" spc="60" baseline="31250" dirty="0">
                <a:latin typeface="Arial"/>
                <a:cs typeface="Arial"/>
              </a:rPr>
              <a:t>t </a:t>
            </a:r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20" dirty="0">
                <a:latin typeface="Georgia"/>
                <a:cs typeface="Georgia"/>
              </a:rPr>
              <a:t>with </a:t>
            </a:r>
            <a:r>
              <a:rPr sz="1200" i="1" spc="95" dirty="0">
                <a:latin typeface="Bookman Old Style"/>
                <a:cs typeface="Bookman Old Style"/>
              </a:rPr>
              <a:t>r </a:t>
            </a:r>
            <a:r>
              <a:rPr sz="1200" i="1" spc="140" dirty="0">
                <a:latin typeface="Bookman Old Style"/>
                <a:cs typeface="Bookman Old Style"/>
              </a:rPr>
              <a:t>&lt; 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spc="20" dirty="0">
                <a:latin typeface="Georgia"/>
                <a:cs typeface="Georgia"/>
              </a:rPr>
              <a:t>)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50" dirty="0">
                <a:latin typeface="Georgia"/>
                <a:cs typeface="Georgia"/>
              </a:rPr>
              <a:t>over </a:t>
            </a:r>
            <a:r>
              <a:rPr sz="1200" spc="-45" dirty="0">
                <a:latin typeface="Georgia"/>
                <a:cs typeface="Georgia"/>
              </a:rPr>
              <a:t>values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25" dirty="0">
                <a:latin typeface="Georgia"/>
                <a:cs typeface="Georgia"/>
              </a:rPr>
              <a:t>both </a:t>
            </a:r>
            <a:r>
              <a:rPr sz="1200" spc="-40" dirty="0">
                <a:latin typeface="Georgia"/>
                <a:cs typeface="Georgia"/>
              </a:rPr>
              <a:t>outside </a:t>
            </a:r>
            <a:r>
              <a:rPr sz="1200" spc="-45" dirty="0">
                <a:latin typeface="Georgia"/>
                <a:cs typeface="Georgia"/>
              </a:rPr>
              <a:t>and  inside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15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sphere.</a:t>
            </a:r>
            <a:endParaRPr sz="1200">
              <a:latin typeface="Georgia"/>
              <a:cs typeface="Georgia"/>
            </a:endParaRPr>
          </a:p>
          <a:p>
            <a:pPr marL="234922"/>
            <a:r>
              <a:rPr sz="1200" spc="-25" dirty="0">
                <a:latin typeface="Georgia"/>
                <a:cs typeface="Georgia"/>
              </a:rPr>
              <a:t>Just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30" dirty="0">
                <a:latin typeface="Georgia"/>
                <a:cs typeface="Georgia"/>
              </a:rPr>
              <a:t>before,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spc="-45" dirty="0">
                <a:latin typeface="Georgia"/>
                <a:cs typeface="Georgia"/>
              </a:rPr>
              <a:t>for  </a:t>
            </a:r>
            <a:r>
              <a:rPr sz="1200" spc="-40" dirty="0">
                <a:latin typeface="Georgia"/>
                <a:cs typeface="Georgia"/>
              </a:rPr>
              <a:t>points  </a:t>
            </a:r>
            <a:r>
              <a:rPr sz="1200" i="1" spc="-30" dirty="0">
                <a:latin typeface="Arial"/>
                <a:cs typeface="Arial"/>
              </a:rPr>
              <a:t>inside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sphere</a:t>
            </a:r>
            <a:r>
              <a:rPr sz="1200" spc="8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27909" y="7466586"/>
            <a:ext cx="229869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4" dirty="0">
                <a:latin typeface="Bookman Old Style"/>
                <a:cs typeface="Bookman Old Style"/>
              </a:rPr>
              <a:t>r,</a:t>
            </a:r>
            <a:r>
              <a:rPr sz="800" i="1" spc="-40" dirty="0">
                <a:latin typeface="Bookman Old Style"/>
                <a:cs typeface="Bookman Old Style"/>
              </a:rPr>
              <a:t> </a:t>
            </a:r>
            <a:r>
              <a:rPr sz="800" spc="-14" dirty="0">
                <a:latin typeface="Century"/>
                <a:cs typeface="Century"/>
              </a:rPr>
              <a:t>in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8181" y="7394448"/>
            <a:ext cx="7296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29527" algn="l"/>
              </a:tabLst>
            </a:pPr>
            <a:r>
              <a:rPr sz="1200" i="1" spc="45" dirty="0">
                <a:latin typeface="Bookman Old Style"/>
                <a:cs typeface="Bookman Old Style"/>
              </a:rPr>
              <a:t>E	</a:t>
            </a:r>
            <a:r>
              <a:rPr sz="1200" spc="55" dirty="0">
                <a:latin typeface="Georgia"/>
                <a:cs typeface="Georgia"/>
              </a:rPr>
              <a:t>(</a:t>
            </a:r>
            <a:r>
              <a:rPr sz="1200" i="1" spc="55" dirty="0">
                <a:latin typeface="Bookman Old Style"/>
                <a:cs typeface="Bookman Old Style"/>
              </a:rPr>
              <a:t>r</a:t>
            </a:r>
            <a:r>
              <a:rPr sz="1200" spc="55" dirty="0">
                <a:latin typeface="Georgia"/>
                <a:cs typeface="Georgia"/>
              </a:rPr>
              <a:t>)</a:t>
            </a:r>
            <a:r>
              <a:rPr sz="1200" spc="-95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96005" y="7290817"/>
            <a:ext cx="172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4" dirty="0">
                <a:latin typeface="Bookman Old Style"/>
                <a:cs typeface="Bookman Old Style"/>
              </a:rPr>
              <a:t>qr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49906" y="7504481"/>
            <a:ext cx="460248" cy="6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63060" y="7570220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37509" y="7498081"/>
            <a:ext cx="422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25" dirty="0">
                <a:latin typeface="Georgia"/>
                <a:cs typeface="Georgia"/>
              </a:rPr>
              <a:t>4</a:t>
            </a:r>
            <a:r>
              <a:rPr sz="1200" i="1" spc="-125" dirty="0">
                <a:latin typeface="Bookman Old Style"/>
                <a:cs typeface="Bookman Old Style"/>
              </a:rPr>
              <a:t>πu</a:t>
            </a:r>
            <a:r>
              <a:rPr sz="1200" i="1" spc="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33748" y="7503163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86149" y="7394448"/>
            <a:ext cx="23806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990493" algn="l"/>
              </a:tabLst>
            </a:pPr>
            <a:r>
              <a:rPr sz="1200" i="1" spc="-25" dirty="0">
                <a:latin typeface="Bookman Old Style"/>
                <a:cs typeface="Bookman Old Style"/>
              </a:rPr>
              <a:t>,	</a:t>
            </a:r>
            <a:r>
              <a:rPr sz="1200" spc="-50" dirty="0">
                <a:latin typeface="Georgia"/>
                <a:cs typeface="Georgia"/>
              </a:rPr>
              <a:t>(4</a:t>
            </a:r>
            <a:r>
              <a:rPr sz="1200" spc="4" dirty="0">
                <a:latin typeface="Georgia"/>
                <a:cs typeface="Georgia"/>
              </a:rPr>
              <a:t>.</a:t>
            </a:r>
            <a:r>
              <a:rPr sz="1200" spc="-20" dirty="0">
                <a:latin typeface="Georgia"/>
                <a:cs typeface="Georgia"/>
              </a:rPr>
              <a:t>16)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1701" y="7799832"/>
            <a:ext cx="59683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/>
            <a:r>
              <a:rPr sz="1200" spc="-4" dirty="0">
                <a:latin typeface="Georgia"/>
                <a:cs typeface="Georgia"/>
              </a:rPr>
              <a:t>but </a:t>
            </a:r>
            <a:r>
              <a:rPr sz="1200" spc="-70" dirty="0">
                <a:latin typeface="Georgia"/>
                <a:cs typeface="Georgia"/>
              </a:rPr>
              <a:t>now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spc="-45" dirty="0">
                <a:latin typeface="Georgia"/>
                <a:cs typeface="Georgia"/>
              </a:rPr>
              <a:t>also </a:t>
            </a:r>
            <a:r>
              <a:rPr sz="1200" spc="-55" dirty="0">
                <a:latin typeface="Georgia"/>
                <a:cs typeface="Georgia"/>
              </a:rPr>
              <a:t>need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value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</a:t>
            </a:r>
            <a:r>
              <a:rPr sz="1200" i="1" spc="-45" dirty="0">
                <a:latin typeface="Arial"/>
                <a:cs typeface="Arial"/>
              </a:rPr>
              <a:t>outside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sphere. </a:t>
            </a:r>
            <a:r>
              <a:rPr sz="1200" spc="40" dirty="0">
                <a:latin typeface="Georgia"/>
                <a:cs typeface="Georgia"/>
              </a:rPr>
              <a:t>By </a:t>
            </a:r>
            <a:r>
              <a:rPr sz="1200" spc="-20" dirty="0">
                <a:latin typeface="Georgia"/>
                <a:cs typeface="Georgia"/>
              </a:rPr>
              <a:t>Gauss‘(s) </a:t>
            </a:r>
            <a:r>
              <a:rPr sz="1200" spc="-40" dirty="0">
                <a:latin typeface="Georgia"/>
                <a:cs typeface="Georgia"/>
              </a:rPr>
              <a:t>law </a:t>
            </a:r>
            <a:r>
              <a:rPr sz="1200" spc="-25" dirty="0">
                <a:latin typeface="Georgia"/>
                <a:cs typeface="Georgia"/>
              </a:rPr>
              <a:t>the  external </a:t>
            </a:r>
            <a:r>
              <a:rPr sz="1200" i="1" spc="45" dirty="0">
                <a:latin typeface="Bookman Old Style"/>
                <a:cs typeface="Bookman Old Style"/>
              </a:rPr>
              <a:t>E </a:t>
            </a:r>
            <a:r>
              <a:rPr sz="1200" spc="-40" dirty="0">
                <a:latin typeface="Georgia"/>
                <a:cs typeface="Georgia"/>
              </a:rPr>
              <a:t>field is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60" dirty="0">
                <a:latin typeface="Georgia"/>
                <a:cs typeface="Georgia"/>
              </a:rPr>
              <a:t>same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50" dirty="0">
                <a:latin typeface="Georgia"/>
                <a:cs typeface="Georgia"/>
              </a:rPr>
              <a:t>due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a </a:t>
            </a:r>
            <a:r>
              <a:rPr sz="1200" spc="-30" dirty="0">
                <a:latin typeface="Georgia"/>
                <a:cs typeface="Georgia"/>
              </a:rPr>
              <a:t>point 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i="1" spc="-145" dirty="0">
                <a:latin typeface="Bookman Old Style"/>
                <a:cs typeface="Bookman Old Style"/>
              </a:rPr>
              <a:t>q 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35" dirty="0">
                <a:latin typeface="Georgia"/>
                <a:cs typeface="Georgia"/>
              </a:rPr>
              <a:t>distance  </a:t>
            </a:r>
            <a:r>
              <a:rPr sz="1200" i="1" spc="30" dirty="0">
                <a:latin typeface="Bookman Old Style"/>
                <a:cs typeface="Bookman Old Style"/>
              </a:rPr>
              <a:t>r</a:t>
            </a:r>
            <a:r>
              <a:rPr sz="1200" spc="30" dirty="0">
                <a:latin typeface="Georgia"/>
                <a:cs typeface="Georgia"/>
              </a:rPr>
              <a:t>,</a:t>
            </a:r>
            <a:r>
              <a:rPr sz="1200" spc="240" dirty="0">
                <a:latin typeface="Georgia"/>
                <a:cs typeface="Georgia"/>
              </a:rPr>
              <a:t> </a:t>
            </a:r>
            <a:r>
              <a:rPr sz="1200" spc="-60" dirty="0">
                <a:latin typeface="Georgia"/>
                <a:cs typeface="Georgia"/>
              </a:rPr>
              <a:t>so: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15715" y="8420609"/>
            <a:ext cx="2971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4" dirty="0">
                <a:latin typeface="Bookman Old Style"/>
                <a:cs typeface="Bookman Old Style"/>
              </a:rPr>
              <a:t>r,</a:t>
            </a:r>
            <a:r>
              <a:rPr sz="800" i="1" spc="-45" dirty="0">
                <a:latin typeface="Bookman Old Style"/>
                <a:cs typeface="Bookman Old Style"/>
              </a:rPr>
              <a:t> </a:t>
            </a:r>
            <a:r>
              <a:rPr sz="800" spc="14" dirty="0">
                <a:latin typeface="Century"/>
                <a:cs typeface="Century"/>
              </a:rPr>
              <a:t>out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05991" y="8348470"/>
            <a:ext cx="7969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96194" algn="l"/>
              </a:tabLst>
            </a:pPr>
            <a:r>
              <a:rPr sz="1200" i="1" spc="45" dirty="0">
                <a:latin typeface="Bookman Old Style"/>
                <a:cs typeface="Bookman Old Style"/>
              </a:rPr>
              <a:t>E	</a:t>
            </a:r>
            <a:r>
              <a:rPr sz="1200" spc="55" dirty="0">
                <a:latin typeface="Georgia"/>
                <a:cs typeface="Georgia"/>
              </a:rPr>
              <a:t>(</a:t>
            </a:r>
            <a:r>
              <a:rPr sz="1200" i="1" spc="55" dirty="0">
                <a:latin typeface="Bookman Old Style"/>
                <a:cs typeface="Bookman Old Style"/>
              </a:rPr>
              <a:t>r</a:t>
            </a:r>
            <a:r>
              <a:rPr sz="1200" spc="55" dirty="0">
                <a:latin typeface="Georgia"/>
                <a:cs typeface="Georgia"/>
              </a:rPr>
              <a:t>)</a:t>
            </a:r>
            <a:r>
              <a:rPr sz="1200" spc="-95" dirty="0">
                <a:latin typeface="Georgia"/>
                <a:cs typeface="Georgia"/>
              </a:rPr>
              <a:t> </a:t>
            </a:r>
            <a:r>
              <a:rPr sz="1200" spc="90" dirty="0">
                <a:latin typeface="Georgia"/>
                <a:cs typeface="Georgia"/>
              </a:rPr>
              <a:t>=</a:t>
            </a:r>
            <a:r>
              <a:rPr sz="1200" spc="45" dirty="0"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63059" y="8244840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04767" y="8458506"/>
            <a:ext cx="417576" cy="60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17926" y="852424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92373" y="8452105"/>
            <a:ext cx="3765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25" dirty="0">
                <a:latin typeface="Georgia"/>
                <a:cs typeface="Georgia"/>
              </a:rPr>
              <a:t>4</a:t>
            </a:r>
            <a:r>
              <a:rPr sz="1200" i="1" spc="-125" dirty="0">
                <a:latin typeface="Bookman Old Style"/>
                <a:cs typeface="Bookman Old Style"/>
              </a:rPr>
              <a:t>πu</a:t>
            </a:r>
            <a:r>
              <a:rPr sz="1200" i="1" spc="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45943" y="845718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98341" y="8348472"/>
            <a:ext cx="23685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977794" algn="l"/>
              </a:tabLst>
            </a:pPr>
            <a:r>
              <a:rPr sz="1200" i="1" spc="-25" dirty="0">
                <a:latin typeface="Bookman Old Style"/>
                <a:cs typeface="Bookman Old Style"/>
              </a:rPr>
              <a:t>.	</a:t>
            </a:r>
            <a:r>
              <a:rPr sz="1200" spc="-50" dirty="0">
                <a:latin typeface="Georgia"/>
                <a:cs typeface="Georgia"/>
              </a:rPr>
              <a:t>(4</a:t>
            </a:r>
            <a:r>
              <a:rPr sz="1200" spc="4" dirty="0">
                <a:latin typeface="Georgia"/>
                <a:cs typeface="Georgia"/>
              </a:rPr>
              <a:t>.17)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1702" y="8753860"/>
            <a:ext cx="5972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indent="222224"/>
            <a:r>
              <a:rPr sz="1200" spc="-35" dirty="0">
                <a:latin typeface="Georgia"/>
                <a:cs typeface="Georgia"/>
              </a:rPr>
              <a:t>Because </a:t>
            </a:r>
            <a:r>
              <a:rPr sz="1200" i="1" spc="45" dirty="0">
                <a:latin typeface="Bookman Old Style"/>
                <a:cs typeface="Bookman Old Style"/>
              </a:rPr>
              <a:t>E</a:t>
            </a:r>
            <a:r>
              <a:rPr sz="1200" i="1" spc="67" baseline="-10416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(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r>
              <a:rPr sz="1200" spc="45" dirty="0">
                <a:latin typeface="Georgia"/>
                <a:cs typeface="Georgia"/>
              </a:rPr>
              <a:t>) </a:t>
            </a:r>
            <a:r>
              <a:rPr sz="1200" spc="-50" dirty="0">
                <a:latin typeface="Georgia"/>
                <a:cs typeface="Georgia"/>
              </a:rPr>
              <a:t>has </a:t>
            </a:r>
            <a:r>
              <a:rPr sz="1200" spc="-45" dirty="0">
                <a:latin typeface="Georgia"/>
                <a:cs typeface="Georgia"/>
              </a:rPr>
              <a:t>two </a:t>
            </a:r>
            <a:r>
              <a:rPr sz="1200" spc="-40" dirty="0">
                <a:latin typeface="Georgia"/>
                <a:cs typeface="Georgia"/>
              </a:rPr>
              <a:t>different </a:t>
            </a:r>
            <a:r>
              <a:rPr sz="1200" spc="-55" dirty="0">
                <a:latin typeface="Georgia"/>
                <a:cs typeface="Georgia"/>
              </a:rPr>
              <a:t>forms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interior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spc="-25" dirty="0">
                <a:latin typeface="Georgia"/>
                <a:cs typeface="Georgia"/>
              </a:rPr>
              <a:t>exterior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sphere,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20" dirty="0">
                <a:latin typeface="Georgia"/>
                <a:cs typeface="Georgia"/>
              </a:rPr>
              <a:t>will  </a:t>
            </a:r>
            <a:r>
              <a:rPr sz="1200" spc="-45" dirty="0">
                <a:latin typeface="Georgia"/>
                <a:cs typeface="Georgia"/>
              </a:rPr>
              <a:t>have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0" dirty="0">
                <a:latin typeface="Georgia"/>
                <a:cs typeface="Georgia"/>
              </a:rPr>
              <a:t>split </a:t>
            </a:r>
            <a:r>
              <a:rPr sz="1200" spc="-40" dirty="0">
                <a:latin typeface="Georgia"/>
                <a:cs typeface="Georgia"/>
              </a:rPr>
              <a:t>up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integral in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25" dirty="0">
                <a:latin typeface="Georgia"/>
                <a:cs typeface="Georgia"/>
              </a:rPr>
              <a:t>4.15  </a:t>
            </a:r>
            <a:r>
              <a:rPr sz="1200" spc="-35" dirty="0">
                <a:latin typeface="Georgia"/>
                <a:cs typeface="Georgia"/>
              </a:rPr>
              <a:t>into </a:t>
            </a:r>
            <a:r>
              <a:rPr sz="1200" spc="-45" dirty="0">
                <a:latin typeface="Georgia"/>
                <a:cs typeface="Georgia"/>
              </a:rPr>
              <a:t>two  </a:t>
            </a:r>
            <a:r>
              <a:rPr sz="1200" spc="-25" dirty="0">
                <a:latin typeface="Georgia"/>
                <a:cs typeface="Georgia"/>
              </a:rPr>
              <a:t>parts.  </a:t>
            </a:r>
            <a:r>
              <a:rPr sz="1200" spc="-35" dirty="0">
                <a:latin typeface="Georgia"/>
                <a:cs typeface="Georgia"/>
              </a:rPr>
              <a:t>When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go  from  </a:t>
            </a:r>
            <a:r>
              <a:rPr sz="1200" i="1" dirty="0">
                <a:latin typeface="Meiryo"/>
                <a:cs typeface="Meiryo"/>
              </a:rPr>
              <a:t>∞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65" dirty="0">
                <a:latin typeface="Georgia"/>
                <a:cs typeface="Georgia"/>
              </a:rPr>
              <a:t>we   </a:t>
            </a:r>
            <a:r>
              <a:rPr sz="1200" spc="155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need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9" y="685801"/>
            <a:ext cx="59702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825420" algn="l"/>
              </a:tabLst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699" marR="5080"/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use </a:t>
            </a:r>
            <a:r>
              <a:rPr sz="1200" spc="-14" dirty="0">
                <a:latin typeface="Georgia"/>
                <a:cs typeface="Georgia"/>
              </a:rPr>
              <a:t>Eq. 4.17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i="1" spc="35" dirty="0">
                <a:latin typeface="Bookman Old Style"/>
                <a:cs typeface="Bookman Old Style"/>
              </a:rPr>
              <a:t>E</a:t>
            </a:r>
            <a:r>
              <a:rPr sz="1200" i="1" spc="52" baseline="-10416" dirty="0">
                <a:latin typeface="Bookman Old Style"/>
                <a:cs typeface="Bookman Old Style"/>
              </a:rPr>
              <a:t>r</a:t>
            </a:r>
            <a:r>
              <a:rPr sz="1200" spc="35" dirty="0">
                <a:latin typeface="Georgia"/>
                <a:cs typeface="Georgia"/>
              </a:rPr>
              <a:t>(</a:t>
            </a:r>
            <a:r>
              <a:rPr sz="1200" i="1" spc="35" dirty="0">
                <a:latin typeface="Bookman Old Style"/>
                <a:cs typeface="Bookman Old Style"/>
              </a:rPr>
              <a:t>r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r>
              <a:rPr sz="1200" spc="35" dirty="0">
                <a:latin typeface="Georgia"/>
                <a:cs typeface="Georgia"/>
              </a:rPr>
              <a:t>). </a:t>
            </a:r>
            <a:r>
              <a:rPr sz="1200" spc="-35" dirty="0">
                <a:latin typeface="Georgia"/>
                <a:cs typeface="Georgia"/>
              </a:rPr>
              <a:t>When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55" dirty="0">
                <a:latin typeface="Georgia"/>
                <a:cs typeface="Georgia"/>
              </a:rPr>
              <a:t>go from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55" dirty="0">
                <a:latin typeface="Georgia"/>
                <a:cs typeface="Georgia"/>
              </a:rPr>
              <a:t>need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use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35" dirty="0">
                <a:latin typeface="Georgia"/>
                <a:cs typeface="Georgia"/>
              </a:rPr>
              <a:t>4.16 </a:t>
            </a:r>
            <a:r>
              <a:rPr sz="1200" spc="-45" dirty="0">
                <a:latin typeface="Georgia"/>
                <a:cs typeface="Georgia"/>
              </a:rPr>
              <a:t>for </a:t>
            </a:r>
            <a:r>
              <a:rPr sz="1200" i="1" spc="35" dirty="0">
                <a:latin typeface="Bookman Old Style"/>
                <a:cs typeface="Bookman Old Style"/>
              </a:rPr>
              <a:t>E</a:t>
            </a:r>
            <a:r>
              <a:rPr sz="1200" i="1" spc="52" baseline="-10416" dirty="0">
                <a:latin typeface="Bookman Old Style"/>
                <a:cs typeface="Bookman Old Style"/>
              </a:rPr>
              <a:t>r</a:t>
            </a:r>
            <a:r>
              <a:rPr sz="1200" spc="35" dirty="0">
                <a:latin typeface="Georgia"/>
                <a:cs typeface="Georgia"/>
              </a:rPr>
              <a:t>(</a:t>
            </a:r>
            <a:r>
              <a:rPr sz="1200" i="1" spc="35" dirty="0">
                <a:latin typeface="Bookman Old Style"/>
                <a:cs typeface="Bookman Old Style"/>
              </a:rPr>
              <a:t>r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r>
              <a:rPr sz="1200" spc="35" dirty="0">
                <a:latin typeface="Georgia"/>
                <a:cs typeface="Georgia"/>
              </a:rPr>
              <a:t>). </a:t>
            </a:r>
            <a:r>
              <a:rPr sz="1200" spc="-50" dirty="0">
                <a:latin typeface="Georgia"/>
                <a:cs typeface="Georgia"/>
              </a:rPr>
              <a:t>So  </a:t>
            </a:r>
            <a:r>
              <a:rPr sz="1200" spc="-55" dirty="0">
                <a:latin typeface="Georgia"/>
                <a:cs typeface="Georgia"/>
              </a:rPr>
              <a:t>from  </a:t>
            </a:r>
            <a:r>
              <a:rPr sz="1200" spc="-14" dirty="0">
                <a:latin typeface="Georgia"/>
                <a:cs typeface="Georgia"/>
              </a:rPr>
              <a:t>Eq. </a:t>
            </a:r>
            <a:r>
              <a:rPr sz="1200" spc="-25" dirty="0">
                <a:latin typeface="Georgia"/>
                <a:cs typeface="Georgia"/>
              </a:rPr>
              <a:t>4.15 </a:t>
            </a:r>
            <a:r>
              <a:rPr sz="1200" spc="-65" dirty="0">
                <a:latin typeface="Georgia"/>
                <a:cs typeface="Georgia"/>
              </a:rPr>
              <a:t>we  </a:t>
            </a:r>
            <a:r>
              <a:rPr sz="1200" spc="-70" dirty="0">
                <a:latin typeface="Georgia"/>
                <a:cs typeface="Georgia"/>
              </a:rPr>
              <a:t>now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have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6726" y="1667256"/>
            <a:ext cx="574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45082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100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60" dirty="0">
                <a:latin typeface="Bookman Old Style"/>
                <a:cs typeface="Bookman Old Style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739" y="1827785"/>
            <a:ext cx="1320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26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6" y="1512825"/>
            <a:ext cx="14401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249534" algn="l"/>
              </a:tabLst>
            </a:pPr>
            <a:r>
              <a:rPr sz="1000" spc="155" smtClean="0">
                <a:latin typeface="Arial"/>
                <a:cs typeface="Arial"/>
              </a:rPr>
              <a:t> </a:t>
            </a:r>
            <a:r>
              <a:rPr sz="1200" i="1" spc="127" baseline="-24305" dirty="0">
                <a:latin typeface="Bookman Old Style"/>
                <a:cs typeface="Bookman Old Style"/>
              </a:rPr>
              <a:t>R</a:t>
            </a:r>
            <a:r>
              <a:rPr sz="1200" i="1" spc="127" baseline="-24305">
                <a:latin typeface="Bookman Old Style"/>
                <a:cs typeface="Bookman Old Style"/>
              </a:rPr>
              <a:t>	</a:t>
            </a:r>
            <a:r>
              <a:rPr sz="1000" spc="85" smtClean="0">
                <a:latin typeface="Arial"/>
                <a:cs typeface="Arial"/>
              </a:rPr>
              <a:t> </a:t>
            </a:r>
            <a:r>
              <a:rPr sz="1200" i="1" spc="89" baseline="-24305" dirty="0">
                <a:latin typeface="Bookman Old Style"/>
                <a:cs typeface="Bookman Old Style"/>
              </a:rPr>
              <a:t>r</a:t>
            </a:r>
            <a:endParaRPr sz="1200" baseline="-24305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228" y="1827785"/>
            <a:ext cx="1079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85" dirty="0">
                <a:latin typeface="Bookman Old Style"/>
                <a:cs typeface="Bookman Old Style"/>
              </a:rPr>
              <a:t>R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3379" y="1667256"/>
            <a:ext cx="23571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93020" algn="l"/>
                <a:tab pos="1603188" algn="l"/>
              </a:tabLst>
            </a:pP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Bookman Old Style"/>
                <a:cs typeface="Meiryo"/>
              </a:rPr>
              <a:t>∫</a:t>
            </a:r>
            <a:r>
              <a:rPr sz="1200" i="1" spc="-30" dirty="0">
                <a:latin typeface="Meiryo"/>
                <a:cs typeface="Meiryo"/>
              </a:rPr>
              <a:t>	</a:t>
            </a:r>
            <a:r>
              <a:rPr sz="1200" i="1" spc="25" dirty="0">
                <a:latin typeface="Bookman Old Style"/>
                <a:cs typeface="Bookman Old Style"/>
              </a:rPr>
              <a:t>E</a:t>
            </a:r>
            <a:r>
              <a:rPr sz="1200" i="1" spc="37" baseline="-10416" dirty="0">
                <a:latin typeface="Bookman Old Style"/>
                <a:cs typeface="Bookman Old Style"/>
              </a:rPr>
              <a:t>r, </a:t>
            </a:r>
            <a:r>
              <a:rPr sz="1200" spc="37" baseline="-10416" dirty="0">
                <a:latin typeface="Century"/>
                <a:cs typeface="Century"/>
              </a:rPr>
              <a:t>out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i="1" spc="37" baseline="34722" dirty="0">
                <a:latin typeface="Arial"/>
                <a:cs typeface="Arial"/>
              </a:rPr>
              <a:t>t</a:t>
            </a:r>
            <a:r>
              <a:rPr sz="1200" spc="25" dirty="0">
                <a:latin typeface="Georgia"/>
                <a:cs typeface="Georgia"/>
              </a:rPr>
              <a:t>)</a:t>
            </a:r>
            <a:r>
              <a:rPr sz="1200" spc="-75" dirty="0">
                <a:latin typeface="Georgia"/>
                <a:cs typeface="Georgia"/>
              </a:rPr>
              <a:t> </a:t>
            </a:r>
            <a:r>
              <a:rPr sz="1200" i="1" spc="-30">
                <a:latin typeface="Bookman Old Style"/>
                <a:cs typeface="Bookman Old Style"/>
              </a:rPr>
              <a:t>dr</a:t>
            </a:r>
            <a:r>
              <a:rPr sz="1200" i="1" spc="-43" baseline="34722">
                <a:latin typeface="Arial"/>
                <a:cs typeface="Arial"/>
              </a:rPr>
              <a:t>t</a:t>
            </a:r>
            <a:r>
              <a:rPr sz="1200" i="1" baseline="34722">
                <a:latin typeface="Arial"/>
                <a:cs typeface="Arial"/>
              </a:rPr>
              <a:t> </a:t>
            </a:r>
            <a:r>
              <a:rPr sz="1200" i="1" spc="-30" smtClean="0">
                <a:latin typeface="Meiryo"/>
                <a:cs typeface="Meiryo"/>
              </a:rPr>
              <a:t>−</a:t>
            </a:r>
            <a:r>
              <a:rPr lang="en-US" sz="1200" i="1" spc="-30" dirty="0" smtClean="0">
                <a:latin typeface="Bookman Old Style"/>
                <a:cs typeface="Meiryo"/>
              </a:rPr>
              <a:t>∫</a:t>
            </a:r>
            <a:r>
              <a:rPr sz="1200" i="1" spc="-30" dirty="0">
                <a:latin typeface="Meiryo"/>
                <a:cs typeface="Meiryo"/>
              </a:rPr>
              <a:t>	</a:t>
            </a:r>
            <a:r>
              <a:rPr sz="1200" i="1" spc="25" dirty="0">
                <a:latin typeface="Bookman Old Style"/>
                <a:cs typeface="Bookman Old Style"/>
              </a:rPr>
              <a:t>E</a:t>
            </a:r>
            <a:r>
              <a:rPr sz="1200" i="1" spc="37" baseline="-10416" dirty="0">
                <a:latin typeface="Bookman Old Style"/>
                <a:cs typeface="Bookman Old Style"/>
              </a:rPr>
              <a:t>r, </a:t>
            </a:r>
            <a:r>
              <a:rPr sz="1200" spc="30" baseline="-10416" dirty="0">
                <a:latin typeface="Century"/>
                <a:cs typeface="Century"/>
              </a:rPr>
              <a:t>in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i="1" spc="30" baseline="34722" dirty="0">
                <a:latin typeface="Arial"/>
                <a:cs typeface="Arial"/>
              </a:rPr>
              <a:t>t</a:t>
            </a:r>
            <a:r>
              <a:rPr sz="1200" spc="20" dirty="0">
                <a:latin typeface="Georgia"/>
                <a:cs typeface="Georgia"/>
              </a:rPr>
              <a:t>)</a:t>
            </a:r>
            <a:r>
              <a:rPr sz="1200" spc="-16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Bookman Old Style"/>
                <a:cs typeface="Bookman Old Style"/>
              </a:rPr>
              <a:t>dr</a:t>
            </a:r>
            <a:r>
              <a:rPr sz="1200" i="1" spc="-43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539" y="2054353"/>
            <a:ext cx="3886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55874" algn="l"/>
              </a:tabLst>
            </a:pPr>
            <a:r>
              <a:rPr sz="1200" spc="140" dirty="0">
                <a:latin typeface="Georgia"/>
                <a:cs typeface="Georgia"/>
              </a:rPr>
              <a:t>=	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6635" y="1902970"/>
            <a:ext cx="3581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200" i="1" spc="127" baseline="-20833" dirty="0">
                <a:latin typeface="Bookman Old Style"/>
                <a:cs typeface="Bookman Old Style"/>
              </a:rPr>
              <a:t>R </a:t>
            </a:r>
            <a:r>
              <a:rPr sz="1400" spc="696" baseline="2777" dirty="0">
                <a:latin typeface="Arial"/>
                <a:cs typeface="Arial"/>
              </a:rPr>
              <a:t>.</a:t>
            </a:r>
            <a:endParaRPr sz="1400" baseline="27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0036" y="1950720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6504" y="2167434"/>
            <a:ext cx="44500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6740" y="2164082"/>
            <a:ext cx="74168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265" dirty="0">
                <a:latin typeface="Arial"/>
                <a:cs typeface="Arial"/>
              </a:rPr>
              <a:t>∞</a:t>
            </a:r>
            <a:r>
              <a:rPr sz="800" i="1" spc="589" dirty="0">
                <a:latin typeface="Arial"/>
                <a:cs typeface="Arial"/>
              </a:rPr>
              <a:t> </a:t>
            </a:r>
            <a:r>
              <a:rPr spc="-67" baseline="2314" dirty="0">
                <a:latin typeface="Georgia"/>
                <a:cs typeface="Georgia"/>
              </a:rPr>
              <a:t>4</a:t>
            </a:r>
            <a:r>
              <a:rPr i="1" spc="-67" baseline="2314" dirty="0">
                <a:latin typeface="Bookman Old Style"/>
                <a:cs typeface="Bookman Old Style"/>
              </a:rPr>
              <a:t>πu</a:t>
            </a:r>
            <a:r>
              <a:rPr sz="1200" spc="-67" baseline="-6944" dirty="0">
                <a:latin typeface="Century"/>
                <a:cs typeface="Century"/>
              </a:rPr>
              <a:t>0</a:t>
            </a:r>
            <a:r>
              <a:rPr i="1" spc="-67" baseline="2314" dirty="0">
                <a:latin typeface="Bookman Old Style"/>
                <a:cs typeface="Bookman Old Style"/>
              </a:rPr>
              <a:t>r</a:t>
            </a:r>
            <a:r>
              <a:rPr sz="1200" i="1" spc="-67" baseline="27777" dirty="0">
                <a:latin typeface="Arial"/>
                <a:cs typeface="Arial"/>
              </a:rPr>
              <a:t>t</a:t>
            </a:r>
            <a:r>
              <a:rPr sz="1200" spc="-67" baseline="27777" dirty="0">
                <a:latin typeface="Century"/>
                <a:cs typeface="Century"/>
              </a:rPr>
              <a:t>2</a:t>
            </a:r>
            <a:endParaRPr sz="1200" baseline="27777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4356" y="1896872"/>
            <a:ext cx="12001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10" dirty="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7611" y="2054353"/>
            <a:ext cx="360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30" dirty="0">
                <a:latin typeface="Bookman Old Style"/>
                <a:cs typeface="Bookman Old Style"/>
              </a:rPr>
              <a:t>dr</a:t>
            </a:r>
            <a:r>
              <a:rPr sz="1200" i="1" spc="-43" baseline="34722" dirty="0">
                <a:latin typeface="Arial"/>
                <a:cs typeface="Arial"/>
              </a:rPr>
              <a:t>t</a:t>
            </a:r>
            <a:r>
              <a:rPr sz="1200" i="1" spc="-165" baseline="34722" dirty="0">
                <a:latin typeface="Arial"/>
                <a:cs typeface="Arial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6422" y="1857250"/>
            <a:ext cx="336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400" spc="322" baseline="-19444" dirty="0">
                <a:latin typeface="Arial"/>
                <a:cs typeface="Arial"/>
              </a:rPr>
              <a:t>¸ </a:t>
            </a:r>
            <a:r>
              <a:rPr sz="1200" i="1" spc="89" baseline="-45138" dirty="0">
                <a:latin typeface="Bookman Old Style"/>
                <a:cs typeface="Bookman Old Style"/>
              </a:rPr>
              <a:t>r</a:t>
            </a:r>
            <a:r>
              <a:rPr sz="1200" i="1" spc="-232" baseline="-45138" dirty="0">
                <a:latin typeface="Bookman Old Style"/>
                <a:cs typeface="Bookman Old Style"/>
              </a:rPr>
              <a:t> </a:t>
            </a: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00">
              <a:latin typeface="Times New Roman"/>
              <a:cs typeface="Times New Roman"/>
            </a:endParaRPr>
          </a:p>
          <a:p>
            <a:pPr marL="82540"/>
            <a:r>
              <a:rPr sz="800" i="1" spc="85" dirty="0">
                <a:latin typeface="Bookman Old Style"/>
                <a:cs typeface="Bookman Old Style"/>
              </a:rPr>
              <a:t>R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4953" y="2167434"/>
            <a:ext cx="460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2555" y="1950719"/>
            <a:ext cx="476884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2"/>
            <a:r>
              <a:rPr sz="1200" i="1" spc="-4" dirty="0">
                <a:latin typeface="Bookman Old Style"/>
                <a:cs typeface="Bookman Old Style"/>
              </a:rPr>
              <a:t>qr</a:t>
            </a:r>
            <a:r>
              <a:rPr sz="1200" i="1" spc="-7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  <a:p>
            <a:pPr marL="12699">
              <a:spcBef>
                <a:spcPts val="191"/>
              </a:spcBef>
            </a:pPr>
            <a:r>
              <a:rPr sz="1200" spc="-60" dirty="0">
                <a:latin typeface="Georgia"/>
                <a:cs typeface="Georgia"/>
              </a:rPr>
              <a:t>4</a:t>
            </a:r>
            <a:r>
              <a:rPr sz="1200" i="1" spc="-60" dirty="0">
                <a:latin typeface="Bookman Old Style"/>
                <a:cs typeface="Bookman Old Style"/>
              </a:rPr>
              <a:t>πu</a:t>
            </a:r>
            <a:r>
              <a:rPr sz="1200" spc="-89" baseline="-10416" dirty="0">
                <a:latin typeface="Century"/>
                <a:cs typeface="Century"/>
              </a:rPr>
              <a:t>0</a:t>
            </a:r>
            <a:r>
              <a:rPr sz="1200" i="1" spc="-60" dirty="0">
                <a:latin typeface="Bookman Old Style"/>
                <a:cs typeface="Bookman Old Style"/>
              </a:rPr>
              <a:t>R</a:t>
            </a:r>
            <a:r>
              <a:rPr sz="1200" spc="-89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4996" y="1857248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7399" y="2054353"/>
            <a:ext cx="2025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75" dirty="0">
                <a:latin typeface="Bookman Old Style"/>
                <a:cs typeface="Bookman Old Style"/>
              </a:rPr>
              <a:t>d</a:t>
            </a:r>
            <a:r>
              <a:rPr sz="1200" i="1" spc="-30" dirty="0">
                <a:latin typeface="Bookman Old Style"/>
                <a:cs typeface="Bookman Old Style"/>
              </a:rPr>
              <a:t>r</a:t>
            </a:r>
            <a:r>
              <a:rPr sz="1200" i="1" spc="22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9540" y="2484119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9890" y="2597201"/>
            <a:ext cx="286511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13380" y="2587754"/>
            <a:ext cx="39179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37037" dirty="0">
                <a:latin typeface="Meiryo"/>
                <a:cs typeface="Meiryo"/>
              </a:rPr>
              <a:t>−</a:t>
            </a:r>
            <a:r>
              <a:rPr i="1" spc="-433" baseline="37037" dirty="0">
                <a:latin typeface="Meiryo"/>
                <a:cs typeface="Meiryo"/>
              </a:rPr>
              <a:t> 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3046" y="2659891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1267" y="2644650"/>
            <a:ext cx="1320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26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1123" y="2383535"/>
            <a:ext cx="7785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31748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q	</a:t>
            </a:r>
            <a:r>
              <a:rPr sz="1400" spc="547" baseline="52777" dirty="0">
                <a:latin typeface="Arial"/>
                <a:cs typeface="Arial"/>
              </a:rPr>
              <a:t>.</a:t>
            </a:r>
            <a:r>
              <a:rPr sz="1400" spc="547" baseline="33333" dirty="0">
                <a:latin typeface="Arial"/>
                <a:cs typeface="Arial"/>
              </a:rPr>
              <a:t>¸</a:t>
            </a:r>
            <a:r>
              <a:rPr sz="1400" spc="7" baseline="33333" dirty="0">
                <a:latin typeface="Arial"/>
                <a:cs typeface="Arial"/>
              </a:rPr>
              <a:t> </a:t>
            </a:r>
            <a:r>
              <a:rPr sz="1200" i="1" spc="127" baseline="20833" dirty="0">
                <a:latin typeface="Bookman Old Style"/>
                <a:cs typeface="Bookman Old Style"/>
              </a:rPr>
              <a:t>R </a:t>
            </a:r>
            <a:r>
              <a:rPr sz="1200" i="1" spc="-30" dirty="0">
                <a:latin typeface="Bookman Old Style"/>
                <a:cs typeface="Bookman Old Style"/>
              </a:rPr>
              <a:t>dr</a:t>
            </a:r>
            <a:r>
              <a:rPr sz="1200" i="1" spc="-43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9594" y="2597201"/>
            <a:ext cx="185927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39390" y="2545080"/>
            <a:ext cx="361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30" baseline="-16203" dirty="0">
                <a:latin typeface="Bookman Old Style"/>
                <a:cs typeface="Bookman Old Style"/>
              </a:rPr>
              <a:t>r</a:t>
            </a:r>
            <a:r>
              <a:rPr sz="800" i="1" spc="20" dirty="0">
                <a:latin typeface="Arial"/>
                <a:cs typeface="Arial"/>
              </a:rPr>
              <a:t>t</a:t>
            </a:r>
            <a:r>
              <a:rPr sz="800" spc="20" dirty="0">
                <a:latin typeface="Century"/>
                <a:cs typeface="Century"/>
              </a:rPr>
              <a:t>2</a:t>
            </a:r>
            <a:r>
              <a:rPr sz="800" spc="25" dirty="0">
                <a:latin typeface="Century"/>
                <a:cs typeface="Century"/>
              </a:rPr>
              <a:t> </a:t>
            </a:r>
            <a:r>
              <a:rPr spc="209" baseline="23148" dirty="0">
                <a:latin typeface="Georgia"/>
                <a:cs typeface="Georgia"/>
              </a:rPr>
              <a:t>+</a:t>
            </a:r>
            <a:endParaRPr baseline="23148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8197" y="2307335"/>
            <a:ext cx="38544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215" dirty="0">
                <a:latin typeface="Arial"/>
                <a:cs typeface="Arial"/>
              </a:rPr>
              <a:t>¸ </a:t>
            </a:r>
            <a:r>
              <a:rPr sz="1200" i="1" spc="89" baseline="-20833" dirty="0">
                <a:latin typeface="Bookman Old Style"/>
                <a:cs typeface="Bookman Old Style"/>
              </a:rPr>
              <a:t>r</a:t>
            </a:r>
            <a:r>
              <a:rPr sz="1200" i="1" spc="97" baseline="-20833" dirty="0">
                <a:latin typeface="Bookman Old Style"/>
                <a:cs typeface="Bookman Old Style"/>
              </a:rPr>
              <a:t> </a:t>
            </a:r>
            <a:r>
              <a:rPr i="1" spc="60" baseline="-27777" dirty="0">
                <a:latin typeface="Bookman Old Style"/>
                <a:cs typeface="Bookman Old Style"/>
              </a:rPr>
              <a:t>r</a:t>
            </a:r>
            <a:r>
              <a:rPr sz="1200" i="1" spc="60" baseline="-10416" dirty="0">
                <a:latin typeface="Arial"/>
                <a:cs typeface="Arial"/>
              </a:rPr>
              <a:t>t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46145" y="2597201"/>
            <a:ext cx="17678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78300" y="2484119"/>
            <a:ext cx="541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127" baseline="-59027" dirty="0">
                <a:latin typeface="Bookman Old Style"/>
                <a:cs typeface="Bookman Old Style"/>
              </a:rPr>
              <a:t>R </a:t>
            </a:r>
            <a:r>
              <a:rPr i="1" spc="22" baseline="-37037" dirty="0">
                <a:latin typeface="Bookman Old Style"/>
                <a:cs typeface="Bookman Old Style"/>
              </a:rPr>
              <a:t>R</a:t>
            </a:r>
            <a:r>
              <a:rPr sz="1200" spc="22" baseline="-34722" dirty="0">
                <a:latin typeface="Century"/>
                <a:cs typeface="Century"/>
              </a:rPr>
              <a:t>3</a:t>
            </a:r>
            <a:r>
              <a:rPr sz="1200" spc="-22" baseline="-34722" dirty="0">
                <a:latin typeface="Century"/>
                <a:cs typeface="Century"/>
              </a:rPr>
              <a:t> </a:t>
            </a:r>
            <a:r>
              <a:rPr sz="1200" i="1" spc="-60" dirty="0">
                <a:latin typeface="Bookman Old Style"/>
                <a:cs typeface="Bookman Old Style"/>
              </a:rPr>
              <a:t>dr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6460" y="2473963"/>
            <a:ext cx="558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4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33035" y="2287018"/>
            <a:ext cx="12636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1703" y="2901696"/>
            <a:ext cx="31451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60" dirty="0">
                <a:latin typeface="Georgia"/>
                <a:cs typeface="Georgia"/>
              </a:rPr>
              <a:t>Now  </a:t>
            </a:r>
            <a:r>
              <a:rPr sz="1200" spc="-55" dirty="0">
                <a:latin typeface="Georgia"/>
                <a:cs typeface="Georgia"/>
              </a:rPr>
              <a:t>do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individual </a:t>
            </a:r>
            <a:r>
              <a:rPr sz="1200" spc="-35" dirty="0">
                <a:latin typeface="Georgia"/>
                <a:cs typeface="Georgia"/>
              </a:rPr>
              <a:t>integrals  </a:t>
            </a:r>
            <a:r>
              <a:rPr sz="1200" spc="-45" dirty="0">
                <a:latin typeface="Georgia"/>
                <a:cs typeface="Georgia"/>
              </a:rPr>
              <a:t>and  </a:t>
            </a:r>
            <a:r>
              <a:rPr sz="1200" spc="-30" dirty="0">
                <a:latin typeface="Georgia"/>
                <a:cs typeface="Georgia"/>
              </a:rPr>
              <a:t>we’re</a:t>
            </a:r>
            <a:r>
              <a:rPr sz="1200" spc="-110" dirty="0">
                <a:latin typeface="Georgia"/>
                <a:cs typeface="Georgia"/>
              </a:rPr>
              <a:t> </a:t>
            </a:r>
            <a:r>
              <a:rPr sz="1200" spc="-55" dirty="0">
                <a:latin typeface="Georgia"/>
                <a:cs typeface="Georgia"/>
              </a:rPr>
              <a:t>done: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51254" y="3352800"/>
            <a:ext cx="574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45082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100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60" dirty="0">
                <a:latin typeface="Bookman Old Style"/>
                <a:cs typeface="Bookman Old Style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5653" y="3252216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71368" y="3465882"/>
            <a:ext cx="28651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24861" y="3459480"/>
            <a:ext cx="39179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39351" dirty="0">
                <a:latin typeface="Meiryo"/>
                <a:cs typeface="Meiryo"/>
              </a:rPr>
              <a:t>−</a:t>
            </a:r>
            <a:r>
              <a:rPr i="1" spc="-433" baseline="39351" dirty="0">
                <a:latin typeface="Meiryo"/>
                <a:cs typeface="Meiryo"/>
              </a:rPr>
              <a:t> 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85108" y="3113026"/>
            <a:ext cx="1384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181" dirty="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5108" y="3228848"/>
            <a:ext cx="1384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181" dirty="0">
                <a:latin typeface="Arial"/>
                <a:cs typeface="Arial"/>
              </a:rPr>
              <a:t>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41343" y="3465882"/>
            <a:ext cx="10668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028947" y="3459480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9053" y="3464562"/>
            <a:ext cx="558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14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47236" y="3127248"/>
            <a:ext cx="1720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pc="89" baseline="-46296" dirty="0">
                <a:latin typeface="Georgia"/>
                <a:cs typeface="Georgia"/>
              </a:rPr>
              <a:t>1  </a:t>
            </a:r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0867" y="3228848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50867" y="3302001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4838" y="3352802"/>
            <a:ext cx="3244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268573" algn="l"/>
              </a:tabLst>
            </a:pPr>
            <a:r>
              <a:rPr sz="1200" i="1" spc="-30" dirty="0">
                <a:latin typeface="Meiryo"/>
                <a:cs typeface="Meiryo"/>
              </a:rPr>
              <a:t>− 	</a:t>
            </a:r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3540" y="3217674"/>
            <a:ext cx="1079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i="1" spc="85" dirty="0">
                <a:latin typeface="Bookman Old Style"/>
                <a:cs typeface="Bookman Old Style"/>
              </a:rPr>
              <a:t>R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50156" y="3252216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16833" y="3465882"/>
            <a:ext cx="2499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04435" y="3459480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90366" y="346456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69613" y="3152648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69613" y="3302001"/>
            <a:ext cx="685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39845" y="3352802"/>
            <a:ext cx="497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41907" algn="l"/>
              </a:tabLst>
            </a:pPr>
            <a:r>
              <a:rPr sz="1200" spc="140" dirty="0">
                <a:latin typeface="Georgia"/>
                <a:cs typeface="Georgia"/>
              </a:rPr>
              <a:t>+ 	</a:t>
            </a:r>
            <a:r>
              <a:rPr sz="1000" spc="-555" dirty="0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12287" y="3113026"/>
            <a:ext cx="2266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89" baseline="-41666" dirty="0">
                <a:latin typeface="Bookman Old Style"/>
                <a:cs typeface="Bookman Old Style"/>
              </a:rPr>
              <a:t>r  </a:t>
            </a:r>
            <a:r>
              <a:rPr sz="1000" spc="181" dirty="0">
                <a:latin typeface="Arial"/>
                <a:cs typeface="Arial"/>
              </a:rPr>
              <a:t>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20261" y="3228848"/>
            <a:ext cx="4191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baseline="3472" dirty="0">
                <a:latin typeface="Arial"/>
                <a:cs typeface="Arial"/>
              </a:rPr>
              <a:t>t</a:t>
            </a:r>
            <a:r>
              <a:rPr sz="1200" baseline="3472" dirty="0">
                <a:latin typeface="Century"/>
                <a:cs typeface="Century"/>
              </a:rPr>
              <a:t>2 </a:t>
            </a:r>
            <a:r>
              <a:rPr sz="1000" spc="-555" dirty="0">
                <a:latin typeface="Arial"/>
                <a:cs typeface="Arial"/>
              </a:rPr>
              <a:t> </a:t>
            </a:r>
            <a:r>
              <a:rPr sz="1000" spc="-270" dirty="0">
                <a:latin typeface="Arial"/>
                <a:cs typeface="Arial"/>
              </a:rPr>
              <a:t> </a:t>
            </a:r>
            <a:r>
              <a:rPr sz="1000" spc="181" dirty="0">
                <a:latin typeface="Arial"/>
                <a:cs typeface="Arial"/>
              </a:rPr>
              <a:t>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69611" y="3454401"/>
            <a:ext cx="2692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000" spc="-555" dirty="0">
                <a:latin typeface="Arial"/>
                <a:cs typeface="Arial"/>
              </a:rPr>
              <a:t></a:t>
            </a:r>
            <a:r>
              <a:rPr sz="1200" i="1" spc="179" baseline="-45138" dirty="0">
                <a:latin typeface="Bookman Old Style"/>
                <a:cs typeface="Bookman Old Style"/>
              </a:rPr>
              <a:t>R</a:t>
            </a:r>
            <a:r>
              <a:rPr sz="1000" spc="181" dirty="0">
                <a:latin typeface="Arial"/>
                <a:cs typeface="Arial"/>
              </a:rPr>
              <a:t>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84068" y="3822190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65653" y="3718559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471368" y="3932226"/>
            <a:ext cx="28651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24861" y="3925823"/>
            <a:ext cx="39179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37037" dirty="0">
                <a:latin typeface="Meiryo"/>
                <a:cs typeface="Meiryo"/>
              </a:rPr>
              <a:t>−</a:t>
            </a:r>
            <a:r>
              <a:rPr i="1" spc="-433" baseline="37037" dirty="0">
                <a:latin typeface="Meiryo"/>
                <a:cs typeface="Meiryo"/>
              </a:rPr>
              <a:t> </a:t>
            </a:r>
            <a:r>
              <a:rPr sz="1200" spc="-110" dirty="0">
                <a:latin typeface="Georgia"/>
                <a:cs typeface="Georgia"/>
              </a:rPr>
              <a:t>4</a:t>
            </a:r>
            <a:r>
              <a:rPr sz="1200" i="1" spc="-110" dirty="0">
                <a:latin typeface="Bookman Old Style"/>
                <a:cs typeface="Bookman Old Style"/>
              </a:rPr>
              <a:t>πu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84524" y="3997961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524" y="3454403"/>
            <a:ext cx="64135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78734" algn="l"/>
              </a:tabLst>
            </a:pPr>
            <a:r>
              <a:rPr sz="1200" spc="-22" baseline="-27777" dirty="0">
                <a:latin typeface="Century"/>
                <a:cs typeface="Century"/>
              </a:rPr>
              <a:t>0</a:t>
            </a:r>
            <a:r>
              <a:rPr sz="1200" spc="-43" baseline="-27777" dirty="0">
                <a:latin typeface="Century"/>
                <a:cs typeface="Century"/>
              </a:rPr>
              <a:t> </a:t>
            </a:r>
            <a:r>
              <a:rPr sz="1000" spc="181" dirty="0">
                <a:latin typeface="Arial"/>
                <a:cs typeface="Arial"/>
              </a:rPr>
              <a:t> 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145" dirty="0">
                <a:latin typeface="Arial"/>
                <a:cs typeface="Arial"/>
              </a:rPr>
              <a:t></a:t>
            </a:r>
            <a:r>
              <a:rPr sz="1200" i="1" spc="-217" baseline="-45138" dirty="0">
                <a:latin typeface="Arial"/>
                <a:cs typeface="Arial"/>
              </a:rPr>
              <a:t>∞</a:t>
            </a:r>
            <a:endParaRPr sz="1200" baseline="-45138">
              <a:latin typeface="Arial"/>
              <a:cs typeface="Arial"/>
            </a:endParaRPr>
          </a:p>
          <a:p>
            <a:pPr marL="113017">
              <a:spcBef>
                <a:spcPts val="145"/>
              </a:spcBef>
            </a:pPr>
            <a:r>
              <a:rPr sz="1000" spc="509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32198" y="3932226"/>
            <a:ext cx="115824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85692" y="3822190"/>
            <a:ext cx="4375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315" dirty="0">
                <a:latin typeface="Meiryo"/>
                <a:cs typeface="Meiryo"/>
              </a:rPr>
              <a:t> </a:t>
            </a:r>
            <a:r>
              <a:rPr i="1" spc="67" baseline="-37037" dirty="0">
                <a:latin typeface="Bookman Old Style"/>
                <a:cs typeface="Bookman Old Style"/>
              </a:rPr>
              <a:t>R</a:t>
            </a:r>
            <a:r>
              <a:rPr i="1" spc="-82" baseline="-37037" dirty="0">
                <a:latin typeface="Bookman Old Style"/>
                <a:cs typeface="Bookman Old Style"/>
              </a:rPr>
              <a:t> </a:t>
            </a:r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58335" y="3932226"/>
            <a:ext cx="609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25772" y="3925823"/>
            <a:ext cx="26670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-22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38094" y="3718559"/>
            <a:ext cx="10560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20003" algn="l"/>
              </a:tabLst>
            </a:pPr>
            <a:r>
              <a:rPr sz="1200" spc="60" dirty="0">
                <a:latin typeface="Georgia"/>
                <a:cs typeface="Georgia"/>
              </a:rPr>
              <a:t>1	</a:t>
            </a:r>
            <a:r>
              <a:rPr sz="1200" spc="20" dirty="0">
                <a:latin typeface="Georgia"/>
                <a:cs typeface="Georgia"/>
              </a:rPr>
              <a:t>(</a:t>
            </a:r>
            <a:r>
              <a:rPr sz="1200" i="1" spc="20" dirty="0">
                <a:latin typeface="Bookman Old Style"/>
                <a:cs typeface="Bookman Old Style"/>
              </a:rPr>
              <a:t>r</a:t>
            </a:r>
            <a:r>
              <a:rPr sz="1200" spc="30" baseline="31250" dirty="0">
                <a:latin typeface="Century"/>
                <a:cs typeface="Century"/>
              </a:rPr>
              <a:t>2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80" dirty="0">
                <a:latin typeface="Meiryo"/>
                <a:cs typeface="Meiryo"/>
              </a:rPr>
              <a:t> </a:t>
            </a:r>
            <a:r>
              <a:rPr sz="1200" i="1" spc="175" dirty="0">
                <a:latin typeface="Bookman Old Style"/>
                <a:cs typeface="Bookman Old Style"/>
              </a:rPr>
              <a:t>R</a:t>
            </a:r>
            <a:r>
              <a:rPr sz="1200" spc="262" baseline="31250" dirty="0">
                <a:latin typeface="Century"/>
                <a:cs typeface="Century"/>
              </a:rPr>
              <a:t>2</a:t>
            </a:r>
            <a:r>
              <a:rPr sz="1200" spc="175" dirty="0">
                <a:latin typeface="Georgia"/>
                <a:cs typeface="Georgia"/>
              </a:rPr>
              <a:t>)</a:t>
            </a:r>
            <a:r>
              <a:rPr sz="1400" spc="262" baseline="52777" dirty="0">
                <a:latin typeface="Arial"/>
                <a:cs typeface="Arial"/>
              </a:rPr>
              <a:t>.</a:t>
            </a:r>
            <a:endParaRPr sz="1400" baseline="5277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4068" y="4251959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52496" y="4361994"/>
            <a:ext cx="286512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94455" y="4361994"/>
            <a:ext cx="249936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340102" y="4148328"/>
            <a:ext cx="70866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33" algn="ctr">
              <a:tabLst>
                <a:tab pos="325717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q	</a:t>
            </a:r>
            <a:r>
              <a:rPr sz="1400" spc="914" baseline="52777" dirty="0">
                <a:latin typeface="Arial"/>
                <a:cs typeface="Arial"/>
              </a:rPr>
              <a:t>.</a:t>
            </a:r>
            <a:r>
              <a:rPr sz="1200" spc="-100" dirty="0">
                <a:latin typeface="Georgia"/>
                <a:cs typeface="Georgia"/>
              </a:rPr>
              <a:t>2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  <a:p>
            <a:pPr algn="ctr">
              <a:spcBef>
                <a:spcPts val="191"/>
              </a:spcBef>
            </a:pPr>
            <a:r>
              <a:rPr sz="1200" spc="-100" dirty="0">
                <a:latin typeface="Georgia"/>
                <a:cs typeface="Georgia"/>
              </a:rPr>
              <a:t>4</a:t>
            </a:r>
            <a:r>
              <a:rPr sz="1200" i="1" spc="-100" dirty="0">
                <a:latin typeface="Bookman Old Style"/>
                <a:cs typeface="Bookman Old Style"/>
              </a:rPr>
              <a:t>πu</a:t>
            </a:r>
            <a:r>
              <a:rPr sz="1200" spc="-150" baseline="-10416" dirty="0">
                <a:latin typeface="Century"/>
                <a:cs typeface="Century"/>
              </a:rPr>
              <a:t>0     </a:t>
            </a:r>
            <a:r>
              <a:rPr sz="1200" spc="-104" baseline="-10416" dirty="0">
                <a:latin typeface="Century"/>
                <a:cs typeface="Century"/>
              </a:rPr>
              <a:t> </a:t>
            </a:r>
            <a:r>
              <a:rPr sz="1200" spc="-25" dirty="0">
                <a:latin typeface="Georgia"/>
                <a:cs typeface="Georgia"/>
              </a:rPr>
              <a:t>2</a:t>
            </a:r>
            <a:r>
              <a:rPr sz="1200" i="1" spc="-25" dirty="0">
                <a:latin typeface="Bookman Old Style"/>
                <a:cs typeface="Bookman Old Style"/>
              </a:rPr>
              <a:t>R</a:t>
            </a:r>
            <a:r>
              <a:rPr sz="1200" spc="-37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77715" y="4251959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+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54703" y="4361994"/>
            <a:ext cx="609600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242308" y="4148329"/>
            <a:ext cx="748029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10" dirty="0">
                <a:latin typeface="Georgia"/>
                <a:cs typeface="Georgia"/>
              </a:rPr>
              <a:t>(</a:t>
            </a:r>
            <a:r>
              <a:rPr sz="1200" i="1" spc="10" dirty="0">
                <a:latin typeface="Bookman Old Style"/>
                <a:cs typeface="Bookman Old Style"/>
              </a:rPr>
              <a:t>R</a:t>
            </a:r>
            <a:r>
              <a:rPr sz="1200" spc="14" baseline="31250" dirty="0">
                <a:latin typeface="Century"/>
                <a:cs typeface="Century"/>
              </a:rPr>
              <a:t>2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60" dirty="0">
                <a:latin typeface="Meiryo"/>
                <a:cs typeface="Meiryo"/>
              </a:rPr>
              <a:t> </a:t>
            </a:r>
            <a:r>
              <a:rPr sz="1200" i="1" spc="175" dirty="0">
                <a:latin typeface="Bookman Old Style"/>
                <a:cs typeface="Bookman Old Style"/>
              </a:rPr>
              <a:t>r</a:t>
            </a:r>
            <a:r>
              <a:rPr sz="1200" spc="262" baseline="31250" dirty="0">
                <a:latin typeface="Century"/>
                <a:cs typeface="Century"/>
              </a:rPr>
              <a:t>2</a:t>
            </a:r>
            <a:r>
              <a:rPr sz="1200" spc="175" dirty="0">
                <a:latin typeface="Georgia"/>
                <a:cs typeface="Georgia"/>
              </a:rPr>
              <a:t>)</a:t>
            </a:r>
            <a:r>
              <a:rPr sz="1400" spc="262" baseline="52777" dirty="0">
                <a:latin typeface="Arial"/>
                <a:cs typeface="Arial"/>
              </a:rPr>
              <a:t>.</a:t>
            </a:r>
            <a:endParaRPr sz="1400" baseline="52777">
              <a:latin typeface="Arial"/>
              <a:cs typeface="Arial"/>
            </a:endParaRPr>
          </a:p>
          <a:p>
            <a:pPr marR="114287" algn="ctr">
              <a:spcBef>
                <a:spcPts val="191"/>
              </a:spcBef>
            </a:pPr>
            <a:r>
              <a:rPr sz="1200" spc="-25" dirty="0">
                <a:latin typeface="Georgia"/>
                <a:cs typeface="Georgia"/>
              </a:rPr>
              <a:t>2</a:t>
            </a:r>
            <a:r>
              <a:rPr sz="1200" i="1" spc="-25" dirty="0">
                <a:latin typeface="Bookman Old Style"/>
                <a:cs typeface="Bookman Old Style"/>
              </a:rPr>
              <a:t>R</a:t>
            </a:r>
            <a:r>
              <a:rPr sz="1200" spc="-37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84068" y="4678680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352497" y="4788713"/>
            <a:ext cx="752855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340101" y="4575047"/>
            <a:ext cx="778510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i="1" spc="-30" dirty="0">
                <a:latin typeface="Bookman Old Style"/>
                <a:cs typeface="Bookman Old Style"/>
              </a:rPr>
              <a:t>q</a:t>
            </a:r>
            <a:r>
              <a:rPr sz="1200" spc="-30" dirty="0">
                <a:latin typeface="Georgia"/>
                <a:cs typeface="Georgia"/>
              </a:rPr>
              <a:t>(3</a:t>
            </a:r>
            <a:r>
              <a:rPr sz="1200" i="1" spc="-30" dirty="0">
                <a:latin typeface="Bookman Old Style"/>
                <a:cs typeface="Bookman Old Style"/>
              </a:rPr>
              <a:t>R</a:t>
            </a:r>
            <a:r>
              <a:rPr sz="1200" spc="-43" baseline="31250" dirty="0">
                <a:latin typeface="Century"/>
                <a:cs typeface="Century"/>
              </a:rPr>
              <a:t>2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230" dirty="0">
                <a:latin typeface="Meiryo"/>
                <a:cs typeface="Meiryo"/>
              </a:rPr>
              <a:t> </a:t>
            </a:r>
            <a:r>
              <a:rPr sz="1200" i="1" spc="30" dirty="0">
                <a:latin typeface="Bookman Old Style"/>
                <a:cs typeface="Bookman Old Style"/>
              </a:rPr>
              <a:t>r</a:t>
            </a:r>
            <a:r>
              <a:rPr sz="1200" spc="43" baseline="31250" dirty="0">
                <a:latin typeface="Century"/>
                <a:cs typeface="Century"/>
              </a:rPr>
              <a:t>2</a:t>
            </a:r>
            <a:r>
              <a:rPr sz="1200" spc="30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  <a:p>
            <a:pPr algn="ctr">
              <a:spcBef>
                <a:spcPts val="191"/>
              </a:spcBef>
            </a:pPr>
            <a:r>
              <a:rPr sz="1200" spc="-65" dirty="0">
                <a:latin typeface="Georgia"/>
                <a:cs typeface="Georgia"/>
              </a:rPr>
              <a:t>8</a:t>
            </a:r>
            <a:r>
              <a:rPr sz="1200" i="1" spc="-65" dirty="0">
                <a:latin typeface="Bookman Old Style"/>
                <a:cs typeface="Bookman Old Style"/>
              </a:rPr>
              <a:t>πu</a:t>
            </a:r>
            <a:r>
              <a:rPr sz="1200" spc="-97" baseline="-10416" dirty="0">
                <a:latin typeface="Century"/>
                <a:cs typeface="Century"/>
              </a:rPr>
              <a:t>0</a:t>
            </a:r>
            <a:r>
              <a:rPr sz="1200" i="1" spc="-65" dirty="0">
                <a:latin typeface="Bookman Old Style"/>
                <a:cs typeface="Bookman Old Style"/>
              </a:rPr>
              <a:t>R</a:t>
            </a:r>
            <a:r>
              <a:rPr sz="1200" spc="-97" baseline="24305" dirty="0">
                <a:latin typeface="Century"/>
                <a:cs typeface="Century"/>
              </a:rPr>
              <a:t>3</a:t>
            </a:r>
            <a:endParaRPr sz="1200" baseline="24305">
              <a:latin typeface="Century"/>
              <a:cs typeface="Century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01700" y="5151122"/>
            <a:ext cx="5981700" cy="81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5080" algn="just">
              <a:buFont typeface="Georgia"/>
              <a:buAutoNum type="alphaLcParenBoth" startAt="2"/>
              <a:tabLst>
                <a:tab pos="278098" algn="l"/>
              </a:tabLst>
            </a:pPr>
            <a:r>
              <a:rPr sz="1200" spc="-10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difference </a:t>
            </a:r>
            <a:r>
              <a:rPr sz="1200" spc="-40" dirty="0">
                <a:latin typeface="Georgia"/>
                <a:cs typeface="Georgia"/>
              </a:rPr>
              <a:t>between </a:t>
            </a:r>
            <a:r>
              <a:rPr sz="1200" spc="-25" dirty="0">
                <a:latin typeface="Georgia"/>
                <a:cs typeface="Georgia"/>
              </a:rPr>
              <a:t>this </a:t>
            </a: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45" dirty="0">
                <a:latin typeface="Georgia"/>
                <a:cs typeface="Georgia"/>
              </a:rPr>
              <a:t>and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previous example is </a:t>
            </a:r>
            <a:r>
              <a:rPr sz="1200" spc="-50" dirty="0">
                <a:latin typeface="Georgia"/>
                <a:cs typeface="Georgia"/>
              </a:rPr>
              <a:t>due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different  </a:t>
            </a:r>
            <a:r>
              <a:rPr sz="1200" spc="-50" dirty="0">
                <a:latin typeface="Georgia"/>
                <a:cs typeface="Georgia"/>
              </a:rPr>
              <a:t>choice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50" dirty="0">
                <a:latin typeface="Georgia"/>
                <a:cs typeface="Georgia"/>
              </a:rPr>
              <a:t>reference </a:t>
            </a:r>
            <a:r>
              <a:rPr sz="1200" spc="-30" dirty="0">
                <a:latin typeface="Georgia"/>
                <a:cs typeface="Georgia"/>
              </a:rPr>
              <a:t>point. </a:t>
            </a:r>
            <a:r>
              <a:rPr sz="1200" spc="-20" dirty="0">
                <a:latin typeface="Georgia"/>
                <a:cs typeface="Georgia"/>
              </a:rPr>
              <a:t>There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65" dirty="0">
                <a:latin typeface="Georgia"/>
                <a:cs typeface="Georgia"/>
              </a:rPr>
              <a:t>no </a:t>
            </a:r>
            <a:r>
              <a:rPr sz="1200" spc="-50" dirty="0">
                <a:latin typeface="Georgia"/>
                <a:cs typeface="Georgia"/>
              </a:rPr>
              <a:t>problem here </a:t>
            </a:r>
            <a:r>
              <a:rPr sz="1200" spc="-45" dirty="0">
                <a:latin typeface="Georgia"/>
                <a:cs typeface="Georgia"/>
              </a:rPr>
              <a:t>since </a:t>
            </a:r>
            <a:r>
              <a:rPr sz="1200" spc="14" dirty="0">
                <a:latin typeface="Georgia"/>
                <a:cs typeface="Georgia"/>
              </a:rPr>
              <a:t>it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30" dirty="0">
                <a:latin typeface="Georgia"/>
                <a:cs typeface="Georgia"/>
              </a:rPr>
              <a:t>only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50" dirty="0">
                <a:latin typeface="Arial"/>
                <a:cs typeface="Arial"/>
              </a:rPr>
              <a:t>differences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0" dirty="0">
                <a:latin typeface="Georgia"/>
                <a:cs typeface="Georgia"/>
              </a:rPr>
              <a:t>electrical 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45" dirty="0">
                <a:latin typeface="Georgia"/>
                <a:cs typeface="Georgia"/>
              </a:rPr>
              <a:t>have </a:t>
            </a:r>
            <a:r>
              <a:rPr sz="1200" spc="-30" dirty="0">
                <a:latin typeface="Georgia"/>
                <a:cs typeface="Georgia"/>
              </a:rPr>
              <a:t>any </a:t>
            </a:r>
            <a:r>
              <a:rPr sz="1200" spc="-50" dirty="0">
                <a:latin typeface="Georgia"/>
                <a:cs typeface="Georgia"/>
              </a:rPr>
              <a:t>meaning 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181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physics.</a:t>
            </a:r>
            <a:endParaRPr sz="1200">
              <a:latin typeface="Georgia"/>
              <a:cs typeface="Georgia"/>
            </a:endParaRPr>
          </a:p>
          <a:p>
            <a:pPr marL="271748" indent="-259048" algn="just">
              <a:spcBef>
                <a:spcPts val="599"/>
              </a:spcBef>
              <a:buFont typeface="Georgia"/>
              <a:buAutoNum type="alphaLcParenBoth" startAt="2"/>
              <a:tabLst>
                <a:tab pos="271748" algn="l"/>
              </a:tabLst>
            </a:pPr>
            <a:r>
              <a:rPr sz="1200" spc="-45" dirty="0">
                <a:latin typeface="Georgia"/>
                <a:cs typeface="Georgia"/>
              </a:rPr>
              <a:t>using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0" dirty="0">
                <a:latin typeface="Georgia"/>
                <a:cs typeface="Georgia"/>
              </a:rPr>
              <a:t>result 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14" dirty="0">
                <a:latin typeface="Georgia"/>
                <a:cs typeface="Georgia"/>
              </a:rPr>
              <a:t>part </a:t>
            </a:r>
            <a:r>
              <a:rPr sz="1200" spc="-10" dirty="0">
                <a:latin typeface="Georgia"/>
                <a:cs typeface="Georgia"/>
              </a:rPr>
              <a:t>(a), </a:t>
            </a:r>
            <a:r>
              <a:rPr sz="1200" spc="-65" dirty="0">
                <a:latin typeface="Georgia"/>
                <a:cs typeface="Georgia"/>
              </a:rPr>
              <a:t>we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calculate: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38477" y="6193536"/>
            <a:ext cx="11137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984770" algn="l"/>
              </a:tabLst>
            </a:pP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100" dirty="0">
                <a:latin typeface="Bookman Old Style"/>
                <a:cs typeface="Bookman Old Style"/>
              </a:rPr>
              <a:t> </a:t>
            </a:r>
            <a:r>
              <a:rPr sz="1200" spc="4" dirty="0">
                <a:latin typeface="Georgia"/>
                <a:cs typeface="Georgia"/>
              </a:rPr>
              <a:t>(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spc="-4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r>
              <a:rPr sz="1200" i="1" spc="-145" dirty="0">
                <a:latin typeface="Meiryo"/>
                <a:cs typeface="Meiryo"/>
              </a:rPr>
              <a:t> </a:t>
            </a:r>
            <a:r>
              <a:rPr sz="1200" i="1" spc="-145" dirty="0">
                <a:latin typeface="Bookman Old Style"/>
                <a:cs typeface="Bookman Old Style"/>
              </a:rPr>
              <a:t>V</a:t>
            </a:r>
            <a:r>
              <a:rPr sz="1200" i="1" spc="-100" dirty="0">
                <a:latin typeface="Bookman Old Style"/>
                <a:cs typeface="Bookman Old Style"/>
              </a:rPr>
              <a:t> </a:t>
            </a:r>
            <a:r>
              <a:rPr sz="1200" spc="-50" dirty="0">
                <a:latin typeface="Georgia"/>
                <a:cs typeface="Georgia"/>
              </a:rPr>
              <a:t>(0)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779216" y="6306618"/>
            <a:ext cx="460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66110" y="630529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75836" y="6193536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79011" y="6092952"/>
            <a:ext cx="11353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85720" algn="l"/>
              </a:tabLst>
            </a:pP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-35" dirty="0">
                <a:latin typeface="Georgia"/>
                <a:cs typeface="Georgia"/>
              </a:rPr>
              <a:t>(</a:t>
            </a:r>
            <a:r>
              <a:rPr sz="1200" spc="-60" dirty="0">
                <a:latin typeface="Georgia"/>
                <a:cs typeface="Georgia"/>
              </a:rPr>
              <a:t>2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22" baseline="31250" dirty="0">
                <a:latin typeface="Century"/>
                <a:cs typeface="Century"/>
              </a:rPr>
              <a:t>2</a:t>
            </a:r>
            <a:r>
              <a:rPr sz="1200" spc="4" dirty="0">
                <a:latin typeface="Georgia"/>
                <a:cs typeface="Georgia"/>
              </a:rPr>
              <a:t>)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i="1" spc="-100" dirty="0">
                <a:latin typeface="Bookman Old Style"/>
                <a:cs typeface="Bookman Old Style"/>
              </a:rPr>
              <a:t>q</a:t>
            </a:r>
            <a:r>
              <a:rPr sz="1200" spc="-45" dirty="0">
                <a:latin typeface="Georgia"/>
                <a:cs typeface="Georgia"/>
              </a:rPr>
              <a:t>(3</a:t>
            </a:r>
            <a:r>
              <a:rPr sz="1200" i="1" spc="40" dirty="0">
                <a:latin typeface="Bookman Old Style"/>
                <a:cs typeface="Bookman Old Style"/>
              </a:rPr>
              <a:t>R</a:t>
            </a:r>
            <a:r>
              <a:rPr sz="1200" spc="22" baseline="31250" dirty="0">
                <a:latin typeface="Century"/>
                <a:cs typeface="Century"/>
              </a:rPr>
              <a:t>2</a:t>
            </a:r>
            <a:r>
              <a:rPr sz="1200" spc="4" dirty="0">
                <a:latin typeface="Georgia"/>
                <a:cs typeface="Georgia"/>
              </a:rPr>
              <a:t>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55873" y="6306618"/>
            <a:ext cx="460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992371" y="6372355"/>
            <a:ext cx="75692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88894" algn="l"/>
              </a:tabLst>
            </a:pPr>
            <a:r>
              <a:rPr sz="800" spc="-14" dirty="0">
                <a:latin typeface="Century"/>
                <a:cs typeface="Century"/>
              </a:rPr>
              <a:t>0	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66823" y="6300215"/>
            <a:ext cx="10985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688894" algn="l"/>
              </a:tabLst>
            </a:pPr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 </a:t>
            </a:r>
            <a:r>
              <a:rPr sz="1200" i="1" spc="-105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	</a:t>
            </a:r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39718" y="6305299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10788" y="6595872"/>
            <a:ext cx="38544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 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i="1" spc="-30" dirty="0">
                <a:latin typeface="Meiryo"/>
                <a:cs typeface="Meiryo"/>
              </a:rPr>
              <a:t>−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92370" y="6492241"/>
            <a:ext cx="26670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dirty="0">
                <a:latin typeface="Bookman Old Style"/>
                <a:cs typeface="Bookman Old Style"/>
              </a:rPr>
              <a:t>q</a:t>
            </a:r>
            <a:r>
              <a:rPr sz="1200" i="1" spc="-60" dirty="0">
                <a:latin typeface="Bookman Old Style"/>
                <a:cs typeface="Bookman Old Style"/>
              </a:rPr>
              <a:t>R</a:t>
            </a:r>
            <a:r>
              <a:rPr sz="1200" spc="-22" baseline="31250" dirty="0">
                <a:latin typeface="Century"/>
                <a:cs typeface="Century"/>
              </a:rPr>
              <a:t>2</a:t>
            </a:r>
            <a:endParaRPr sz="1200" baseline="31250">
              <a:latin typeface="Century"/>
              <a:cs typeface="Century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98088" y="6705906"/>
            <a:ext cx="46024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111245" y="677164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885692" y="6699504"/>
            <a:ext cx="4222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</a:t>
            </a:r>
            <a:r>
              <a:rPr sz="1200" i="1" spc="-4" dirty="0">
                <a:latin typeface="Bookman Old Style"/>
                <a:cs typeface="Bookman Old Style"/>
              </a:rPr>
              <a:t>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81934" y="6707635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52622" y="6595872"/>
            <a:ext cx="1416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spc="140" dirty="0">
                <a:latin typeface="Georgia"/>
                <a:cs typeface="Georgia"/>
              </a:rPr>
              <a:t>=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58589" y="6492241"/>
            <a:ext cx="927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i="1" spc="-145" dirty="0">
                <a:latin typeface="Bookman Old Style"/>
                <a:cs typeface="Bookman Old Style"/>
              </a:rPr>
              <a:t>q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06391" y="6705906"/>
            <a:ext cx="399288" cy="6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019548" y="6771642"/>
            <a:ext cx="8064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800" spc="-14" dirty="0">
                <a:latin typeface="Century"/>
                <a:cs typeface="Century"/>
              </a:rPr>
              <a:t>0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59884" y="6699504"/>
            <a:ext cx="5562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spc="-43" baseline="37037" dirty="0">
                <a:latin typeface="Meiryo"/>
                <a:cs typeface="Meiryo"/>
              </a:rPr>
              <a:t>−</a:t>
            </a:r>
            <a:r>
              <a:rPr i="1" spc="-240" baseline="37037" dirty="0">
                <a:latin typeface="Meiryo"/>
                <a:cs typeface="Meiryo"/>
              </a:rPr>
              <a:t> </a:t>
            </a:r>
            <a:r>
              <a:rPr sz="1200" spc="-135" dirty="0">
                <a:latin typeface="Georgia"/>
                <a:cs typeface="Georgia"/>
              </a:rPr>
              <a:t>8</a:t>
            </a:r>
            <a:r>
              <a:rPr sz="1200" i="1" spc="-135" dirty="0">
                <a:latin typeface="Bookman Old Style"/>
                <a:cs typeface="Bookman Old Style"/>
              </a:rPr>
              <a:t>πu </a:t>
            </a:r>
            <a:r>
              <a:rPr sz="1200" i="1" spc="45" dirty="0">
                <a:latin typeface="Bookman Old Style"/>
                <a:cs typeface="Bookman Old Style"/>
              </a:rPr>
              <a:t>R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14095" y="7940345"/>
            <a:ext cx="5943600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901668" y="6986019"/>
            <a:ext cx="597408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sz="1200" spc="-10" dirty="0">
                <a:latin typeface="Georgia"/>
                <a:cs typeface="Georgia"/>
              </a:rPr>
              <a:t>This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i="1" spc="-95" dirty="0">
                <a:latin typeface="Arial"/>
                <a:cs typeface="Arial"/>
              </a:rPr>
              <a:t>same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corresponding  </a:t>
            </a:r>
            <a:r>
              <a:rPr sz="1200" spc="-30" dirty="0">
                <a:latin typeface="Georgia"/>
                <a:cs typeface="Georgia"/>
              </a:rPr>
              <a:t>result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previous  </a:t>
            </a:r>
            <a:r>
              <a:rPr sz="1200" spc="105" dirty="0">
                <a:latin typeface="Georgia"/>
                <a:cs typeface="Georgia"/>
              </a:rPr>
              <a:t> </a:t>
            </a:r>
            <a:r>
              <a:rPr sz="1200" spc="-35" dirty="0">
                <a:latin typeface="Georgia"/>
                <a:cs typeface="Georgia"/>
              </a:rPr>
              <a:t>example.</a:t>
            </a:r>
            <a:endParaRPr sz="1200">
              <a:latin typeface="Georgia"/>
              <a:cs typeface="Georgia"/>
            </a:endParaRPr>
          </a:p>
          <a:p>
            <a:pPr marL="12699" marR="5080" algn="just">
              <a:spcBef>
                <a:spcPts val="599"/>
              </a:spcBef>
            </a:pPr>
            <a:r>
              <a:rPr sz="1200" b="1" spc="-20" dirty="0">
                <a:latin typeface="Georgia"/>
                <a:cs typeface="Georgia"/>
              </a:rPr>
              <a:t>(d) </a:t>
            </a:r>
            <a:r>
              <a:rPr sz="1200" i="1" spc="-45" dirty="0">
                <a:latin typeface="Arial"/>
                <a:cs typeface="Arial"/>
              </a:rPr>
              <a:t>Differences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electrical </a:t>
            </a:r>
            <a:r>
              <a:rPr sz="1200" spc="-25" dirty="0">
                <a:latin typeface="Georgia"/>
                <a:cs typeface="Georgia"/>
              </a:rPr>
              <a:t>potential </a:t>
            </a:r>
            <a:r>
              <a:rPr sz="1200" spc="-20" dirty="0">
                <a:latin typeface="Georgia"/>
                <a:cs typeface="Georgia"/>
              </a:rPr>
              <a:t>will </a:t>
            </a:r>
            <a:r>
              <a:rPr sz="1200" i="1" spc="-14" dirty="0">
                <a:latin typeface="Arial"/>
                <a:cs typeface="Arial"/>
              </a:rPr>
              <a:t>not </a:t>
            </a:r>
            <a:r>
              <a:rPr sz="1200" spc="-45" dirty="0">
                <a:latin typeface="Georgia"/>
                <a:cs typeface="Georgia"/>
              </a:rPr>
              <a:t>depend </a:t>
            </a:r>
            <a:r>
              <a:rPr sz="1200" spc="-70" dirty="0">
                <a:latin typeface="Georgia"/>
                <a:cs typeface="Georgia"/>
              </a:rPr>
              <a:t>on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0" dirty="0">
                <a:latin typeface="Georgia"/>
                <a:cs typeface="Georgia"/>
              </a:rPr>
              <a:t>choice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reference  </a:t>
            </a:r>
            <a:r>
              <a:rPr sz="1200" spc="-30" dirty="0">
                <a:latin typeface="Georgia"/>
                <a:cs typeface="Georgia"/>
              </a:rPr>
              <a:t>point,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55" dirty="0">
                <a:latin typeface="Georgia"/>
                <a:cs typeface="Georgia"/>
              </a:rPr>
              <a:t>answer </a:t>
            </a:r>
            <a:r>
              <a:rPr sz="1200" i="1" spc="-60" dirty="0">
                <a:latin typeface="Arial"/>
                <a:cs typeface="Arial"/>
              </a:rPr>
              <a:t>should </a:t>
            </a:r>
            <a:r>
              <a:rPr sz="1200" spc="-35" dirty="0">
                <a:latin typeface="Georgia"/>
                <a:cs typeface="Georgia"/>
              </a:rPr>
              <a:t>be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</a:t>
            </a:r>
            <a:r>
              <a:rPr sz="1200" spc="-50" dirty="0">
                <a:latin typeface="Georgia"/>
                <a:cs typeface="Georgia"/>
              </a:rPr>
              <a:t>as </a:t>
            </a:r>
            <a:r>
              <a:rPr sz="1200" spc="-35" dirty="0">
                <a:latin typeface="Georgia"/>
                <a:cs typeface="Georgia"/>
              </a:rPr>
              <a:t>in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previous </a:t>
            </a:r>
            <a:r>
              <a:rPr sz="1200" spc="-25" dirty="0">
                <a:latin typeface="Georgia"/>
                <a:cs typeface="Georgia"/>
              </a:rPr>
              <a:t>example... if </a:t>
            </a:r>
            <a:r>
              <a:rPr sz="1200" i="1" spc="-145" dirty="0">
                <a:latin typeface="Bookman Old Style"/>
                <a:cs typeface="Bookman Old Style"/>
              </a:rPr>
              <a:t>V </a:t>
            </a:r>
            <a:r>
              <a:rPr sz="1200" spc="25" dirty="0">
                <a:latin typeface="Georgia"/>
                <a:cs typeface="Georgia"/>
              </a:rPr>
              <a:t>(</a:t>
            </a:r>
            <a:r>
              <a:rPr sz="1200" i="1" spc="25" dirty="0">
                <a:latin typeface="Bookman Old Style"/>
                <a:cs typeface="Bookman Old Style"/>
              </a:rPr>
              <a:t>r</a:t>
            </a:r>
            <a:r>
              <a:rPr sz="1200" spc="25" dirty="0">
                <a:latin typeface="Georgia"/>
                <a:cs typeface="Georgia"/>
              </a:rPr>
              <a:t>) </a:t>
            </a:r>
            <a:r>
              <a:rPr sz="1200" spc="-40" dirty="0">
                <a:latin typeface="Georgia"/>
                <a:cs typeface="Georgia"/>
              </a:rPr>
              <a:t>is </a:t>
            </a:r>
            <a:r>
              <a:rPr sz="1200" spc="-25" dirty="0">
                <a:latin typeface="Georgia"/>
                <a:cs typeface="Georgia"/>
              </a:rPr>
              <a:t>calculated  </a:t>
            </a:r>
            <a:r>
              <a:rPr sz="1200" spc="-20" dirty="0">
                <a:latin typeface="Georgia"/>
                <a:cs typeface="Georgia"/>
              </a:rPr>
              <a:t>correctly!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50"/>
              </a:spcBef>
            </a:pPr>
            <a:endParaRPr>
              <a:latin typeface="Times New Roman"/>
              <a:cs typeface="Times New Roman"/>
            </a:endParaRPr>
          </a:p>
          <a:p>
            <a:pPr marL="12699" marR="8254" algn="just"/>
            <a:r>
              <a:rPr sz="1200" b="1" spc="-65" dirty="0">
                <a:latin typeface="Georgia"/>
                <a:cs typeface="Georgia"/>
              </a:rPr>
              <a:t>6. </a:t>
            </a:r>
            <a:r>
              <a:rPr sz="1200" b="1" spc="-10" dirty="0">
                <a:latin typeface="Georgia"/>
                <a:cs typeface="Georgia"/>
              </a:rPr>
              <a:t>What </a:t>
            </a:r>
            <a:r>
              <a:rPr sz="1200" b="1" spc="-75" dirty="0">
                <a:latin typeface="Georgia"/>
                <a:cs typeface="Georgia"/>
              </a:rPr>
              <a:t>are </a:t>
            </a:r>
            <a:r>
              <a:rPr sz="1200" b="1" spc="-30" dirty="0">
                <a:latin typeface="Georgia"/>
                <a:cs typeface="Georgia"/>
              </a:rPr>
              <a:t>(a) the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65" dirty="0">
                <a:latin typeface="Georgia"/>
                <a:cs typeface="Georgia"/>
              </a:rPr>
              <a:t>and </a:t>
            </a:r>
            <a:r>
              <a:rPr sz="1200" b="1" spc="-20" dirty="0">
                <a:latin typeface="Georgia"/>
                <a:cs typeface="Georgia"/>
              </a:rPr>
              <a:t>(b)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5" dirty="0">
                <a:latin typeface="Georgia"/>
                <a:cs typeface="Georgia"/>
              </a:rPr>
              <a:t>charge </a:t>
            </a:r>
            <a:r>
              <a:rPr sz="1200" b="1" spc="-45" dirty="0">
                <a:latin typeface="Georgia"/>
                <a:cs typeface="Georgia"/>
              </a:rPr>
              <a:t>density </a:t>
            </a:r>
            <a:r>
              <a:rPr sz="1200" b="1" spc="-85" dirty="0">
                <a:latin typeface="Georgia"/>
                <a:cs typeface="Georgia"/>
              </a:rPr>
              <a:t>on </a:t>
            </a:r>
            <a:r>
              <a:rPr sz="1200" b="1" spc="-30" dirty="0">
                <a:latin typeface="Georgia"/>
                <a:cs typeface="Georgia"/>
              </a:rPr>
              <a:t>the </a:t>
            </a:r>
            <a:r>
              <a:rPr sz="1200" b="1" spc="-70" dirty="0">
                <a:latin typeface="Georgia"/>
                <a:cs typeface="Georgia"/>
              </a:rPr>
              <a:t>surface </a:t>
            </a:r>
            <a:r>
              <a:rPr sz="1200" b="1" spc="-80" dirty="0">
                <a:latin typeface="Georgia"/>
                <a:cs typeface="Georgia"/>
              </a:rPr>
              <a:t>of </a:t>
            </a:r>
            <a:r>
              <a:rPr sz="1200" b="1" spc="-70" dirty="0">
                <a:latin typeface="Georgia"/>
                <a:cs typeface="Georgia"/>
              </a:rPr>
              <a:t>a </a:t>
            </a:r>
            <a:r>
              <a:rPr sz="1200" b="1" spc="-55" dirty="0">
                <a:latin typeface="Georgia"/>
                <a:cs typeface="Georgia"/>
              </a:rPr>
              <a:t>con-  </a:t>
            </a:r>
            <a:r>
              <a:rPr sz="1200" b="1" spc="-45" dirty="0">
                <a:latin typeface="Georgia"/>
                <a:cs typeface="Georgia"/>
              </a:rPr>
              <a:t>ducting  </a:t>
            </a:r>
            <a:r>
              <a:rPr sz="1200" b="1" spc="-75" dirty="0">
                <a:latin typeface="Georgia"/>
                <a:cs typeface="Georgia"/>
              </a:rPr>
              <a:t>sphere  </a:t>
            </a:r>
            <a:r>
              <a:rPr sz="1200" b="1" spc="-80" dirty="0">
                <a:latin typeface="Georgia"/>
                <a:cs typeface="Georgia"/>
              </a:rPr>
              <a:t>of  </a:t>
            </a:r>
            <a:r>
              <a:rPr sz="1200" b="1" spc="-65" dirty="0">
                <a:latin typeface="Georgia"/>
                <a:cs typeface="Georgia"/>
              </a:rPr>
              <a:t>radius  </a:t>
            </a:r>
            <a:r>
              <a:rPr sz="1200" spc="-50" dirty="0">
                <a:latin typeface="Georgia"/>
                <a:cs typeface="Georgia"/>
              </a:rPr>
              <a:t>0</a:t>
            </a:r>
            <a:r>
              <a:rPr sz="1200" i="1" spc="-50" dirty="0">
                <a:latin typeface="Bookman Old Style"/>
                <a:cs typeface="Bookman Old Style"/>
              </a:rPr>
              <a:t>.</a:t>
            </a:r>
            <a:r>
              <a:rPr sz="1200" spc="-50" dirty="0">
                <a:latin typeface="Georgia"/>
                <a:cs typeface="Georgia"/>
              </a:rPr>
              <a:t>15 </a:t>
            </a:r>
            <a:r>
              <a:rPr sz="1200" spc="-80" dirty="0">
                <a:latin typeface="Georgia"/>
                <a:cs typeface="Georgia"/>
              </a:rPr>
              <a:t>m  </a:t>
            </a:r>
            <a:r>
              <a:rPr sz="1200" b="1" spc="-80" dirty="0">
                <a:latin typeface="Georgia"/>
                <a:cs typeface="Georgia"/>
              </a:rPr>
              <a:t>whose  </a:t>
            </a:r>
            <a:r>
              <a:rPr sz="1200" b="1" spc="-35" dirty="0">
                <a:latin typeface="Georgia"/>
                <a:cs typeface="Georgia"/>
              </a:rPr>
              <a:t>potential </a:t>
            </a:r>
            <a:r>
              <a:rPr sz="1200" b="1" spc="-65" dirty="0">
                <a:latin typeface="Georgia"/>
                <a:cs typeface="Georgia"/>
              </a:rPr>
              <a:t>is  </a:t>
            </a:r>
            <a:r>
              <a:rPr sz="1200" spc="-140" dirty="0">
                <a:latin typeface="Georgia"/>
                <a:cs typeface="Georgia"/>
              </a:rPr>
              <a:t>200 </a:t>
            </a:r>
            <a:r>
              <a:rPr sz="1200" spc="85" dirty="0">
                <a:latin typeface="Georgia"/>
                <a:cs typeface="Georgia"/>
              </a:rPr>
              <a:t>V </a:t>
            </a:r>
            <a:r>
              <a:rPr sz="1200" b="1" spc="-30" dirty="0">
                <a:latin typeface="Georgia"/>
                <a:cs typeface="Georgia"/>
              </a:rPr>
              <a:t>(with  </a:t>
            </a:r>
            <a:r>
              <a:rPr sz="1200" i="1" spc="-145" dirty="0">
                <a:latin typeface="Bookman Old Style"/>
                <a:cs typeface="Bookman Old Style"/>
              </a:rPr>
              <a:t>V   </a:t>
            </a:r>
            <a:r>
              <a:rPr sz="1200" spc="35" dirty="0">
                <a:latin typeface="Georgia"/>
                <a:cs typeface="Georgia"/>
              </a:rPr>
              <a:t>= </a:t>
            </a:r>
            <a:r>
              <a:rPr sz="1200" spc="-10" dirty="0">
                <a:latin typeface="Georgia"/>
                <a:cs typeface="Georgia"/>
              </a:rPr>
              <a:t>0  </a:t>
            </a:r>
            <a:r>
              <a:rPr sz="1200" b="1" spc="-14" dirty="0">
                <a:latin typeface="Georgia"/>
                <a:cs typeface="Georgia"/>
              </a:rPr>
              <a:t>at</a:t>
            </a:r>
            <a:r>
              <a:rPr sz="1200" b="1" spc="-4" dirty="0">
                <a:latin typeface="Georgia"/>
                <a:cs typeface="Georgia"/>
              </a:rPr>
              <a:t> </a:t>
            </a:r>
            <a:r>
              <a:rPr sz="1200" b="1" spc="-40" dirty="0">
                <a:latin typeface="Georgia"/>
                <a:cs typeface="Georgia"/>
              </a:rPr>
              <a:t>infinity)?</a:t>
            </a:r>
            <a:endParaRPr sz="1200">
              <a:latin typeface="Georgia"/>
              <a:cs typeface="Georgia"/>
            </a:endParaRPr>
          </a:p>
          <a:p>
            <a:pPr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699" marR="9524" algn="r"/>
            <a:r>
              <a:rPr sz="1200" b="1" spc="-30" dirty="0">
                <a:latin typeface="Georgia"/>
                <a:cs typeface="Georgia"/>
              </a:rPr>
              <a:t>(a)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are </a:t>
            </a:r>
            <a:r>
              <a:rPr sz="1200" spc="-35" dirty="0">
                <a:latin typeface="Georgia"/>
                <a:cs typeface="Georgia"/>
              </a:rPr>
              <a:t>given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radius </a:t>
            </a:r>
            <a:r>
              <a:rPr sz="1200" i="1" spc="45" dirty="0">
                <a:latin typeface="Bookman Old Style"/>
                <a:cs typeface="Bookman Old Style"/>
              </a:rPr>
              <a:t>R </a:t>
            </a:r>
            <a:r>
              <a:rPr sz="1200" spc="-55" dirty="0">
                <a:latin typeface="Georgia"/>
                <a:cs typeface="Georgia"/>
              </a:rPr>
              <a:t>of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35" dirty="0">
                <a:latin typeface="Georgia"/>
                <a:cs typeface="Georgia"/>
              </a:rPr>
              <a:t>conducting </a:t>
            </a:r>
            <a:r>
              <a:rPr sz="1200" spc="-50" dirty="0">
                <a:latin typeface="Georgia"/>
                <a:cs typeface="Georgia"/>
              </a:rPr>
              <a:t>sphere; </a:t>
            </a:r>
            <a:r>
              <a:rPr sz="1200" spc="-70" dirty="0">
                <a:latin typeface="Georgia"/>
                <a:cs typeface="Georgia"/>
              </a:rPr>
              <a:t>we </a:t>
            </a:r>
            <a:r>
              <a:rPr sz="1200" spc="-45" dirty="0">
                <a:latin typeface="Georgia"/>
                <a:cs typeface="Georgia"/>
              </a:rPr>
              <a:t>are asked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50" dirty="0">
                <a:latin typeface="Georgia"/>
                <a:cs typeface="Georgia"/>
              </a:rPr>
              <a:t>find </a:t>
            </a:r>
            <a:r>
              <a:rPr sz="1200" spc="-14" dirty="0">
                <a:latin typeface="Georgia"/>
                <a:cs typeface="Georgia"/>
              </a:rPr>
              <a:t>its</a:t>
            </a:r>
            <a:r>
              <a:rPr sz="1200" spc="235" dirty="0">
                <a:latin typeface="Georgia"/>
                <a:cs typeface="Georgia"/>
              </a:rPr>
              <a:t> </a:t>
            </a:r>
            <a:r>
              <a:rPr sz="1200" spc="-45" dirty="0">
                <a:latin typeface="Georgia"/>
                <a:cs typeface="Georgia"/>
              </a:rPr>
              <a:t>charge</a:t>
            </a:r>
            <a:r>
              <a:rPr sz="1200" spc="100" dirty="0">
                <a:latin typeface="Georgia"/>
                <a:cs typeface="Georgia"/>
              </a:rPr>
              <a:t> </a:t>
            </a:r>
            <a:r>
              <a:rPr sz="1200" i="1" spc="-4" dirty="0">
                <a:latin typeface="Bookman Old Style"/>
                <a:cs typeface="Bookman Old Style"/>
              </a:rPr>
              <a:t>Q</a:t>
            </a:r>
            <a:r>
              <a:rPr sz="1200" spc="-4" dirty="0">
                <a:latin typeface="Georgia"/>
                <a:cs typeface="Georgia"/>
              </a:rPr>
              <a:t>.  </a:t>
            </a:r>
            <a:r>
              <a:rPr sz="1200" spc="-60" dirty="0">
                <a:latin typeface="Georgia"/>
                <a:cs typeface="Georgia"/>
              </a:rPr>
              <a:t>From </a:t>
            </a:r>
            <a:r>
              <a:rPr sz="1200" spc="-50" dirty="0">
                <a:latin typeface="Georgia"/>
                <a:cs typeface="Georgia"/>
              </a:rPr>
              <a:t>our work </a:t>
            </a:r>
            <a:r>
              <a:rPr sz="1200" spc="-20" dirty="0">
                <a:latin typeface="Georgia"/>
                <a:cs typeface="Georgia"/>
              </a:rPr>
              <a:t>with Gauss’(s) </a:t>
            </a:r>
            <a:r>
              <a:rPr sz="1200" spc="-40" dirty="0">
                <a:latin typeface="Georgia"/>
                <a:cs typeface="Georgia"/>
              </a:rPr>
              <a:t>law </a:t>
            </a:r>
            <a:r>
              <a:rPr sz="1200" spc="-65" dirty="0">
                <a:latin typeface="Georgia"/>
                <a:cs typeface="Georgia"/>
              </a:rPr>
              <a:t>we </a:t>
            </a:r>
            <a:r>
              <a:rPr sz="1200" spc="-60" dirty="0">
                <a:latin typeface="Georgia"/>
                <a:cs typeface="Georgia"/>
              </a:rPr>
              <a:t>know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20" dirty="0">
                <a:latin typeface="Georgia"/>
                <a:cs typeface="Georgia"/>
              </a:rPr>
              <a:t>electric </a:t>
            </a:r>
            <a:r>
              <a:rPr sz="1200" spc="-40" dirty="0">
                <a:latin typeface="Georgia"/>
                <a:cs typeface="Georgia"/>
              </a:rPr>
              <a:t>field outside </a:t>
            </a:r>
            <a:r>
              <a:rPr sz="1200" spc="-25" dirty="0">
                <a:latin typeface="Georgia"/>
                <a:cs typeface="Georgia"/>
              </a:rPr>
              <a:t>the</a:t>
            </a:r>
            <a:r>
              <a:rPr sz="1200" spc="14" dirty="0">
                <a:latin typeface="Georgia"/>
                <a:cs typeface="Georgia"/>
              </a:rPr>
              <a:t> </a:t>
            </a:r>
            <a:r>
              <a:rPr sz="1200" spc="-50" dirty="0">
                <a:latin typeface="Georgia"/>
                <a:cs typeface="Georgia"/>
              </a:rPr>
              <a:t>sphere</a:t>
            </a:r>
            <a:r>
              <a:rPr sz="1200" spc="135" dirty="0">
                <a:latin typeface="Georgia"/>
                <a:cs typeface="Georgia"/>
              </a:rPr>
              <a:t> </a:t>
            </a:r>
            <a:r>
              <a:rPr sz="1200" spc="-40" dirty="0">
                <a:latin typeface="Georgia"/>
                <a:cs typeface="Georgia"/>
              </a:rPr>
              <a:t>is  </a:t>
            </a:r>
            <a:r>
              <a:rPr sz="1200" spc="-14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60" dirty="0">
                <a:latin typeface="Georgia"/>
                <a:cs typeface="Georgia"/>
              </a:rPr>
              <a:t>same  </a:t>
            </a:r>
            <a:r>
              <a:rPr sz="1200" spc="-50" dirty="0">
                <a:latin typeface="Georgia"/>
                <a:cs typeface="Georgia"/>
              </a:rPr>
              <a:t>as  </a:t>
            </a:r>
            <a:r>
              <a:rPr sz="1200" dirty="0">
                <a:latin typeface="Georgia"/>
                <a:cs typeface="Georgia"/>
              </a:rPr>
              <a:t>that </a:t>
            </a:r>
            <a:r>
              <a:rPr sz="1200" spc="-55" dirty="0">
                <a:latin typeface="Georgia"/>
                <a:cs typeface="Georgia"/>
              </a:rPr>
              <a:t>of  </a:t>
            </a:r>
            <a:r>
              <a:rPr sz="1200" spc="-25" dirty="0">
                <a:latin typeface="Georgia"/>
                <a:cs typeface="Georgia"/>
              </a:rPr>
              <a:t>a  </a:t>
            </a:r>
            <a:r>
              <a:rPr sz="1200" spc="-30" dirty="0">
                <a:latin typeface="Georgia"/>
                <a:cs typeface="Georgia"/>
              </a:rPr>
              <a:t>point </a:t>
            </a:r>
            <a:r>
              <a:rPr sz="1200" spc="-45" dirty="0">
                <a:latin typeface="Georgia"/>
                <a:cs typeface="Georgia"/>
              </a:rPr>
              <a:t>charge  </a:t>
            </a:r>
            <a:r>
              <a:rPr sz="1200" i="1" dirty="0">
                <a:latin typeface="Bookman Old Style"/>
                <a:cs typeface="Bookman Old Style"/>
              </a:rPr>
              <a:t>Q </a:t>
            </a:r>
            <a:r>
              <a:rPr sz="1200" spc="4" dirty="0">
                <a:latin typeface="Georgia"/>
                <a:cs typeface="Georgia"/>
              </a:rPr>
              <a:t>at </a:t>
            </a:r>
            <a:r>
              <a:rPr sz="1200" spc="-25" dirty="0">
                <a:latin typeface="Georgia"/>
                <a:cs typeface="Georgia"/>
              </a:rPr>
              <a:t>the </a:t>
            </a:r>
            <a:r>
              <a:rPr sz="1200" spc="-40" dirty="0">
                <a:latin typeface="Georgia"/>
                <a:cs typeface="Georgia"/>
              </a:rPr>
              <a:t>sphere’s </a:t>
            </a:r>
            <a:r>
              <a:rPr sz="1200" spc="-35" dirty="0">
                <a:latin typeface="Georgia"/>
                <a:cs typeface="Georgia"/>
              </a:rPr>
              <a:t>center.  </a:t>
            </a:r>
            <a:r>
              <a:rPr sz="1200" spc="-14" dirty="0">
                <a:latin typeface="Georgia"/>
                <a:cs typeface="Georgia"/>
              </a:rPr>
              <a:t>Then </a:t>
            </a:r>
            <a:r>
              <a:rPr sz="1200" spc="-25" dirty="0">
                <a:latin typeface="Georgia"/>
                <a:cs typeface="Georgia"/>
              </a:rPr>
              <a:t>if </a:t>
            </a:r>
            <a:r>
              <a:rPr sz="1200" spc="-70" dirty="0">
                <a:latin typeface="Georgia"/>
                <a:cs typeface="Georgia"/>
              </a:rPr>
              <a:t>we  </a:t>
            </a:r>
            <a:r>
              <a:rPr sz="1200" spc="-55" dirty="0">
                <a:latin typeface="Georgia"/>
                <a:cs typeface="Georgia"/>
              </a:rPr>
              <a:t>were  </a:t>
            </a:r>
            <a:r>
              <a:rPr sz="1200" spc="-14" dirty="0">
                <a:latin typeface="Georgia"/>
                <a:cs typeface="Georgia"/>
              </a:rPr>
              <a:t>to </a:t>
            </a:r>
            <a:r>
              <a:rPr sz="1200" spc="-60" dirty="0">
                <a:latin typeface="Georgia"/>
                <a:cs typeface="Georgia"/>
              </a:rPr>
              <a:t>use  </a:t>
            </a:r>
            <a:r>
              <a:rPr sz="1200" spc="-14" dirty="0">
                <a:latin typeface="Georgia"/>
                <a:cs typeface="Georgia"/>
              </a:rPr>
              <a:t>Eq.  </a:t>
            </a:r>
            <a:r>
              <a:rPr sz="1200" spc="40" dirty="0">
                <a:latin typeface="Georgia"/>
                <a:cs typeface="Georgia"/>
              </a:rPr>
              <a:t> </a:t>
            </a:r>
            <a:r>
              <a:rPr sz="1200" spc="-65" dirty="0">
                <a:latin typeface="Georgia"/>
                <a:cs typeface="Georgia"/>
              </a:rPr>
              <a:t>4.6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5881</Words>
  <Application>Microsoft Office PowerPoint</Application>
  <PresentationFormat>Custom</PresentationFormat>
  <Paragraphs>895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PHY 102  TOPIC: ELECTRIC POTENTIAL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bookv4.dvi</dc:title>
  <cp:lastModifiedBy>user</cp:lastModifiedBy>
  <cp:revision>23</cp:revision>
  <dcterms:created xsi:type="dcterms:W3CDTF">2017-07-17T21:46:01Z</dcterms:created>
  <dcterms:modified xsi:type="dcterms:W3CDTF">2017-07-18T01:15:17Z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dvips(k) 5.86d Copyright 1999 Radical Eye Software</vt:lpwstr>
  </property>
  <property fmtid="{D5CDD505-2E9C-101B-9397-08002B2CF9AE}" pid="3" name="LastSaved">
    <vt:filetime>2017-07-17T00:00:00Z</vt:filetime>
  </property>
</Properties>
</file>