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8" r:id="rId2"/>
    <p:sldId id="263" r:id="rId3"/>
    <p:sldId id="264" r:id="rId4"/>
    <p:sldId id="257" r:id="rId5"/>
    <p:sldId id="259" r:id="rId6"/>
    <p:sldId id="260"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1" d="100"/>
          <a:sy n="81" d="100"/>
        </p:scale>
        <p:origin x="-968"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55F5A-8C92-2847-8184-6326C8C5850D}" type="datetimeFigureOut">
              <a:t>12/09/18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8974D1-9DA2-E644-8464-BDD1E3207EEF}" type="slidenum">
              <a:t>‹#›</a:t>
            </a:fld>
            <a:endParaRPr lang="en-US"/>
          </a:p>
        </p:txBody>
      </p:sp>
    </p:spTree>
    <p:extLst>
      <p:ext uri="{BB962C8B-B14F-4D97-AF65-F5344CB8AC3E}">
        <p14:creationId xmlns:p14="http://schemas.microsoft.com/office/powerpoint/2010/main" val="4979679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0F8974D1-9DA2-E644-8464-BDD1E3207EEF}" type="slidenum">
              <a:t>8</a:t>
            </a:fld>
            <a:endParaRPr lang="en-US"/>
          </a:p>
        </p:txBody>
      </p:sp>
    </p:spTree>
    <p:extLst>
      <p:ext uri="{BB962C8B-B14F-4D97-AF65-F5344CB8AC3E}">
        <p14:creationId xmlns:p14="http://schemas.microsoft.com/office/powerpoint/2010/main" val="2948877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D124A2-A873-B146-BB3A-0ABD4D27B43E}" type="datetimeFigureOut">
              <a:t>12/09/18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FF15-A560-1540-AC5E-5A6C3B8983EB}" type="slidenum">
              <a:t>‹#›</a:t>
            </a:fld>
            <a:endParaRPr lang="en-US"/>
          </a:p>
        </p:txBody>
      </p:sp>
    </p:spTree>
    <p:extLst>
      <p:ext uri="{BB962C8B-B14F-4D97-AF65-F5344CB8AC3E}">
        <p14:creationId xmlns:p14="http://schemas.microsoft.com/office/powerpoint/2010/main" val="355757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D124A2-A873-B146-BB3A-0ABD4D27B43E}" type="datetimeFigureOut">
              <a:t>12/09/18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FF15-A560-1540-AC5E-5A6C3B8983EB}" type="slidenum">
              <a:t>‹#›</a:t>
            </a:fld>
            <a:endParaRPr lang="en-US"/>
          </a:p>
        </p:txBody>
      </p:sp>
    </p:spTree>
    <p:extLst>
      <p:ext uri="{BB962C8B-B14F-4D97-AF65-F5344CB8AC3E}">
        <p14:creationId xmlns:p14="http://schemas.microsoft.com/office/powerpoint/2010/main" val="65961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D124A2-A873-B146-BB3A-0ABD4D27B43E}" type="datetimeFigureOut">
              <a:t>12/09/18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FF15-A560-1540-AC5E-5A6C3B8983EB}" type="slidenum">
              <a:t>‹#›</a:t>
            </a:fld>
            <a:endParaRPr lang="en-US"/>
          </a:p>
        </p:txBody>
      </p:sp>
    </p:spTree>
    <p:extLst>
      <p:ext uri="{BB962C8B-B14F-4D97-AF65-F5344CB8AC3E}">
        <p14:creationId xmlns:p14="http://schemas.microsoft.com/office/powerpoint/2010/main" val="62584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D124A2-A873-B146-BB3A-0ABD4D27B43E}" type="datetimeFigureOut">
              <a:t>12/09/18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FF15-A560-1540-AC5E-5A6C3B8983EB}" type="slidenum">
              <a:t>‹#›</a:t>
            </a:fld>
            <a:endParaRPr lang="en-US"/>
          </a:p>
        </p:txBody>
      </p:sp>
    </p:spTree>
    <p:extLst>
      <p:ext uri="{BB962C8B-B14F-4D97-AF65-F5344CB8AC3E}">
        <p14:creationId xmlns:p14="http://schemas.microsoft.com/office/powerpoint/2010/main" val="60588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124A2-A873-B146-BB3A-0ABD4D27B43E}" type="datetimeFigureOut">
              <a:t>12/09/18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FF15-A560-1540-AC5E-5A6C3B8983EB}" type="slidenum">
              <a:t>‹#›</a:t>
            </a:fld>
            <a:endParaRPr lang="en-US"/>
          </a:p>
        </p:txBody>
      </p:sp>
    </p:spTree>
    <p:extLst>
      <p:ext uri="{BB962C8B-B14F-4D97-AF65-F5344CB8AC3E}">
        <p14:creationId xmlns:p14="http://schemas.microsoft.com/office/powerpoint/2010/main" val="96870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D124A2-A873-B146-BB3A-0ABD4D27B43E}" type="datetimeFigureOut">
              <a:t>12/09/18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9FF15-A560-1540-AC5E-5A6C3B8983EB}" type="slidenum">
              <a:t>‹#›</a:t>
            </a:fld>
            <a:endParaRPr lang="en-US"/>
          </a:p>
        </p:txBody>
      </p:sp>
    </p:spTree>
    <p:extLst>
      <p:ext uri="{BB962C8B-B14F-4D97-AF65-F5344CB8AC3E}">
        <p14:creationId xmlns:p14="http://schemas.microsoft.com/office/powerpoint/2010/main" val="25600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D124A2-A873-B146-BB3A-0ABD4D27B43E}" type="datetimeFigureOut">
              <a:t>12/09/18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D9FF15-A560-1540-AC5E-5A6C3B8983EB}" type="slidenum">
              <a:t>‹#›</a:t>
            </a:fld>
            <a:endParaRPr lang="en-US"/>
          </a:p>
        </p:txBody>
      </p:sp>
    </p:spTree>
    <p:extLst>
      <p:ext uri="{BB962C8B-B14F-4D97-AF65-F5344CB8AC3E}">
        <p14:creationId xmlns:p14="http://schemas.microsoft.com/office/powerpoint/2010/main" val="87523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D124A2-A873-B146-BB3A-0ABD4D27B43E}" type="datetimeFigureOut">
              <a:t>12/09/18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D9FF15-A560-1540-AC5E-5A6C3B8983EB}" type="slidenum">
              <a:t>‹#›</a:t>
            </a:fld>
            <a:endParaRPr lang="en-US"/>
          </a:p>
        </p:txBody>
      </p:sp>
    </p:spTree>
    <p:extLst>
      <p:ext uri="{BB962C8B-B14F-4D97-AF65-F5344CB8AC3E}">
        <p14:creationId xmlns:p14="http://schemas.microsoft.com/office/powerpoint/2010/main" val="306732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124A2-A873-B146-BB3A-0ABD4D27B43E}" type="datetimeFigureOut">
              <a:t>12/09/18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D9FF15-A560-1540-AC5E-5A6C3B8983EB}" type="slidenum">
              <a:t>‹#›</a:t>
            </a:fld>
            <a:endParaRPr lang="en-US"/>
          </a:p>
        </p:txBody>
      </p:sp>
    </p:spTree>
    <p:extLst>
      <p:ext uri="{BB962C8B-B14F-4D97-AF65-F5344CB8AC3E}">
        <p14:creationId xmlns:p14="http://schemas.microsoft.com/office/powerpoint/2010/main" val="131268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124A2-A873-B146-BB3A-0ABD4D27B43E}" type="datetimeFigureOut">
              <a:t>12/09/18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9FF15-A560-1540-AC5E-5A6C3B8983EB}" type="slidenum">
              <a:t>‹#›</a:t>
            </a:fld>
            <a:endParaRPr lang="en-US"/>
          </a:p>
        </p:txBody>
      </p:sp>
    </p:spTree>
    <p:extLst>
      <p:ext uri="{BB962C8B-B14F-4D97-AF65-F5344CB8AC3E}">
        <p14:creationId xmlns:p14="http://schemas.microsoft.com/office/powerpoint/2010/main" val="19493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124A2-A873-B146-BB3A-0ABD4D27B43E}" type="datetimeFigureOut">
              <a:t>12/09/18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9FF15-A560-1540-AC5E-5A6C3B8983EB}" type="slidenum">
              <a:t>‹#›</a:t>
            </a:fld>
            <a:endParaRPr lang="en-US"/>
          </a:p>
        </p:txBody>
      </p:sp>
    </p:spTree>
    <p:extLst>
      <p:ext uri="{BB962C8B-B14F-4D97-AF65-F5344CB8AC3E}">
        <p14:creationId xmlns:p14="http://schemas.microsoft.com/office/powerpoint/2010/main" val="33198440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124A2-A873-B146-BB3A-0ABD4D27B43E}" type="datetimeFigureOut">
              <a:t>12/09/18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9FF15-A560-1540-AC5E-5A6C3B8983EB}" type="slidenum">
              <a:t>‹#›</a:t>
            </a:fld>
            <a:endParaRPr lang="en-US"/>
          </a:p>
        </p:txBody>
      </p:sp>
    </p:spTree>
    <p:extLst>
      <p:ext uri="{BB962C8B-B14F-4D97-AF65-F5344CB8AC3E}">
        <p14:creationId xmlns:p14="http://schemas.microsoft.com/office/powerpoint/2010/main" val="1315495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4" Type="http://schemas.openxmlformats.org/officeDocument/2006/relationships/image" Target="../media/image6.gif"/><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4.bp.blogspot.com/_lRKubY9oOyI/R2jhAWus2-I/AAAAAAAAALg/9Z0CCgdr7LQ/s1600-h/Time+const-appr19-12-07.jpg" TargetMode="External"/><Relationship Id="rId3"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Solved Tutorial Questions</a:t>
            </a:r>
          </a:p>
        </p:txBody>
      </p:sp>
      <p:sp>
        <p:nvSpPr>
          <p:cNvPr id="3" name="Content Placeholder 2"/>
          <p:cNvSpPr>
            <a:spLocks noGrp="1"/>
          </p:cNvSpPr>
          <p:nvPr>
            <p:ph idx="1"/>
          </p:nvPr>
        </p:nvSpPr>
        <p:spPr>
          <a:xfrm>
            <a:off x="0" y="1553160"/>
            <a:ext cx="9144000" cy="4525963"/>
          </a:xfrm>
        </p:spPr>
        <p:txBody>
          <a:bodyPr>
            <a:normAutofit lnSpcReduction="10000"/>
          </a:bodyPr>
          <a:lstStyle/>
          <a:p>
            <a:pPr marL="0" indent="0">
              <a:buNone/>
            </a:pPr>
            <a:r>
              <a:rPr lang="en-US" b="1"/>
              <a:t>Example of Self Inductance</a:t>
            </a:r>
            <a:endParaRPr lang="en-GB" b="1"/>
          </a:p>
          <a:p>
            <a:pPr marL="0" indent="0">
              <a:buNone/>
            </a:pPr>
            <a:r>
              <a:rPr lang="en-GB"/>
              <a:t>1.	A hollow air cored inductor coil consists of 500 turns of copper wire which produces a magnetic flux of 10mWb when passing a DC current of 10 amps. Calculate the self-inductance of the coil in milli-Henries.</a:t>
            </a:r>
          </a:p>
          <a:p>
            <a:r>
              <a:rPr lang="en-US"/>
              <a:t>Recall that </a:t>
            </a:r>
          </a:p>
          <a:p>
            <a:endParaRPr lang="en-US"/>
          </a:p>
          <a:p>
            <a:r>
              <a:rPr lang="en-US"/>
              <a:t>Therefore </a:t>
            </a:r>
          </a:p>
        </p:txBody>
      </p:sp>
      <p:pic>
        <p:nvPicPr>
          <p:cNvPr id="4" name="Picture 3" descr="nductance coil example"/>
          <p:cNvPicPr/>
          <p:nvPr/>
        </p:nvPicPr>
        <p:blipFill>
          <a:blip r:embed="rId2">
            <a:extLst>
              <a:ext uri="{28A0092B-C50C-407E-A947-70E740481C1C}">
                <a14:useLocalDpi xmlns:a14="http://schemas.microsoft.com/office/drawing/2010/main" val="0"/>
              </a:ext>
            </a:extLst>
          </a:blip>
          <a:srcRect/>
          <a:stretch>
            <a:fillRect/>
          </a:stretch>
        </p:blipFill>
        <p:spPr bwMode="auto">
          <a:xfrm>
            <a:off x="3028315" y="3982696"/>
            <a:ext cx="2004217" cy="811763"/>
          </a:xfrm>
          <a:prstGeom prst="rect">
            <a:avLst/>
          </a:prstGeom>
          <a:noFill/>
          <a:ln>
            <a:noFill/>
          </a:ln>
        </p:spPr>
      </p:pic>
      <p:pic>
        <p:nvPicPr>
          <p:cNvPr id="6" name="Picture 5" descr="elf inductance of a coil"/>
          <p:cNvPicPr/>
          <p:nvPr/>
        </p:nvPicPr>
        <p:blipFill>
          <a:blip r:embed="rId3">
            <a:extLst>
              <a:ext uri="{28A0092B-C50C-407E-A947-70E740481C1C}">
                <a14:useLocalDpi xmlns:a14="http://schemas.microsoft.com/office/drawing/2010/main" val="0"/>
              </a:ext>
            </a:extLst>
          </a:blip>
          <a:srcRect/>
          <a:stretch>
            <a:fillRect/>
          </a:stretch>
        </p:blipFill>
        <p:spPr bwMode="auto">
          <a:xfrm>
            <a:off x="592445" y="4881807"/>
            <a:ext cx="1267460" cy="577479"/>
          </a:xfrm>
          <a:prstGeom prst="rect">
            <a:avLst/>
          </a:prstGeom>
          <a:noFill/>
          <a:ln>
            <a:noFill/>
          </a:ln>
        </p:spPr>
      </p:pic>
      <p:pic>
        <p:nvPicPr>
          <p:cNvPr id="7" name="Picture 6" descr="nductance of the coil"/>
          <p:cNvPicPr/>
          <p:nvPr/>
        </p:nvPicPr>
        <p:blipFill>
          <a:blip r:embed="rId4">
            <a:extLst>
              <a:ext uri="{28A0092B-C50C-407E-A947-70E740481C1C}">
                <a14:useLocalDpi xmlns:a14="http://schemas.microsoft.com/office/drawing/2010/main" val="0"/>
              </a:ext>
            </a:extLst>
          </a:blip>
          <a:srcRect/>
          <a:stretch>
            <a:fillRect/>
          </a:stretch>
        </p:blipFill>
        <p:spPr bwMode="auto">
          <a:xfrm>
            <a:off x="2283211" y="5412247"/>
            <a:ext cx="4264025" cy="706120"/>
          </a:xfrm>
          <a:prstGeom prst="rect">
            <a:avLst/>
          </a:prstGeom>
          <a:noFill/>
          <a:ln>
            <a:noFill/>
          </a:ln>
        </p:spPr>
      </p:pic>
    </p:spTree>
    <p:extLst>
      <p:ext uri="{BB962C8B-B14F-4D97-AF65-F5344CB8AC3E}">
        <p14:creationId xmlns:p14="http://schemas.microsoft.com/office/powerpoint/2010/main" val="6246751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44" y="0"/>
            <a:ext cx="9034256" cy="6858000"/>
          </a:xfrm>
        </p:spPr>
        <p:txBody>
          <a:bodyPr/>
          <a:lstStyle/>
          <a:p>
            <a:pPr marL="0" indent="0">
              <a:buNone/>
            </a:pPr>
            <a:r>
              <a:rPr lang="en-GB"/>
              <a:t>2	Calculate the value of the self-induced emf produced in the same coil after a time of 10mS.</a:t>
            </a:r>
          </a:p>
          <a:p>
            <a:pPr marL="0" indent="0">
              <a:buNone/>
            </a:pPr>
            <a:r>
              <a:rPr lang="en-US"/>
              <a:t>Recall that</a:t>
            </a:r>
          </a:p>
          <a:p>
            <a:pPr marL="0" indent="0">
              <a:buNone/>
            </a:pPr>
            <a:r>
              <a:rPr lang="en-US"/>
              <a:t>Therefore, </a:t>
            </a:r>
          </a:p>
          <a:p>
            <a:pPr marL="0" indent="0">
              <a:buNone/>
            </a:pPr>
            <a:endParaRPr lang="en-US" b="1"/>
          </a:p>
          <a:p>
            <a:pPr marL="0" indent="0">
              <a:buNone/>
            </a:pPr>
            <a:r>
              <a:rPr lang="en-US" b="1"/>
              <a:t>Example of Mutual Inductance</a:t>
            </a:r>
            <a:endParaRPr lang="en-GB" b="1"/>
          </a:p>
          <a:p>
            <a:pPr marL="0" indent="0" algn="just">
              <a:buNone/>
            </a:pPr>
            <a:r>
              <a:rPr lang="en-GB" sz="2800"/>
              <a:t>3.	Two inductors whose self-inductances are given as 75mH and 55mH respectively, are positioned next to each other on a common magnetic core so that 75% of the lines of flux from the first coil are cutting the second coil. Calculate the total mutual inductance that exists between the two coils.</a:t>
            </a:r>
          </a:p>
          <a:p>
            <a:pPr marL="0" indent="0">
              <a:buNone/>
            </a:pPr>
            <a:endParaRPr lang="en-GB"/>
          </a:p>
          <a:p>
            <a:pPr marL="0" indent="0">
              <a:buNone/>
            </a:pPr>
            <a:endParaRPr lang="en-US"/>
          </a:p>
        </p:txBody>
      </p:sp>
      <p:pic>
        <p:nvPicPr>
          <p:cNvPr id="4" name="Picture 3" descr="elf induced emf of a coil"/>
          <p:cNvPicPr/>
          <p:nvPr/>
        </p:nvPicPr>
        <p:blipFill>
          <a:blip r:embed="rId2">
            <a:extLst>
              <a:ext uri="{28A0092B-C50C-407E-A947-70E740481C1C}">
                <a14:useLocalDpi xmlns:a14="http://schemas.microsoft.com/office/drawing/2010/main" val="0"/>
              </a:ext>
            </a:extLst>
          </a:blip>
          <a:srcRect/>
          <a:stretch>
            <a:fillRect/>
          </a:stretch>
        </p:blipFill>
        <p:spPr bwMode="auto">
          <a:xfrm>
            <a:off x="2183874" y="1593659"/>
            <a:ext cx="4227830" cy="706120"/>
          </a:xfrm>
          <a:prstGeom prst="rect">
            <a:avLst/>
          </a:prstGeom>
          <a:noFill/>
          <a:ln>
            <a:noFill/>
          </a:ln>
        </p:spPr>
      </p:pic>
      <p:pic>
        <p:nvPicPr>
          <p:cNvPr id="5" name="Picture 4" descr="oltage induced in a coil"/>
          <p:cNvPicPr/>
          <p:nvPr/>
        </p:nvPicPr>
        <p:blipFill>
          <a:blip r:embed="rId3">
            <a:extLst>
              <a:ext uri="{28A0092B-C50C-407E-A947-70E740481C1C}">
                <a14:useLocalDpi xmlns:a14="http://schemas.microsoft.com/office/drawing/2010/main" val="0"/>
              </a:ext>
            </a:extLst>
          </a:blip>
          <a:srcRect/>
          <a:stretch>
            <a:fillRect/>
          </a:stretch>
        </p:blipFill>
        <p:spPr bwMode="auto">
          <a:xfrm>
            <a:off x="2481749" y="968039"/>
            <a:ext cx="2236470" cy="688340"/>
          </a:xfrm>
          <a:prstGeom prst="rect">
            <a:avLst/>
          </a:prstGeom>
          <a:noFill/>
          <a:ln>
            <a:noFill/>
          </a:ln>
        </p:spPr>
      </p:pic>
      <p:pic>
        <p:nvPicPr>
          <p:cNvPr id="6" name="Picture 5" descr="utual inductance example"/>
          <p:cNvPicPr/>
          <p:nvPr/>
        </p:nvPicPr>
        <p:blipFill>
          <a:blip r:embed="rId4">
            <a:extLst>
              <a:ext uri="{28A0092B-C50C-407E-A947-70E740481C1C}">
                <a14:useLocalDpi xmlns:a14="http://schemas.microsoft.com/office/drawing/2010/main" val="0"/>
              </a:ext>
            </a:extLst>
          </a:blip>
          <a:srcRect/>
          <a:stretch>
            <a:fillRect/>
          </a:stretch>
        </p:blipFill>
        <p:spPr bwMode="auto">
          <a:xfrm>
            <a:off x="1410990" y="5496901"/>
            <a:ext cx="7399860" cy="1320800"/>
          </a:xfrm>
          <a:prstGeom prst="rect">
            <a:avLst/>
          </a:prstGeom>
          <a:noFill/>
          <a:ln>
            <a:noFill/>
          </a:ln>
        </p:spPr>
      </p:pic>
    </p:spTree>
    <p:extLst>
      <p:ext uri="{BB962C8B-B14F-4D97-AF65-F5344CB8AC3E}">
        <p14:creationId xmlns:p14="http://schemas.microsoft.com/office/powerpoint/2010/main" val="16598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099" y="156800"/>
            <a:ext cx="8545701" cy="5969364"/>
          </a:xfrm>
        </p:spPr>
        <p:txBody>
          <a:bodyPr/>
          <a:lstStyle/>
          <a:p>
            <a:pPr marL="0" indent="0">
              <a:buNone/>
            </a:pPr>
            <a:r>
              <a:rPr lang="en-GB"/>
              <a:t>4.	When two coils having inductances of 5H and 4H respectively were wound uniformly onto a non-magnetic core, it was found that their mutual inductance was 1.5H. Calculate the coupling coefficient that exists between.</a:t>
            </a:r>
          </a:p>
          <a:p>
            <a:endParaRPr lang="en-US"/>
          </a:p>
        </p:txBody>
      </p:sp>
      <p:pic>
        <p:nvPicPr>
          <p:cNvPr id="4" name="Picture 3" descr="oefficient of coupling"/>
          <p:cNvPicPr/>
          <p:nvPr/>
        </p:nvPicPr>
        <p:blipFill>
          <a:blip r:embed="rId2">
            <a:extLst>
              <a:ext uri="{28A0092B-C50C-407E-A947-70E740481C1C}">
                <a14:useLocalDpi xmlns:a14="http://schemas.microsoft.com/office/drawing/2010/main" val="0"/>
              </a:ext>
            </a:extLst>
          </a:blip>
          <a:srcRect/>
          <a:stretch>
            <a:fillRect/>
          </a:stretch>
        </p:blipFill>
        <p:spPr bwMode="auto">
          <a:xfrm>
            <a:off x="1082801" y="2865801"/>
            <a:ext cx="4940300" cy="812800"/>
          </a:xfrm>
          <a:prstGeom prst="rect">
            <a:avLst/>
          </a:prstGeom>
          <a:noFill/>
          <a:ln>
            <a:noFill/>
          </a:ln>
        </p:spPr>
      </p:pic>
    </p:spTree>
    <p:extLst>
      <p:ext uri="{BB962C8B-B14F-4D97-AF65-F5344CB8AC3E}">
        <p14:creationId xmlns:p14="http://schemas.microsoft.com/office/powerpoint/2010/main" val="313345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970" y="178885"/>
            <a:ext cx="8983030" cy="6511409"/>
          </a:xfrm>
        </p:spPr>
        <p:txBody>
          <a:bodyPr>
            <a:normAutofit fontScale="47500" lnSpcReduction="20000"/>
          </a:bodyPr>
          <a:lstStyle/>
          <a:p>
            <a:pPr marL="514350" indent="-514350" algn="just">
              <a:buFont typeface="+mj-lt"/>
              <a:buAutoNum type="arabicPeriod"/>
            </a:pPr>
            <a:r>
              <a:rPr lang="en-GB"/>
              <a:t>An air cored coil of self inductance L has N turns of fine insulated copper wire wound on a former of cross section area A. If the area and number of turns are doubled and the core is a medium of relative permeability 1000, the self inductance of the coil will be </a:t>
            </a:r>
          </a:p>
          <a:p>
            <a:pPr marL="0" indent="0">
              <a:buNone/>
            </a:pPr>
            <a:r>
              <a:rPr lang="en-GB"/>
              <a:t>(a) 8000 L (b) 4000 L (c) 8×10</a:t>
            </a:r>
            <a:r>
              <a:rPr lang="en-GB" baseline="30000"/>
              <a:t>–3</a:t>
            </a:r>
            <a:r>
              <a:rPr lang="en-GB"/>
              <a:t> L (d) 4×10</a:t>
            </a:r>
            <a:r>
              <a:rPr lang="en-GB" baseline="30000"/>
              <a:t>–3</a:t>
            </a:r>
            <a:r>
              <a:rPr lang="en-GB"/>
              <a:t> L (e)</a:t>
            </a:r>
            <a:r>
              <a:rPr lang="en-GB" b="1"/>
              <a:t> </a:t>
            </a:r>
            <a:r>
              <a:rPr lang="en-GB"/>
              <a:t>L </a:t>
            </a:r>
          </a:p>
          <a:p>
            <a:pPr marL="0" indent="0">
              <a:buNone/>
            </a:pPr>
            <a:endParaRPr lang="en-GB">
              <a:solidFill>
                <a:srgbClr val="3366FF"/>
              </a:solidFill>
            </a:endParaRPr>
          </a:p>
          <a:p>
            <a:pPr marL="0" indent="0" algn="just">
              <a:buNone/>
            </a:pPr>
            <a:r>
              <a:rPr lang="en-GB" sz="3600" b="1">
                <a:solidFill>
                  <a:srgbClr val="3366FF"/>
                </a:solidFill>
              </a:rPr>
              <a:t>Sol.  </a:t>
            </a:r>
          </a:p>
          <a:p>
            <a:pPr marL="0" indent="0" algn="just">
              <a:buNone/>
            </a:pPr>
            <a:endParaRPr lang="en-GB" sz="3600" b="1">
              <a:solidFill>
                <a:srgbClr val="3366FF"/>
              </a:solidFill>
            </a:endParaRPr>
          </a:p>
          <a:p>
            <a:pPr marL="0" indent="0" algn="just">
              <a:buNone/>
            </a:pPr>
            <a:r>
              <a:rPr lang="en-GB" sz="3600" b="1">
                <a:solidFill>
                  <a:srgbClr val="3366FF"/>
                </a:solidFill>
              </a:rPr>
              <a:t>Self inductance of a coil is directly proportional to the area of cross section, relative permeability of the core and the </a:t>
            </a:r>
            <a:r>
              <a:rPr lang="en-GB" sz="3600" b="1" i="1">
                <a:solidFill>
                  <a:srgbClr val="3366FF"/>
                </a:solidFill>
              </a:rPr>
              <a:t>square </a:t>
            </a:r>
            <a:r>
              <a:rPr lang="en-GB" sz="3600" b="1">
                <a:solidFill>
                  <a:srgbClr val="3366FF"/>
                </a:solidFill>
              </a:rPr>
              <a:t>of the number of turns. The answer therefore is 8000 L.</a:t>
            </a:r>
          </a:p>
          <a:p>
            <a:pPr marL="0" lvl="0" indent="0">
              <a:buNone/>
            </a:pPr>
            <a:endParaRPr lang="en-GB"/>
          </a:p>
          <a:p>
            <a:pPr marL="0" indent="0">
              <a:buNone/>
            </a:pPr>
            <a:r>
              <a:rPr lang="en-US">
                <a:solidFill>
                  <a:schemeClr val="accent2"/>
                </a:solidFill>
              </a:rPr>
              <a:t>Answer  (a)</a:t>
            </a:r>
          </a:p>
          <a:p>
            <a:pPr marL="0" indent="0">
              <a:buNone/>
            </a:pPr>
            <a:endParaRPr lang="en-US"/>
          </a:p>
          <a:p>
            <a:pPr marL="0" indent="0">
              <a:buNone/>
            </a:pPr>
            <a:r>
              <a:rPr lang="en-GB"/>
              <a:t>2.	A straight air cored solenoid has length 1 m, area of cross section 10 cm</a:t>
            </a:r>
            <a:r>
              <a:rPr lang="en-GB" baseline="30000"/>
              <a:t>2</a:t>
            </a:r>
            <a:r>
              <a:rPr lang="en-GB"/>
              <a:t> and total number of turns 2000. If 	a current of 1 A flowing in it is reversed in 0.1 s, the average emf induced in it will be nearly</a:t>
            </a:r>
          </a:p>
          <a:p>
            <a:pPr marL="0" indent="0">
              <a:buNone/>
            </a:pPr>
            <a:r>
              <a:rPr lang="en-GB"/>
              <a:t>(a) 100V (b) 10 V (c) 1 V (d) 0.5 V (e) 0.1 V </a:t>
            </a:r>
          </a:p>
          <a:p>
            <a:pPr marL="0" indent="0">
              <a:buNone/>
            </a:pPr>
            <a:endParaRPr lang="en-GB"/>
          </a:p>
          <a:p>
            <a:pPr marL="0" indent="0">
              <a:buNone/>
            </a:pPr>
            <a:r>
              <a:rPr lang="en-GB" b="1">
                <a:solidFill>
                  <a:srgbClr val="0000FF"/>
                </a:solidFill>
              </a:rPr>
              <a:t>Sol. The emf induced is given by ε = –L(dI/dt),</a:t>
            </a:r>
          </a:p>
          <a:p>
            <a:pPr marL="0" indent="0">
              <a:buNone/>
            </a:pPr>
            <a:r>
              <a:rPr lang="en-GB" b="1">
                <a:solidFill>
                  <a:srgbClr val="0000FF"/>
                </a:solidFill>
              </a:rPr>
              <a:t>where dI is the change in current in the time dt and L = μ</a:t>
            </a:r>
            <a:r>
              <a:rPr lang="en-GB" b="1" baseline="-25000">
                <a:solidFill>
                  <a:srgbClr val="0000FF"/>
                </a:solidFill>
              </a:rPr>
              <a:t>0</a:t>
            </a:r>
            <a:r>
              <a:rPr lang="en-GB" b="1">
                <a:solidFill>
                  <a:srgbClr val="0000FF"/>
                </a:solidFill>
              </a:rPr>
              <a:t>n</a:t>
            </a:r>
            <a:r>
              <a:rPr lang="en-GB" b="1" baseline="30000">
                <a:solidFill>
                  <a:srgbClr val="0000FF"/>
                </a:solidFill>
              </a:rPr>
              <a:t>2</a:t>
            </a:r>
            <a:r>
              <a:rPr lang="en-GB" b="1">
                <a:solidFill>
                  <a:srgbClr val="0000FF"/>
                </a:solidFill>
              </a:rPr>
              <a:t>Aℓ where ‘ℓ’ is the length of the solenoid, ‘A’ is its cross section area, ‘n’ is the number of turns per metre and μ</a:t>
            </a:r>
            <a:r>
              <a:rPr lang="en-GB" b="1" baseline="-25000">
                <a:solidFill>
                  <a:srgbClr val="0000FF"/>
                </a:solidFill>
              </a:rPr>
              <a:t>0</a:t>
            </a:r>
            <a:r>
              <a:rPr lang="en-GB" b="1">
                <a:solidFill>
                  <a:srgbClr val="0000FF"/>
                </a:solidFill>
              </a:rPr>
              <a:t> is the permeability of air (or free space) which you must remember as 4π×10</a:t>
            </a:r>
            <a:r>
              <a:rPr lang="en-GB" b="1" baseline="30000">
                <a:solidFill>
                  <a:srgbClr val="0000FF"/>
                </a:solidFill>
              </a:rPr>
              <a:t>–7</a:t>
            </a:r>
            <a:r>
              <a:rPr lang="en-GB" b="1">
                <a:solidFill>
                  <a:srgbClr val="0000FF"/>
                </a:solidFill>
              </a:rPr>
              <a:t>. </a:t>
            </a:r>
          </a:p>
          <a:p>
            <a:pPr marL="0" indent="0">
              <a:buNone/>
            </a:pPr>
            <a:r>
              <a:rPr lang="en-GB" b="1">
                <a:solidFill>
                  <a:srgbClr val="0000FF"/>
                </a:solidFill>
              </a:rPr>
              <a:t>Ignoring the negative sign which is because of Lenz’s law, we have</a:t>
            </a:r>
          </a:p>
          <a:p>
            <a:pPr marL="0" indent="0">
              <a:buNone/>
            </a:pPr>
            <a:r>
              <a:rPr lang="en-GB" b="1">
                <a:solidFill>
                  <a:srgbClr val="0000FF"/>
                </a:solidFill>
              </a:rPr>
              <a:t>ε = μ</a:t>
            </a:r>
            <a:r>
              <a:rPr lang="en-GB" b="1" baseline="-25000">
                <a:solidFill>
                  <a:srgbClr val="0000FF"/>
                </a:solidFill>
              </a:rPr>
              <a:t>0</a:t>
            </a:r>
            <a:r>
              <a:rPr lang="en-GB" b="1">
                <a:solidFill>
                  <a:srgbClr val="0000FF"/>
                </a:solidFill>
              </a:rPr>
              <a:t>n</a:t>
            </a:r>
            <a:r>
              <a:rPr lang="en-GB" b="1" baseline="30000">
                <a:solidFill>
                  <a:srgbClr val="0000FF"/>
                </a:solidFill>
              </a:rPr>
              <a:t>2</a:t>
            </a:r>
            <a:r>
              <a:rPr lang="en-GB" b="1">
                <a:solidFill>
                  <a:srgbClr val="0000FF"/>
                </a:solidFill>
              </a:rPr>
              <a:t>Aℓ (dI/dt) </a:t>
            </a:r>
          </a:p>
          <a:p>
            <a:pPr marL="0" indent="0">
              <a:buNone/>
            </a:pPr>
            <a:r>
              <a:rPr lang="en-GB" b="1">
                <a:solidFill>
                  <a:srgbClr val="0000FF"/>
                </a:solidFill>
              </a:rPr>
              <a:t>Substituting, ε = 4π×10</a:t>
            </a:r>
            <a:r>
              <a:rPr lang="en-GB" b="1" baseline="30000">
                <a:solidFill>
                  <a:srgbClr val="0000FF"/>
                </a:solidFill>
              </a:rPr>
              <a:t>–7</a:t>
            </a:r>
            <a:r>
              <a:rPr lang="en-GB" b="1">
                <a:solidFill>
                  <a:srgbClr val="0000FF"/>
                </a:solidFill>
              </a:rPr>
              <a:t>×(2000)</a:t>
            </a:r>
            <a:r>
              <a:rPr lang="en-GB" b="1" baseline="30000">
                <a:solidFill>
                  <a:srgbClr val="0000FF"/>
                </a:solidFill>
              </a:rPr>
              <a:t>2</a:t>
            </a:r>
            <a:r>
              <a:rPr lang="en-GB" b="1">
                <a:solidFill>
                  <a:srgbClr val="0000FF"/>
                </a:solidFill>
              </a:rPr>
              <a:t>×(10×10</a:t>
            </a:r>
            <a:r>
              <a:rPr lang="en-GB" b="1" baseline="30000">
                <a:solidFill>
                  <a:srgbClr val="0000FF"/>
                </a:solidFill>
              </a:rPr>
              <a:t>–4</a:t>
            </a:r>
            <a:r>
              <a:rPr lang="en-GB" b="1">
                <a:solidFill>
                  <a:srgbClr val="0000FF"/>
                </a:solidFill>
              </a:rPr>
              <a:t>)×1×[1– (–1)]/(0.1) volt. </a:t>
            </a:r>
          </a:p>
          <a:p>
            <a:pPr marL="0" indent="0">
              <a:buNone/>
            </a:pPr>
            <a:r>
              <a:rPr lang="en-GB" b="1">
                <a:solidFill>
                  <a:srgbClr val="0000FF"/>
                </a:solidFill>
              </a:rPr>
              <a:t>Note that the change in the current is 2 A ( from 1 A to –1 A) since the current is </a:t>
            </a:r>
            <a:r>
              <a:rPr lang="en-GB" b="1" i="1">
                <a:solidFill>
                  <a:srgbClr val="0000FF"/>
                </a:solidFill>
              </a:rPr>
              <a:t>reversed</a:t>
            </a:r>
            <a:r>
              <a:rPr lang="en-GB" b="1">
                <a:solidFill>
                  <a:srgbClr val="0000FF"/>
                </a:solidFill>
              </a:rPr>
              <a:t>.</a:t>
            </a:r>
          </a:p>
          <a:p>
            <a:pPr marL="0" indent="0">
              <a:buNone/>
            </a:pPr>
            <a:r>
              <a:rPr lang="en-GB" b="1">
                <a:solidFill>
                  <a:srgbClr val="0000FF"/>
                </a:solidFill>
              </a:rPr>
              <a:t>Therefore, ε = 0.1 (nearly).</a:t>
            </a:r>
          </a:p>
          <a:p>
            <a:pPr marL="0" indent="0">
              <a:buNone/>
            </a:pPr>
            <a:endParaRPr lang="en-US"/>
          </a:p>
          <a:p>
            <a:pPr marL="0" indent="0">
              <a:buNone/>
            </a:pPr>
            <a:r>
              <a:rPr lang="en-US">
                <a:solidFill>
                  <a:srgbClr val="C0504D"/>
                </a:solidFill>
              </a:rPr>
              <a:t>Answer 0.1 V (e)</a:t>
            </a:r>
          </a:p>
          <a:p>
            <a:pPr marL="0" indent="0">
              <a:buNone/>
            </a:pPr>
            <a:endParaRPr lang="en-GB"/>
          </a:p>
        </p:txBody>
      </p:sp>
      <p:pic>
        <p:nvPicPr>
          <p:cNvPr id="5" name="Picture 4" descr="nductance of a hollow coil"/>
          <p:cNvPicPr/>
          <p:nvPr/>
        </p:nvPicPr>
        <p:blipFill>
          <a:blip r:embed="rId2">
            <a:extLst>
              <a:ext uri="{28A0092B-C50C-407E-A947-70E740481C1C}">
                <a14:useLocalDpi xmlns:a14="http://schemas.microsoft.com/office/drawing/2010/main" val="0"/>
              </a:ext>
            </a:extLst>
          </a:blip>
          <a:srcRect/>
          <a:stretch>
            <a:fillRect/>
          </a:stretch>
        </p:blipFill>
        <p:spPr bwMode="auto">
          <a:xfrm>
            <a:off x="1143003" y="1045018"/>
            <a:ext cx="4580890" cy="760730"/>
          </a:xfrm>
          <a:prstGeom prst="rect">
            <a:avLst/>
          </a:prstGeom>
          <a:noFill/>
          <a:ln>
            <a:noFill/>
          </a:ln>
        </p:spPr>
      </p:pic>
    </p:spTree>
    <p:extLst>
      <p:ext uri="{BB962C8B-B14F-4D97-AF65-F5344CB8AC3E}">
        <p14:creationId xmlns:p14="http://schemas.microsoft.com/office/powerpoint/2010/main" val="40841933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6858000"/>
          </a:xfrm>
        </p:spPr>
        <p:txBody>
          <a:bodyPr>
            <a:normAutofit fontScale="40000" lnSpcReduction="20000"/>
          </a:bodyPr>
          <a:lstStyle/>
          <a:p>
            <a:pPr marL="514350" indent="-514350">
              <a:buAutoNum type="arabicPeriod" startAt="3"/>
            </a:pPr>
            <a:r>
              <a:rPr lang="en-GB"/>
              <a:t>In the circuit shown, the switch S is kept closed so that the current flowing in the circuit is the 	final steady value. When the switch S is opened, the time constant for the decay of current in the 	inductance is </a:t>
            </a:r>
            <a:br>
              <a:rPr lang="en-GB"/>
            </a:br>
            <a:endParaRPr lang="en-GB"/>
          </a:p>
          <a:p>
            <a:pPr marL="514350" indent="-514350">
              <a:buAutoNum type="arabicPeriod" startAt="3"/>
            </a:pPr>
            <a:endParaRPr lang="en-GB"/>
          </a:p>
          <a:p>
            <a:pPr marL="514350" indent="-514350">
              <a:buAutoNum type="arabicPeriod" startAt="3"/>
            </a:pPr>
            <a:endParaRPr lang="en-GB"/>
          </a:p>
          <a:p>
            <a:pPr marL="514350" indent="-514350">
              <a:buAutoNum type="arabicPeriod" startAt="3"/>
            </a:pPr>
            <a:endParaRPr lang="en-GB"/>
          </a:p>
          <a:p>
            <a:pPr marL="514350" indent="-514350">
              <a:buAutoNum type="arabicPeriod" startAt="3"/>
            </a:pPr>
            <a:endParaRPr lang="en-GB"/>
          </a:p>
          <a:p>
            <a:pPr marL="0" indent="0">
              <a:buNone/>
            </a:pPr>
            <a:endParaRPr lang="en-GB"/>
          </a:p>
          <a:p>
            <a:pPr marL="514350" indent="-514350">
              <a:buAutoNum type="arabicPeriod" startAt="3"/>
            </a:pPr>
            <a:endParaRPr lang="en-GB"/>
          </a:p>
          <a:p>
            <a:pPr marL="0" indent="0">
              <a:buNone/>
            </a:pPr>
            <a:endParaRPr lang="en-GB"/>
          </a:p>
          <a:p>
            <a:pPr marL="0" indent="0">
              <a:buNone/>
            </a:pPr>
            <a:r>
              <a:rPr lang="en-GB"/>
              <a:t>(a) L/R  (b) L/5R  (c) 5L/4R (d) 4L/5R (e) L/3R</a:t>
            </a:r>
          </a:p>
          <a:p>
            <a:pPr marL="0" indent="0">
              <a:buNone/>
            </a:pPr>
            <a:endParaRPr lang="en-GB"/>
          </a:p>
          <a:p>
            <a:pPr marL="0" indent="0">
              <a:buNone/>
            </a:pPr>
            <a:endParaRPr lang="en-GB" sz="4000" b="1">
              <a:solidFill>
                <a:srgbClr val="0000FF"/>
              </a:solidFill>
            </a:endParaRPr>
          </a:p>
          <a:p>
            <a:pPr marL="0" indent="0">
              <a:buNone/>
            </a:pPr>
            <a:r>
              <a:rPr lang="en-GB" sz="4000" b="1">
                <a:solidFill>
                  <a:srgbClr val="0000FF"/>
                </a:solidFill>
              </a:rPr>
              <a:t>The current decays through the resistors R and 4R in series with L and therefore the time constant is L/(R+4R) = L/5R</a:t>
            </a:r>
            <a:r>
              <a:rPr lang="en-GB" b="1">
                <a:solidFill>
                  <a:srgbClr val="0000FF"/>
                </a:solidFill>
              </a:rPr>
              <a:t>.</a:t>
            </a:r>
          </a:p>
          <a:p>
            <a:pPr marL="0" indent="0">
              <a:buNone/>
            </a:pPr>
            <a:r>
              <a:rPr lang="en-US">
                <a:solidFill>
                  <a:schemeClr val="accent2"/>
                </a:solidFill>
              </a:rPr>
              <a:t>Answer  (b)</a:t>
            </a:r>
            <a:endParaRPr lang="en-GB"/>
          </a:p>
          <a:p>
            <a:endParaRPr lang="en-GB"/>
          </a:p>
          <a:p>
            <a:pPr marL="514350" indent="-514350">
              <a:buAutoNum type="arabicPeriod" startAt="4"/>
            </a:pPr>
            <a:r>
              <a:rPr lang="en-GB"/>
              <a:t>In the above question, suppose the resistance 4R is disconnected and is then connected between 	the inductance L and the negative terminal of the battery. The switch S is kept closed. If the 	switch is opened, the time constant for the decay of current in L is </a:t>
            </a:r>
          </a:p>
          <a:p>
            <a:pPr marL="514350" indent="-514350">
              <a:buAutoNum type="arabicPeriod" startAt="4"/>
            </a:pPr>
            <a:endParaRPr lang="en-GB"/>
          </a:p>
          <a:p>
            <a:pPr marL="0" indent="0">
              <a:buNone/>
            </a:pPr>
            <a:r>
              <a:rPr lang="en-GB"/>
              <a:t>(a) L/R  (b) infinity (c) zero (d) L/5R (e)</a:t>
            </a:r>
            <a:r>
              <a:rPr lang="en-GB" b="1"/>
              <a:t> </a:t>
            </a:r>
            <a:r>
              <a:rPr lang="en-GB"/>
              <a:t>5L/4R</a:t>
            </a:r>
            <a:r>
              <a:rPr lang="en-GB" b="1"/>
              <a:t> </a:t>
            </a:r>
            <a:endParaRPr lang="en-GB"/>
          </a:p>
          <a:p>
            <a:endParaRPr lang="en-GB"/>
          </a:p>
          <a:p>
            <a:pPr marL="0" indent="0">
              <a:buNone/>
            </a:pPr>
            <a:r>
              <a:rPr lang="en-GB" sz="3800" b="1">
                <a:solidFill>
                  <a:srgbClr val="0000FF"/>
                </a:solidFill>
              </a:rPr>
              <a:t>This is a simple case which may however generate confusion in your mind. Note that when you open the switch, the resistance in series with L is infinite and the time constant will be L/∞ = 0.</a:t>
            </a:r>
          </a:p>
          <a:p>
            <a:pPr marL="0" indent="0">
              <a:buNone/>
            </a:pPr>
            <a:r>
              <a:rPr lang="en-GB" sz="3800" b="1">
                <a:solidFill>
                  <a:srgbClr val="0000FF"/>
                </a:solidFill>
              </a:rPr>
              <a:t>Physically, the current becomes zero abruptly since there is no conducting path for the current to flow.</a:t>
            </a:r>
          </a:p>
          <a:p>
            <a:pPr marL="0" indent="0">
              <a:buNone/>
            </a:pPr>
            <a:r>
              <a:rPr lang="en-GB" sz="3800" b="1">
                <a:solidFill>
                  <a:srgbClr val="0000FF"/>
                </a:solidFill>
              </a:rPr>
              <a:t>[Discharging of a charged capacitor through a resistor is an easy thing since the capacitor can retain the charge during the small time during which the capacitor is disconnected from the charging battery and then connected to the resistor, using a charge-discharge key. In the case of the LR circuit, for studying the current decay pattern, after establishing the steady final current through the circuit, you have to short circuit the leads connected to the battery and immediately disconnect the battery so that the battery is not damaged].</a:t>
            </a:r>
          </a:p>
          <a:p>
            <a:pPr marL="0" indent="0">
              <a:buNone/>
            </a:pPr>
            <a:endParaRPr lang="en-US">
              <a:solidFill>
                <a:schemeClr val="accent2"/>
              </a:solidFill>
            </a:endParaRPr>
          </a:p>
          <a:p>
            <a:pPr marL="0" indent="0">
              <a:buNone/>
            </a:pPr>
            <a:r>
              <a:rPr lang="en-US">
                <a:solidFill>
                  <a:schemeClr val="accent2"/>
                </a:solidFill>
              </a:rPr>
              <a:t>Answer  (c)</a:t>
            </a:r>
          </a:p>
          <a:p>
            <a:endParaRPr lang="en-US"/>
          </a:p>
        </p:txBody>
      </p:sp>
      <p:pic>
        <p:nvPicPr>
          <p:cNvPr id="5" name="BLOGGER_PHOTO_ID_5145609970488499170" descr="http://4.bp.blogspot.com/_lRKubY9oOyI/R2jhAWus2-I/AAAAAAAAALg/9Z0CCgdr7LQ/s200/Time+const-appr19-12-07.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740984" y="586565"/>
            <a:ext cx="2540000" cy="1752600"/>
          </a:xfrm>
          <a:prstGeom prst="rect">
            <a:avLst/>
          </a:prstGeom>
          <a:noFill/>
          <a:ln>
            <a:noFill/>
          </a:ln>
        </p:spPr>
      </p:pic>
    </p:spTree>
    <p:extLst>
      <p:ext uri="{BB962C8B-B14F-4D97-AF65-F5344CB8AC3E}">
        <p14:creationId xmlns:p14="http://schemas.microsoft.com/office/powerpoint/2010/main" val="40049550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099" y="0"/>
            <a:ext cx="8857883" cy="6711001"/>
          </a:xfrm>
        </p:spPr>
        <p:txBody>
          <a:bodyPr>
            <a:normAutofit fontScale="47500" lnSpcReduction="20000"/>
          </a:bodyPr>
          <a:lstStyle/>
          <a:p>
            <a:pPr marL="0" indent="0">
              <a:buNone/>
            </a:pPr>
            <a:r>
              <a:rPr lang="en-GB"/>
              <a:t>5.	vertical conductor. The coil and the straight conductor are contained in the same 	vertical plane. The mutual inductance between the coil and the straight conductor is</a:t>
            </a:r>
          </a:p>
          <a:p>
            <a:pPr marL="0" indent="0">
              <a:buNone/>
            </a:pPr>
            <a:r>
              <a:rPr lang="en-GB"/>
              <a:t>(a) μ</a:t>
            </a:r>
            <a:r>
              <a:rPr lang="en-GB" baseline="-25000"/>
              <a:t>0 </a:t>
            </a:r>
            <a:r>
              <a:rPr lang="en-GB"/>
              <a:t>nr</a:t>
            </a:r>
            <a:r>
              <a:rPr lang="en-GB" baseline="30000"/>
              <a:t>2</a:t>
            </a:r>
            <a:r>
              <a:rPr lang="en-GB"/>
              <a:t>/2πd (b) π μ</a:t>
            </a:r>
            <a:r>
              <a:rPr lang="en-GB" baseline="-25000"/>
              <a:t>0 </a:t>
            </a:r>
            <a:r>
              <a:rPr lang="en-GB"/>
              <a:t>nr</a:t>
            </a:r>
            <a:r>
              <a:rPr lang="en-GB" baseline="30000"/>
              <a:t>2</a:t>
            </a:r>
            <a:r>
              <a:rPr lang="en-GB"/>
              <a:t>/2d (c) μ</a:t>
            </a:r>
            <a:r>
              <a:rPr lang="en-GB" baseline="-25000"/>
              <a:t>0 </a:t>
            </a:r>
            <a:r>
              <a:rPr lang="en-GB"/>
              <a:t>nr</a:t>
            </a:r>
            <a:r>
              <a:rPr lang="en-GB" baseline="30000"/>
              <a:t>2</a:t>
            </a:r>
            <a:r>
              <a:rPr lang="en-GB"/>
              <a:t>/2 (d) μ</a:t>
            </a:r>
            <a:r>
              <a:rPr lang="en-GB" baseline="-25000"/>
              <a:t>0 </a:t>
            </a:r>
            <a:r>
              <a:rPr lang="en-GB"/>
              <a:t>nr</a:t>
            </a:r>
            <a:r>
              <a:rPr lang="en-GB" baseline="30000"/>
              <a:t>2</a:t>
            </a:r>
            <a:r>
              <a:rPr lang="en-GB"/>
              <a:t>/2π</a:t>
            </a:r>
            <a:r>
              <a:rPr lang="en-GB" baseline="30000"/>
              <a:t>2</a:t>
            </a:r>
            <a:r>
              <a:rPr lang="en-GB"/>
              <a:t>d (e)</a:t>
            </a:r>
            <a:r>
              <a:rPr lang="en-GB" b="1"/>
              <a:t> </a:t>
            </a:r>
            <a:r>
              <a:rPr lang="en-GB"/>
              <a:t>μ</a:t>
            </a:r>
            <a:r>
              <a:rPr lang="en-GB" baseline="-25000"/>
              <a:t>0 </a:t>
            </a:r>
            <a:r>
              <a:rPr lang="en-GB"/>
              <a:t>nr</a:t>
            </a:r>
            <a:r>
              <a:rPr lang="en-GB" baseline="30000"/>
              <a:t>2</a:t>
            </a:r>
            <a:r>
              <a:rPr lang="en-GB"/>
              <a:t>/2d </a:t>
            </a:r>
          </a:p>
          <a:p>
            <a:endParaRPr lang="en-GB"/>
          </a:p>
          <a:p>
            <a:pPr marL="0" indent="0">
              <a:buNone/>
            </a:pPr>
            <a:r>
              <a:rPr lang="en-GB" b="1">
                <a:solidFill>
                  <a:srgbClr val="0000FF"/>
                </a:solidFill>
              </a:rPr>
              <a:t>The mutual inductance is given by</a:t>
            </a:r>
          </a:p>
          <a:p>
            <a:pPr marL="0" indent="0">
              <a:buNone/>
            </a:pPr>
            <a:r>
              <a:rPr lang="en-GB" b="1">
                <a:solidFill>
                  <a:srgbClr val="0000FF"/>
                </a:solidFill>
              </a:rPr>
              <a:t>M = Ф/I where I is the current in the straight conductor and Ф is the magnetic flux through the coil.</a:t>
            </a:r>
          </a:p>
          <a:p>
            <a:pPr marL="0" indent="0">
              <a:buNone/>
            </a:pPr>
            <a:r>
              <a:rPr lang="en-GB" b="1">
                <a:solidFill>
                  <a:srgbClr val="0000FF"/>
                </a:solidFill>
              </a:rPr>
              <a:t>Since the coil is small, the magnetic field produced at the coil by the current in the straight conductor can be assumed to be constant over the entire area of the coil so that </a:t>
            </a:r>
          </a:p>
          <a:p>
            <a:pPr marL="0" indent="0">
              <a:buNone/>
            </a:pPr>
            <a:r>
              <a:rPr lang="en-GB" b="1">
                <a:solidFill>
                  <a:srgbClr val="0000FF"/>
                </a:solidFill>
              </a:rPr>
              <a:t>Ф =nBA = n(μ</a:t>
            </a:r>
            <a:r>
              <a:rPr lang="en-GB" b="1" baseline="-25000">
                <a:solidFill>
                  <a:srgbClr val="0000FF"/>
                </a:solidFill>
              </a:rPr>
              <a:t>0</a:t>
            </a:r>
            <a:r>
              <a:rPr lang="en-GB" b="1">
                <a:solidFill>
                  <a:srgbClr val="0000FF"/>
                </a:solidFill>
              </a:rPr>
              <a:t>I/2πd)(πr</a:t>
            </a:r>
            <a:r>
              <a:rPr lang="en-GB" b="1" baseline="30000">
                <a:solidFill>
                  <a:srgbClr val="0000FF"/>
                </a:solidFill>
              </a:rPr>
              <a:t>2</a:t>
            </a:r>
            <a:r>
              <a:rPr lang="en-GB" b="1">
                <a:solidFill>
                  <a:srgbClr val="0000FF"/>
                </a:solidFill>
              </a:rPr>
              <a:t>) Therefore, M = μ</a:t>
            </a:r>
            <a:r>
              <a:rPr lang="en-GB" b="1" baseline="-25000">
                <a:solidFill>
                  <a:srgbClr val="0000FF"/>
                </a:solidFill>
              </a:rPr>
              <a:t>0 </a:t>
            </a:r>
            <a:r>
              <a:rPr lang="en-GB" b="1">
                <a:solidFill>
                  <a:srgbClr val="0000FF"/>
                </a:solidFill>
              </a:rPr>
              <a:t>nr</a:t>
            </a:r>
            <a:r>
              <a:rPr lang="en-GB" b="1" baseline="30000">
                <a:solidFill>
                  <a:srgbClr val="0000FF"/>
                </a:solidFill>
              </a:rPr>
              <a:t>2</a:t>
            </a:r>
            <a:r>
              <a:rPr lang="en-GB" b="1">
                <a:solidFill>
                  <a:srgbClr val="0000FF"/>
                </a:solidFill>
              </a:rPr>
              <a:t>/2d</a:t>
            </a:r>
          </a:p>
          <a:p>
            <a:pPr marL="0" indent="0">
              <a:buNone/>
            </a:pPr>
            <a:endParaRPr lang="en-US">
              <a:solidFill>
                <a:schemeClr val="accent2"/>
              </a:solidFill>
            </a:endParaRPr>
          </a:p>
          <a:p>
            <a:pPr marL="0" indent="0">
              <a:buNone/>
            </a:pPr>
            <a:r>
              <a:rPr lang="en-US">
                <a:solidFill>
                  <a:schemeClr val="accent2"/>
                </a:solidFill>
              </a:rPr>
              <a:t>Answer  (e)</a:t>
            </a:r>
            <a:endParaRPr lang="en-GB"/>
          </a:p>
          <a:p>
            <a:pPr marL="0" indent="0">
              <a:buNone/>
            </a:pPr>
            <a:endParaRPr lang="en-GB"/>
          </a:p>
          <a:p>
            <a:pPr marL="0" indent="0">
              <a:buNone/>
            </a:pPr>
            <a:r>
              <a:rPr lang="en-GB" b="1"/>
              <a:t>6.	 A long straight solenoid of cross section area10 cm</a:t>
            </a:r>
            <a:r>
              <a:rPr lang="en-GB" b="1" baseline="30000"/>
              <a:t>2</a:t>
            </a:r>
            <a:r>
              <a:rPr lang="en-GB" b="1"/>
              <a:t> has 10 turns per cm. A short 50 turn coaxial coil of 	cross section area 2 cm</a:t>
            </a:r>
            <a:r>
              <a:rPr lang="en-GB" b="1" baseline="30000"/>
              <a:t>2</a:t>
            </a:r>
            <a:r>
              <a:rPr lang="en-GB" b="1"/>
              <a:t> is fixed inside the solenoid at the middle. The mutual inductance of the 	solenoid and the coil is (in micro henry)</a:t>
            </a:r>
            <a:endParaRPr lang="en-GB"/>
          </a:p>
          <a:p>
            <a:pPr marL="0" indent="0">
              <a:buNone/>
            </a:pPr>
            <a:r>
              <a:rPr lang="en-GB" b="1"/>
              <a:t>(a) 400 (b) 40 (c) 4π (d) π (e) ) 0.4π </a:t>
            </a:r>
            <a:endParaRPr lang="en-GB"/>
          </a:p>
          <a:p>
            <a:pPr marL="0" indent="0">
              <a:buNone/>
            </a:pPr>
            <a:endParaRPr lang="en-GB"/>
          </a:p>
          <a:p>
            <a:pPr marL="0" indent="0">
              <a:buNone/>
            </a:pPr>
            <a:r>
              <a:rPr lang="en-GB" b="1">
                <a:solidFill>
                  <a:srgbClr val="0000FF"/>
                </a:solidFill>
              </a:rPr>
              <a:t>Mutual inductance between an infinitely long straight solenoid and a short secondary coil placed coaxially inside at the middle is given by</a:t>
            </a:r>
          </a:p>
          <a:p>
            <a:pPr marL="0" indent="0">
              <a:buNone/>
            </a:pPr>
            <a:r>
              <a:rPr lang="en-GB" b="1">
                <a:solidFill>
                  <a:srgbClr val="0000FF"/>
                </a:solidFill>
              </a:rPr>
              <a:t>M = μ</a:t>
            </a:r>
            <a:r>
              <a:rPr lang="en-GB" b="1" baseline="-25000">
                <a:solidFill>
                  <a:srgbClr val="0000FF"/>
                </a:solidFill>
              </a:rPr>
              <a:t>0</a:t>
            </a:r>
            <a:r>
              <a:rPr lang="en-GB" b="1">
                <a:solidFill>
                  <a:srgbClr val="0000FF"/>
                </a:solidFill>
              </a:rPr>
              <a:t>nNA where μ</a:t>
            </a:r>
            <a:r>
              <a:rPr lang="en-GB" b="1" baseline="-25000">
                <a:solidFill>
                  <a:srgbClr val="0000FF"/>
                </a:solidFill>
              </a:rPr>
              <a:t>0</a:t>
            </a:r>
            <a:r>
              <a:rPr lang="en-GB" b="1">
                <a:solidFill>
                  <a:srgbClr val="0000FF"/>
                </a:solidFill>
              </a:rPr>
              <a:t> is the magnetic permeability of free space (or air), n is the </a:t>
            </a:r>
            <a:r>
              <a:rPr lang="en-GB" b="1" i="1">
                <a:solidFill>
                  <a:srgbClr val="0000FF"/>
                </a:solidFill>
              </a:rPr>
              <a:t>number of turns per metre</a:t>
            </a:r>
            <a:r>
              <a:rPr lang="en-GB" b="1">
                <a:solidFill>
                  <a:srgbClr val="0000FF"/>
                </a:solidFill>
              </a:rPr>
              <a:t> of the solenoid, N is the </a:t>
            </a:r>
            <a:r>
              <a:rPr lang="en-GB" b="1" i="1">
                <a:solidFill>
                  <a:srgbClr val="0000FF"/>
                </a:solidFill>
              </a:rPr>
              <a:t>total</a:t>
            </a:r>
            <a:r>
              <a:rPr lang="en-GB" b="1">
                <a:solidFill>
                  <a:srgbClr val="0000FF"/>
                </a:solidFill>
              </a:rPr>
              <a:t> number of turns in the secondary coil and A is the cross section area of the secondary coil. (If the secondary coil is outside the solenoid, the cross section area of the solenoid will appear in place of the area of the secondary coil).</a:t>
            </a:r>
          </a:p>
          <a:p>
            <a:pPr marL="0" indent="0">
              <a:buNone/>
            </a:pPr>
            <a:r>
              <a:rPr lang="en-GB" b="1">
                <a:solidFill>
                  <a:srgbClr val="0000FF"/>
                </a:solidFill>
              </a:rPr>
              <a:t>[Note that the mutual inductance as given by the above expression is the magnetic flux (linked with the secondary coil) per unit current in the solenoid: M = NBA where B is the magnetic field (μ</a:t>
            </a:r>
            <a:r>
              <a:rPr lang="en-GB" b="1" baseline="-25000">
                <a:solidFill>
                  <a:srgbClr val="0000FF"/>
                </a:solidFill>
              </a:rPr>
              <a:t>0</a:t>
            </a:r>
            <a:r>
              <a:rPr lang="en-GB" b="1">
                <a:solidFill>
                  <a:srgbClr val="0000FF"/>
                </a:solidFill>
              </a:rPr>
              <a:t>n×1) produced by unit current in the solenoid]</a:t>
            </a:r>
          </a:p>
          <a:p>
            <a:pPr marL="0" indent="0">
              <a:buNone/>
            </a:pPr>
            <a:r>
              <a:rPr lang="en-GB" b="1">
                <a:solidFill>
                  <a:srgbClr val="0000FF"/>
                </a:solidFill>
              </a:rPr>
              <a:t>Substituting for the known quantities in the expression for mutual inductance, we have</a:t>
            </a:r>
          </a:p>
          <a:p>
            <a:pPr marL="0" indent="0">
              <a:buNone/>
            </a:pPr>
            <a:r>
              <a:rPr lang="en-GB" b="1">
                <a:solidFill>
                  <a:srgbClr val="0000FF"/>
                </a:solidFill>
              </a:rPr>
              <a:t>M = 4π×10</a:t>
            </a:r>
            <a:r>
              <a:rPr lang="en-GB" b="1" baseline="30000">
                <a:solidFill>
                  <a:srgbClr val="0000FF"/>
                </a:solidFill>
              </a:rPr>
              <a:t>–7</a:t>
            </a:r>
            <a:r>
              <a:rPr lang="en-GB" b="1">
                <a:solidFill>
                  <a:srgbClr val="0000FF"/>
                </a:solidFill>
              </a:rPr>
              <a:t>×1000 ×50 ×(2×10</a:t>
            </a:r>
            <a:r>
              <a:rPr lang="en-GB" b="1" baseline="30000">
                <a:solidFill>
                  <a:srgbClr val="0000FF"/>
                </a:solidFill>
              </a:rPr>
              <a:t>–4</a:t>
            </a:r>
            <a:r>
              <a:rPr lang="en-GB" b="1">
                <a:solidFill>
                  <a:srgbClr val="0000FF"/>
                </a:solidFill>
              </a:rPr>
              <a:t>) = 4π×10</a:t>
            </a:r>
            <a:r>
              <a:rPr lang="en-GB" b="1" baseline="30000">
                <a:solidFill>
                  <a:srgbClr val="0000FF"/>
                </a:solidFill>
              </a:rPr>
              <a:t>–6</a:t>
            </a:r>
            <a:r>
              <a:rPr lang="en-GB" b="1">
                <a:solidFill>
                  <a:srgbClr val="0000FF"/>
                </a:solidFill>
              </a:rPr>
              <a:t> H = 4π μH. </a:t>
            </a:r>
          </a:p>
          <a:p>
            <a:pPr marL="0" indent="0">
              <a:buNone/>
            </a:pPr>
            <a:endParaRPr lang="en-US">
              <a:solidFill>
                <a:schemeClr val="accent2"/>
              </a:solidFill>
            </a:endParaRPr>
          </a:p>
          <a:p>
            <a:pPr marL="0" indent="0">
              <a:buNone/>
            </a:pPr>
            <a:r>
              <a:rPr lang="en-US">
                <a:solidFill>
                  <a:schemeClr val="accent2"/>
                </a:solidFill>
              </a:rPr>
              <a:t>Answer  (c)</a:t>
            </a:r>
            <a:endParaRPr lang="en-GB"/>
          </a:p>
          <a:p>
            <a:pPr marL="0" indent="0">
              <a:buNone/>
            </a:pPr>
            <a:endParaRPr lang="en-GB"/>
          </a:p>
        </p:txBody>
      </p:sp>
    </p:spTree>
    <p:extLst>
      <p:ext uri="{BB962C8B-B14F-4D97-AF65-F5344CB8AC3E}">
        <p14:creationId xmlns:p14="http://schemas.microsoft.com/office/powerpoint/2010/main" val="39396265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77" y="0"/>
            <a:ext cx="8530023" cy="6858000"/>
          </a:xfrm>
        </p:spPr>
        <p:txBody>
          <a:bodyPr>
            <a:normAutofit fontScale="55000" lnSpcReduction="20000"/>
          </a:bodyPr>
          <a:lstStyle/>
          <a:p>
            <a:pPr marL="0" indent="0">
              <a:buNone/>
            </a:pPr>
            <a:r>
              <a:rPr lang="en-GB" b="1"/>
              <a:t>7.	The secondary coil in the above question is moved with uniform velocity coaxially 	over a distance of 5 cm in 2 seconds when a current of 2 ampere flows through the 	solenoid. The emf induced in the coil during the motion is</a:t>
            </a:r>
            <a:endParaRPr lang="en-GB"/>
          </a:p>
          <a:p>
            <a:pPr marL="0" indent="0">
              <a:buNone/>
            </a:pPr>
            <a:r>
              <a:rPr lang="en-GB" b="1"/>
              <a:t>(a) 200π μV (b) 100π μV (c) 20π μV (d) 10π μV (e) zero</a:t>
            </a:r>
            <a:endParaRPr lang="en-GB"/>
          </a:p>
          <a:p>
            <a:pPr marL="0" indent="0">
              <a:buNone/>
            </a:pPr>
            <a:endParaRPr lang="en-GB"/>
          </a:p>
          <a:p>
            <a:pPr marL="0" indent="0">
              <a:buNone/>
            </a:pPr>
            <a:r>
              <a:rPr lang="en-GB" b="1">
                <a:solidFill>
                  <a:srgbClr val="0000FF"/>
                </a:solidFill>
              </a:rPr>
              <a:t>No emf will be induced in the coil since the same flux is linked with the coil throughout its motion and there is no flux </a:t>
            </a:r>
            <a:r>
              <a:rPr lang="en-GB" b="1" i="1">
                <a:solidFill>
                  <a:srgbClr val="0000FF"/>
                </a:solidFill>
              </a:rPr>
              <a:t>change</a:t>
            </a:r>
            <a:r>
              <a:rPr lang="en-GB" b="1">
                <a:solidFill>
                  <a:srgbClr val="0000FF"/>
                </a:solidFill>
              </a:rPr>
              <a:t>.</a:t>
            </a:r>
          </a:p>
          <a:p>
            <a:pPr marL="0" indent="0">
              <a:buNone/>
            </a:pPr>
            <a:r>
              <a:rPr lang="en-US">
                <a:solidFill>
                  <a:schemeClr val="accent2"/>
                </a:solidFill>
              </a:rPr>
              <a:t>Answer  (e)</a:t>
            </a:r>
          </a:p>
          <a:p>
            <a:endParaRPr lang="en-GB" b="1"/>
          </a:p>
          <a:p>
            <a:pPr marL="0" indent="0">
              <a:buNone/>
            </a:pPr>
            <a:r>
              <a:rPr lang="en-GB" b="1"/>
              <a:t>8.	In question No.1, suppose the solenoid carries a current of 4 A. If this current is 	switched off in 100 ms, the emf induced in the secondary coil will be</a:t>
            </a:r>
            <a:endParaRPr lang="en-GB"/>
          </a:p>
          <a:p>
            <a:pPr marL="0" indent="0">
              <a:buNone/>
            </a:pPr>
            <a:r>
              <a:rPr lang="en-GB" b="1"/>
              <a:t>(a) 0.2π μV</a:t>
            </a:r>
            <a:r>
              <a:rPr lang="en-GB"/>
              <a:t> </a:t>
            </a:r>
            <a:r>
              <a:rPr lang="en-GB" b="1"/>
              <a:t>(b) 0.4π μV</a:t>
            </a:r>
            <a:r>
              <a:rPr lang="en-GB"/>
              <a:t> </a:t>
            </a:r>
            <a:r>
              <a:rPr lang="en-GB" b="1"/>
              <a:t>(c) π mV</a:t>
            </a:r>
            <a:r>
              <a:rPr lang="en-GB"/>
              <a:t> </a:t>
            </a:r>
            <a:r>
              <a:rPr lang="en-GB" b="1"/>
              <a:t>(d) 0.08π mV</a:t>
            </a:r>
            <a:r>
              <a:rPr lang="en-GB"/>
              <a:t> </a:t>
            </a:r>
            <a:r>
              <a:rPr lang="en-GB" b="1"/>
              <a:t>(e) 0.16π mV</a:t>
            </a:r>
            <a:r>
              <a:rPr lang="en-GB"/>
              <a:t> </a:t>
            </a:r>
          </a:p>
          <a:p>
            <a:pPr marL="0" indent="0">
              <a:buNone/>
            </a:pPr>
            <a:endParaRPr lang="en-GB"/>
          </a:p>
          <a:p>
            <a:pPr marL="0" indent="0">
              <a:buNone/>
            </a:pPr>
            <a:r>
              <a:rPr lang="en-GB" b="1">
                <a:solidFill>
                  <a:srgbClr val="0000FF"/>
                </a:solidFill>
              </a:rPr>
              <a:t>We have ε = –M(dI/dt) = = 4π×10</a:t>
            </a:r>
            <a:r>
              <a:rPr lang="en-GB" b="1" baseline="30000">
                <a:solidFill>
                  <a:srgbClr val="0000FF"/>
                </a:solidFill>
              </a:rPr>
              <a:t>–6 </a:t>
            </a:r>
            <a:r>
              <a:rPr lang="en-GB" b="1">
                <a:solidFill>
                  <a:srgbClr val="0000FF"/>
                </a:solidFill>
              </a:rPr>
              <a:t>[(4 – 0)/(100×10</a:t>
            </a:r>
            <a:r>
              <a:rPr lang="en-GB" b="1" baseline="30000">
                <a:solidFill>
                  <a:srgbClr val="0000FF"/>
                </a:solidFill>
              </a:rPr>
              <a:t>–3</a:t>
            </a:r>
            <a:r>
              <a:rPr lang="en-GB" b="1">
                <a:solidFill>
                  <a:srgbClr val="0000FF"/>
                </a:solidFill>
              </a:rPr>
              <a:t>)] = 160π×10</a:t>
            </a:r>
            <a:r>
              <a:rPr lang="en-GB" b="1" baseline="30000">
                <a:solidFill>
                  <a:srgbClr val="0000FF"/>
                </a:solidFill>
              </a:rPr>
              <a:t>–6</a:t>
            </a:r>
            <a:r>
              <a:rPr lang="en-GB" b="1">
                <a:solidFill>
                  <a:srgbClr val="0000FF"/>
                </a:solidFill>
              </a:rPr>
              <a:t> volt = 0.16π mV.</a:t>
            </a:r>
          </a:p>
          <a:p>
            <a:pPr marL="0" indent="0">
              <a:buNone/>
            </a:pPr>
            <a:r>
              <a:rPr lang="en-US">
                <a:solidFill>
                  <a:schemeClr val="accent2"/>
                </a:solidFill>
              </a:rPr>
              <a:t>Answer  (e)</a:t>
            </a:r>
          </a:p>
          <a:p>
            <a:pPr marL="0" indent="0">
              <a:buNone/>
            </a:pPr>
            <a:endParaRPr lang="en-GB" b="1"/>
          </a:p>
          <a:p>
            <a:pPr marL="0" indent="0">
              <a:buNone/>
            </a:pPr>
            <a:r>
              <a:rPr lang="en-GB" b="1"/>
              <a:t>9.	A battery of emf V volt is connected in series with a coil of inductance L and 	resistance R at the instant t = 0. The current in the circuit when t = 2τ where τ is the 	time constant of the circuit is (base of natural logarithm = e)</a:t>
            </a:r>
            <a:endParaRPr lang="en-GB"/>
          </a:p>
          <a:p>
            <a:pPr marL="0" indent="0">
              <a:buNone/>
            </a:pPr>
            <a:r>
              <a:rPr lang="en-GB" b="1"/>
              <a:t>(a) (V/R)[1</a:t>
            </a:r>
            <a:r>
              <a:rPr lang="en-GB"/>
              <a:t>–</a:t>
            </a:r>
            <a:r>
              <a:rPr lang="en-GB" b="1"/>
              <a:t> (1/e</a:t>
            </a:r>
            <a:r>
              <a:rPr lang="en-GB" b="1" baseline="30000"/>
              <a:t>2</a:t>
            </a:r>
            <a:r>
              <a:rPr lang="en-GB" b="1"/>
              <a:t>)] (b) (V/R (1/e</a:t>
            </a:r>
            <a:r>
              <a:rPr lang="en-GB" b="1" baseline="30000"/>
              <a:t>2</a:t>
            </a:r>
            <a:r>
              <a:rPr lang="en-GB" b="1"/>
              <a:t>) (c) (V/R)[1</a:t>
            </a:r>
            <a:r>
              <a:rPr lang="en-GB"/>
              <a:t>–</a:t>
            </a:r>
            <a:r>
              <a:rPr lang="en-GB" b="1"/>
              <a:t> (1/e)]</a:t>
            </a:r>
            <a:r>
              <a:rPr lang="en-GB"/>
              <a:t> </a:t>
            </a:r>
            <a:r>
              <a:rPr lang="en-GB" b="1"/>
              <a:t>(d) (V/R)(1/e)]</a:t>
            </a:r>
            <a:r>
              <a:rPr lang="en-GB"/>
              <a:t> </a:t>
            </a:r>
            <a:r>
              <a:rPr lang="en-GB" b="1"/>
              <a:t>(e) 2e(V/R) </a:t>
            </a:r>
            <a:endParaRPr lang="en-GB"/>
          </a:p>
          <a:p>
            <a:pPr marL="0" indent="0">
              <a:buNone/>
            </a:pPr>
            <a:r>
              <a:rPr lang="en-GB" b="1">
                <a:solidFill>
                  <a:srgbClr val="0000FF"/>
                </a:solidFill>
              </a:rPr>
              <a:t>The expression for the growth of current (with time) in an LR circuit is I = I</a:t>
            </a:r>
            <a:r>
              <a:rPr lang="en-GB" b="1" baseline="-25000">
                <a:solidFill>
                  <a:srgbClr val="0000FF"/>
                </a:solidFill>
              </a:rPr>
              <a:t>0</a:t>
            </a:r>
            <a:r>
              <a:rPr lang="en-GB" b="1">
                <a:solidFill>
                  <a:srgbClr val="0000FF"/>
                </a:solidFill>
              </a:rPr>
              <a:t>[1– e</a:t>
            </a:r>
            <a:r>
              <a:rPr lang="en-GB" b="1" baseline="30000">
                <a:solidFill>
                  <a:srgbClr val="0000FF"/>
                </a:solidFill>
              </a:rPr>
              <a:t>–Rt/L</a:t>
            </a:r>
            <a:r>
              <a:rPr lang="en-GB" b="1">
                <a:solidFill>
                  <a:srgbClr val="0000FF"/>
                </a:solidFill>
              </a:rPr>
              <a:t>] where I</a:t>
            </a:r>
            <a:r>
              <a:rPr lang="en-GB" b="1" baseline="-25000">
                <a:solidFill>
                  <a:srgbClr val="0000FF"/>
                </a:solidFill>
              </a:rPr>
              <a:t>0</a:t>
            </a:r>
            <a:r>
              <a:rPr lang="en-GB" b="1">
                <a:solidFill>
                  <a:srgbClr val="0000FF"/>
                </a:solidFill>
              </a:rPr>
              <a:t> is the final steady (maximum possible) current which is equal to V/R.</a:t>
            </a:r>
          </a:p>
          <a:p>
            <a:pPr marL="0" indent="0">
              <a:buNone/>
            </a:pPr>
            <a:r>
              <a:rPr lang="en-GB" b="1">
                <a:solidFill>
                  <a:srgbClr val="0000FF"/>
                </a:solidFill>
              </a:rPr>
              <a:t>The time constant of the LR circuit is L/R. After 2 time constants, the current will be</a:t>
            </a:r>
          </a:p>
          <a:p>
            <a:pPr marL="0" indent="0">
              <a:buNone/>
            </a:pPr>
            <a:r>
              <a:rPr lang="en-GB" b="1">
                <a:solidFill>
                  <a:srgbClr val="0000FF"/>
                </a:solidFill>
              </a:rPr>
              <a:t>I = I</a:t>
            </a:r>
            <a:r>
              <a:rPr lang="en-GB" b="1" baseline="-25000">
                <a:solidFill>
                  <a:srgbClr val="0000FF"/>
                </a:solidFill>
              </a:rPr>
              <a:t>0</a:t>
            </a:r>
            <a:r>
              <a:rPr lang="en-GB" b="1">
                <a:solidFill>
                  <a:srgbClr val="0000FF"/>
                </a:solidFill>
              </a:rPr>
              <a:t>[1– e</a:t>
            </a:r>
            <a:r>
              <a:rPr lang="en-GB" b="1" baseline="30000">
                <a:solidFill>
                  <a:srgbClr val="0000FF"/>
                </a:solidFill>
              </a:rPr>
              <a:t>–R× 2(L/R)/L</a:t>
            </a:r>
            <a:r>
              <a:rPr lang="en-GB" b="1">
                <a:solidFill>
                  <a:srgbClr val="0000FF"/>
                </a:solidFill>
              </a:rPr>
              <a:t>] = (V/R) [1– e</a:t>
            </a:r>
            <a:r>
              <a:rPr lang="en-GB" b="1" baseline="30000">
                <a:solidFill>
                  <a:srgbClr val="0000FF"/>
                </a:solidFill>
              </a:rPr>
              <a:t>– 2</a:t>
            </a:r>
            <a:r>
              <a:rPr lang="en-GB" b="1">
                <a:solidFill>
                  <a:srgbClr val="0000FF"/>
                </a:solidFill>
              </a:rPr>
              <a:t>] = (V/R)[1– (1/e</a:t>
            </a:r>
            <a:r>
              <a:rPr lang="en-GB" b="1" baseline="30000">
                <a:solidFill>
                  <a:srgbClr val="0000FF"/>
                </a:solidFill>
              </a:rPr>
              <a:t>2</a:t>
            </a:r>
            <a:r>
              <a:rPr lang="en-GB" b="1">
                <a:solidFill>
                  <a:srgbClr val="0000FF"/>
                </a:solidFill>
              </a:rPr>
              <a:t>)]</a:t>
            </a:r>
          </a:p>
          <a:p>
            <a:pPr marL="0" indent="0">
              <a:buNone/>
            </a:pPr>
            <a:endParaRPr lang="en-US">
              <a:solidFill>
                <a:schemeClr val="accent2"/>
              </a:solidFill>
            </a:endParaRPr>
          </a:p>
          <a:p>
            <a:pPr marL="0" indent="0">
              <a:buNone/>
            </a:pPr>
            <a:r>
              <a:rPr lang="en-US">
                <a:solidFill>
                  <a:schemeClr val="accent2"/>
                </a:solidFill>
              </a:rPr>
              <a:t>Answer  (a)</a:t>
            </a:r>
          </a:p>
          <a:p>
            <a:pPr marL="0" indent="0">
              <a:buNone/>
            </a:pPr>
            <a:endParaRPr lang="en-GB"/>
          </a:p>
          <a:p>
            <a:endParaRPr lang="en-US"/>
          </a:p>
        </p:txBody>
      </p:sp>
    </p:spTree>
    <p:extLst>
      <p:ext uri="{BB962C8B-B14F-4D97-AF65-F5344CB8AC3E}">
        <p14:creationId xmlns:p14="http://schemas.microsoft.com/office/powerpoint/2010/main" val="3639936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41119"/>
            <a:ext cx="9144000" cy="6716881"/>
          </a:xfrm>
        </p:spPr>
        <p:txBody>
          <a:bodyPr>
            <a:normAutofit fontScale="77500" lnSpcReduction="20000"/>
          </a:bodyPr>
          <a:lstStyle/>
          <a:p>
            <a:pPr marL="0" indent="0">
              <a:buNone/>
            </a:pPr>
            <a:r>
              <a:rPr lang="en-GB"/>
              <a:t>10.	Self induced e.m.f is sometimes also 	known as</a:t>
            </a:r>
          </a:p>
          <a:p>
            <a:pPr marL="0" lvl="0" indent="0">
              <a:buNone/>
            </a:pPr>
            <a:r>
              <a:rPr lang="en-GB"/>
              <a:t>(a) induced e.m.f (b) deduce e.m.f (c) back e.m.f</a:t>
            </a:r>
          </a:p>
          <a:p>
            <a:pPr marL="0" lvl="0" indent="0">
              <a:buNone/>
            </a:pPr>
            <a:r>
              <a:rPr lang="en-GB"/>
              <a:t>(d) both a and b (e) none of the above</a:t>
            </a:r>
            <a:endParaRPr lang="en-US"/>
          </a:p>
          <a:p>
            <a:pPr marL="0" indent="0">
              <a:buNone/>
            </a:pPr>
            <a:r>
              <a:rPr lang="en-US">
                <a:solidFill>
                  <a:srgbClr val="FF0000"/>
                </a:solidFill>
              </a:rPr>
              <a:t>Answer (c) </a:t>
            </a:r>
          </a:p>
          <a:p>
            <a:pPr marL="0" indent="0">
              <a:buNone/>
            </a:pPr>
            <a:r>
              <a:rPr lang="en-GB"/>
              <a:t>11.	Change of current of 1 As</a:t>
            </a:r>
            <a:r>
              <a:rPr lang="en-GB" baseline="30000"/>
              <a:t>-1</a:t>
            </a:r>
            <a:r>
              <a:rPr lang="en-GB"/>
              <a:t> causes e.m.f of 1 V 	to be equal to</a:t>
            </a:r>
          </a:p>
          <a:p>
            <a:pPr marL="0" lvl="0" indent="0">
              <a:buNone/>
            </a:pPr>
            <a:r>
              <a:rPr lang="en-GB"/>
              <a:t>(a) 1 henry (b) 1 volt/m (c) 1 ampere (d) 1 joule (e) 1 N</a:t>
            </a:r>
          </a:p>
          <a:p>
            <a:pPr marL="0" indent="0">
              <a:buNone/>
            </a:pPr>
            <a:r>
              <a:rPr lang="en-US">
                <a:solidFill>
                  <a:srgbClr val="FF0000"/>
                </a:solidFill>
              </a:rPr>
              <a:t>Answer (a) </a:t>
            </a:r>
          </a:p>
          <a:p>
            <a:pPr marL="0" indent="0">
              <a:buNone/>
            </a:pPr>
            <a:r>
              <a:rPr lang="en-GB"/>
              <a:t>12.	Changing current in one coil induces e.m.f in 	another this phenomena is known as</a:t>
            </a:r>
          </a:p>
          <a:p>
            <a:pPr marL="514350" lvl="0" indent="-514350">
              <a:buAutoNum type="alphaLcParenBoth"/>
            </a:pPr>
            <a:r>
              <a:rPr lang="en-GB"/>
              <a:t>e.m.f (b) induced e.m.f (c) self induction (d) mutual induction</a:t>
            </a:r>
            <a:r>
              <a:rPr lang="en-GB">
                <a:effectLst/>
              </a:rPr>
              <a:t> (e) Lenz law</a:t>
            </a:r>
          </a:p>
          <a:p>
            <a:pPr marL="0" indent="0">
              <a:buNone/>
            </a:pPr>
            <a:r>
              <a:rPr lang="en-US">
                <a:solidFill>
                  <a:srgbClr val="FF0000"/>
                </a:solidFill>
              </a:rPr>
              <a:t>Answer (d) </a:t>
            </a:r>
            <a:endParaRPr lang="en-GB"/>
          </a:p>
          <a:p>
            <a:pPr marL="0" indent="0">
              <a:buNone/>
            </a:pPr>
            <a:r>
              <a:rPr lang="en-GB"/>
              <a:t>13.	</a:t>
            </a:r>
            <a:r>
              <a:rPr lang="en-GB"/>
              <a:t>Negative sign of equation of self induction shows that</a:t>
            </a:r>
          </a:p>
          <a:p>
            <a:pPr marL="0" lvl="0" indent="0">
              <a:buNone/>
            </a:pPr>
            <a:endParaRPr lang="en-GB"/>
          </a:p>
          <a:p>
            <a:pPr marL="0" lvl="0" indent="0">
              <a:buNone/>
            </a:pPr>
            <a:r>
              <a:rPr lang="en-GB"/>
              <a:t>(a) deduce e.m.f (b) it maintains change (c) it opposes change</a:t>
            </a:r>
          </a:p>
          <a:p>
            <a:pPr marL="0" lvl="0" indent="0">
              <a:buNone/>
            </a:pPr>
            <a:r>
              <a:rPr lang="en-GB"/>
              <a:t>(d) induced e.m.f (e) increase the e.m.f</a:t>
            </a:r>
          </a:p>
          <a:p>
            <a:pPr marL="0" indent="0">
              <a:buNone/>
            </a:pPr>
            <a:r>
              <a:rPr lang="en-US">
                <a:solidFill>
                  <a:srgbClr val="FF0000"/>
                </a:solidFill>
              </a:rPr>
              <a:t>Answer (c) </a:t>
            </a:r>
            <a:endParaRPr lang="en-GB"/>
          </a:p>
          <a:p>
            <a:pPr marL="0" lvl="0" indent="0">
              <a:buNone/>
            </a:pPr>
            <a:endParaRPr lang="en-GB"/>
          </a:p>
          <a:p>
            <a:pPr marL="514350" indent="-514350">
              <a:buFont typeface="Arial"/>
              <a:buAutoNum type="alphaLcParenBoth"/>
            </a:pPr>
            <a:endParaRPr lang="en-US">
              <a:solidFill>
                <a:srgbClr val="FF0000"/>
              </a:solidFill>
            </a:endParaRPr>
          </a:p>
          <a:p>
            <a:pPr marL="514350" lvl="0" indent="-514350">
              <a:buAutoNum type="alphaLcParenBoth"/>
            </a:pPr>
            <a:endParaRPr lang="en-US">
              <a:solidFill>
                <a:srgbClr val="FF0000"/>
              </a:solidFill>
            </a:endParaRPr>
          </a:p>
          <a:p>
            <a:pPr marL="0" indent="0">
              <a:buNone/>
            </a:pPr>
            <a:endParaRPr lang="en-US">
              <a:solidFill>
                <a:srgbClr val="FF0000"/>
              </a:solidFill>
            </a:endParaRPr>
          </a:p>
        </p:txBody>
      </p:sp>
      <p:pic>
        <p:nvPicPr>
          <p:cNvPr id="4" name="Picture 3" descr="oltage induced in a coil"/>
          <p:cNvPicPr/>
          <p:nvPr/>
        </p:nvPicPr>
        <p:blipFill>
          <a:blip r:embed="rId3">
            <a:extLst>
              <a:ext uri="{28A0092B-C50C-407E-A947-70E740481C1C}">
                <a14:useLocalDpi xmlns:a14="http://schemas.microsoft.com/office/drawing/2010/main" val="0"/>
              </a:ext>
            </a:extLst>
          </a:blip>
          <a:srcRect/>
          <a:stretch>
            <a:fillRect/>
          </a:stretch>
        </p:blipFill>
        <p:spPr bwMode="auto">
          <a:xfrm>
            <a:off x="3453765" y="4860768"/>
            <a:ext cx="2017741" cy="527441"/>
          </a:xfrm>
          <a:prstGeom prst="rect">
            <a:avLst/>
          </a:prstGeom>
          <a:noFill/>
          <a:ln>
            <a:noFill/>
          </a:ln>
        </p:spPr>
      </p:pic>
    </p:spTree>
    <p:extLst>
      <p:ext uri="{BB962C8B-B14F-4D97-AF65-F5344CB8AC3E}">
        <p14:creationId xmlns:p14="http://schemas.microsoft.com/office/powerpoint/2010/main" val="468875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TotalTime>
  <Words>171</Words>
  <Application>Microsoft Macintosh PowerPoint</Application>
  <PresentationFormat>On-screen Show (4:3)</PresentationFormat>
  <Paragraphs>115</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Solved Tutorial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ICTP,Trieste, Italy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Oladipo E. Abe</dc:creator>
  <cp:lastModifiedBy>Oladipo E. Abe</cp:lastModifiedBy>
  <cp:revision>10</cp:revision>
  <dcterms:created xsi:type="dcterms:W3CDTF">2018-09-12T20:40:31Z</dcterms:created>
  <dcterms:modified xsi:type="dcterms:W3CDTF">2018-09-12T21:55:11Z</dcterms:modified>
</cp:coreProperties>
</file>