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0" r:id="rId5"/>
    <p:sldId id="263" r:id="rId6"/>
    <p:sldId id="264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FDDB-C633-040D-6BD6-748BFEE5B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7CF1D-C53F-25B1-F9F8-9CBE9E322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2A65C-4F4F-201D-4181-7799DA53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74C-E4D4-428C-8549-BB8908CE9AE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98635-8FCE-138A-AF4F-821355E9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DCFB6-CE3C-E594-1C8D-BD7B9EE0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6505-D27F-4268-B02D-FEC688E2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E36-9C51-4D4E-58AB-38C9E4A0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5595B-3EF5-8ADD-EF76-6935C7929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F45D1-F816-DBD8-2EB9-FABB30CB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74C-E4D4-428C-8549-BB8908CE9AE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47ED5-B09C-2E3E-A19E-9875FB04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3866-3DEF-9B29-A4EE-088FA3AA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6505-D27F-4268-B02D-FEC688E2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4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214DB-08F5-8CDF-2BC6-0595D0CFA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D3FA8-B3F6-9602-408D-FEED5EFE6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A5DA5-1138-24AE-B8FE-4879517C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74C-E4D4-428C-8549-BB8908CE9AE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61D97-E4FC-FDC8-0698-9EB61799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8F69B-A788-E14F-81DD-9DADF03A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6505-D27F-4268-B02D-FEC688E2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0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C126-681F-1FBD-58F2-2A85A550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4D51D-246B-A6A9-0F40-78422A631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01818-17C6-3871-DABF-1050F1E3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74C-E4D4-428C-8549-BB8908CE9AE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B0B3C-D066-7010-144C-7BA1DC1C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0D08F-262F-F254-2763-0035331D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6505-D27F-4268-B02D-FEC688E2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1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4968-0AD5-0199-70E3-E8D080928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69746-0CEC-7A3E-9FEE-A43BE0D74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73080-A899-6035-A252-706CD7A1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74C-E4D4-428C-8549-BB8908CE9AE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45B40-54A8-4E8F-D5E1-FC842101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45D3E-67EA-DAED-3227-14F3B2EB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6505-D27F-4268-B02D-FEC688E2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7B89-B989-8198-D92A-D676E5FB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4C2BE-2D6F-2C44-817C-CE6531B6A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237CA-C1E6-E446-B8FC-B12C91BEF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4EDE0-B37F-1E4F-605A-962ADED6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74C-E4D4-428C-8549-BB8908CE9AE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4BB1A-D42E-EDEF-B838-C0D71878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BF2C3-FC4D-9A5D-E8D6-3BA18D73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6505-D27F-4268-B02D-FEC688E2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9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0A5C-0885-5610-9BB9-BD1FBD529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980F7-6A85-7E22-7E28-92AEA8D10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2C4B5-B4CC-D7EE-1691-FF7DA9E4D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6DA23-8EC7-F47D-DD65-9CAA6D676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7D53A-612C-2338-9EA4-4FB5DC7D6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1F8CA-277E-EE46-5150-3026668B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74C-E4D4-428C-8549-BB8908CE9AE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962FE-332F-EF97-80A0-CC685CD6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0E862-91FA-4BE9-C7DE-921A683A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6505-D27F-4268-B02D-FEC688E2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9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F9D4-4A0B-7341-8E33-9C3485CA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03839-D1DB-0BD8-ECBC-C3570622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74C-E4D4-428C-8549-BB8908CE9AE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FB2D6-DA22-CF4C-E881-12BE35F5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C7B83-20BB-8A42-5614-B18CCEC6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6505-D27F-4268-B02D-FEC688E2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80EE-8F62-CBF7-EC9E-788BFF9D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74C-E4D4-428C-8549-BB8908CE9AE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7AD92-4876-8F35-EA04-CD5675CC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AF5FD-B543-61FA-BA76-6EF841CD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6505-D27F-4268-B02D-FEC688E2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2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C415-EDDD-E78F-B34F-94508EA5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C037-5EBC-B423-DF44-C81EB0566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F3B8B-4732-E7C2-8323-6BF91CD95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B0FEB-A748-8F2B-F41D-7F7F39AB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74C-E4D4-428C-8549-BB8908CE9AE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8D28-3976-C74C-2D50-E62A73F5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FCF79-62E8-212F-3558-EB7FD082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6505-D27F-4268-B02D-FEC688E2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8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F054-6B7B-A9DF-61AC-DCB2E0CD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CA08D-8109-C5D1-C4CC-F98758C51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C695C-958D-99B7-4D74-FB594EA34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7DB5F-6FDD-50C2-0CD9-4FCE739F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74C-E4D4-428C-8549-BB8908CE9AE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FCBEA-C6EA-A385-9817-81615C93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C810B-7894-CFE5-56F1-041C7429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6505-D27F-4268-B02D-FEC688E2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605624-3BCF-20AB-22E1-EDC202EF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FF82A-6421-A2FD-4B48-96488B623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B74A2-AD48-0A84-5AC7-58BBBCEF0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04374C-E4D4-428C-8549-BB8908CE9AE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EA723-2749-C286-ACCD-FE5DE1F0C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2815-5BA7-98DD-338C-C6826A8E5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096505-D27F-4268-B02D-FEC688E2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5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048" y="459310"/>
            <a:ext cx="7802122" cy="20391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1546716" y="3112481"/>
            <a:ext cx="85611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u="sng" dirty="0">
                <a:solidFill>
                  <a:srgbClr val="002060"/>
                </a:solidFill>
                <a:latin typeface="Colonna MT" panose="04020805060202030203" pitchFamily="82" charset="0"/>
                <a:cs typeface="Times New Roman" panose="02020603050405020304" pitchFamily="18" charset="0"/>
              </a:rPr>
              <a:t>Programming Fundamentals </a:t>
            </a:r>
            <a:r>
              <a:rPr lang="en-US" sz="3600" b="1" u="sng" dirty="0">
                <a:solidFill>
                  <a:srgbClr val="002060"/>
                </a:solidFill>
                <a:latin typeface="Colonna MT" panose="04020805060202030203" pitchFamily="82" charset="0"/>
                <a:cs typeface="Times New Roman" panose="02020603050405020304" pitchFamily="18" charset="0"/>
              </a:rPr>
              <a:t>(Lab)</a:t>
            </a:r>
            <a:endParaRPr lang="en-US" sz="3600" b="1" u="sng" dirty="0">
              <a:latin typeface="Colonna MT" panose="04020805060202030203" pitchFamily="8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8823" y="4847167"/>
            <a:ext cx="48608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srgbClr val="002060"/>
                </a:solidFill>
                <a:latin typeface="Colonna MT" panose="04020805060202030203" pitchFamily="82" charset="0"/>
                <a:cs typeface="Times New Roman" panose="02020603050405020304" pitchFamily="18" charset="0"/>
              </a:rPr>
              <a:t>Week 01 – (PF Introduction)</a:t>
            </a:r>
            <a:endParaRPr lang="en-US" sz="3200" b="1" u="sng" dirty="0">
              <a:latin typeface="Colonna MT" panose="0402080506020203020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8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319" y="798408"/>
            <a:ext cx="7802122" cy="20391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977944" y="3292452"/>
            <a:ext cx="4399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u="sng" dirty="0">
                <a:solidFill>
                  <a:srgbClr val="002060"/>
                </a:solidFill>
                <a:latin typeface="Colonna MT" panose="04020805060202030203" pitchFamily="82" charset="0"/>
                <a:cs typeface="Times New Roman" panose="02020603050405020304" pitchFamily="18" charset="0"/>
              </a:rPr>
              <a:t>Syeda Ravia Ejaz</a:t>
            </a:r>
            <a:endParaRPr lang="en-US" sz="3600" b="1" u="sng" dirty="0">
              <a:latin typeface="Colonna MT" panose="04020805060202030203" pitchFamily="8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72557" y="3939839"/>
            <a:ext cx="5046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002060"/>
                </a:solidFill>
                <a:latin typeface="Colonna MT" panose="04020805060202030203" pitchFamily="82" charset="0"/>
                <a:cs typeface="Times New Roman" panose="02020603050405020304" pitchFamily="18" charset="0"/>
              </a:rPr>
              <a:t>Instructor Software Engineering</a:t>
            </a:r>
            <a:endParaRPr lang="en-US" sz="2800" b="1" u="sng" dirty="0">
              <a:latin typeface="Colonna MT" panose="04020805060202030203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4150" y="4710888"/>
            <a:ext cx="1096505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u="sng" dirty="0">
                <a:solidFill>
                  <a:srgbClr val="002060"/>
                </a:solidFill>
                <a:latin typeface="Colonna MT" panose="04020805060202030203" pitchFamily="82" charset="0"/>
                <a:cs typeface="Times New Roman" panose="02020603050405020304" pitchFamily="18" charset="0"/>
              </a:rPr>
              <a:t>FAST School of Computing </a:t>
            </a:r>
          </a:p>
          <a:p>
            <a:pPr algn="ctr"/>
            <a:r>
              <a:rPr lang="en-US" sz="2800" b="1" u="sng" dirty="0">
                <a:solidFill>
                  <a:srgbClr val="002060"/>
                </a:solidFill>
                <a:latin typeface="Colonna MT" panose="04020805060202030203" pitchFamily="82" charset="0"/>
                <a:cs typeface="Times New Roman" panose="02020603050405020304" pitchFamily="18" charset="0"/>
              </a:rPr>
              <a:t>National University of Computer &amp; Emerging Sciences-Karachi Campus </a:t>
            </a:r>
            <a:endParaRPr lang="en-US" sz="2800" b="1" u="sng" dirty="0">
              <a:latin typeface="Colonna MT" panose="0402080506020203020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5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rgbClr val="002060"/>
                </a:solidFill>
                <a:latin typeface="Colonna MT" panose="04020805060202030203" pitchFamily="82" charset="0"/>
                <a:ea typeface="+mn-ea"/>
                <a:cs typeface="Times New Roman" panose="02020603050405020304" pitchFamily="18" charset="0"/>
              </a:rPr>
              <a:t>About Me</a:t>
            </a:r>
          </a:p>
        </p:txBody>
      </p:sp>
      <p:sp>
        <p:nvSpPr>
          <p:cNvPr id="7" name="Rectangle 6"/>
          <p:cNvSpPr/>
          <p:nvPr/>
        </p:nvSpPr>
        <p:spPr>
          <a:xfrm>
            <a:off x="3010059" y="3718198"/>
            <a:ext cx="617188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u="sng" dirty="0">
                <a:solidFill>
                  <a:srgbClr val="002060"/>
                </a:solidFill>
                <a:latin typeface="Colonna MT" panose="04020805060202030203" pitchFamily="82" charset="0"/>
                <a:cs typeface="Times New Roman" panose="02020603050405020304" pitchFamily="18" charset="0"/>
              </a:rPr>
              <a:t>Bachelor’s Of Computer Science</a:t>
            </a:r>
          </a:p>
          <a:p>
            <a:pPr algn="ctr"/>
            <a:r>
              <a:rPr lang="en-US" sz="3200" b="1" u="sng" dirty="0">
                <a:solidFill>
                  <a:srgbClr val="002060"/>
                </a:solidFill>
                <a:latin typeface="Colonna MT" panose="04020805060202030203" pitchFamily="82" charset="0"/>
                <a:cs typeface="Times New Roman" panose="02020603050405020304" pitchFamily="18" charset="0"/>
              </a:rPr>
              <a:t>Specialization in Computer Science</a:t>
            </a:r>
          </a:p>
          <a:p>
            <a:pPr algn="ctr"/>
            <a:r>
              <a:rPr lang="en-US" sz="3200" b="1" u="sng" dirty="0">
                <a:solidFill>
                  <a:srgbClr val="002060"/>
                </a:solidFill>
                <a:latin typeface="Colonna MT" panose="04020805060202030203" pitchFamily="82" charset="0"/>
                <a:cs typeface="Times New Roman" panose="02020603050405020304" pitchFamily="18" charset="0"/>
              </a:rPr>
              <a:t>Batch-2k20</a:t>
            </a:r>
            <a:endParaRPr lang="en-US" b="1" u="sng" dirty="0">
              <a:latin typeface="Colonna MT" panose="04020805060202030203" pitchFamily="82" charset="0"/>
            </a:endParaRP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B2CE42C-1A21-1B52-2BED-5293D48B8B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2"/>
          <a:stretch/>
        </p:blipFill>
        <p:spPr>
          <a:xfrm>
            <a:off x="5161303" y="1657059"/>
            <a:ext cx="1991526" cy="19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7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1252"/>
            <a:ext cx="10515600" cy="1325563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002060"/>
                </a:solidFill>
                <a:latin typeface="Colonna MT" panose="04020805060202030203" pitchFamily="82" charset="0"/>
                <a:ea typeface="+mn-ea"/>
                <a:cs typeface="Times New Roman" panose="02020603050405020304" pitchFamily="18" charset="0"/>
              </a:rPr>
              <a:t>About Me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B79D2F3-B048-73E3-3F73-B285B731B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078237"/>
              </p:ext>
            </p:extLst>
          </p:nvPr>
        </p:nvGraphicFramePr>
        <p:xfrm>
          <a:off x="2032000" y="1827612"/>
          <a:ext cx="8359686" cy="3352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843">
                  <a:extLst>
                    <a:ext uri="{9D8B030D-6E8A-4147-A177-3AD203B41FA5}">
                      <a16:colId xmlns:a16="http://schemas.microsoft.com/office/drawing/2014/main" val="2582406540"/>
                    </a:ext>
                  </a:extLst>
                </a:gridCol>
                <a:gridCol w="4179843">
                  <a:extLst>
                    <a:ext uri="{9D8B030D-6E8A-4147-A177-3AD203B41FA5}">
                      <a16:colId xmlns:a16="http://schemas.microsoft.com/office/drawing/2014/main" val="3324362953"/>
                    </a:ext>
                  </a:extLst>
                </a:gridCol>
              </a:tblGrid>
              <a:tr h="7275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u="sng" dirty="0">
                          <a:solidFill>
                            <a:schemeClr val="tx2"/>
                          </a:solidFill>
                          <a:latin typeface="Colonna MT" panose="04020805060202030203" pitchFamily="82" charset="0"/>
                        </a:rPr>
                        <a:t>Email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0070C0"/>
                          </a:solidFill>
                          <a:latin typeface="Colonna MT" panose="04020805060202030203" pitchFamily="82" charset="0"/>
                          <a:cs typeface="Times New Roman" panose="02020603050405020304" pitchFamily="18" charset="0"/>
                        </a:rPr>
                        <a:t>ravia.ijaz@nu.edu.pk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570572"/>
                  </a:ext>
                </a:extLst>
              </a:tr>
              <a:tr h="9913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>
                          <a:solidFill>
                            <a:schemeClr val="tx2"/>
                          </a:solidFill>
                          <a:latin typeface="Colonna MT" panose="04020805060202030203" pitchFamily="82" charset="0"/>
                          <a:cs typeface="Times New Roman" panose="02020603050405020304" pitchFamily="18" charset="0"/>
                        </a:rPr>
                        <a:t>Office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Colonna MT" panose="04020805060202030203" pitchFamily="82" charset="0"/>
                          <a:cs typeface="Times New Roman" panose="02020603050405020304" pitchFamily="18" charset="0"/>
                        </a:rPr>
                        <a:t>Monday : 10am – 1pm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Colonna MT" panose="04020805060202030203" pitchFamily="82" charset="0"/>
                          <a:cs typeface="Times New Roman" panose="02020603050405020304" pitchFamily="18" charset="0"/>
                        </a:rPr>
                        <a:t>Friday : 10am – 1pm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66848"/>
                  </a:ext>
                </a:extLst>
              </a:tr>
              <a:tr h="726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>
                          <a:solidFill>
                            <a:schemeClr val="tx2"/>
                          </a:solidFill>
                          <a:latin typeface="Colonna MT" panose="04020805060202030203" pitchFamily="82" charset="0"/>
                          <a:cs typeface="Times New Roman" panose="02020603050405020304" pitchFamily="18" charset="0"/>
                        </a:rPr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Colonna MT" panose="04020805060202030203" pitchFamily="82" charset="0"/>
                          <a:cs typeface="Times New Roman" panose="02020603050405020304" pitchFamily="18" charset="0"/>
                        </a:rPr>
                        <a:t>CS Basement 2 Room #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904499"/>
                  </a:ext>
                </a:extLst>
              </a:tr>
              <a:tr h="9072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u="sng" dirty="0">
                          <a:solidFill>
                            <a:schemeClr val="tx2"/>
                          </a:solidFill>
                          <a:latin typeface="Colonna MT" panose="04020805060202030203" pitchFamily="82" charset="0"/>
                          <a:cs typeface="Times New Roman" panose="02020603050405020304" pitchFamily="18" charset="0"/>
                        </a:rPr>
                        <a:t>Google Classroom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rgbClr val="0070C0"/>
                          </a:solidFill>
                          <a:effectLst/>
                          <a:latin typeface="Colonna MT" panose="04020805060202030203" pitchFamily="82" charset="0"/>
                          <a:ea typeface="+mn-ea"/>
                          <a:cs typeface="+mn-cs"/>
                        </a:rPr>
                        <a:t>Google invite</a:t>
                      </a:r>
                      <a:endParaRPr lang="en-US" sz="2000" dirty="0">
                        <a:solidFill>
                          <a:srgbClr val="0070C0"/>
                        </a:solidFill>
                        <a:latin typeface="Colonna MT" panose="04020805060202030203" pitchFamily="82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920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00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002060"/>
                </a:solidFill>
                <a:latin typeface="Colonna MT" panose="04020805060202030203" pitchFamily="82" charset="0"/>
                <a:ea typeface="+mn-ea"/>
                <a:cs typeface="Times New Roman" panose="02020603050405020304" pitchFamily="18" charset="0"/>
              </a:rPr>
              <a:t>Course Marks Details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6107" y="1436147"/>
            <a:ext cx="3555782" cy="498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Fundamentals Lab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95069"/>
              </p:ext>
            </p:extLst>
          </p:nvPr>
        </p:nvGraphicFramePr>
        <p:xfrm>
          <a:off x="1124759" y="2178933"/>
          <a:ext cx="9989709" cy="285670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745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3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118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Assessment Item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(%)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18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Lab</a:t>
                      </a:r>
                      <a:r>
                        <a:rPr lang="en-US" sz="20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Tasks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  <a:defRPr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Best(10)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0933837"/>
                  </a:ext>
                </a:extLst>
              </a:tr>
              <a:tr h="476118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Midterm Exam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18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118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Exam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118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966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34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002060"/>
                </a:solidFill>
                <a:latin typeface="Colonna MT" panose="04020805060202030203" pitchFamily="82" charset="0"/>
                <a:ea typeface="+mn-ea"/>
                <a:cs typeface="Times New Roman" panose="02020603050405020304" pitchFamily="18" charset="0"/>
              </a:rPr>
              <a:t>Course/Class Policies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486675"/>
            <a:ext cx="10515600" cy="4191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Retake of Lab Task/Activity will subject to the penalty of 20% deduction in marks.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 the Class only if you are interested to Learn.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 overall decorum of the classroom.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Punctual, Prepared, Polite and Productive.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Plagiarism, this would lead to 100% of marks deduction. (Only 5-8% Allowed)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 Assignments Submission will be subject to the penalty which is as follows:</a:t>
            </a: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2 Day of Deadline 20% of marks deductions</a:t>
            </a: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3 Days of Deadline 30% of marks deductions</a:t>
            </a: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 5 Days of Deadline no marks will be awarded</a:t>
            </a:r>
          </a:p>
        </p:txBody>
      </p:sp>
    </p:spTree>
    <p:extLst>
      <p:ext uri="{BB962C8B-B14F-4D97-AF65-F5344CB8AC3E}">
        <p14:creationId xmlns:p14="http://schemas.microsoft.com/office/powerpoint/2010/main" val="46760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2899" y="2515897"/>
            <a:ext cx="10515600" cy="1325563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002060"/>
                </a:solidFill>
                <a:latin typeface="Colonna MT" panose="04020805060202030203" pitchFamily="82" charset="0"/>
                <a:ea typeface="+mn-ea"/>
                <a:cs typeface="Times New Roman" panose="02020603050405020304" pitchFamily="18" charset="0"/>
              </a:rPr>
              <a:t>Let’s Explore !!!</a:t>
            </a:r>
          </a:p>
        </p:txBody>
      </p:sp>
    </p:spTree>
    <p:extLst>
      <p:ext uri="{BB962C8B-B14F-4D97-AF65-F5344CB8AC3E}">
        <p14:creationId xmlns:p14="http://schemas.microsoft.com/office/powerpoint/2010/main" val="304990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225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Colonna MT</vt:lpstr>
      <vt:lpstr>Times New Roman</vt:lpstr>
      <vt:lpstr>Wingdings</vt:lpstr>
      <vt:lpstr>Office Theme</vt:lpstr>
      <vt:lpstr>PowerPoint Presentation</vt:lpstr>
      <vt:lpstr>PowerPoint Presentation</vt:lpstr>
      <vt:lpstr>About Me</vt:lpstr>
      <vt:lpstr>About Me</vt:lpstr>
      <vt:lpstr>Course Marks Details</vt:lpstr>
      <vt:lpstr>Course/Class Policies</vt:lpstr>
      <vt:lpstr>Let’s Explore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Ms. Ravia Ijaz</dc:creator>
  <cp:lastModifiedBy>Ms. Ravia Ijaz</cp:lastModifiedBy>
  <cp:revision>1</cp:revision>
  <dcterms:created xsi:type="dcterms:W3CDTF">2024-08-20T07:16:32Z</dcterms:created>
  <dcterms:modified xsi:type="dcterms:W3CDTF">2024-08-20T07:21:47Z</dcterms:modified>
</cp:coreProperties>
</file>