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31"/>
  </p:notesMasterIdLst>
  <p:handoutMasterIdLst>
    <p:handoutMasterId r:id="rId32"/>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7E5B"/>
    <a:srgbClr val="C4473A"/>
    <a:srgbClr val="FAFAFA"/>
    <a:srgbClr val="494F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8D2C56-A87E-4D77-85B5-B35A248948E2}" type="datetimeFigureOut">
              <a:rPr lang="en-US" smtClean="0"/>
              <a:t>5/11/2014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B5F502-DB75-420F-B17C-7003F466BFB9}" type="slidenum">
              <a:rPr lang="en-US" smtClean="0"/>
              <a:t>‹#›</a:t>
            </a:fld>
            <a:endParaRPr lang="en-US"/>
          </a:p>
        </p:txBody>
      </p:sp>
    </p:spTree>
    <p:extLst>
      <p:ext uri="{BB962C8B-B14F-4D97-AF65-F5344CB8AC3E}">
        <p14:creationId xmlns:p14="http://schemas.microsoft.com/office/powerpoint/2010/main" val="78542248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F8D2C-6927-441C-B07E-090957888885}" type="datetimeFigureOut">
              <a:rPr lang="en-US" smtClean="0"/>
              <a:t>5/11/2014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3432D-DCA4-4F69-A84B-A26B03A18925}" type="slidenum">
              <a:rPr lang="en-US" smtClean="0"/>
              <a:t>‹#›</a:t>
            </a:fld>
            <a:endParaRPr lang="en-US"/>
          </a:p>
        </p:txBody>
      </p:sp>
    </p:spTree>
    <p:extLst>
      <p:ext uri="{BB962C8B-B14F-4D97-AF65-F5344CB8AC3E}">
        <p14:creationId xmlns:p14="http://schemas.microsoft.com/office/powerpoint/2010/main" val="12165065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5630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959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588301-B29F-4E2A-8AC0-CA89D3B532AE}" type="datetime1">
              <a:rPr lang="en-US" smtClean="0"/>
              <a:t>5/11/2014</a:t>
            </a:fld>
            <a:endParaRPr lang="en-US"/>
          </a:p>
        </p:txBody>
      </p:sp>
      <p:sp>
        <p:nvSpPr>
          <p:cNvPr id="5" name="Footer Placeholder 4"/>
          <p:cNvSpPr>
            <a:spLocks noGrp="1"/>
          </p:cNvSpPr>
          <p:nvPr>
            <p:ph type="ftr" sz="quarter" idx="11"/>
          </p:nvPr>
        </p:nvSpPr>
        <p:spPr/>
        <p:txBody>
          <a:bodyPr/>
          <a:lstStyle/>
          <a:p>
            <a:r>
              <a:rPr lang="en-US" smtClean="0"/>
              <a:t>1/1</a:t>
            </a:r>
            <a:endParaRPr lang="en-US"/>
          </a:p>
        </p:txBody>
      </p:sp>
      <p:sp>
        <p:nvSpPr>
          <p:cNvPr id="6" name="Slide Number Placeholder 5"/>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108344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02D1A-45FB-45D6-8DFB-77C50BCA3E0C}" type="datetime1">
              <a:rPr lang="en-US" smtClean="0"/>
              <a:t>5/11/2014</a:t>
            </a:fld>
            <a:endParaRPr lang="en-US"/>
          </a:p>
        </p:txBody>
      </p:sp>
      <p:sp>
        <p:nvSpPr>
          <p:cNvPr id="6" name="Footer Placeholder 5"/>
          <p:cNvSpPr>
            <a:spLocks noGrp="1"/>
          </p:cNvSpPr>
          <p:nvPr>
            <p:ph type="ftr" sz="quarter" idx="11"/>
          </p:nvPr>
        </p:nvSpPr>
        <p:spPr/>
        <p:txBody>
          <a:bodyPr/>
          <a:lstStyle/>
          <a:p>
            <a:r>
              <a:rPr lang="en-US" smtClean="0"/>
              <a:t>1/1</a:t>
            </a:r>
            <a:endParaRPr lang="en-US"/>
          </a:p>
        </p:txBody>
      </p:sp>
      <p:sp>
        <p:nvSpPr>
          <p:cNvPr id="7" name="Slide Number Placeholder 6"/>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399694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12265B-2904-4EA1-AD8A-37F92B7C4360}" type="datetime1">
              <a:rPr lang="en-US" smtClean="0"/>
              <a:t>5/11/2014</a:t>
            </a:fld>
            <a:endParaRPr lang="en-US"/>
          </a:p>
        </p:txBody>
      </p:sp>
      <p:sp>
        <p:nvSpPr>
          <p:cNvPr id="5" name="Footer Placeholder 4"/>
          <p:cNvSpPr>
            <a:spLocks noGrp="1"/>
          </p:cNvSpPr>
          <p:nvPr>
            <p:ph type="ftr" sz="quarter" idx="11"/>
          </p:nvPr>
        </p:nvSpPr>
        <p:spPr/>
        <p:txBody>
          <a:bodyPr/>
          <a:lstStyle/>
          <a:p>
            <a:r>
              <a:rPr lang="en-US" smtClean="0"/>
              <a:t>1/1</a:t>
            </a:r>
            <a:endParaRPr lang="en-US"/>
          </a:p>
        </p:txBody>
      </p:sp>
      <p:sp>
        <p:nvSpPr>
          <p:cNvPr id="6" name="Slide Number Placeholder 5"/>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185617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8635190E-1C8D-4AC2-8251-99BAEEFE8C9C}" type="datetime1">
              <a:rPr lang="en-US" smtClean="0"/>
              <a:t>5/11/2014</a:t>
            </a:fld>
            <a:endParaRPr lang="en-US"/>
          </a:p>
        </p:txBody>
      </p:sp>
      <p:sp>
        <p:nvSpPr>
          <p:cNvPr id="5" name="Footer Placeholder 4"/>
          <p:cNvSpPr>
            <a:spLocks noGrp="1"/>
          </p:cNvSpPr>
          <p:nvPr>
            <p:ph type="ftr" sz="quarter" idx="11"/>
          </p:nvPr>
        </p:nvSpPr>
        <p:spPr/>
        <p:txBody>
          <a:bodyPr/>
          <a:lstStyle/>
          <a:p>
            <a:r>
              <a:rPr lang="en-US" smtClean="0"/>
              <a:t>1/1</a:t>
            </a:r>
            <a:endParaRPr lang="en-US"/>
          </a:p>
        </p:txBody>
      </p:sp>
      <p:sp>
        <p:nvSpPr>
          <p:cNvPr id="6" name="Slide Number Placeholder 5"/>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698547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10CA8002-87FE-436D-AF91-9B63E8C9E873}" type="datetime1">
              <a:rPr lang="en-US" smtClean="0"/>
              <a:t>5/11/2014</a:t>
            </a:fld>
            <a:endParaRPr lang="en-US"/>
          </a:p>
        </p:txBody>
      </p:sp>
      <p:sp>
        <p:nvSpPr>
          <p:cNvPr id="5" name="Footer Placeholder 4"/>
          <p:cNvSpPr>
            <a:spLocks noGrp="1"/>
          </p:cNvSpPr>
          <p:nvPr>
            <p:ph type="ftr" sz="quarter" idx="11"/>
          </p:nvPr>
        </p:nvSpPr>
        <p:spPr/>
        <p:txBody>
          <a:bodyPr/>
          <a:lstStyle/>
          <a:p>
            <a:r>
              <a:rPr lang="en-US" smtClean="0"/>
              <a:t>1/1</a:t>
            </a:r>
            <a:endParaRPr lang="en-US"/>
          </a:p>
        </p:txBody>
      </p:sp>
      <p:sp>
        <p:nvSpPr>
          <p:cNvPr id="6" name="Slide Number Placeholder 5"/>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4287147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3742B0-A411-4820-ABA9-E29450639C01}" type="datetime1">
              <a:rPr lang="en-US" smtClean="0"/>
              <a:t>5/11/2014</a:t>
            </a:fld>
            <a:endParaRPr lang="en-US"/>
          </a:p>
        </p:txBody>
      </p:sp>
      <p:sp>
        <p:nvSpPr>
          <p:cNvPr id="5" name="Footer Placeholder 4"/>
          <p:cNvSpPr>
            <a:spLocks noGrp="1"/>
          </p:cNvSpPr>
          <p:nvPr>
            <p:ph type="ftr" sz="quarter" idx="11"/>
          </p:nvPr>
        </p:nvSpPr>
        <p:spPr/>
        <p:txBody>
          <a:bodyPr/>
          <a:lstStyle/>
          <a:p>
            <a:r>
              <a:rPr lang="en-US" smtClean="0"/>
              <a:t>1/1</a:t>
            </a:r>
            <a:endParaRPr lang="en-US"/>
          </a:p>
        </p:txBody>
      </p:sp>
      <p:sp>
        <p:nvSpPr>
          <p:cNvPr id="6" name="Slide Number Placeholder 5"/>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4032001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86B65D-8416-4785-B4B5-F44FF0EEA5DD}" type="datetime1">
              <a:rPr lang="en-US" smtClean="0"/>
              <a:t>5/11/2014</a:t>
            </a:fld>
            <a:endParaRPr lang="en-US"/>
          </a:p>
        </p:txBody>
      </p:sp>
      <p:sp>
        <p:nvSpPr>
          <p:cNvPr id="5" name="Footer Placeholder 4"/>
          <p:cNvSpPr>
            <a:spLocks noGrp="1"/>
          </p:cNvSpPr>
          <p:nvPr>
            <p:ph type="ftr" sz="quarter" idx="11"/>
          </p:nvPr>
        </p:nvSpPr>
        <p:spPr/>
        <p:txBody>
          <a:bodyPr/>
          <a:lstStyle/>
          <a:p>
            <a:r>
              <a:rPr lang="en-US" smtClean="0"/>
              <a:t>1/1</a:t>
            </a:r>
            <a:endParaRPr lang="en-US"/>
          </a:p>
        </p:txBody>
      </p:sp>
      <p:sp>
        <p:nvSpPr>
          <p:cNvPr id="6" name="Slide Number Placeholder 5"/>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4076426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3FD13C-00A1-416E-8D8F-1FC615AF3CCB}" type="datetime1">
              <a:rPr lang="en-US" smtClean="0"/>
              <a:t>5/11/2014</a:t>
            </a:fld>
            <a:endParaRPr lang="en-US"/>
          </a:p>
        </p:txBody>
      </p:sp>
      <p:sp>
        <p:nvSpPr>
          <p:cNvPr id="5" name="Footer Placeholder 4"/>
          <p:cNvSpPr>
            <a:spLocks noGrp="1"/>
          </p:cNvSpPr>
          <p:nvPr>
            <p:ph type="ftr" sz="quarter" idx="11"/>
          </p:nvPr>
        </p:nvSpPr>
        <p:spPr/>
        <p:txBody>
          <a:bodyPr/>
          <a:lstStyle/>
          <a:p>
            <a:r>
              <a:rPr lang="en-US" smtClean="0"/>
              <a:t>1/1</a:t>
            </a:r>
            <a:endParaRPr lang="en-US"/>
          </a:p>
        </p:txBody>
      </p:sp>
      <p:sp>
        <p:nvSpPr>
          <p:cNvPr id="6" name="Slide Number Placeholder 5"/>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1338172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9E9F-8030-43B8-A94D-0E2EBB4C40C0}" type="datetime1">
              <a:rPr lang="en-US" smtClean="0"/>
              <a:t>5/11/2014</a:t>
            </a:fld>
            <a:endParaRPr lang="en-US"/>
          </a:p>
        </p:txBody>
      </p:sp>
      <p:sp>
        <p:nvSpPr>
          <p:cNvPr id="5" name="Footer Placeholder 4"/>
          <p:cNvSpPr>
            <a:spLocks noGrp="1"/>
          </p:cNvSpPr>
          <p:nvPr>
            <p:ph type="ftr" sz="quarter" idx="11"/>
          </p:nvPr>
        </p:nvSpPr>
        <p:spPr/>
        <p:txBody>
          <a:bodyPr/>
          <a:lstStyle/>
          <a:p>
            <a:r>
              <a:rPr lang="en-US" smtClean="0"/>
              <a:t>1/1</a:t>
            </a:r>
            <a:endParaRPr lang="en-US"/>
          </a:p>
        </p:txBody>
      </p:sp>
      <p:sp>
        <p:nvSpPr>
          <p:cNvPr id="6" name="Slide Number Placeholder 5"/>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344779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F3EE90-A81A-4F41-955A-52B18F0923AF}" type="datetime1">
              <a:rPr lang="en-US" smtClean="0"/>
              <a:t>5/11/2014</a:t>
            </a:fld>
            <a:endParaRPr lang="en-US"/>
          </a:p>
        </p:txBody>
      </p:sp>
      <p:sp>
        <p:nvSpPr>
          <p:cNvPr id="5" name="Footer Placeholder 4"/>
          <p:cNvSpPr>
            <a:spLocks noGrp="1"/>
          </p:cNvSpPr>
          <p:nvPr>
            <p:ph type="ftr" sz="quarter" idx="11"/>
          </p:nvPr>
        </p:nvSpPr>
        <p:spPr/>
        <p:txBody>
          <a:bodyPr/>
          <a:lstStyle/>
          <a:p>
            <a:r>
              <a:rPr lang="en-US" smtClean="0"/>
              <a:t>1/1</a:t>
            </a:r>
            <a:endParaRPr lang="en-US"/>
          </a:p>
        </p:txBody>
      </p:sp>
      <p:sp>
        <p:nvSpPr>
          <p:cNvPr id="6" name="Slide Number Placeholder 5"/>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838534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3C2FB-04C1-4003-8297-18399D2FE1EF}" type="datetime1">
              <a:rPr lang="en-US" smtClean="0"/>
              <a:t>5/11/2014</a:t>
            </a:fld>
            <a:endParaRPr lang="en-US"/>
          </a:p>
        </p:txBody>
      </p:sp>
      <p:sp>
        <p:nvSpPr>
          <p:cNvPr id="5" name="Footer Placeholder 4"/>
          <p:cNvSpPr>
            <a:spLocks noGrp="1"/>
          </p:cNvSpPr>
          <p:nvPr>
            <p:ph type="ftr" sz="quarter" idx="11"/>
          </p:nvPr>
        </p:nvSpPr>
        <p:spPr/>
        <p:txBody>
          <a:bodyPr/>
          <a:lstStyle/>
          <a:p>
            <a:r>
              <a:rPr lang="en-US" smtClean="0"/>
              <a:t>1/1</a:t>
            </a:r>
            <a:endParaRPr lang="en-US"/>
          </a:p>
        </p:txBody>
      </p:sp>
      <p:sp>
        <p:nvSpPr>
          <p:cNvPr id="6" name="Slide Number Placeholder 5"/>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1294364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DB0DD0-9053-44BB-81EA-BCC2845EDF19}" type="datetime1">
              <a:rPr lang="en-US" smtClean="0"/>
              <a:t>5/11/2014</a:t>
            </a:fld>
            <a:endParaRPr lang="en-US"/>
          </a:p>
        </p:txBody>
      </p:sp>
      <p:sp>
        <p:nvSpPr>
          <p:cNvPr id="6" name="Footer Placeholder 5"/>
          <p:cNvSpPr>
            <a:spLocks noGrp="1"/>
          </p:cNvSpPr>
          <p:nvPr>
            <p:ph type="ftr" sz="quarter" idx="11"/>
          </p:nvPr>
        </p:nvSpPr>
        <p:spPr/>
        <p:txBody>
          <a:bodyPr/>
          <a:lstStyle/>
          <a:p>
            <a:r>
              <a:rPr lang="en-US" smtClean="0"/>
              <a:t>1/1</a:t>
            </a:r>
            <a:endParaRPr lang="en-US"/>
          </a:p>
        </p:txBody>
      </p:sp>
      <p:sp>
        <p:nvSpPr>
          <p:cNvPr id="7" name="Slide Number Placeholder 6"/>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350816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28C53C-8A39-416B-A77E-9AAB749E3C21}" type="datetime1">
              <a:rPr lang="en-US" smtClean="0"/>
              <a:t>5/11/2014</a:t>
            </a:fld>
            <a:endParaRPr lang="en-US"/>
          </a:p>
        </p:txBody>
      </p:sp>
      <p:sp>
        <p:nvSpPr>
          <p:cNvPr id="8" name="Footer Placeholder 7"/>
          <p:cNvSpPr>
            <a:spLocks noGrp="1"/>
          </p:cNvSpPr>
          <p:nvPr>
            <p:ph type="ftr" sz="quarter" idx="11"/>
          </p:nvPr>
        </p:nvSpPr>
        <p:spPr/>
        <p:txBody>
          <a:bodyPr/>
          <a:lstStyle/>
          <a:p>
            <a:r>
              <a:rPr lang="en-US" smtClean="0"/>
              <a:t>1/1</a:t>
            </a:r>
            <a:endParaRPr lang="en-US"/>
          </a:p>
        </p:txBody>
      </p:sp>
      <p:sp>
        <p:nvSpPr>
          <p:cNvPr id="9" name="Slide Number Placeholder 8"/>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152235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23DA02-69C2-4A3A-88CF-4BBF26BE86C8}" type="datetime1">
              <a:rPr lang="en-US" smtClean="0"/>
              <a:t>5/11/2014</a:t>
            </a:fld>
            <a:endParaRPr lang="en-US"/>
          </a:p>
        </p:txBody>
      </p:sp>
      <p:sp>
        <p:nvSpPr>
          <p:cNvPr id="4" name="Footer Placeholder 3"/>
          <p:cNvSpPr>
            <a:spLocks noGrp="1"/>
          </p:cNvSpPr>
          <p:nvPr>
            <p:ph type="ftr" sz="quarter" idx="11"/>
          </p:nvPr>
        </p:nvSpPr>
        <p:spPr/>
        <p:txBody>
          <a:bodyPr/>
          <a:lstStyle/>
          <a:p>
            <a:r>
              <a:rPr lang="en-US" smtClean="0"/>
              <a:t>1/1</a:t>
            </a:r>
            <a:endParaRPr lang="en-US"/>
          </a:p>
        </p:txBody>
      </p:sp>
      <p:sp>
        <p:nvSpPr>
          <p:cNvPr id="5" name="Slide Number Placeholder 4"/>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305760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855D1B-6089-4180-B297-169BA145A10B}" type="datetime1">
              <a:rPr lang="en-US" smtClean="0"/>
              <a:t>5/11/2014</a:t>
            </a:fld>
            <a:endParaRPr lang="en-US"/>
          </a:p>
        </p:txBody>
      </p:sp>
      <p:sp>
        <p:nvSpPr>
          <p:cNvPr id="3" name="Footer Placeholder 2"/>
          <p:cNvSpPr>
            <a:spLocks noGrp="1"/>
          </p:cNvSpPr>
          <p:nvPr>
            <p:ph type="ftr" sz="quarter" idx="11"/>
          </p:nvPr>
        </p:nvSpPr>
        <p:spPr/>
        <p:txBody>
          <a:bodyPr/>
          <a:lstStyle/>
          <a:p>
            <a:r>
              <a:rPr lang="en-US" smtClean="0"/>
              <a:t>1/1</a:t>
            </a:r>
            <a:endParaRPr lang="en-US"/>
          </a:p>
        </p:txBody>
      </p:sp>
      <p:sp>
        <p:nvSpPr>
          <p:cNvPr id="4" name="Slide Number Placeholder 3"/>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131889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A3EEE-2129-416B-9506-A6DBEB3AC1F3}" type="datetime1">
              <a:rPr lang="en-US" smtClean="0"/>
              <a:t>5/11/2014</a:t>
            </a:fld>
            <a:endParaRPr lang="en-US"/>
          </a:p>
        </p:txBody>
      </p:sp>
      <p:sp>
        <p:nvSpPr>
          <p:cNvPr id="6" name="Footer Placeholder 5"/>
          <p:cNvSpPr>
            <a:spLocks noGrp="1"/>
          </p:cNvSpPr>
          <p:nvPr>
            <p:ph type="ftr" sz="quarter" idx="11"/>
          </p:nvPr>
        </p:nvSpPr>
        <p:spPr/>
        <p:txBody>
          <a:bodyPr/>
          <a:lstStyle/>
          <a:p>
            <a:r>
              <a:rPr lang="en-US" smtClean="0"/>
              <a:t>1/1</a:t>
            </a:r>
            <a:endParaRPr lang="en-US"/>
          </a:p>
        </p:txBody>
      </p:sp>
      <p:sp>
        <p:nvSpPr>
          <p:cNvPr id="7" name="Slide Number Placeholder 6"/>
          <p:cNvSpPr>
            <a:spLocks noGrp="1"/>
          </p:cNvSpPr>
          <p:nvPr>
            <p:ph type="sldNum" sz="quarter" idx="12"/>
          </p:nvPr>
        </p:nvSpPr>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267195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C9840E1-62D4-415E-B072-2D6C9C7E50B6}" type="datetime1">
              <a:rPr lang="en-US" smtClean="0"/>
              <a:t>5/11/2014</a:t>
            </a:fld>
            <a:endParaRPr lang="en-US"/>
          </a:p>
        </p:txBody>
      </p:sp>
      <p:sp>
        <p:nvSpPr>
          <p:cNvPr id="6" name="Footer Placeholder 5"/>
          <p:cNvSpPr>
            <a:spLocks noGrp="1"/>
          </p:cNvSpPr>
          <p:nvPr>
            <p:ph type="ftr" sz="quarter" idx="11"/>
          </p:nvPr>
        </p:nvSpPr>
        <p:spPr>
          <a:xfrm>
            <a:off x="1141412" y="5883275"/>
            <a:ext cx="5105400" cy="365125"/>
          </a:xfrm>
        </p:spPr>
        <p:txBody>
          <a:bodyPr/>
          <a:lstStyle/>
          <a:p>
            <a:r>
              <a:rPr lang="en-US" smtClean="0"/>
              <a:t>1/1</a:t>
            </a:r>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2AA4B98-09CF-41D3-B0BF-408914D37EFA}" type="slidenum">
              <a:rPr lang="en-US" smtClean="0"/>
              <a:t>‹#›</a:t>
            </a:fld>
            <a:endParaRPr lang="en-US"/>
          </a:p>
        </p:txBody>
      </p:sp>
    </p:spTree>
    <p:extLst>
      <p:ext uri="{BB962C8B-B14F-4D97-AF65-F5344CB8AC3E}">
        <p14:creationId xmlns:p14="http://schemas.microsoft.com/office/powerpoint/2010/main" val="304640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A914B2A-7438-478F-8262-5F5921E445DB}" type="datetime1">
              <a:rPr lang="en-US" smtClean="0"/>
              <a:t>5/11/2014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smtClean="0"/>
              <a:t>1/1</a:t>
            </a:r>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2AA4B98-09CF-41D3-B0BF-408914D37EFA}" type="slidenum">
              <a:rPr lang="en-US" smtClean="0"/>
              <a:t>‹#›</a:t>
            </a:fld>
            <a:endParaRPr lang="en-US"/>
          </a:p>
        </p:txBody>
      </p:sp>
    </p:spTree>
    <p:extLst>
      <p:ext uri="{BB962C8B-B14F-4D97-AF65-F5344CB8AC3E}">
        <p14:creationId xmlns:p14="http://schemas.microsoft.com/office/powerpoint/2010/main" val="2839805086"/>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youtube.com/watch?v=UDB-jm8MWro"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hyperlink" Target="http://henriquat.re/basics-of-angular/services-dependency-injection/services-and-dependency-injection-in-angularjs.html" TargetMode="External"/><Relationship Id="rId3" Type="http://schemas.openxmlformats.org/officeDocument/2006/relationships/hyperlink" Target="http://vitalets.github.io/angular-xeditable/" TargetMode="External"/><Relationship Id="rId7" Type="http://schemas.openxmlformats.org/officeDocument/2006/relationships/hyperlink" Target="http://scotch.io/tutorials/javascript/single-page-apps-with-angularjs-routing-and-templating" TargetMode="External"/><Relationship Id="rId2" Type="http://schemas.openxmlformats.org/officeDocument/2006/relationships/hyperlink" Target="http://www.webdeveasy.com/" TargetMode="External"/><Relationship Id="rId1" Type="http://schemas.openxmlformats.org/officeDocument/2006/relationships/slideLayout" Target="../slideLayouts/slideLayout7.xml"/><Relationship Id="rId6" Type="http://schemas.openxmlformats.org/officeDocument/2006/relationships/hyperlink" Target="http://viralpatel.net/blogs/angularjs-service-factory-tutorial/" TargetMode="External"/><Relationship Id="rId5" Type="http://schemas.openxmlformats.org/officeDocument/2006/relationships/hyperlink" Target="https://coderwall.com/p/40axlq" TargetMode="External"/><Relationship Id="rId4" Type="http://schemas.openxmlformats.org/officeDocument/2006/relationships/hyperlink" Target="http://scotch.io/tag/angular-j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27460" y="0"/>
            <a:ext cx="2723823" cy="923330"/>
          </a:xfrm>
          <a:prstGeom prst="rect">
            <a:avLst/>
          </a:prstGeom>
          <a:noFill/>
        </p:spPr>
        <p:txBody>
          <a:bodyPr wrap="none" lIns="91440" tIns="45720" rIns="91440" bIns="45720">
            <a:spAutoFit/>
          </a:bodyPr>
          <a:lstStyle/>
          <a:p>
            <a:pPr algn="ctr"/>
            <a:r>
              <a:rPr lang="fa-IR"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بنام خدا</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891" y="2292712"/>
            <a:ext cx="8738219" cy="2272577"/>
          </a:xfrm>
          <a:prstGeom prst="rect">
            <a:avLst/>
          </a:prstGeom>
        </p:spPr>
      </p:pic>
      <p:sp>
        <p:nvSpPr>
          <p:cNvPr id="7" name="Rectangle 6"/>
          <p:cNvSpPr/>
          <p:nvPr/>
        </p:nvSpPr>
        <p:spPr>
          <a:xfrm>
            <a:off x="3760936" y="2447330"/>
            <a:ext cx="7098990" cy="369332"/>
          </a:xfrm>
          <a:prstGeom prst="rect">
            <a:avLst/>
          </a:prstGeom>
        </p:spPr>
        <p:txBody>
          <a:bodyPr wrap="square">
            <a:spAutoFit/>
          </a:bodyPr>
          <a:lstStyle/>
          <a:p>
            <a:pPr algn="ctr"/>
            <a:r>
              <a:rPr lang="en-US" b="0" i="0" dirty="0" smtClean="0">
                <a:effectLst/>
                <a:latin typeface="Courier New" panose="02070309020205020404" pitchFamily="49" charset="0"/>
              </a:rPr>
              <a:t>AngularJS — Super heroic JavaScript MVW Framework</a:t>
            </a:r>
            <a:endParaRPr lang="en-US" dirty="0"/>
          </a:p>
        </p:txBody>
      </p:sp>
      <p:sp>
        <p:nvSpPr>
          <p:cNvPr id="4" name="TextBox 3"/>
          <p:cNvSpPr txBox="1"/>
          <p:nvPr/>
        </p:nvSpPr>
        <p:spPr>
          <a:xfrm>
            <a:off x="0" y="6488668"/>
            <a:ext cx="670376" cy="369332"/>
          </a:xfrm>
          <a:prstGeom prst="rect">
            <a:avLst/>
          </a:prstGeom>
          <a:noFill/>
        </p:spPr>
        <p:txBody>
          <a:bodyPr wrap="none" rtlCol="0">
            <a:spAutoFit/>
          </a:bodyPr>
          <a:lstStyle/>
          <a:p>
            <a:r>
              <a:rPr lang="en-US" dirty="0" smtClean="0">
                <a:solidFill>
                  <a:srgbClr val="00B0F0"/>
                </a:solidFill>
              </a:rPr>
              <a:t>1/28</a:t>
            </a:r>
            <a:endParaRPr lang="en-US" dirty="0">
              <a:solidFill>
                <a:srgbClr val="00B0F0"/>
              </a:solidFill>
            </a:endParaRPr>
          </a:p>
        </p:txBody>
      </p:sp>
      <p:sp>
        <p:nvSpPr>
          <p:cNvPr id="3" name="TextBox 2"/>
          <p:cNvSpPr txBox="1"/>
          <p:nvPr/>
        </p:nvSpPr>
        <p:spPr>
          <a:xfrm>
            <a:off x="7451283" y="5439169"/>
            <a:ext cx="4828478" cy="1200329"/>
          </a:xfrm>
          <a:prstGeom prst="rect">
            <a:avLst/>
          </a:prstGeom>
          <a:noFill/>
        </p:spPr>
        <p:txBody>
          <a:bodyPr wrap="square" rtlCol="0">
            <a:spAutoFit/>
          </a:bodyPr>
          <a:lstStyle/>
          <a:p>
            <a:pPr lvl="1" algn="r" rtl="1"/>
            <a:r>
              <a:rPr lang="fa-IR" dirty="0" smtClean="0"/>
              <a:t>موضوع ارائه : </a:t>
            </a:r>
            <a:r>
              <a:rPr lang="en-US" dirty="0" smtClean="0">
                <a:solidFill>
                  <a:srgbClr val="C4473A"/>
                </a:solidFill>
              </a:rPr>
              <a:t>AngularJS</a:t>
            </a:r>
          </a:p>
          <a:p>
            <a:pPr lvl="1" algn="r" rtl="1"/>
            <a:r>
              <a:rPr lang="fa-IR" dirty="0" smtClean="0"/>
              <a:t>نام درس : طراحی صفحات وب</a:t>
            </a:r>
          </a:p>
          <a:p>
            <a:pPr lvl="1" algn="r" rtl="1"/>
            <a:r>
              <a:rPr lang="fa-IR" dirty="0" smtClean="0"/>
              <a:t>نام استاد : آقای مهندس احمدی</a:t>
            </a:r>
          </a:p>
          <a:p>
            <a:pPr lvl="1" algn="r" rtl="1"/>
            <a:r>
              <a:rPr lang="fa-IR" dirty="0" smtClean="0"/>
              <a:t>ارائه دهنده : علی اسدی</a:t>
            </a:r>
            <a:endParaRPr lang="en-US" dirty="0"/>
          </a:p>
        </p:txBody>
      </p:sp>
    </p:spTree>
    <p:extLst>
      <p:ext uri="{BB962C8B-B14F-4D97-AF65-F5344CB8AC3E}">
        <p14:creationId xmlns:p14="http://schemas.microsoft.com/office/powerpoint/2010/main" val="2729299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7127"/>
            <a:ext cx="12192000" cy="3939540"/>
          </a:xfrm>
          <a:prstGeom prst="rect">
            <a:avLst/>
          </a:prstGeom>
        </p:spPr>
        <p:txBody>
          <a:bodyPr wrap="square">
            <a:spAutoFit/>
          </a:bodyPr>
          <a:lstStyle/>
          <a:p>
            <a:pPr lvl="1" indent="-365760" algn="r" rtl="1">
              <a:lnSpc>
                <a:spcPct val="150000"/>
              </a:lnSpc>
              <a:spcBef>
                <a:spcPts val="50"/>
              </a:spcBef>
              <a:spcAft>
                <a:spcPts val="50"/>
              </a:spcAft>
            </a:pPr>
            <a:r>
              <a:rPr lang="fa-IR" sz="1600" b="1" dirty="0"/>
              <a:t>نحوه‌ی دریافت </a:t>
            </a:r>
            <a:r>
              <a:rPr lang="en-US" sz="1600" b="1" dirty="0" smtClean="0"/>
              <a:t>AngularJS</a:t>
            </a:r>
            <a:endParaRPr lang="fa-IR" sz="1600" b="1" dirty="0" smtClean="0"/>
          </a:p>
          <a:p>
            <a:pPr lvl="1" indent="-365760" algn="r" rtl="1">
              <a:lnSpc>
                <a:spcPct val="150000"/>
              </a:lnSpc>
              <a:spcBef>
                <a:spcPts val="50"/>
              </a:spcBef>
              <a:spcAft>
                <a:spcPts val="50"/>
              </a:spcAft>
            </a:pPr>
            <a:r>
              <a:rPr lang="fa-IR" sz="1600" dirty="0" smtClean="0">
                <a:latin typeface="Tahoma" panose="020B0604030504040204" pitchFamily="34" charset="0"/>
              </a:rPr>
              <a:t>برای دریافت </a:t>
            </a:r>
            <a:r>
              <a:rPr lang="en-US" sz="1600" dirty="0" smtClean="0">
                <a:latin typeface="Tahoma" panose="020B0604030504040204" pitchFamily="34" charset="0"/>
              </a:rPr>
              <a:t>Angular</a:t>
            </a:r>
            <a:r>
              <a:rPr lang="fa-IR" sz="1600" dirty="0" smtClean="0">
                <a:latin typeface="Tahoma" panose="020B0604030504040204" pitchFamily="34" charset="0"/>
              </a:rPr>
              <a:t> از وب سایت رسمی‌اش، به </a:t>
            </a:r>
            <a:r>
              <a:rPr lang="en-US" sz="1600" dirty="0" smtClean="0">
                <a:latin typeface="Tahoma" panose="020B0604030504040204" pitchFamily="34" charset="0"/>
              </a:rPr>
              <a:t>angularjs.org </a:t>
            </a:r>
            <a:r>
              <a:rPr lang="fa-IR" sz="1600" dirty="0" smtClean="0">
                <a:latin typeface="Tahoma" panose="020B0604030504040204" pitchFamily="34" charset="0"/>
              </a:rPr>
              <a:t> مراجعه کنید؛ اما گویا به دلیل تحریم‌ها این سایت برای</a:t>
            </a:r>
            <a:r>
              <a:rPr lang="en-US" sz="1600" dirty="0" smtClean="0">
                <a:latin typeface="Tahoma" panose="020B0604030504040204" pitchFamily="34" charset="0"/>
              </a:rPr>
              <a:t>IP </a:t>
            </a:r>
            <a:r>
              <a:rPr lang="fa-IR" sz="1600" dirty="0" smtClean="0">
                <a:latin typeface="Tahoma" panose="020B0604030504040204" pitchFamily="34" charset="0"/>
              </a:rPr>
              <a:t> ایران مسدود شده است (البته افرادی نیز بدون مشکل به آن دسترسی دارند). دکمه‌ی </a:t>
            </a:r>
            <a:r>
              <a:rPr lang="en-US" sz="1600" dirty="0" smtClean="0">
                <a:latin typeface="Tahoma" panose="020B0604030504040204" pitchFamily="34" charset="0"/>
              </a:rPr>
              <a:t>Download </a:t>
            </a:r>
            <a:r>
              <a:rPr lang="fa-IR" sz="1600" dirty="0" smtClean="0">
                <a:latin typeface="Tahoma" panose="020B0604030504040204" pitchFamily="34" charset="0"/>
              </a:rPr>
              <a:t> را فشار داده و در نهایت کلید دریافت را بزنید. اگر نسخه‌ی کامل آن را دریافت کنید، لیستی از مستندات </a:t>
            </a:r>
            <a:r>
              <a:rPr lang="en-US" sz="1600" dirty="0" smtClean="0">
                <a:latin typeface="Tahoma" panose="020B0604030504040204" pitchFamily="34" charset="0"/>
              </a:rPr>
              <a:t>AngularJS </a:t>
            </a:r>
            <a:r>
              <a:rPr lang="fa-IR" sz="1600" dirty="0" smtClean="0">
                <a:latin typeface="Tahoma" panose="020B0604030504040204" pitchFamily="34" charset="0"/>
              </a:rPr>
              <a:t> را نیز در فایل دریافتی، خواهید داشت. در هر صورت این روش برای استفاده از </a:t>
            </a:r>
            <a:r>
              <a:rPr lang="en-US" sz="1600" dirty="0" smtClean="0">
                <a:latin typeface="Tahoma" panose="020B0604030504040204" pitchFamily="34" charset="0"/>
              </a:rPr>
              <a:t>angular </a:t>
            </a:r>
            <a:r>
              <a:rPr lang="fa-IR" sz="1600" dirty="0" smtClean="0">
                <a:latin typeface="Tahoma" panose="020B0604030504040204" pitchFamily="34" charset="0"/>
              </a:rPr>
              <a:t> دریک پروژه‌ی واقعی توصیه نمی‌شود.</a:t>
            </a:r>
          </a:p>
          <a:p>
            <a:pPr lvl="1" indent="-365760" algn="r" rtl="1">
              <a:lnSpc>
                <a:spcPct val="150000"/>
              </a:lnSpc>
              <a:spcBef>
                <a:spcPts val="50"/>
              </a:spcBef>
              <a:spcAft>
                <a:spcPts val="50"/>
              </a:spcAft>
            </a:pPr>
            <a:endParaRPr lang="fa-IR" sz="1600" dirty="0" smtClean="0">
              <a:latin typeface="Tahoma" panose="020B0604030504040204" pitchFamily="34" charset="0"/>
            </a:endParaRPr>
          </a:p>
          <a:p>
            <a:pPr lvl="1" indent="-365760" algn="r" rtl="1">
              <a:lnSpc>
                <a:spcPct val="150000"/>
              </a:lnSpc>
              <a:spcBef>
                <a:spcPts val="50"/>
              </a:spcBef>
              <a:spcAft>
                <a:spcPts val="50"/>
              </a:spcAft>
            </a:pPr>
            <a:endParaRPr lang="fa-IR" sz="1600" dirty="0" smtClean="0">
              <a:latin typeface="Tahoma" panose="020B0604030504040204" pitchFamily="34" charset="0"/>
            </a:endParaRPr>
          </a:p>
          <a:p>
            <a:pPr lvl="1" indent="-365760" algn="r" rtl="1">
              <a:lnSpc>
                <a:spcPct val="150000"/>
              </a:lnSpc>
              <a:spcBef>
                <a:spcPts val="50"/>
              </a:spcBef>
              <a:spcAft>
                <a:spcPts val="50"/>
              </a:spcAft>
            </a:pPr>
            <a:endParaRPr lang="fa-IR" sz="1600" dirty="0">
              <a:latin typeface="Tahoma" panose="020B0604030504040204" pitchFamily="34" charset="0"/>
            </a:endParaRPr>
          </a:p>
          <a:p>
            <a:pPr lvl="1" indent="-365760" algn="r" rtl="1">
              <a:lnSpc>
                <a:spcPct val="150000"/>
              </a:lnSpc>
              <a:spcBef>
                <a:spcPts val="50"/>
              </a:spcBef>
              <a:spcAft>
                <a:spcPts val="50"/>
              </a:spcAft>
            </a:pPr>
            <a:endParaRPr lang="fa-IR" sz="1600" dirty="0" smtClean="0">
              <a:latin typeface="Tahoma" panose="020B0604030504040204" pitchFamily="34" charset="0"/>
            </a:endParaRPr>
          </a:p>
          <a:p>
            <a:pPr lvl="1" indent="-365760" algn="r" rtl="1">
              <a:lnSpc>
                <a:spcPct val="150000"/>
              </a:lnSpc>
              <a:spcBef>
                <a:spcPts val="50"/>
              </a:spcBef>
              <a:spcAft>
                <a:spcPts val="50"/>
              </a:spcAft>
            </a:pPr>
            <a:r>
              <a:rPr lang="fa-IR" sz="1600" b="1" dirty="0" smtClean="0">
                <a:solidFill>
                  <a:srgbClr val="FFFF00"/>
                </a:solidFill>
                <a:latin typeface="Tahoma" panose="020B0604030504040204" pitchFamily="34" charset="0"/>
              </a:rPr>
              <a:t>برای آموزش تصویری ؛ ویدئو </a:t>
            </a:r>
            <a:r>
              <a:rPr lang="en-US" sz="1600" b="1" dirty="0" smtClean="0">
                <a:solidFill>
                  <a:srgbClr val="FFFF00"/>
                </a:solidFill>
                <a:latin typeface="Tahoma" panose="020B0604030504040204" pitchFamily="34" charset="0"/>
              </a:rPr>
              <a:t>0 - Download Angular.avi</a:t>
            </a:r>
            <a:r>
              <a:rPr lang="fa-IR" sz="1600" b="1" dirty="0" smtClean="0">
                <a:solidFill>
                  <a:srgbClr val="FFFF00"/>
                </a:solidFill>
                <a:latin typeface="Tahoma" panose="020B0604030504040204" pitchFamily="34" charset="0"/>
              </a:rPr>
              <a:t> را تماشا کنید.</a:t>
            </a:r>
          </a:p>
        </p:txBody>
      </p:sp>
      <p:sp>
        <p:nvSpPr>
          <p:cNvPr id="3" name="TextBox 2"/>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10/28</a:t>
            </a:r>
            <a:endParaRPr lang="en-US" dirty="0">
              <a:solidFill>
                <a:srgbClr val="00B0F0"/>
              </a:solidFill>
            </a:endParaRPr>
          </a:p>
        </p:txBody>
      </p:sp>
    </p:spTree>
    <p:extLst>
      <p:ext uri="{BB962C8B-B14F-4D97-AF65-F5344CB8AC3E}">
        <p14:creationId xmlns:p14="http://schemas.microsoft.com/office/powerpoint/2010/main" val="2821097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4626908"/>
          </a:xfrm>
          <a:prstGeom prst="rect">
            <a:avLst/>
          </a:prstGeom>
        </p:spPr>
        <p:txBody>
          <a:bodyPr wrap="square">
            <a:spAutoFit/>
          </a:bodyPr>
          <a:lstStyle/>
          <a:p>
            <a:pPr lvl="1" indent="-365760" algn="r" rtl="1">
              <a:lnSpc>
                <a:spcPct val="150000"/>
              </a:lnSpc>
              <a:spcBef>
                <a:spcPts val="50"/>
              </a:spcBef>
              <a:spcAft>
                <a:spcPts val="50"/>
              </a:spcAft>
            </a:pPr>
            <a:r>
              <a:rPr lang="fa-IR" sz="1600" b="1" dirty="0" smtClean="0">
                <a:solidFill>
                  <a:srgbClr val="FF0000"/>
                </a:solidFill>
                <a:latin typeface="Tahoma" panose="020B0604030504040204" pitchFamily="34" charset="0"/>
              </a:rPr>
              <a:t>قالب‌های سمت کلاینت (</a:t>
            </a:r>
            <a:r>
              <a:rPr lang="en-US" sz="1600" b="1" dirty="0" smtClean="0">
                <a:solidFill>
                  <a:srgbClr val="FF0000"/>
                </a:solidFill>
                <a:latin typeface="Tahoma" panose="020B0604030504040204" pitchFamily="34" charset="0"/>
              </a:rPr>
              <a:t>Client Side Templates</a:t>
            </a:r>
            <a:r>
              <a:rPr lang="fa-IR" sz="1600" b="1" dirty="0" smtClean="0">
                <a:solidFill>
                  <a:srgbClr val="FF0000"/>
                </a:solidFill>
                <a:latin typeface="Tahoma (Body)"/>
              </a:rPr>
              <a:t>)</a:t>
            </a:r>
            <a:endParaRPr lang="en-US" sz="1600" b="1" dirty="0" smtClean="0">
              <a:solidFill>
                <a:srgbClr val="FF0000"/>
              </a:solidFill>
              <a:latin typeface="Tahoma (Body)"/>
            </a:endParaRPr>
          </a:p>
          <a:p>
            <a:pPr lvl="1" indent="-365760" algn="r" rtl="1">
              <a:lnSpc>
                <a:spcPct val="150000"/>
              </a:lnSpc>
              <a:spcBef>
                <a:spcPts val="50"/>
              </a:spcBef>
              <a:spcAft>
                <a:spcPts val="50"/>
              </a:spcAft>
            </a:pPr>
            <a:r>
              <a:rPr lang="fa-IR" sz="1600" dirty="0" smtClean="0">
                <a:latin typeface="Tahoma" panose="020B0604030504040204" pitchFamily="34" charset="0"/>
              </a:rPr>
              <a:t>در برنامه‌های وب چند صفحه‌ای و یا اکثر وب سایت‌های معمول، داده‌ها و کدهای </a:t>
            </a:r>
            <a:r>
              <a:rPr lang="en-US" sz="1600" dirty="0" smtClean="0">
                <a:latin typeface="Tahoma" panose="020B0604030504040204" pitchFamily="34" charset="0"/>
              </a:rPr>
              <a:t>HTML، </a:t>
            </a:r>
            <a:r>
              <a:rPr lang="fa-IR" sz="1600" dirty="0" smtClean="0">
                <a:latin typeface="Tahoma" panose="020B0604030504040204" pitchFamily="34" charset="0"/>
              </a:rPr>
              <a:t>در سمت سرور اصطلاحا سرهم و مونتاژ شده و خروجی نهایی که </a:t>
            </a:r>
            <a:r>
              <a:rPr lang="en-US" sz="1600" dirty="0" smtClean="0">
                <a:latin typeface="Tahoma" panose="020B0604030504040204" pitchFamily="34" charset="0"/>
              </a:rPr>
              <a:t> HTML </a:t>
            </a:r>
            <a:r>
              <a:rPr lang="fa-IR" sz="1600" dirty="0" smtClean="0">
                <a:latin typeface="Tahoma" panose="020B0604030504040204" pitchFamily="34" charset="0"/>
              </a:rPr>
              <a:t>خام است به مرورگر کاربر ارسال می‌شود. با یک مثال بیشتر توضیح می‌دهم: در </a:t>
            </a:r>
            <a:r>
              <a:rPr lang="en-US" sz="1600" dirty="0" smtClean="0">
                <a:latin typeface="Tahoma" panose="020B0604030504040204" pitchFamily="34" charset="0"/>
              </a:rPr>
              <a:t> ASP.NET MVC </a:t>
            </a:r>
            <a:r>
              <a:rPr lang="fa-IR" sz="1600" dirty="0" smtClean="0">
                <a:latin typeface="Tahoma" panose="020B0604030504040204" pitchFamily="34" charset="0"/>
              </a:rPr>
              <a:t>معمولا از لحظه‌ای که کاربر صفحه‌ای را درخواست می‌کند تا زمانی که پاسخ خود را در قالب </a:t>
            </a:r>
            <a:r>
              <a:rPr lang="en-US" sz="1600" dirty="0" smtClean="0">
                <a:latin typeface="Tahoma" panose="020B0604030504040204" pitchFamily="34" charset="0"/>
              </a:rPr>
              <a:t> HTML </a:t>
            </a:r>
            <a:r>
              <a:rPr lang="fa-IR" sz="1600" dirty="0" smtClean="0">
                <a:latin typeface="Tahoma" panose="020B0604030504040204" pitchFamily="34" charset="0"/>
              </a:rPr>
              <a:t>می‌بیند، این فرآیند طی می‌شود: ابتدا درخواست به </a:t>
            </a:r>
            <a:r>
              <a:rPr lang="en-US" sz="1600" dirty="0" smtClean="0">
                <a:latin typeface="Tahoma" panose="020B0604030504040204" pitchFamily="34" charset="0"/>
              </a:rPr>
              <a:t>  Controller</a:t>
            </a:r>
            <a:r>
              <a:rPr lang="fa-IR" sz="1600" dirty="0" smtClean="0">
                <a:latin typeface="Tahoma" panose="020B0604030504040204" pitchFamily="34" charset="0"/>
              </a:rPr>
              <a:t> هدایت می‌شود و سپس اطلاعات مورد نیاز از پایگاه داده خوانده‌ شده و در قالب یک</a:t>
            </a:r>
            <a:r>
              <a:rPr lang="en-US" sz="1600" dirty="0" smtClean="0">
                <a:latin typeface="Tahoma" panose="020B0604030504040204" pitchFamily="34" charset="0"/>
              </a:rPr>
              <a:t>Model </a:t>
            </a:r>
            <a:r>
              <a:rPr lang="fa-IR" sz="1600" dirty="0" smtClean="0">
                <a:latin typeface="Tahoma" panose="020B0604030504040204" pitchFamily="34" charset="0"/>
              </a:rPr>
              <a:t> به </a:t>
            </a:r>
            <a:r>
              <a:rPr lang="en-US" sz="1600" dirty="0" smtClean="0">
                <a:latin typeface="Tahoma" panose="020B0604030504040204" pitchFamily="34" charset="0"/>
              </a:rPr>
              <a:t>View </a:t>
            </a:r>
            <a:r>
              <a:rPr lang="fa-IR" sz="1600" dirty="0" smtClean="0">
                <a:latin typeface="Tahoma" panose="020B0604030504040204" pitchFamily="34" charset="0"/>
              </a:rPr>
              <a:t> که یک فایل </a:t>
            </a:r>
            <a:r>
              <a:rPr lang="en-US" sz="1600" dirty="0" smtClean="0">
                <a:latin typeface="Tahoma" panose="020B0604030504040204" pitchFamily="34" charset="0"/>
              </a:rPr>
              <a:t>HTML </a:t>
            </a:r>
            <a:r>
              <a:rPr lang="fa-IR" sz="1600" dirty="0" smtClean="0">
                <a:latin typeface="Tahoma" panose="020B0604030504040204" pitchFamily="34" charset="0"/>
              </a:rPr>
              <a:t> ساده است، منتقل می‌شود. سپس به کمک موتور نمایشی </a:t>
            </a:r>
            <a:r>
              <a:rPr lang="en-US" sz="1600" dirty="0" smtClean="0">
                <a:latin typeface="Tahoma" panose="020B0604030504040204" pitchFamily="34" charset="0"/>
              </a:rPr>
              <a:t>Razor، </a:t>
            </a:r>
            <a:r>
              <a:rPr lang="fa-IR" sz="1600" dirty="0" smtClean="0">
                <a:latin typeface="Tahoma" panose="020B0604030504040204" pitchFamily="34" charset="0"/>
              </a:rPr>
              <a:t>داده‌ها در جای مناسب خود قرار می‌گیرند و در نهایت، خروجی که </a:t>
            </a:r>
            <a:r>
              <a:rPr lang="en-US" sz="1600" dirty="0" smtClean="0">
                <a:latin typeface="Tahoma" panose="020B0604030504040204" pitchFamily="34" charset="0"/>
              </a:rPr>
              <a:t>HTML </a:t>
            </a:r>
            <a:r>
              <a:rPr lang="fa-IR" sz="1600" dirty="0" smtClean="0">
                <a:latin typeface="Tahoma" panose="020B0604030504040204" pitchFamily="34" charset="0"/>
              </a:rPr>
              <a:t> خام است به مرورگر کلاینت درخواست‌ کننده ارسال می‌شود تا در مرورگر خود نتیجه را مشاهده نماید. روال کار نیز در اکثر </a:t>
            </a:r>
            <a:r>
              <a:rPr lang="en-US" sz="1600" dirty="0" smtClean="0">
                <a:latin typeface="Tahoma" panose="020B0604030504040204" pitchFamily="34" charset="0"/>
              </a:rPr>
              <a:t>SPA‌</a:t>
            </a:r>
            <a:r>
              <a:rPr lang="fa-IR" sz="1600" dirty="0" smtClean="0">
                <a:latin typeface="Tahoma" panose="020B0604030504040204" pitchFamily="34" charset="0"/>
              </a:rPr>
              <a:t>های </a:t>
            </a:r>
          </a:p>
          <a:p>
            <a:pPr lvl="1" indent="-365760" algn="r" rtl="1">
              <a:lnSpc>
                <a:spcPct val="150000"/>
              </a:lnSpc>
              <a:spcBef>
                <a:spcPts val="50"/>
              </a:spcBef>
              <a:spcAft>
                <a:spcPts val="50"/>
              </a:spcAft>
            </a:pPr>
            <a:r>
              <a:rPr lang="fa-IR" sz="1600" dirty="0">
                <a:latin typeface="Tahoma" panose="020B0604030504040204" pitchFamily="34" charset="0"/>
              </a:rPr>
              <a:t> </a:t>
            </a:r>
            <a:r>
              <a:rPr lang="fa-IR" sz="1600" dirty="0" smtClean="0">
                <a:latin typeface="Tahoma" panose="020B0604030504040204" pitchFamily="34" charset="0"/>
              </a:rPr>
              <a:t>     معمول و یا اصطلاحا برنامه‌های </a:t>
            </a:r>
            <a:r>
              <a:rPr lang="en-US" sz="1600" dirty="0" smtClean="0">
                <a:latin typeface="Tahoma" panose="020B0604030504040204" pitchFamily="34" charset="0"/>
              </a:rPr>
              <a:t>AJAX، </a:t>
            </a:r>
            <a:r>
              <a:rPr lang="fa-IR" sz="1600" dirty="0" smtClean="0">
                <a:latin typeface="Tahoma" panose="020B0604030504040204" pitchFamily="34" charset="0"/>
              </a:rPr>
              <a:t>باکمی تغییر به همین شکل است.</a:t>
            </a:r>
          </a:p>
          <a:p>
            <a:pPr lvl="1" indent="-365760" algn="r" rtl="1">
              <a:lnSpc>
                <a:spcPct val="150000"/>
              </a:lnSpc>
              <a:spcBef>
                <a:spcPts val="50"/>
              </a:spcBef>
              <a:spcAft>
                <a:spcPts val="50"/>
              </a:spcAft>
            </a:pPr>
            <a:endParaRPr lang="fa-IR" sz="1600" dirty="0" smtClean="0">
              <a:latin typeface="Tahoma" panose="020B0604030504040204" pitchFamily="34" charset="0"/>
            </a:endParaRPr>
          </a:p>
          <a:p>
            <a:pPr lvl="1" indent="-365760" algn="r" rtl="1">
              <a:lnSpc>
                <a:spcPct val="150000"/>
              </a:lnSpc>
              <a:spcBef>
                <a:spcPts val="50"/>
              </a:spcBef>
              <a:spcAft>
                <a:spcPts val="50"/>
              </a:spcAft>
            </a:pPr>
            <a:r>
              <a:rPr lang="fa-IR" sz="1600" dirty="0"/>
              <a:t> اما در </a:t>
            </a:r>
            <a:r>
              <a:rPr lang="en-US" sz="1600" dirty="0"/>
              <a:t>Angular </a:t>
            </a:r>
            <a:r>
              <a:rPr lang="fa-IR" sz="1600" dirty="0" smtClean="0"/>
              <a:t> داستان </a:t>
            </a:r>
            <a:r>
              <a:rPr lang="fa-IR" sz="1600" dirty="0"/>
              <a:t>به شکل دیگری اتفاق می‌افتد؛ </a:t>
            </a:r>
            <a:r>
              <a:rPr lang="en-US" sz="1600" dirty="0"/>
              <a:t>Angular </a:t>
            </a:r>
            <a:r>
              <a:rPr lang="fa-IR" sz="1600" dirty="0" smtClean="0"/>
              <a:t> قالب </a:t>
            </a:r>
            <a:r>
              <a:rPr lang="en-US" sz="1600" dirty="0" smtClean="0"/>
              <a:t>HTML </a:t>
            </a:r>
            <a:r>
              <a:rPr lang="fa-IR" sz="1600" dirty="0" smtClean="0"/>
              <a:t> و </a:t>
            </a:r>
            <a:r>
              <a:rPr lang="fa-IR" sz="1600" dirty="0"/>
              <a:t>داده‌ها را به صورت جداگانه از سرور دریافت می‌کند و در مرورگر کاربر آن‌ها را سرهم و مونتاژ می‌کند. بدیهی است که در اینجا قالب، یک فایل </a:t>
            </a:r>
            <a:r>
              <a:rPr lang="en-US" sz="1600" dirty="0" smtClean="0"/>
              <a:t>HTML </a:t>
            </a:r>
            <a:r>
              <a:rPr lang="fa-IR" sz="1600" dirty="0" smtClean="0"/>
              <a:t> ساده </a:t>
            </a:r>
            <a:r>
              <a:rPr lang="fa-IR" sz="1600" dirty="0"/>
              <a:t>و داده‌ها می‌تواند به فرم </a:t>
            </a:r>
            <a:r>
              <a:rPr lang="en-US" sz="1600" dirty="0" smtClean="0"/>
              <a:t>JSON </a:t>
            </a:r>
            <a:r>
              <a:rPr lang="fa-IR" sz="1600" dirty="0" smtClean="0"/>
              <a:t> باشد</a:t>
            </a:r>
            <a:r>
              <a:rPr lang="fa-IR" sz="1600" dirty="0"/>
              <a:t>. </a:t>
            </a:r>
            <a:endParaRPr lang="fa-IR" sz="1600" dirty="0" smtClean="0"/>
          </a:p>
          <a:p>
            <a:pPr lvl="1" indent="-365760" algn="r" rtl="1">
              <a:lnSpc>
                <a:spcPct val="150000"/>
              </a:lnSpc>
              <a:spcBef>
                <a:spcPts val="50"/>
              </a:spcBef>
              <a:spcAft>
                <a:spcPts val="50"/>
              </a:spcAft>
            </a:pPr>
            <a:r>
              <a:rPr lang="fa-IR" sz="1600" dirty="0"/>
              <a:t> </a:t>
            </a:r>
            <a:r>
              <a:rPr lang="fa-IR" sz="1600" dirty="0" smtClean="0"/>
              <a:t>     در </a:t>
            </a:r>
            <a:r>
              <a:rPr lang="fa-IR" sz="1600" dirty="0"/>
              <a:t>نتیجه کار سرور دیگر فراهم کردن قالب و داده‌ها برای کلاینت است و بقیه‌ی ماجرا در سمت کلاینت رخ می‌دهد.</a:t>
            </a:r>
            <a:endParaRPr lang="fa-IR" sz="1600" dirty="0" smtClean="0">
              <a:latin typeface="Tahoma" panose="020B0604030504040204" pitchFamily="34" charset="0"/>
            </a:endParaRPr>
          </a:p>
        </p:txBody>
      </p:sp>
      <p:sp>
        <p:nvSpPr>
          <p:cNvPr id="3" name="TextBox 2"/>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11/28</a:t>
            </a:r>
            <a:endParaRPr lang="en-US" dirty="0">
              <a:solidFill>
                <a:srgbClr val="00B0F0"/>
              </a:solidFill>
            </a:endParaRPr>
          </a:p>
        </p:txBody>
      </p:sp>
    </p:spTree>
    <p:extLst>
      <p:ext uri="{BB962C8B-B14F-4D97-AF65-F5344CB8AC3E}">
        <p14:creationId xmlns:p14="http://schemas.microsoft.com/office/powerpoint/2010/main" val="2264583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1620957"/>
          </a:xfrm>
          <a:prstGeom prst="rect">
            <a:avLst/>
          </a:prstGeom>
        </p:spPr>
        <p:txBody>
          <a:bodyPr wrap="square">
            <a:spAutoFit/>
          </a:bodyPr>
          <a:lstStyle/>
          <a:p>
            <a:pPr lvl="1" indent="-365760" algn="r" rtl="1">
              <a:lnSpc>
                <a:spcPct val="150000"/>
              </a:lnSpc>
              <a:spcBef>
                <a:spcPts val="50"/>
              </a:spcBef>
              <a:spcAft>
                <a:spcPts val="50"/>
              </a:spcAft>
            </a:pPr>
            <a:r>
              <a:rPr lang="fa-IR" sz="1600" b="1" dirty="0" smtClean="0">
                <a:solidFill>
                  <a:srgbClr val="FFFF00"/>
                </a:solidFill>
                <a:latin typeface="Tahoma" panose="020B0604030504040204" pitchFamily="34" charset="0"/>
              </a:rPr>
              <a:t>مثال:</a:t>
            </a:r>
          </a:p>
          <a:p>
            <a:pPr indent="-365760" algn="r" rtl="1">
              <a:lnSpc>
                <a:spcPct val="150000"/>
              </a:lnSpc>
              <a:spcBef>
                <a:spcPts val="50"/>
              </a:spcBef>
              <a:spcAft>
                <a:spcPts val="50"/>
              </a:spcAft>
            </a:pPr>
            <a:r>
              <a:rPr lang="fa-IR" sz="1600" dirty="0"/>
              <a:t> این برنامه، همان برنامه‌ی </a:t>
            </a:r>
            <a:r>
              <a:rPr lang="fa-IR" sz="1600" dirty="0" smtClean="0"/>
              <a:t>معروف</a:t>
            </a:r>
            <a:r>
              <a:rPr lang="en-US" sz="1600" dirty="0" smtClean="0"/>
              <a:t>Hello </a:t>
            </a:r>
            <a:r>
              <a:rPr lang="en-US" sz="1600" dirty="0"/>
              <a:t>,World </a:t>
            </a:r>
            <a:r>
              <a:rPr lang="fa-IR" sz="1600" dirty="0" smtClean="0"/>
              <a:t> است</a:t>
            </a:r>
            <a:r>
              <a:rPr lang="fa-IR" sz="1600" dirty="0"/>
              <a:t>؛ اما در این برنامه به جای نوشتن یک </a:t>
            </a:r>
            <a:r>
              <a:rPr lang="en-US" sz="1600" dirty="0"/>
              <a:t>Hello, World </a:t>
            </a:r>
            <a:r>
              <a:rPr lang="fa-IR" sz="1600" dirty="0" smtClean="0"/>
              <a:t> ساده </a:t>
            </a:r>
            <a:r>
              <a:rPr lang="fa-IR" sz="1600" dirty="0"/>
              <a:t>در صفحه، آن را با ساختار </a:t>
            </a:r>
            <a:r>
              <a:rPr lang="en-US" sz="1600" dirty="0" smtClean="0"/>
              <a:t>AngularJS </a:t>
            </a:r>
            <a:r>
              <a:rPr lang="fa-IR" sz="1600" dirty="0" smtClean="0"/>
              <a:t> پیاده‌سازی </a:t>
            </a:r>
            <a:r>
              <a:rPr lang="fa-IR" sz="1600" dirty="0"/>
              <a:t>می‌کنیم</a:t>
            </a:r>
            <a:r>
              <a:rPr lang="fa-IR" sz="1600" dirty="0" smtClean="0"/>
              <a:t>.</a:t>
            </a:r>
            <a:endParaRPr lang="en-US" sz="1600" dirty="0" smtClean="0"/>
          </a:p>
          <a:p>
            <a:pPr indent="-365760" algn="r" rtl="1">
              <a:lnSpc>
                <a:spcPct val="150000"/>
              </a:lnSpc>
              <a:spcBef>
                <a:spcPts val="50"/>
              </a:spcBef>
              <a:spcAft>
                <a:spcPts val="50"/>
              </a:spcAft>
            </a:pPr>
            <a:endParaRPr lang="fa-IR" sz="1600" dirty="0" smtClean="0"/>
          </a:p>
        </p:txBody>
      </p:sp>
      <p:pic>
        <p:nvPicPr>
          <p:cNvPr id="4" name="Picture 3"/>
          <p:cNvPicPr>
            <a:picLocks noChangeAspect="1"/>
          </p:cNvPicPr>
          <p:nvPr/>
        </p:nvPicPr>
        <p:blipFill>
          <a:blip r:embed="rId2"/>
          <a:stretch>
            <a:fillRect/>
          </a:stretch>
        </p:blipFill>
        <p:spPr>
          <a:xfrm>
            <a:off x="145153" y="1723261"/>
            <a:ext cx="11901695" cy="4677539"/>
          </a:xfrm>
          <a:prstGeom prst="rect">
            <a:avLst/>
          </a:prstGeom>
        </p:spPr>
      </p:pic>
      <p:sp>
        <p:nvSpPr>
          <p:cNvPr id="5" name="TextBox 4"/>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12/28</a:t>
            </a:r>
            <a:endParaRPr lang="en-US" dirty="0">
              <a:solidFill>
                <a:srgbClr val="00B0F0"/>
              </a:solidFill>
            </a:endParaRPr>
          </a:p>
        </p:txBody>
      </p:sp>
    </p:spTree>
    <p:extLst>
      <p:ext uri="{BB962C8B-B14F-4D97-AF65-F5344CB8AC3E}">
        <p14:creationId xmlns:p14="http://schemas.microsoft.com/office/powerpoint/2010/main" val="1384413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4780796"/>
          </a:xfrm>
          <a:prstGeom prst="rect">
            <a:avLst/>
          </a:prstGeom>
        </p:spPr>
        <p:txBody>
          <a:bodyPr wrap="square">
            <a:spAutoFit/>
          </a:bodyPr>
          <a:lstStyle/>
          <a:p>
            <a:pPr lvl="1" indent="-365760" algn="r" rtl="1">
              <a:lnSpc>
                <a:spcPct val="150000"/>
              </a:lnSpc>
              <a:spcBef>
                <a:spcPts val="50"/>
              </a:spcBef>
              <a:spcAft>
                <a:spcPts val="50"/>
              </a:spcAft>
            </a:pPr>
            <a:r>
              <a:rPr lang="fa-IR" sz="1600" b="1" dirty="0" smtClean="0">
                <a:solidFill>
                  <a:srgbClr val="FFFF00"/>
                </a:solidFill>
                <a:latin typeface="Tahoma" panose="020B0604030504040204" pitchFamily="34" charset="0"/>
              </a:rPr>
              <a:t>تشریح مثال </a:t>
            </a:r>
            <a:r>
              <a:rPr lang="en-US" sz="1600" b="1" dirty="0" smtClean="0">
                <a:solidFill>
                  <a:srgbClr val="FFFF00"/>
                </a:solidFill>
                <a:latin typeface="Tahoma" panose="020B0604030504040204" pitchFamily="34" charset="0"/>
              </a:rPr>
              <a:t>Hello World</a:t>
            </a:r>
            <a:endParaRPr lang="en-US" sz="1600" b="1" dirty="0" smtClean="0">
              <a:solidFill>
                <a:srgbClr val="FFFF00"/>
              </a:solidFill>
              <a:latin typeface="Tahoma (Body)"/>
            </a:endParaRPr>
          </a:p>
          <a:p>
            <a:pPr indent="-365760" algn="r" rtl="1">
              <a:lnSpc>
                <a:spcPct val="150000"/>
              </a:lnSpc>
              <a:spcBef>
                <a:spcPts val="50"/>
              </a:spcBef>
              <a:spcAft>
                <a:spcPts val="50"/>
              </a:spcAft>
            </a:pPr>
            <a:r>
              <a:rPr lang="fa-IR" sz="1600" dirty="0" smtClean="0">
                <a:latin typeface="Tahoma" panose="020B0604030504040204" pitchFamily="34" charset="0"/>
              </a:rPr>
              <a:t>  این مثال در نگاه اول خیلی ساده است، اما دنیایی از مفاهیم </a:t>
            </a:r>
            <a:r>
              <a:rPr lang="en-US" sz="1600" dirty="0" smtClean="0">
                <a:latin typeface="Tahoma" panose="020B0604030504040204" pitchFamily="34" charset="0"/>
              </a:rPr>
              <a:t>angular </a:t>
            </a:r>
            <a:r>
              <a:rPr lang="fa-IR" sz="1600" dirty="0" smtClean="0">
                <a:latin typeface="Tahoma" panose="020B0604030504040204" pitchFamily="34" charset="0"/>
              </a:rPr>
              <a:t>را در بر دارد. شما خواص جدیدی را برای عناصر </a:t>
            </a:r>
            <a:r>
              <a:rPr lang="en-US" sz="1600" dirty="0" smtClean="0">
                <a:latin typeface="Tahoma" panose="020B0604030504040204" pitchFamily="34" charset="0"/>
              </a:rPr>
              <a:t>HTML </a:t>
            </a:r>
            <a:r>
              <a:rPr lang="fa-IR" sz="1600" dirty="0" smtClean="0">
                <a:latin typeface="Tahoma" panose="020B0604030504040204" pitchFamily="34" charset="0"/>
              </a:rPr>
              <a:t>مشاهده می‌کنید: </a:t>
            </a:r>
          </a:p>
          <a:p>
            <a:pPr indent="-365760" algn="r" rtl="1">
              <a:lnSpc>
                <a:spcPct val="150000"/>
              </a:lnSpc>
              <a:spcBef>
                <a:spcPts val="50"/>
              </a:spcBef>
              <a:spcAft>
                <a:spcPts val="50"/>
              </a:spcAft>
            </a:pPr>
            <a:r>
              <a:rPr lang="fa-IR" sz="1600" dirty="0">
                <a:latin typeface="Tahoma" panose="020B0604030504040204" pitchFamily="34" charset="0"/>
              </a:rPr>
              <a:t> </a:t>
            </a:r>
            <a:r>
              <a:rPr lang="fa-IR" sz="1600" dirty="0" smtClean="0">
                <a:latin typeface="Tahoma" panose="020B0604030504040204" pitchFamily="34" charset="0"/>
              </a:rPr>
              <a:t> </a:t>
            </a:r>
            <a:r>
              <a:rPr lang="en-US" sz="1600" dirty="0" smtClean="0">
                <a:latin typeface="Tahoma" panose="020B0604030504040204" pitchFamily="34" charset="0"/>
              </a:rPr>
              <a:t>ng-app</a:t>
            </a:r>
            <a:r>
              <a:rPr lang="fa-IR" sz="1600" dirty="0" smtClean="0">
                <a:latin typeface="Tahoma" panose="020B0604030504040204" pitchFamily="34" charset="0"/>
              </a:rPr>
              <a:t> </a:t>
            </a:r>
            <a:r>
              <a:rPr lang="en-US" sz="1600" dirty="0" smtClean="0">
                <a:latin typeface="Tahoma" panose="020B0604030504040204" pitchFamily="34" charset="0"/>
              </a:rPr>
              <a:t>، ng-controller، </a:t>
            </a:r>
            <a:r>
              <a:rPr lang="fa-IR" sz="1600" dirty="0" smtClean="0">
                <a:latin typeface="Tahoma" panose="020B0604030504040204" pitchFamily="34" charset="0"/>
              </a:rPr>
              <a:t>آکلود‌ها و عبارت درون آن و متغیر </a:t>
            </a:r>
            <a:r>
              <a:rPr lang="en-US" sz="1600" dirty="0" smtClean="0">
                <a:latin typeface="Tahoma" panose="020B0604030504040204" pitchFamily="34" charset="0"/>
              </a:rPr>
              <a:t> scope$ </a:t>
            </a:r>
            <a:r>
              <a:rPr lang="fa-IR" sz="1600" dirty="0" smtClean="0">
                <a:latin typeface="Tahoma" panose="020B0604030504040204" pitchFamily="34" charset="0"/>
              </a:rPr>
              <a:t>به عنوان پارامتر.</a:t>
            </a:r>
          </a:p>
          <a:p>
            <a:pPr lvl="1" indent="-365760" algn="r" rtl="1">
              <a:lnSpc>
                <a:spcPct val="150000"/>
              </a:lnSpc>
              <a:spcBef>
                <a:spcPts val="50"/>
              </a:spcBef>
              <a:spcAft>
                <a:spcPts val="50"/>
              </a:spcAft>
            </a:pPr>
            <a:r>
              <a:rPr lang="fa-IR" sz="1600" dirty="0" smtClean="0">
                <a:latin typeface="Tahoma" panose="020B0604030504040204" pitchFamily="34" charset="0"/>
              </a:rPr>
              <a:t>حال بیایید ویژگی‌ها و مفاهیم جالب کدهای نوشته شده را بررسی کنیم:</a:t>
            </a:r>
          </a:p>
          <a:p>
            <a:pPr lvl="1" indent="-365760" algn="r" rtl="1">
              <a:lnSpc>
                <a:spcPct val="150000"/>
              </a:lnSpc>
              <a:spcBef>
                <a:spcPts val="50"/>
              </a:spcBef>
              <a:spcAft>
                <a:spcPts val="50"/>
              </a:spcAft>
            </a:pPr>
            <a:endParaRPr lang="fa-IR" sz="1600" dirty="0" smtClean="0">
              <a:latin typeface="Tahoma" panose="020B0604030504040204" pitchFamily="34" charset="0"/>
            </a:endParaRPr>
          </a:p>
          <a:p>
            <a:pPr marL="91440" lvl="1" algn="r" rtl="1">
              <a:lnSpc>
                <a:spcPct val="150000"/>
              </a:lnSpc>
              <a:spcBef>
                <a:spcPts val="50"/>
              </a:spcBef>
              <a:spcAft>
                <a:spcPts val="50"/>
              </a:spcAft>
            </a:pPr>
            <a:r>
              <a:rPr lang="fa-IR" sz="1600" dirty="0" smtClean="0">
                <a:latin typeface="Tahoma" panose="020B0604030504040204" pitchFamily="34" charset="0"/>
              </a:rPr>
              <a:t>- هیچ </a:t>
            </a:r>
            <a:r>
              <a:rPr lang="en-US" sz="1600" dirty="0" smtClean="0">
                <a:latin typeface="Tahoma" panose="020B0604030504040204" pitchFamily="34" charset="0"/>
              </a:rPr>
              <a:t> id </a:t>
            </a:r>
            <a:r>
              <a:rPr lang="fa-IR" sz="1600" dirty="0" smtClean="0">
                <a:latin typeface="Tahoma" panose="020B0604030504040204" pitchFamily="34" charset="0"/>
              </a:rPr>
              <a:t>و یا </a:t>
            </a:r>
            <a:r>
              <a:rPr lang="en-US" sz="1600" dirty="0" smtClean="0">
                <a:latin typeface="Tahoma" panose="020B0604030504040204" pitchFamily="34" charset="0"/>
              </a:rPr>
              <a:t> class </a:t>
            </a:r>
            <a:r>
              <a:rPr lang="fa-IR" sz="1600" dirty="0" smtClean="0">
                <a:latin typeface="Tahoma" panose="020B0604030504040204" pitchFamily="34" charset="0"/>
              </a:rPr>
              <a:t>برای عناصر </a:t>
            </a:r>
            <a:r>
              <a:rPr lang="en-US" sz="1600" dirty="0" smtClean="0">
                <a:latin typeface="Tahoma" panose="020B0604030504040204" pitchFamily="34" charset="0"/>
              </a:rPr>
              <a:t> html </a:t>
            </a:r>
            <a:r>
              <a:rPr lang="fa-IR" sz="1600" dirty="0" smtClean="0">
                <a:latin typeface="Tahoma" panose="020B0604030504040204" pitchFamily="34" charset="0"/>
              </a:rPr>
              <a:t>در نظر گرفته نشده تا با استفاده از آنها، رویدادی را برای عناصر مورد نظر مشخص کنیم.</a:t>
            </a:r>
          </a:p>
          <a:p>
            <a:pPr marL="91440" lvl="1" algn="r" rtl="1">
              <a:lnSpc>
                <a:spcPct val="150000"/>
              </a:lnSpc>
              <a:spcBef>
                <a:spcPts val="50"/>
              </a:spcBef>
              <a:spcAft>
                <a:spcPts val="50"/>
              </a:spcAft>
            </a:pPr>
            <a:endParaRPr lang="fa-IR" sz="1600" dirty="0" smtClean="0">
              <a:latin typeface="Tahoma" panose="020B0604030504040204" pitchFamily="34" charset="0"/>
            </a:endParaRPr>
          </a:p>
          <a:p>
            <a:pPr marL="91440" lvl="1" algn="r" rtl="1">
              <a:lnSpc>
                <a:spcPct val="150000"/>
              </a:lnSpc>
              <a:spcBef>
                <a:spcPts val="50"/>
              </a:spcBef>
              <a:spcAft>
                <a:spcPts val="50"/>
              </a:spcAft>
            </a:pPr>
            <a:r>
              <a:rPr lang="fa-IR" sz="1600" dirty="0" smtClean="0">
                <a:latin typeface="Tahoma" panose="020B0604030504040204" pitchFamily="34" charset="0"/>
              </a:rPr>
              <a:t>- وقتی در </a:t>
            </a:r>
            <a:r>
              <a:rPr lang="en-US" sz="1600" dirty="0" smtClean="0">
                <a:latin typeface="Tahoma" panose="020B0604030504040204" pitchFamily="34" charset="0"/>
              </a:rPr>
              <a:t>GreetingController </a:t>
            </a:r>
            <a:r>
              <a:rPr lang="fa-IR" sz="1600" dirty="0" smtClean="0">
                <a:latin typeface="Tahoma" panose="020B0604030504040204" pitchFamily="34" charset="0"/>
              </a:rPr>
              <a:t> مقدار </a:t>
            </a:r>
            <a:r>
              <a:rPr lang="en-US" sz="1600" dirty="0" smtClean="0">
                <a:latin typeface="Tahoma" panose="020B0604030504040204" pitchFamily="34" charset="0"/>
              </a:rPr>
              <a:t>greeting.text </a:t>
            </a:r>
            <a:r>
              <a:rPr lang="fa-IR" sz="1600" dirty="0" smtClean="0">
                <a:latin typeface="Tahoma" panose="020B0604030504040204" pitchFamily="34" charset="0"/>
              </a:rPr>
              <a:t> را مشخص کرده ایم، باز هم هیچ رویدادی را صدا نزده و یا مشخص نکرده ایم.</a:t>
            </a:r>
          </a:p>
          <a:p>
            <a:pPr marL="91440" lvl="1" algn="r" rtl="1">
              <a:lnSpc>
                <a:spcPct val="150000"/>
              </a:lnSpc>
              <a:spcBef>
                <a:spcPts val="50"/>
              </a:spcBef>
              <a:spcAft>
                <a:spcPts val="50"/>
              </a:spcAft>
            </a:pPr>
            <a:endParaRPr lang="fa-IR" sz="1600" dirty="0" smtClean="0">
              <a:latin typeface="Tahoma" panose="020B0604030504040204" pitchFamily="34" charset="0"/>
            </a:endParaRPr>
          </a:p>
          <a:p>
            <a:pPr marL="91440" lvl="1" algn="r" rtl="1">
              <a:lnSpc>
                <a:spcPct val="150000"/>
              </a:lnSpc>
              <a:spcBef>
                <a:spcPts val="50"/>
              </a:spcBef>
              <a:spcAft>
                <a:spcPts val="50"/>
              </a:spcAft>
            </a:pPr>
            <a:r>
              <a:rPr lang="fa-IR" sz="1600" dirty="0" smtClean="0">
                <a:latin typeface="Tahoma" panose="020B0604030504040204" pitchFamily="34" charset="0"/>
              </a:rPr>
              <a:t>- </a:t>
            </a:r>
            <a:r>
              <a:rPr lang="en-US" sz="1600" dirty="0" smtClean="0">
                <a:latin typeface="Tahoma" panose="020B0604030504040204" pitchFamily="34" charset="0"/>
              </a:rPr>
              <a:t>GreetingController</a:t>
            </a:r>
            <a:r>
              <a:rPr lang="fa-IR" sz="1600" dirty="0" smtClean="0">
                <a:latin typeface="Tahoma" panose="020B0604030504040204" pitchFamily="34" charset="0"/>
              </a:rPr>
              <a:t> یک کلاس ساده‌ی جاوا اسکریپت است و از هیچ چیزی که توسط </a:t>
            </a:r>
            <a:r>
              <a:rPr lang="en-US" sz="1600" dirty="0" smtClean="0">
                <a:latin typeface="Tahoma" panose="020B0604030504040204" pitchFamily="34" charset="0"/>
              </a:rPr>
              <a:t>angular </a:t>
            </a:r>
            <a:r>
              <a:rPr lang="fa-IR" sz="1600" dirty="0" smtClean="0">
                <a:latin typeface="Tahoma" panose="020B0604030504040204" pitchFamily="34" charset="0"/>
              </a:rPr>
              <a:t> فراهم شده باشد، ارث بری نکرده است.</a:t>
            </a:r>
          </a:p>
          <a:p>
            <a:pPr marL="91440" lvl="1" algn="r" rtl="1">
              <a:lnSpc>
                <a:spcPct val="150000"/>
              </a:lnSpc>
              <a:spcBef>
                <a:spcPts val="50"/>
              </a:spcBef>
              <a:spcAft>
                <a:spcPts val="50"/>
              </a:spcAft>
            </a:pPr>
            <a:endParaRPr lang="fa-IR" sz="1600" dirty="0" smtClean="0">
              <a:latin typeface="Tahoma" panose="020B0604030504040204" pitchFamily="34" charset="0"/>
            </a:endParaRPr>
          </a:p>
          <a:p>
            <a:pPr marL="91440" lvl="1" algn="r" rtl="1">
              <a:lnSpc>
                <a:spcPct val="150000"/>
              </a:lnSpc>
              <a:spcBef>
                <a:spcPts val="50"/>
              </a:spcBef>
              <a:spcAft>
                <a:spcPts val="50"/>
              </a:spcAft>
            </a:pPr>
            <a:endParaRPr lang="fa-IR" sz="1600" dirty="0" smtClean="0">
              <a:latin typeface="Tahoma" panose="020B0604030504040204" pitchFamily="34" charset="0"/>
            </a:endParaRPr>
          </a:p>
        </p:txBody>
      </p:sp>
      <p:sp>
        <p:nvSpPr>
          <p:cNvPr id="3" name="TextBox 2"/>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13/28</a:t>
            </a:r>
            <a:endParaRPr lang="en-US" dirty="0">
              <a:solidFill>
                <a:srgbClr val="00B0F0"/>
              </a:solidFill>
            </a:endParaRPr>
          </a:p>
        </p:txBody>
      </p:sp>
    </p:spTree>
    <p:extLst>
      <p:ext uri="{BB962C8B-B14F-4D97-AF65-F5344CB8AC3E}">
        <p14:creationId xmlns:p14="http://schemas.microsoft.com/office/powerpoint/2010/main" val="3493103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3458447"/>
          </a:xfrm>
          <a:prstGeom prst="rect">
            <a:avLst/>
          </a:prstGeom>
        </p:spPr>
        <p:txBody>
          <a:bodyPr wrap="square">
            <a:spAutoFit/>
          </a:bodyPr>
          <a:lstStyle/>
          <a:p>
            <a:pPr marL="91440" lvl="1" algn="r" rtl="1">
              <a:lnSpc>
                <a:spcPct val="200000"/>
              </a:lnSpc>
              <a:spcBef>
                <a:spcPts val="50"/>
              </a:spcBef>
              <a:spcAft>
                <a:spcPts val="50"/>
              </a:spcAft>
            </a:pPr>
            <a:r>
              <a:rPr lang="fa-IR" sz="1600" dirty="0" smtClean="0">
                <a:latin typeface="Tahoma" panose="020B0604030504040204" pitchFamily="34" charset="0"/>
              </a:rPr>
              <a:t>- اگر به متد سازنده‌ی کلاس </a:t>
            </a:r>
            <a:r>
              <a:rPr lang="en-US" sz="1600" dirty="0" smtClean="0">
                <a:latin typeface="Tahoma" panose="020B0604030504040204" pitchFamily="34" charset="0"/>
              </a:rPr>
              <a:t>GreetingController </a:t>
            </a:r>
            <a:r>
              <a:rPr lang="fa-IR" sz="1600" dirty="0" smtClean="0">
                <a:latin typeface="Tahoma" panose="020B0604030504040204" pitchFamily="34" charset="0"/>
              </a:rPr>
              <a:t> دقت کنید، متغیر </a:t>
            </a:r>
            <a:r>
              <a:rPr lang="en-US" sz="1600" dirty="0" smtClean="0">
                <a:latin typeface="Tahoma" panose="020B0604030504040204" pitchFamily="34" charset="0"/>
              </a:rPr>
              <a:t>scope$ </a:t>
            </a:r>
            <a:r>
              <a:rPr lang="fa-IR" sz="1600" dirty="0" smtClean="0">
                <a:latin typeface="Tahoma" panose="020B0604030504040204" pitchFamily="34" charset="0"/>
              </a:rPr>
              <a:t> به عنوان پارامتر تعریف شده است. نکته‌ی جالب این است که ما هیچ گاه به صورت دستی سازنده‌ی کلاس</a:t>
            </a:r>
            <a:r>
              <a:rPr lang="en-US" sz="1600" dirty="0" smtClean="0">
                <a:latin typeface="Tahoma" panose="020B0604030504040204" pitchFamily="34" charset="0"/>
              </a:rPr>
              <a:t>GreetingController </a:t>
            </a:r>
            <a:r>
              <a:rPr lang="fa-IR" sz="1600" dirty="0" smtClean="0">
                <a:latin typeface="Tahoma" panose="020B0604030504040204" pitchFamily="34" charset="0"/>
              </a:rPr>
              <a:t> را صدا نزده ایم و حتی درون سازنده هم </a:t>
            </a:r>
            <a:r>
              <a:rPr lang="en-US" sz="1600" dirty="0" smtClean="0">
                <a:latin typeface="Tahoma" panose="020B0604030504040204" pitchFamily="34" charset="0"/>
              </a:rPr>
              <a:t>scope$ </a:t>
            </a:r>
            <a:r>
              <a:rPr lang="fa-IR" sz="1600" dirty="0" smtClean="0">
                <a:latin typeface="Tahoma" panose="020B0604030504040204" pitchFamily="34" charset="0"/>
              </a:rPr>
              <a:t> را ایجاد نکرده ایم؛ پس چگونه توانسته ایم خاصیتی را به آن نسبت داده و برنامه به خوبی کار کند. بهتر است برای پاسخ به این سوال خودتان دست به کار شوید؛ ابتدا نام متغیر </a:t>
            </a:r>
            <a:r>
              <a:rPr lang="en-US" sz="1600" dirty="0" smtClean="0">
                <a:latin typeface="Tahoma" panose="020B0604030504040204" pitchFamily="34" charset="0"/>
              </a:rPr>
              <a:t>scope$ </a:t>
            </a:r>
            <a:r>
              <a:rPr lang="fa-IR" sz="1600" dirty="0" smtClean="0">
                <a:latin typeface="Tahoma" panose="020B0604030504040204" pitchFamily="34" charset="0"/>
              </a:rPr>
              <a:t> را به نام دلخواه دیگری تغییر دهید و سپس برنامه را اجرا کنید. بله برنامه دیگر کار نمی‌کند. دلیل آن چیست؟ همان طور که گفتم   </a:t>
            </a:r>
            <a:r>
              <a:rPr lang="en-US" sz="1600" dirty="0" smtClean="0">
                <a:latin typeface="Tahoma" panose="020B0604030504040204" pitchFamily="34" charset="0"/>
              </a:rPr>
              <a:t>Angular </a:t>
            </a:r>
            <a:r>
              <a:rPr lang="fa-IR" sz="1600" dirty="0" smtClean="0">
                <a:latin typeface="Tahoma" panose="020B0604030504040204" pitchFamily="34" charset="0"/>
              </a:rPr>
              <a:t> دارای یک سیستم تزریق وابستگی توکار است و در اینجا نیز </a:t>
            </a:r>
            <a:r>
              <a:rPr lang="en-US" sz="1600" dirty="0" smtClean="0">
                <a:latin typeface="Tahoma" panose="020B0604030504040204" pitchFamily="34" charset="0"/>
              </a:rPr>
              <a:t>scope$ </a:t>
            </a:r>
            <a:r>
              <a:rPr lang="fa-IR" sz="1600" dirty="0" smtClean="0">
                <a:latin typeface="Tahoma" panose="020B0604030504040204" pitchFamily="34" charset="0"/>
              </a:rPr>
              <a:t> به عنوان وابستگی در سازنده‌ی  این کلاس مشخص شده است تا نمونه‌ی مناسب آن توسط </a:t>
            </a:r>
            <a:r>
              <a:rPr lang="en-US" sz="1600" dirty="0" smtClean="0">
                <a:latin typeface="Tahoma" panose="020B0604030504040204" pitchFamily="34" charset="0"/>
              </a:rPr>
              <a:t>angular </a:t>
            </a:r>
            <a:r>
              <a:rPr lang="fa-IR" sz="1600" dirty="0" smtClean="0">
                <a:latin typeface="Tahoma" panose="020B0604030504040204" pitchFamily="34" charset="0"/>
              </a:rPr>
              <a:t> به کلاس </a:t>
            </a:r>
            <a:r>
              <a:rPr lang="en-US" sz="1600" dirty="0" smtClean="0">
                <a:latin typeface="Tahoma" panose="020B0604030504040204" pitchFamily="34" charset="0"/>
              </a:rPr>
              <a:t>GreetingController </a:t>
            </a:r>
            <a:r>
              <a:rPr lang="fa-IR" sz="1600" dirty="0" smtClean="0">
                <a:latin typeface="Tahoma" panose="020B0604030504040204" pitchFamily="34" charset="0"/>
              </a:rPr>
              <a:t> ما تزریق شود؛ اما چرا به نام آن یعنی </a:t>
            </a:r>
            <a:r>
              <a:rPr lang="en-US" sz="1600" dirty="0" smtClean="0">
                <a:latin typeface="Tahoma" panose="020B0604030504040204" pitchFamily="34" charset="0"/>
              </a:rPr>
              <a:t>scope$ </a:t>
            </a:r>
            <a:r>
              <a:rPr lang="fa-IR" sz="1600" dirty="0" smtClean="0">
                <a:latin typeface="Tahoma" panose="020B0604030504040204" pitchFamily="34" charset="0"/>
              </a:rPr>
              <a:t> حساس است؟ به این دلیل که زبان جاوا اسکریپت یک زبان پویا است و نوع در آن مطرح نیست؛ </a:t>
            </a:r>
            <a:r>
              <a:rPr lang="en-US" sz="1600" dirty="0" smtClean="0">
                <a:latin typeface="Tahoma" panose="020B0604030504040204" pitchFamily="34" charset="0"/>
              </a:rPr>
              <a:t>angular </a:t>
            </a:r>
            <a:r>
              <a:rPr lang="fa-IR" sz="1600" dirty="0" smtClean="0">
                <a:latin typeface="Tahoma" panose="020B0604030504040204" pitchFamily="34" charset="0"/>
              </a:rPr>
              <a:t> مجبور است که از نام پارامترها برای تزریق وابستگی استفاده کند. </a:t>
            </a:r>
          </a:p>
        </p:txBody>
      </p:sp>
      <p:sp>
        <p:nvSpPr>
          <p:cNvPr id="3" name="TextBox 2"/>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14/28</a:t>
            </a:r>
            <a:endParaRPr lang="en-US" dirty="0">
              <a:solidFill>
                <a:srgbClr val="00B0F0"/>
              </a:solidFill>
            </a:endParaRPr>
          </a:p>
        </p:txBody>
      </p:sp>
    </p:spTree>
    <p:extLst>
      <p:ext uri="{BB962C8B-B14F-4D97-AF65-F5344CB8AC3E}">
        <p14:creationId xmlns:p14="http://schemas.microsoft.com/office/powerpoint/2010/main" val="11966267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4637167"/>
          </a:xfrm>
          <a:prstGeom prst="rect">
            <a:avLst/>
          </a:prstGeom>
        </p:spPr>
        <p:txBody>
          <a:bodyPr wrap="square">
            <a:spAutoFit/>
          </a:bodyPr>
          <a:lstStyle/>
          <a:p>
            <a:pPr marL="91440" lvl="1" algn="r" rtl="1">
              <a:lnSpc>
                <a:spcPct val="200000"/>
              </a:lnSpc>
              <a:spcBef>
                <a:spcPts val="50"/>
              </a:spcBef>
              <a:spcAft>
                <a:spcPts val="50"/>
              </a:spcAft>
            </a:pPr>
            <a:r>
              <a:rPr lang="fa-IR" sz="1600" b="1" dirty="0" smtClean="0">
                <a:solidFill>
                  <a:srgbClr val="FF0000"/>
                </a:solidFill>
                <a:latin typeface="Tahoma" panose="020B0604030504040204" pitchFamily="34" charset="0"/>
              </a:rPr>
              <a:t>انقیاد داده </a:t>
            </a:r>
            <a:r>
              <a:rPr lang="en-US" sz="1600" b="1" dirty="0" smtClean="0">
                <a:solidFill>
                  <a:srgbClr val="FF0000"/>
                </a:solidFill>
                <a:latin typeface="Tahoma" panose="020B0604030504040204" pitchFamily="34" charset="0"/>
              </a:rPr>
              <a:t>Data Binding)</a:t>
            </a:r>
            <a:r>
              <a:rPr lang="fa-IR" sz="1600" b="1" dirty="0" smtClean="0">
                <a:solidFill>
                  <a:srgbClr val="FF0000"/>
                </a:solidFill>
                <a:latin typeface="Tahoma" panose="020B0604030504040204" pitchFamily="34" charset="0"/>
              </a:rPr>
              <a:t>)</a:t>
            </a:r>
            <a:endParaRPr lang="en-US" sz="1600" b="1" dirty="0" smtClean="0">
              <a:solidFill>
                <a:srgbClr val="FF0000"/>
              </a:solidFill>
              <a:latin typeface="Tahoma" panose="020B0604030504040204" pitchFamily="34" charset="0"/>
            </a:endParaRPr>
          </a:p>
          <a:p>
            <a:pPr marL="91440" lvl="1" algn="r" rtl="1">
              <a:lnSpc>
                <a:spcPct val="200000"/>
              </a:lnSpc>
              <a:spcBef>
                <a:spcPts val="50"/>
              </a:spcBef>
              <a:spcAft>
                <a:spcPts val="50"/>
              </a:spcAft>
            </a:pPr>
            <a:r>
              <a:rPr lang="fa-IR" sz="1600" dirty="0" smtClean="0">
                <a:latin typeface="Tahoma" panose="020B0604030504040204" pitchFamily="34" charset="0"/>
              </a:rPr>
              <a:t>سناریو هایی وجود دارد که در آن‌ها باید اطلاعات قسمتی از صفحه به صورت نامتقارن </a:t>
            </a:r>
            <a:r>
              <a:rPr lang="en-US" sz="1600" dirty="0" smtClean="0">
                <a:latin typeface="Tahoma" panose="020B0604030504040204" pitchFamily="34" charset="0"/>
              </a:rPr>
              <a:t>Asynchronous) </a:t>
            </a:r>
            <a:r>
              <a:rPr lang="fa-IR" sz="1600" dirty="0" smtClean="0">
                <a:latin typeface="Tahoma" panose="020B0604030504040204" pitchFamily="34" charset="0"/>
              </a:rPr>
              <a:t>) با داده‌های دریافتی جدید به روز رسانی شود. روش معمول برای انجام چنین کاری؛ دریافت داده‌ها از سرور است که عموما به فرم </a:t>
            </a:r>
            <a:r>
              <a:rPr lang="en-US" sz="1600" dirty="0" smtClean="0">
                <a:latin typeface="Tahoma" panose="020B0604030504040204" pitchFamily="34" charset="0"/>
              </a:rPr>
              <a:t>HTML </a:t>
            </a:r>
            <a:r>
              <a:rPr lang="fa-IR" sz="1600" dirty="0" smtClean="0">
                <a:latin typeface="Tahoma" panose="020B0604030504040204" pitchFamily="34" charset="0"/>
              </a:rPr>
              <a:t> میباشند و جایگزینی آن با بخشی از صفحه که قرار است به روز رسانی شود، اما حالتی را در نظر بگیرید که با داده هایی از جنس </a:t>
            </a:r>
            <a:r>
              <a:rPr lang="en-US" sz="1600" dirty="0" smtClean="0">
                <a:latin typeface="Tahoma" panose="020B0604030504040204" pitchFamily="34" charset="0"/>
              </a:rPr>
              <a:t>JSON </a:t>
            </a:r>
            <a:r>
              <a:rPr lang="fa-IR" sz="1600" dirty="0" smtClean="0">
                <a:latin typeface="Tahoma" panose="020B0604030504040204" pitchFamily="34" charset="0"/>
              </a:rPr>
              <a:t> طرف هستید و اطلاعات صفحه را با این داده‌ها باید به روز رسانی کنید. معمولا برای حل چنین مشکلی مجبور به نوشتن مقدار زیادی کد هستید تا بتوانید به خوبی اطلاعات</a:t>
            </a:r>
            <a:r>
              <a:rPr lang="en-US" sz="1600" dirty="0" smtClean="0">
                <a:latin typeface="Tahoma" panose="020B0604030504040204" pitchFamily="34" charset="0"/>
              </a:rPr>
              <a:t>View </a:t>
            </a:r>
            <a:r>
              <a:rPr lang="fa-IR" sz="1600" dirty="0" smtClean="0">
                <a:latin typeface="Tahoma" panose="020B0604030504040204" pitchFamily="34" charset="0"/>
              </a:rPr>
              <a:t> را به روز رسانی کنید. حتما با خودتان فکر کرده اید که قطعا راهی وجود دارد تا بدون نوشتن کدی، قسمتی از </a:t>
            </a:r>
            <a:r>
              <a:rPr lang="en-US" sz="1600" dirty="0" smtClean="0">
                <a:latin typeface="Tahoma" panose="020B0604030504040204" pitchFamily="34" charset="0"/>
              </a:rPr>
              <a:t>View </a:t>
            </a:r>
            <a:r>
              <a:rPr lang="fa-IR" sz="1600" dirty="0" smtClean="0">
                <a:latin typeface="Tahoma" panose="020B0604030504040204" pitchFamily="34" charset="0"/>
              </a:rPr>
              <a:t> را به </a:t>
            </a:r>
            <a:r>
              <a:rPr lang="en-US" sz="1600" dirty="0" smtClean="0">
                <a:latin typeface="Tahoma" panose="020B0604030504040204" pitchFamily="34" charset="0"/>
              </a:rPr>
              <a:t>Model </a:t>
            </a:r>
            <a:r>
              <a:rPr lang="fa-IR" sz="1600" dirty="0" smtClean="0">
                <a:latin typeface="Tahoma" panose="020B0604030504040204" pitchFamily="34" charset="0"/>
              </a:rPr>
              <a:t> متناظر خود نگاشت کرده و این دو به صورت بلادرنگ از تغییرات یکدیگر آگاه شوند. این عمل عموما به مفهوم انقیاد داده شناخته می‌شود و </a:t>
            </a:r>
            <a:r>
              <a:rPr lang="en-US" sz="1600" dirty="0" smtClean="0">
                <a:latin typeface="Tahoma" panose="020B0604030504040204" pitchFamily="34" charset="0"/>
              </a:rPr>
              <a:t>Angular </a:t>
            </a:r>
            <a:r>
              <a:rPr lang="fa-IR" sz="1600" dirty="0" smtClean="0">
                <a:latin typeface="Tahoma" panose="020B0604030504040204" pitchFamily="34" charset="0"/>
              </a:rPr>
              <a:t> هم به خوبی از انقیاد داده دوطرفه پشتیبانی می‌کند.</a:t>
            </a:r>
          </a:p>
          <a:p>
            <a:pPr marL="91440" lvl="1" algn="r" rtl="1">
              <a:lnSpc>
                <a:spcPct val="200000"/>
              </a:lnSpc>
              <a:spcBef>
                <a:spcPts val="50"/>
              </a:spcBef>
              <a:spcAft>
                <a:spcPts val="50"/>
              </a:spcAft>
            </a:pPr>
            <a:endParaRPr lang="fa-IR" sz="1600" dirty="0" smtClean="0">
              <a:latin typeface="Tahoma" panose="020B0604030504040204" pitchFamily="34" charset="0"/>
            </a:endParaRPr>
          </a:p>
        </p:txBody>
      </p:sp>
      <p:sp>
        <p:nvSpPr>
          <p:cNvPr id="3" name="TextBox 2"/>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15/28</a:t>
            </a:r>
            <a:endParaRPr lang="en-US" dirty="0">
              <a:solidFill>
                <a:srgbClr val="00B0F0"/>
              </a:solidFill>
            </a:endParaRPr>
          </a:p>
        </p:txBody>
      </p:sp>
    </p:spTree>
    <p:extLst>
      <p:ext uri="{BB962C8B-B14F-4D97-AF65-F5344CB8AC3E}">
        <p14:creationId xmlns:p14="http://schemas.microsoft.com/office/powerpoint/2010/main" val="7722331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7237879"/>
          </a:xfrm>
          <a:prstGeom prst="rect">
            <a:avLst/>
          </a:prstGeom>
        </p:spPr>
        <p:txBody>
          <a:bodyPr wrap="square">
            <a:spAutoFit/>
          </a:bodyPr>
          <a:lstStyle/>
          <a:p>
            <a:pPr lvl="1" indent="-365760" algn="r" rtl="1">
              <a:lnSpc>
                <a:spcPct val="150000"/>
              </a:lnSpc>
              <a:spcBef>
                <a:spcPts val="50"/>
              </a:spcBef>
              <a:spcAft>
                <a:spcPts val="50"/>
              </a:spcAft>
            </a:pPr>
            <a:r>
              <a:rPr lang="fa-IR" sz="1600" b="1" dirty="0" smtClean="0">
                <a:solidFill>
                  <a:srgbClr val="FFFF00"/>
                </a:solidFill>
                <a:latin typeface="Tahoma" panose="020B0604030504040204" pitchFamily="34" charset="0"/>
              </a:rPr>
              <a:t>مثال:</a:t>
            </a:r>
          </a:p>
          <a:p>
            <a:pPr indent="-365760" algn="r" rtl="1">
              <a:lnSpc>
                <a:spcPct val="150000"/>
              </a:lnSpc>
              <a:spcBef>
                <a:spcPts val="50"/>
              </a:spcBef>
              <a:spcAft>
                <a:spcPts val="50"/>
              </a:spcAft>
            </a:pPr>
            <a:r>
              <a:rPr lang="fa-IR" sz="1600" dirty="0"/>
              <a:t> این برنامه، همان برنامه‌ی </a:t>
            </a:r>
            <a:r>
              <a:rPr lang="fa-IR" sz="1600" dirty="0" smtClean="0"/>
              <a:t>معروف</a:t>
            </a:r>
            <a:r>
              <a:rPr lang="en-US" sz="1600" dirty="0" smtClean="0"/>
              <a:t>Hello </a:t>
            </a:r>
            <a:r>
              <a:rPr lang="en-US" sz="1600" dirty="0"/>
              <a:t>,World </a:t>
            </a:r>
            <a:r>
              <a:rPr lang="fa-IR" sz="1600" dirty="0" smtClean="0"/>
              <a:t> است</a:t>
            </a:r>
            <a:r>
              <a:rPr lang="fa-IR" sz="1600" dirty="0"/>
              <a:t>؛ اما در این برنامه به جای نوشتن یک </a:t>
            </a:r>
            <a:r>
              <a:rPr lang="en-US" sz="1600" dirty="0"/>
              <a:t>Hello, World </a:t>
            </a:r>
            <a:r>
              <a:rPr lang="fa-IR" sz="1600" dirty="0" smtClean="0"/>
              <a:t> ساده </a:t>
            </a:r>
            <a:r>
              <a:rPr lang="fa-IR" sz="1600" dirty="0"/>
              <a:t>در صفحه، آن را با ساختار </a:t>
            </a:r>
            <a:r>
              <a:rPr lang="en-US" sz="1600" dirty="0" smtClean="0"/>
              <a:t>AngularJS </a:t>
            </a:r>
            <a:r>
              <a:rPr lang="fa-IR" sz="1600" dirty="0" smtClean="0"/>
              <a:t> پیاده‌سازی </a:t>
            </a:r>
            <a:r>
              <a:rPr lang="fa-IR" sz="1600" dirty="0"/>
              <a:t>می‌کنیم</a:t>
            </a:r>
            <a:r>
              <a:rPr lang="fa-IR" sz="1600" dirty="0" smtClean="0"/>
              <a:t>.</a:t>
            </a:r>
            <a:endParaRPr lang="en-US" sz="1600" dirty="0" smtClean="0"/>
          </a:p>
          <a:p>
            <a:pPr indent="-365760" algn="r" rtl="1">
              <a:lnSpc>
                <a:spcPct val="150000"/>
              </a:lnSpc>
              <a:spcBef>
                <a:spcPts val="50"/>
              </a:spcBef>
              <a:spcAft>
                <a:spcPts val="50"/>
              </a:spcAft>
            </a:pPr>
            <a:endParaRPr lang="en-US" sz="1600" dirty="0" smtClean="0"/>
          </a:p>
          <a:p>
            <a:pPr indent="-365760" algn="r" rtl="1">
              <a:lnSpc>
                <a:spcPct val="150000"/>
              </a:lnSpc>
              <a:spcBef>
                <a:spcPts val="50"/>
              </a:spcBef>
              <a:spcAft>
                <a:spcPts val="50"/>
              </a:spcAft>
            </a:pPr>
            <a:endParaRPr lang="en-US" sz="1600" dirty="0"/>
          </a:p>
          <a:p>
            <a:pPr indent="-365760" algn="r" rtl="1">
              <a:lnSpc>
                <a:spcPct val="150000"/>
              </a:lnSpc>
              <a:spcBef>
                <a:spcPts val="50"/>
              </a:spcBef>
              <a:spcAft>
                <a:spcPts val="50"/>
              </a:spcAft>
            </a:pPr>
            <a:endParaRPr lang="en-US" sz="1600" dirty="0" smtClean="0"/>
          </a:p>
          <a:p>
            <a:pPr indent="-365760" algn="r" rtl="1">
              <a:lnSpc>
                <a:spcPct val="150000"/>
              </a:lnSpc>
              <a:spcBef>
                <a:spcPts val="50"/>
              </a:spcBef>
              <a:spcAft>
                <a:spcPts val="50"/>
              </a:spcAft>
            </a:pPr>
            <a:endParaRPr lang="en-US" sz="1600" dirty="0"/>
          </a:p>
          <a:p>
            <a:pPr indent="-365760" algn="r" rtl="1">
              <a:lnSpc>
                <a:spcPct val="150000"/>
              </a:lnSpc>
              <a:spcBef>
                <a:spcPts val="50"/>
              </a:spcBef>
              <a:spcAft>
                <a:spcPts val="50"/>
              </a:spcAft>
            </a:pPr>
            <a:endParaRPr lang="en-US" sz="1600" dirty="0" smtClean="0"/>
          </a:p>
          <a:p>
            <a:pPr indent="-365760" algn="r" rtl="1">
              <a:lnSpc>
                <a:spcPct val="150000"/>
              </a:lnSpc>
              <a:spcBef>
                <a:spcPts val="50"/>
              </a:spcBef>
              <a:spcAft>
                <a:spcPts val="50"/>
              </a:spcAft>
            </a:pPr>
            <a:endParaRPr lang="en-US" sz="1600" dirty="0"/>
          </a:p>
          <a:p>
            <a:pPr indent="-365760" algn="r" rtl="1">
              <a:lnSpc>
                <a:spcPct val="150000"/>
              </a:lnSpc>
              <a:spcBef>
                <a:spcPts val="50"/>
              </a:spcBef>
              <a:spcAft>
                <a:spcPts val="50"/>
              </a:spcAft>
            </a:pPr>
            <a:endParaRPr lang="en-US" sz="1600" dirty="0" smtClean="0"/>
          </a:p>
          <a:p>
            <a:pPr indent="-365760" algn="r" rtl="1">
              <a:lnSpc>
                <a:spcPct val="150000"/>
              </a:lnSpc>
              <a:spcBef>
                <a:spcPts val="50"/>
              </a:spcBef>
              <a:spcAft>
                <a:spcPts val="50"/>
              </a:spcAft>
            </a:pPr>
            <a:endParaRPr lang="en-US" sz="1600" dirty="0"/>
          </a:p>
          <a:p>
            <a:pPr indent="-365760" algn="r" rtl="1">
              <a:lnSpc>
                <a:spcPct val="150000"/>
              </a:lnSpc>
              <a:spcBef>
                <a:spcPts val="50"/>
              </a:spcBef>
              <a:spcAft>
                <a:spcPts val="50"/>
              </a:spcAft>
            </a:pPr>
            <a:endParaRPr lang="en-US" sz="1600" dirty="0" smtClean="0"/>
          </a:p>
          <a:p>
            <a:pPr marL="0" lvl="1" indent="-365760" algn="r" rtl="1">
              <a:lnSpc>
                <a:spcPct val="150000"/>
              </a:lnSpc>
              <a:spcBef>
                <a:spcPts val="50"/>
              </a:spcBef>
              <a:spcAft>
                <a:spcPts val="50"/>
              </a:spcAft>
            </a:pPr>
            <a:r>
              <a:rPr lang="en-US" sz="1600" dirty="0" smtClean="0"/>
              <a:t>   </a:t>
            </a:r>
            <a:r>
              <a:rPr lang="fa-IR" sz="1600" b="1" dirty="0" smtClean="0">
                <a:solidFill>
                  <a:srgbClr val="FFFF00"/>
                </a:solidFill>
                <a:latin typeface="Tahoma" panose="020B0604030504040204" pitchFamily="34" charset="0"/>
              </a:rPr>
              <a:t>برای آموزش تصویری ؛ ویدئو </a:t>
            </a:r>
            <a:r>
              <a:rPr lang="en-US" sz="1600" b="1" dirty="0" smtClean="0">
                <a:solidFill>
                  <a:srgbClr val="FFFF00"/>
                </a:solidFill>
                <a:latin typeface="Tahoma" panose="020B0604030504040204" pitchFamily="34" charset="0"/>
              </a:rPr>
              <a:t> 1 - Model.avi  </a:t>
            </a:r>
            <a:r>
              <a:rPr lang="fa-IR" sz="1600" b="1" dirty="0" smtClean="0">
                <a:solidFill>
                  <a:srgbClr val="FFFF00"/>
                </a:solidFill>
                <a:latin typeface="Tahoma" panose="020B0604030504040204" pitchFamily="34" charset="0"/>
              </a:rPr>
              <a:t>را تماشا کنید.</a:t>
            </a:r>
          </a:p>
          <a:p>
            <a:pPr marL="548640" lvl="1" indent="-365760" algn="r" rtl="1">
              <a:lnSpc>
                <a:spcPct val="150000"/>
              </a:lnSpc>
              <a:spcBef>
                <a:spcPts val="50"/>
              </a:spcBef>
              <a:spcAft>
                <a:spcPts val="50"/>
              </a:spcAft>
            </a:pPr>
            <a:r>
              <a:rPr lang="fa-IR" sz="1600" dirty="0"/>
              <a:t>بدون نیاز به حتی یک خط کد نویسی! با مشخص کردن </a:t>
            </a:r>
            <a:r>
              <a:rPr lang="en-US" sz="1600" dirty="0" smtClean="0"/>
              <a:t> input </a:t>
            </a:r>
            <a:r>
              <a:rPr lang="fa-IR" sz="1600" dirty="0"/>
              <a:t>به </a:t>
            </a:r>
            <a:r>
              <a:rPr lang="fa-IR" sz="1600" dirty="0" smtClean="0"/>
              <a:t>عنوان</a:t>
            </a:r>
            <a:r>
              <a:rPr lang="en-US" sz="1600" dirty="0" smtClean="0"/>
              <a:t> Model </a:t>
            </a:r>
            <a:r>
              <a:rPr lang="fa-IR" sz="1600" dirty="0" smtClean="0"/>
              <a:t>از </a:t>
            </a:r>
            <a:r>
              <a:rPr lang="fa-IR" sz="1600" dirty="0"/>
              <a:t>طریق </a:t>
            </a:r>
            <a:r>
              <a:rPr lang="en-US" sz="1600" dirty="0"/>
              <a:t>ng-model، </a:t>
            </a:r>
            <a:r>
              <a:rPr lang="fa-IR" sz="1600" dirty="0"/>
              <a:t>خاصیت </a:t>
            </a:r>
            <a:r>
              <a:rPr lang="en-US" sz="1600" dirty="0" smtClean="0"/>
              <a:t> firstname</a:t>
            </a:r>
            <a:r>
              <a:rPr lang="fa-IR" sz="1600" dirty="0" smtClean="0"/>
              <a:t>که </a:t>
            </a:r>
            <a:endParaRPr lang="en-US" sz="1600" dirty="0" smtClean="0"/>
          </a:p>
          <a:p>
            <a:pPr marL="548640" lvl="1" indent="-365760" algn="r" rtl="1">
              <a:lnSpc>
                <a:spcPct val="150000"/>
              </a:lnSpc>
              <a:spcBef>
                <a:spcPts val="50"/>
              </a:spcBef>
              <a:spcAft>
                <a:spcPts val="50"/>
              </a:spcAft>
            </a:pPr>
            <a:r>
              <a:rPr lang="fa-IR" sz="1600" dirty="0" smtClean="0"/>
              <a:t>در </a:t>
            </a:r>
            <a:r>
              <a:rPr lang="fa-IR" sz="1600" dirty="0"/>
              <a:t>داخل {{ }} مشخص شده را به متن داخل </a:t>
            </a:r>
            <a:r>
              <a:rPr lang="en-US" sz="1600" dirty="0" smtClean="0"/>
              <a:t>input </a:t>
            </a:r>
            <a:r>
              <a:rPr lang="fa-IR" sz="1600" dirty="0" smtClean="0"/>
              <a:t> مقید </a:t>
            </a:r>
            <a:r>
              <a:rPr lang="fa-IR" sz="1600" dirty="0"/>
              <a:t>(</a:t>
            </a:r>
            <a:r>
              <a:rPr lang="en-US" sz="1600" dirty="0" smtClean="0"/>
              <a:t>bind</a:t>
            </a:r>
            <a:r>
              <a:rPr lang="fa-IR" sz="1600" dirty="0" smtClean="0"/>
              <a:t>) کردیم</a:t>
            </a:r>
            <a:r>
              <a:rPr lang="fa-IR" sz="1600" dirty="0"/>
              <a:t>. </a:t>
            </a:r>
            <a:r>
              <a:rPr lang="fa-IR" sz="1600" dirty="0" smtClean="0"/>
              <a:t>نتیجه </a:t>
            </a:r>
            <a:r>
              <a:rPr lang="fa-IR" sz="1600" dirty="0"/>
              <a:t>می‌گیریم که جفت آکلود {{ }} برای </a:t>
            </a:r>
            <a:r>
              <a:rPr lang="fa-IR" sz="1600" dirty="0" smtClean="0"/>
              <a:t>اعمال</a:t>
            </a:r>
            <a:endParaRPr lang="en-US" sz="1600" dirty="0" smtClean="0"/>
          </a:p>
          <a:p>
            <a:pPr marL="548640" lvl="1" indent="-365760" algn="r" rtl="1">
              <a:lnSpc>
                <a:spcPct val="150000"/>
              </a:lnSpc>
              <a:spcBef>
                <a:spcPts val="50"/>
              </a:spcBef>
              <a:spcAft>
                <a:spcPts val="50"/>
              </a:spcAft>
            </a:pPr>
            <a:r>
              <a:rPr lang="en-US" sz="1600" dirty="0" smtClean="0"/>
              <a:t> Data Binding</a:t>
            </a:r>
            <a:r>
              <a:rPr lang="fa-IR" sz="1600" dirty="0" smtClean="0"/>
              <a:t>استفاده </a:t>
            </a:r>
            <a:r>
              <a:rPr lang="fa-IR" sz="1600" dirty="0"/>
              <a:t>می‌شود.</a:t>
            </a:r>
            <a:endParaRPr lang="fa-IR" sz="1600" dirty="0" smtClean="0"/>
          </a:p>
          <a:p>
            <a:pPr indent="-365760" algn="r" rtl="1">
              <a:lnSpc>
                <a:spcPct val="150000"/>
              </a:lnSpc>
              <a:spcBef>
                <a:spcPts val="50"/>
              </a:spcBef>
              <a:spcAft>
                <a:spcPts val="50"/>
              </a:spcAft>
            </a:pPr>
            <a:r>
              <a:rPr lang="en-US" sz="1600" dirty="0" smtClean="0"/>
              <a:t> </a:t>
            </a:r>
          </a:p>
          <a:p>
            <a:pPr indent="-365760" algn="r" rtl="1">
              <a:lnSpc>
                <a:spcPct val="150000"/>
              </a:lnSpc>
              <a:spcBef>
                <a:spcPts val="50"/>
              </a:spcBef>
              <a:spcAft>
                <a:spcPts val="50"/>
              </a:spcAft>
            </a:pPr>
            <a:endParaRPr lang="fa-IR" sz="1600" dirty="0" smtClean="0"/>
          </a:p>
        </p:txBody>
      </p:sp>
      <p:pic>
        <p:nvPicPr>
          <p:cNvPr id="3" name="Picture 2"/>
          <p:cNvPicPr>
            <a:picLocks noChangeAspect="1"/>
          </p:cNvPicPr>
          <p:nvPr/>
        </p:nvPicPr>
        <p:blipFill>
          <a:blip r:embed="rId2"/>
          <a:stretch>
            <a:fillRect/>
          </a:stretch>
        </p:blipFill>
        <p:spPr>
          <a:xfrm>
            <a:off x="1327785" y="1420666"/>
            <a:ext cx="9536430" cy="3277483"/>
          </a:xfrm>
          <a:prstGeom prst="rect">
            <a:avLst/>
          </a:prstGeom>
        </p:spPr>
      </p:pic>
      <p:sp>
        <p:nvSpPr>
          <p:cNvPr id="4" name="TextBox 3"/>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16/28</a:t>
            </a:r>
            <a:endParaRPr lang="en-US" dirty="0">
              <a:solidFill>
                <a:srgbClr val="00B0F0"/>
              </a:solidFill>
            </a:endParaRPr>
          </a:p>
        </p:txBody>
      </p:sp>
    </p:spTree>
    <p:extLst>
      <p:ext uri="{BB962C8B-B14F-4D97-AF65-F5344CB8AC3E}">
        <p14:creationId xmlns:p14="http://schemas.microsoft.com/office/powerpoint/2010/main" val="525215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6206827"/>
          </a:xfrm>
          <a:prstGeom prst="rect">
            <a:avLst/>
          </a:prstGeom>
        </p:spPr>
        <p:txBody>
          <a:bodyPr wrap="square">
            <a:spAutoFit/>
          </a:bodyPr>
          <a:lstStyle/>
          <a:p>
            <a:pPr marL="91440" lvl="1" algn="r" rtl="1">
              <a:lnSpc>
                <a:spcPct val="200000"/>
              </a:lnSpc>
              <a:spcBef>
                <a:spcPts val="50"/>
              </a:spcBef>
              <a:spcAft>
                <a:spcPts val="50"/>
              </a:spcAft>
            </a:pPr>
            <a:r>
              <a:rPr lang="fa-IR" sz="1600" b="1" dirty="0">
                <a:solidFill>
                  <a:srgbClr val="FF0000"/>
                </a:solidFill>
                <a:latin typeface="Tahoma" panose="020B0604030504040204" pitchFamily="34" charset="0"/>
              </a:rPr>
              <a:t>تزریق وابستگی </a:t>
            </a:r>
            <a:r>
              <a:rPr lang="en-US" sz="1600" b="1" dirty="0" smtClean="0">
                <a:solidFill>
                  <a:srgbClr val="FF0000"/>
                </a:solidFill>
                <a:latin typeface="Tahoma" panose="020B0604030504040204" pitchFamily="34" charset="0"/>
              </a:rPr>
              <a:t>Dependency </a:t>
            </a:r>
            <a:r>
              <a:rPr lang="en-US" sz="1600" b="1" dirty="0">
                <a:solidFill>
                  <a:srgbClr val="FF0000"/>
                </a:solidFill>
                <a:latin typeface="Tahoma" panose="020B0604030504040204" pitchFamily="34" charset="0"/>
              </a:rPr>
              <a:t>Injection</a:t>
            </a:r>
            <a:r>
              <a:rPr lang="en-US" sz="1600" b="1" dirty="0" smtClean="0">
                <a:solidFill>
                  <a:srgbClr val="FF0000"/>
                </a:solidFill>
                <a:latin typeface="Tahoma" panose="020B0604030504040204" pitchFamily="34" charset="0"/>
              </a:rPr>
              <a:t>)</a:t>
            </a:r>
            <a:r>
              <a:rPr lang="fa-IR" sz="1600" b="1" dirty="0" smtClean="0">
                <a:solidFill>
                  <a:srgbClr val="FF0000"/>
                </a:solidFill>
                <a:latin typeface="Tahoma" panose="020B0604030504040204" pitchFamily="34" charset="0"/>
              </a:rPr>
              <a:t>)</a:t>
            </a:r>
            <a:endParaRPr lang="en-US" sz="1600" b="1" dirty="0" smtClean="0">
              <a:solidFill>
                <a:srgbClr val="FF0000"/>
              </a:solidFill>
              <a:latin typeface="Tahoma" panose="020B0604030504040204" pitchFamily="34" charset="0"/>
            </a:endParaRPr>
          </a:p>
          <a:p>
            <a:pPr marL="91440" lvl="1" algn="r" rtl="1">
              <a:lnSpc>
                <a:spcPct val="200000"/>
              </a:lnSpc>
              <a:spcBef>
                <a:spcPts val="50"/>
              </a:spcBef>
              <a:spcAft>
                <a:spcPts val="50"/>
              </a:spcAft>
            </a:pPr>
            <a:r>
              <a:rPr lang="fa-IR" sz="1600" dirty="0"/>
              <a:t>استفاده از تزریق وابستگی، امکان نوشتن کدهایی با قابلیت استفاده مجدد و نوشتن ساده‌تر آزمون‌های واحد را فراهم می‌کند. به خصوص کدهایی که با سرور ارتباط برقرار می‌کنند را می‌توان به یک سرویس انتقال داد و از طریق تزریق وابستگی، از آن در کنترلر استفاده کرد. سپس در آزمون‌های واحد می‌توان قسمت ارتباط با سرور را با یک نمونه فرضی جایگزین کرد تا برای تست، احتیاجی به راه اندازی یک وب سرور واقعی و یا مرورگر نباشد.</a:t>
            </a:r>
            <a:endParaRPr lang="en-US" sz="1600" dirty="0" smtClean="0"/>
          </a:p>
          <a:p>
            <a:pPr marL="91440" lvl="1" algn="r" rtl="1">
              <a:lnSpc>
                <a:spcPct val="200000"/>
              </a:lnSpc>
              <a:spcBef>
                <a:spcPts val="50"/>
              </a:spcBef>
              <a:spcAft>
                <a:spcPts val="50"/>
              </a:spcAft>
            </a:pPr>
            <a:r>
              <a:rPr lang="fa-IR" sz="1600" dirty="0" smtClean="0">
                <a:latin typeface="Tahoma" panose="020B0604030504040204" pitchFamily="34" charset="0"/>
              </a:rPr>
              <a:t>در </a:t>
            </a:r>
            <a:r>
              <a:rPr lang="fa-IR" sz="1600" dirty="0">
                <a:latin typeface="Tahoma" panose="020B0604030504040204" pitchFamily="34" charset="0"/>
              </a:rPr>
              <a:t>مثال </a:t>
            </a:r>
            <a:r>
              <a:rPr lang="fa-IR" sz="1600" dirty="0" smtClean="0">
                <a:latin typeface="Tahoma" panose="020B0604030504040204" pitchFamily="34" charset="0"/>
              </a:rPr>
              <a:t>اول ، </a:t>
            </a:r>
            <a:r>
              <a:rPr lang="fa-IR" sz="1600" dirty="0">
                <a:latin typeface="Tahoma" panose="020B0604030504040204" pitchFamily="34" charset="0"/>
              </a:rPr>
              <a:t>پارامتری با نام </a:t>
            </a:r>
            <a:r>
              <a:rPr lang="en-US" sz="1600" dirty="0">
                <a:latin typeface="Tahoma" panose="020B0604030504040204" pitchFamily="34" charset="0"/>
              </a:rPr>
              <a:t>scope </a:t>
            </a:r>
            <a:r>
              <a:rPr lang="fa-IR" sz="1600" dirty="0" smtClean="0">
                <a:latin typeface="Tahoma" panose="020B0604030504040204" pitchFamily="34" charset="0"/>
              </a:rPr>
              <a:t>$ را </a:t>
            </a:r>
            <a:r>
              <a:rPr lang="fa-IR" sz="1600" dirty="0">
                <a:latin typeface="Tahoma" panose="020B0604030504040204" pitchFamily="34" charset="0"/>
              </a:rPr>
              <a:t>برای سازنده‌ی کنترلر خود در نظر </a:t>
            </a:r>
            <a:r>
              <a:rPr lang="fa-IR" sz="1600" dirty="0" smtClean="0">
                <a:latin typeface="Tahoma" panose="020B0604030504040204" pitchFamily="34" charset="0"/>
              </a:rPr>
              <a:t>گرفتیم و </a:t>
            </a:r>
            <a:r>
              <a:rPr lang="fa-IR" sz="1600" dirty="0">
                <a:latin typeface="Tahoma" panose="020B0604030504040204" pitchFamily="34" charset="0"/>
              </a:rPr>
              <a:t>ما بدون انجام هیچ کاری نمونه‌ی مناسب آن را که </a:t>
            </a:r>
            <a:endParaRPr lang="fa-IR" sz="1600" dirty="0" smtClean="0">
              <a:latin typeface="Tahoma" panose="020B0604030504040204" pitchFamily="34" charset="0"/>
            </a:endParaRPr>
          </a:p>
          <a:p>
            <a:pPr marL="91440" lvl="1" algn="r" rtl="1">
              <a:lnSpc>
                <a:spcPct val="200000"/>
              </a:lnSpc>
              <a:spcBef>
                <a:spcPts val="50"/>
              </a:spcBef>
              <a:spcAft>
                <a:spcPts val="50"/>
              </a:spcAft>
            </a:pPr>
            <a:r>
              <a:rPr lang="fa-IR" sz="1600" dirty="0" smtClean="0">
                <a:latin typeface="Tahoma" panose="020B0604030504040204" pitchFamily="34" charset="0"/>
              </a:rPr>
              <a:t>برای </a:t>
            </a:r>
            <a:r>
              <a:rPr lang="fa-IR" sz="1600" dirty="0">
                <a:latin typeface="Tahoma" panose="020B0604030504040204" pitchFamily="34" charset="0"/>
              </a:rPr>
              <a:t>انجام اعمال انقیاد داده با </a:t>
            </a:r>
            <a:r>
              <a:rPr lang="en-US" sz="1600" dirty="0" smtClean="0">
                <a:latin typeface="Tahoma" panose="020B0604030504040204" pitchFamily="34" charset="0"/>
              </a:rPr>
              <a:t>ViewModel</a:t>
            </a:r>
            <a:r>
              <a:rPr lang="fa-IR" sz="1600" dirty="0" smtClean="0">
                <a:latin typeface="Tahoma" panose="020B0604030504040204" pitchFamily="34" charset="0"/>
              </a:rPr>
              <a:t> را </a:t>
            </a:r>
            <a:r>
              <a:rPr lang="fa-IR" sz="1600" dirty="0">
                <a:latin typeface="Tahoma" panose="020B0604030504040204" pitchFamily="34" charset="0"/>
              </a:rPr>
              <a:t>دریافت </a:t>
            </a:r>
            <a:r>
              <a:rPr lang="fa-IR" sz="1600" dirty="0" smtClean="0">
                <a:latin typeface="Tahoma" panose="020B0604030504040204" pitchFamily="34" charset="0"/>
              </a:rPr>
              <a:t>کردیم، این کار توسط </a:t>
            </a:r>
            <a:r>
              <a:rPr lang="fa-IR" sz="1600" dirty="0">
                <a:latin typeface="Tahoma" panose="020B0604030504040204" pitchFamily="34" charset="0"/>
              </a:rPr>
              <a:t>سیستم تزریق وابستگی توکار </a:t>
            </a:r>
            <a:r>
              <a:rPr lang="en-US" sz="1600" dirty="0" smtClean="0">
                <a:latin typeface="Tahoma" panose="020B0604030504040204" pitchFamily="34" charset="0"/>
              </a:rPr>
              <a:t>Angular </a:t>
            </a:r>
            <a:r>
              <a:rPr lang="fa-IR" sz="1600" dirty="0" smtClean="0">
                <a:latin typeface="Tahoma" panose="020B0604030504040204" pitchFamily="34" charset="0"/>
              </a:rPr>
              <a:t> صورت ‌گرفت.</a:t>
            </a:r>
            <a:endParaRPr lang="en-US" sz="1600" dirty="0" smtClean="0">
              <a:latin typeface="Tahoma" panose="020B0604030504040204" pitchFamily="34" charset="0"/>
            </a:endParaRPr>
          </a:p>
          <a:p>
            <a:pPr marL="91440" lvl="1" algn="r" rtl="1">
              <a:lnSpc>
                <a:spcPct val="200000"/>
              </a:lnSpc>
              <a:spcBef>
                <a:spcPts val="50"/>
              </a:spcBef>
              <a:spcAft>
                <a:spcPts val="50"/>
              </a:spcAft>
            </a:pPr>
            <a:r>
              <a:rPr lang="fa-IR" sz="1600" dirty="0">
                <a:latin typeface="Tahoma" panose="020B0604030504040204" pitchFamily="34" charset="0"/>
              </a:rPr>
              <a:t> </a:t>
            </a:r>
            <a:r>
              <a:rPr lang="fa-IR" sz="1600" dirty="0" smtClean="0">
                <a:latin typeface="Tahoma" panose="020B0604030504040204" pitchFamily="34" charset="0"/>
              </a:rPr>
              <a:t>تا به اینجا شما با سرویس </a:t>
            </a:r>
            <a:r>
              <a:rPr lang="en-US" sz="1600" dirty="0" smtClean="0">
                <a:latin typeface="Tahoma" panose="020B0604030504040204" pitchFamily="34" charset="0"/>
              </a:rPr>
              <a:t>$scope</a:t>
            </a:r>
            <a:r>
              <a:rPr lang="fa-IR" sz="1600" dirty="0" smtClean="0">
                <a:latin typeface="Tahoma" panose="020B0604030504040204" pitchFamily="34" charset="0"/>
              </a:rPr>
              <a:t> آشنا شدید</a:t>
            </a:r>
            <a:r>
              <a:rPr lang="en-US" sz="1600" dirty="0" smtClean="0">
                <a:latin typeface="Tahoma" panose="020B0604030504040204" pitchFamily="34" charset="0"/>
              </a:rPr>
              <a:t>.</a:t>
            </a:r>
            <a:endParaRPr lang="fa-IR" sz="1600" dirty="0" smtClean="0">
              <a:latin typeface="Tahoma" panose="020B0604030504040204" pitchFamily="34" charset="0"/>
            </a:endParaRPr>
          </a:p>
          <a:p>
            <a:pPr marL="91440" lvl="1">
              <a:lnSpc>
                <a:spcPct val="200000"/>
              </a:lnSpc>
              <a:spcBef>
                <a:spcPts val="50"/>
              </a:spcBef>
              <a:spcAft>
                <a:spcPts val="50"/>
              </a:spcAft>
            </a:pPr>
            <a:r>
              <a:rPr lang="en-US" sz="1600" dirty="0" smtClean="0">
                <a:solidFill>
                  <a:srgbClr val="FFFF00"/>
                </a:solidFill>
                <a:latin typeface="Tahoma" panose="020B0604030504040204" pitchFamily="34" charset="0"/>
              </a:rPr>
              <a:t>($</a:t>
            </a:r>
            <a:r>
              <a:rPr lang="en-US" sz="1600" dirty="0">
                <a:solidFill>
                  <a:srgbClr val="FFFF00"/>
                </a:solidFill>
                <a:latin typeface="Tahoma" panose="020B0604030504040204" pitchFamily="34" charset="0"/>
              </a:rPr>
              <a:t>http</a:t>
            </a:r>
            <a:r>
              <a:rPr lang="en-US" sz="1600" dirty="0" smtClean="0">
                <a:solidFill>
                  <a:srgbClr val="FFFF00"/>
                </a:solidFill>
                <a:latin typeface="Tahoma" panose="020B0604030504040204" pitchFamily="34" charset="0"/>
              </a:rPr>
              <a:t>,</a:t>
            </a:r>
            <a:r>
              <a:rPr lang="fa-IR" sz="1600" dirty="0" smtClean="0">
                <a:solidFill>
                  <a:srgbClr val="FFFF00"/>
                </a:solidFill>
                <a:latin typeface="Tahoma" panose="020B0604030504040204" pitchFamily="34" charset="0"/>
              </a:rPr>
              <a:t> </a:t>
            </a:r>
            <a:r>
              <a:rPr lang="en-US" sz="1600" dirty="0" smtClean="0">
                <a:solidFill>
                  <a:srgbClr val="FFFF00"/>
                </a:solidFill>
                <a:latin typeface="Tahoma" panose="020B0604030504040204" pitchFamily="34" charset="0"/>
              </a:rPr>
              <a:t>$</a:t>
            </a:r>
            <a:r>
              <a:rPr lang="en-US" sz="1600" dirty="0">
                <a:solidFill>
                  <a:srgbClr val="FFFF00"/>
                </a:solidFill>
                <a:latin typeface="Tahoma" panose="020B0604030504040204" pitchFamily="34" charset="0"/>
              </a:rPr>
              <a:t>document</a:t>
            </a:r>
            <a:r>
              <a:rPr lang="en-US" sz="1600" dirty="0" smtClean="0">
                <a:solidFill>
                  <a:srgbClr val="FFFF00"/>
                </a:solidFill>
                <a:latin typeface="Tahoma" panose="020B0604030504040204" pitchFamily="34" charset="0"/>
              </a:rPr>
              <a:t>,</a:t>
            </a:r>
            <a:r>
              <a:rPr lang="fa-IR" sz="1600" dirty="0" smtClean="0">
                <a:solidFill>
                  <a:srgbClr val="FFFF00"/>
                </a:solidFill>
                <a:latin typeface="Tahoma" panose="020B0604030504040204" pitchFamily="34" charset="0"/>
              </a:rPr>
              <a:t> </a:t>
            </a:r>
            <a:r>
              <a:rPr lang="en-US" sz="1600" dirty="0" smtClean="0">
                <a:solidFill>
                  <a:srgbClr val="FFFF00"/>
                </a:solidFill>
                <a:latin typeface="Tahoma" panose="020B0604030504040204" pitchFamily="34" charset="0"/>
              </a:rPr>
              <a:t>$</a:t>
            </a:r>
            <a:r>
              <a:rPr lang="en-US" sz="1600" dirty="0">
                <a:solidFill>
                  <a:srgbClr val="FFFF00"/>
                </a:solidFill>
                <a:latin typeface="Tahoma" panose="020B0604030504040204" pitchFamily="34" charset="0"/>
              </a:rPr>
              <a:t>window</a:t>
            </a:r>
            <a:r>
              <a:rPr lang="en-US" sz="1600" dirty="0" smtClean="0">
                <a:solidFill>
                  <a:srgbClr val="FFFF00"/>
                </a:solidFill>
                <a:latin typeface="Tahoma" panose="020B0604030504040204" pitchFamily="34" charset="0"/>
              </a:rPr>
              <a:t>,</a:t>
            </a:r>
            <a:r>
              <a:rPr lang="fa-IR" sz="1600" dirty="0" smtClean="0">
                <a:solidFill>
                  <a:srgbClr val="FFFF00"/>
                </a:solidFill>
                <a:latin typeface="Tahoma" panose="020B0604030504040204" pitchFamily="34" charset="0"/>
              </a:rPr>
              <a:t> </a:t>
            </a:r>
            <a:r>
              <a:rPr lang="en-US" sz="1600" dirty="0" smtClean="0">
                <a:solidFill>
                  <a:srgbClr val="FFFF00"/>
                </a:solidFill>
                <a:latin typeface="Tahoma" panose="020B0604030504040204" pitchFamily="34" charset="0"/>
              </a:rPr>
              <a:t>$</a:t>
            </a:r>
            <a:r>
              <a:rPr lang="en-US" sz="1600" dirty="0">
                <a:solidFill>
                  <a:srgbClr val="FFFF00"/>
                </a:solidFill>
                <a:latin typeface="Tahoma" panose="020B0604030504040204" pitchFamily="34" charset="0"/>
              </a:rPr>
              <a:t>timeout</a:t>
            </a:r>
            <a:r>
              <a:rPr lang="en-US" sz="1600" dirty="0" smtClean="0">
                <a:solidFill>
                  <a:srgbClr val="FFFF00"/>
                </a:solidFill>
                <a:latin typeface="Tahoma" panose="020B0604030504040204" pitchFamily="34" charset="0"/>
              </a:rPr>
              <a:t>,</a:t>
            </a:r>
            <a:r>
              <a:rPr lang="fa-IR" sz="1600" dirty="0" smtClean="0">
                <a:solidFill>
                  <a:srgbClr val="FFFF00"/>
                </a:solidFill>
                <a:latin typeface="Tahoma" panose="020B0604030504040204" pitchFamily="34" charset="0"/>
              </a:rPr>
              <a:t> </a:t>
            </a:r>
            <a:r>
              <a:rPr lang="en-US" sz="1600" dirty="0" smtClean="0">
                <a:solidFill>
                  <a:srgbClr val="FFFF00"/>
                </a:solidFill>
                <a:latin typeface="Tahoma" panose="020B0604030504040204" pitchFamily="34" charset="0"/>
              </a:rPr>
              <a:t>$</a:t>
            </a:r>
            <a:r>
              <a:rPr lang="en-US" sz="1600" dirty="0">
                <a:solidFill>
                  <a:srgbClr val="FFFF00"/>
                </a:solidFill>
                <a:latin typeface="Tahoma" panose="020B0604030504040204" pitchFamily="34" charset="0"/>
              </a:rPr>
              <a:t>parse</a:t>
            </a:r>
            <a:r>
              <a:rPr lang="en-US" sz="1600" dirty="0" smtClean="0">
                <a:solidFill>
                  <a:srgbClr val="FFFF00"/>
                </a:solidFill>
                <a:latin typeface="Tahoma" panose="020B0604030504040204" pitchFamily="34" charset="0"/>
              </a:rPr>
              <a:t>,</a:t>
            </a:r>
            <a:r>
              <a:rPr lang="fa-IR" sz="1600" dirty="0" smtClean="0">
                <a:solidFill>
                  <a:srgbClr val="FFFF00"/>
                </a:solidFill>
                <a:latin typeface="Tahoma" panose="020B0604030504040204" pitchFamily="34" charset="0"/>
              </a:rPr>
              <a:t> </a:t>
            </a:r>
            <a:r>
              <a:rPr lang="en-US" sz="1600" dirty="0" smtClean="0">
                <a:solidFill>
                  <a:srgbClr val="FFFF00"/>
                </a:solidFill>
                <a:latin typeface="Tahoma" panose="020B0604030504040204" pitchFamily="34" charset="0"/>
              </a:rPr>
              <a:t>$</a:t>
            </a:r>
            <a:r>
              <a:rPr lang="en-US" sz="1600" dirty="0">
                <a:solidFill>
                  <a:srgbClr val="FFFF00"/>
                </a:solidFill>
                <a:latin typeface="Tahoma" panose="020B0604030504040204" pitchFamily="34" charset="0"/>
              </a:rPr>
              <a:t>cacheFactory</a:t>
            </a:r>
            <a:r>
              <a:rPr lang="en-US" sz="1600" dirty="0" smtClean="0">
                <a:solidFill>
                  <a:srgbClr val="FFFF00"/>
                </a:solidFill>
                <a:latin typeface="Tahoma" panose="020B0604030504040204" pitchFamily="34" charset="0"/>
              </a:rPr>
              <a:t>,</a:t>
            </a:r>
            <a:r>
              <a:rPr lang="fa-IR" sz="1600" dirty="0" smtClean="0">
                <a:solidFill>
                  <a:srgbClr val="FFFF00"/>
                </a:solidFill>
                <a:latin typeface="Tahoma" panose="020B0604030504040204" pitchFamily="34" charset="0"/>
              </a:rPr>
              <a:t> </a:t>
            </a:r>
            <a:r>
              <a:rPr lang="en-US" sz="1600" dirty="0" smtClean="0">
                <a:solidFill>
                  <a:srgbClr val="FFFF00"/>
                </a:solidFill>
                <a:latin typeface="Tahoma" panose="020B0604030504040204" pitchFamily="34" charset="0"/>
              </a:rPr>
              <a:t>$filter, …)</a:t>
            </a:r>
            <a:endParaRPr lang="fa-IR" sz="1600" dirty="0" smtClean="0">
              <a:solidFill>
                <a:srgbClr val="FFFF00"/>
              </a:solidFill>
              <a:latin typeface="Tahoma" panose="020B0604030504040204" pitchFamily="34" charset="0"/>
            </a:endParaRPr>
          </a:p>
          <a:p>
            <a:pPr marL="91440" lvl="1" rtl="1">
              <a:lnSpc>
                <a:spcPct val="200000"/>
              </a:lnSpc>
              <a:spcBef>
                <a:spcPts val="50"/>
              </a:spcBef>
              <a:spcAft>
                <a:spcPts val="50"/>
              </a:spcAft>
            </a:pPr>
            <a:endParaRPr lang="fa-IR" sz="1600" dirty="0" smtClean="0">
              <a:latin typeface="Tahoma" panose="020B0604030504040204" pitchFamily="34" charset="0"/>
            </a:endParaRPr>
          </a:p>
          <a:p>
            <a:pPr marL="91440" lvl="1" algn="r" rtl="1">
              <a:lnSpc>
                <a:spcPct val="200000"/>
              </a:lnSpc>
              <a:spcBef>
                <a:spcPts val="50"/>
              </a:spcBef>
              <a:spcAft>
                <a:spcPts val="50"/>
              </a:spcAft>
            </a:pPr>
            <a:r>
              <a:rPr lang="en-US" sz="1600" dirty="0" smtClean="0"/>
              <a:t> </a:t>
            </a:r>
            <a:r>
              <a:rPr lang="fa-IR" sz="1600" b="1" dirty="0" smtClean="0">
                <a:solidFill>
                  <a:srgbClr val="FFFF00"/>
                </a:solidFill>
                <a:latin typeface="Tahoma" panose="020B0604030504040204" pitchFamily="34" charset="0"/>
              </a:rPr>
              <a:t>برای اطلاعات بیشتر در </a:t>
            </a:r>
            <a:r>
              <a:rPr lang="fa-IR" sz="1600" b="1" dirty="0">
                <a:solidFill>
                  <a:srgbClr val="FFFF00"/>
                </a:solidFill>
                <a:latin typeface="Tahoma" panose="020B0604030504040204" pitchFamily="34" charset="0"/>
              </a:rPr>
              <a:t>مورد آزمون‌های </a:t>
            </a:r>
            <a:r>
              <a:rPr lang="fa-IR" sz="1600" b="1" dirty="0" smtClean="0">
                <a:solidFill>
                  <a:srgbClr val="FFFF00"/>
                </a:solidFill>
                <a:latin typeface="Tahoma" panose="020B0604030504040204" pitchFamily="34" charset="0"/>
              </a:rPr>
              <a:t>واحد؛ ویدئو </a:t>
            </a:r>
            <a:r>
              <a:rPr lang="en-US" sz="1600" b="1" dirty="0">
                <a:solidFill>
                  <a:srgbClr val="FFFF00"/>
                </a:solidFill>
                <a:latin typeface="Tahoma" panose="020B0604030504040204" pitchFamily="34" charset="0"/>
              </a:rPr>
              <a:t> Introduction to AngularJS Unit Testing</a:t>
            </a:r>
            <a:r>
              <a:rPr lang="fa-IR" sz="1600" b="1" dirty="0" smtClean="0">
                <a:solidFill>
                  <a:srgbClr val="FFFF00"/>
                </a:solidFill>
                <a:latin typeface="Tahoma" panose="020B0604030504040204" pitchFamily="34" charset="0"/>
              </a:rPr>
              <a:t>را تماشا کنید.</a:t>
            </a:r>
          </a:p>
          <a:p>
            <a:pPr marL="91440" lvl="1" rtl="1">
              <a:lnSpc>
                <a:spcPct val="200000"/>
              </a:lnSpc>
              <a:spcBef>
                <a:spcPts val="50"/>
              </a:spcBef>
              <a:spcAft>
                <a:spcPts val="50"/>
              </a:spcAft>
            </a:pPr>
            <a:r>
              <a:rPr lang="en-US" sz="1600" dirty="0" smtClean="0">
                <a:latin typeface="Tahoma" panose="020B0604030504040204" pitchFamily="34" charset="0"/>
                <a:hlinkClick r:id="rId2"/>
              </a:rPr>
              <a:t>http://www.youtube.com/watch?v=UDB-jm8MWro</a:t>
            </a:r>
            <a:endParaRPr lang="fa-IR" sz="1600" dirty="0">
              <a:latin typeface="Tahoma" panose="020B0604030504040204" pitchFamily="34" charset="0"/>
            </a:endParaRPr>
          </a:p>
        </p:txBody>
      </p:sp>
      <p:sp>
        <p:nvSpPr>
          <p:cNvPr id="3" name="TextBox 2"/>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17/28</a:t>
            </a:r>
            <a:endParaRPr lang="en-US" dirty="0">
              <a:solidFill>
                <a:srgbClr val="00B0F0"/>
              </a:solidFill>
            </a:endParaRPr>
          </a:p>
        </p:txBody>
      </p:sp>
    </p:spTree>
    <p:extLst>
      <p:ext uri="{BB962C8B-B14F-4D97-AF65-F5344CB8AC3E}">
        <p14:creationId xmlns:p14="http://schemas.microsoft.com/office/powerpoint/2010/main" val="1598482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1021883"/>
          </a:xfrm>
          <a:prstGeom prst="rect">
            <a:avLst/>
          </a:prstGeom>
        </p:spPr>
        <p:txBody>
          <a:bodyPr wrap="square">
            <a:spAutoFit/>
          </a:bodyPr>
          <a:lstStyle/>
          <a:p>
            <a:pPr marL="91440" lvl="1" algn="r" rtl="1">
              <a:lnSpc>
                <a:spcPct val="200000"/>
              </a:lnSpc>
              <a:spcBef>
                <a:spcPts val="50"/>
              </a:spcBef>
              <a:spcAft>
                <a:spcPts val="50"/>
              </a:spcAft>
            </a:pPr>
            <a:endParaRPr lang="en-US" sz="1600" dirty="0" smtClean="0">
              <a:latin typeface="Tahoma" panose="020B0604030504040204" pitchFamily="34" charset="0"/>
            </a:endParaRPr>
          </a:p>
          <a:p>
            <a:pPr marL="91440" lvl="1" algn="r" rtl="1">
              <a:lnSpc>
                <a:spcPct val="200000"/>
              </a:lnSpc>
              <a:spcBef>
                <a:spcPts val="50"/>
              </a:spcBef>
              <a:spcAft>
                <a:spcPts val="50"/>
              </a:spcAft>
            </a:pPr>
            <a:endParaRPr lang="fa-IR" sz="1600" dirty="0">
              <a:latin typeface="Tahoma" panose="020B0604030504040204" pitchFamily="34" charset="0"/>
            </a:endParaRPr>
          </a:p>
        </p:txBody>
      </p:sp>
      <p:sp>
        <p:nvSpPr>
          <p:cNvPr id="10" name="Rectangle 9"/>
          <p:cNvSpPr/>
          <p:nvPr/>
        </p:nvSpPr>
        <p:spPr>
          <a:xfrm>
            <a:off x="0" y="313708"/>
            <a:ext cx="12192000" cy="1646605"/>
          </a:xfrm>
          <a:prstGeom prst="rect">
            <a:avLst/>
          </a:prstGeom>
        </p:spPr>
        <p:txBody>
          <a:bodyPr wrap="square">
            <a:spAutoFit/>
          </a:bodyPr>
          <a:lstStyle/>
          <a:p>
            <a:pPr lvl="1" indent="-365760" algn="r" rtl="1">
              <a:lnSpc>
                <a:spcPct val="150000"/>
              </a:lnSpc>
              <a:spcBef>
                <a:spcPts val="50"/>
              </a:spcBef>
              <a:spcAft>
                <a:spcPts val="50"/>
              </a:spcAft>
            </a:pPr>
            <a:r>
              <a:rPr lang="fa-IR" sz="1600" b="1" dirty="0">
                <a:solidFill>
                  <a:srgbClr val="FFFF00"/>
                </a:solidFill>
                <a:latin typeface="Tahoma" panose="020B0604030504040204" pitchFamily="34" charset="0"/>
              </a:rPr>
              <a:t>مثال:</a:t>
            </a:r>
          </a:p>
          <a:p>
            <a:pPr indent="-365760" algn="r" rtl="1">
              <a:lnSpc>
                <a:spcPct val="150000"/>
              </a:lnSpc>
              <a:spcBef>
                <a:spcPts val="50"/>
              </a:spcBef>
              <a:spcAft>
                <a:spcPts val="50"/>
              </a:spcAft>
            </a:pPr>
            <a:r>
              <a:rPr lang="fa-IR" sz="1600" dirty="0"/>
              <a:t> </a:t>
            </a:r>
            <a:r>
              <a:rPr lang="fa-IR" sz="1600" dirty="0" smtClean="0"/>
              <a:t>در مثال زیر ما سه </a:t>
            </a:r>
            <a:r>
              <a:rPr lang="en-US" sz="1600" dirty="0" smtClean="0"/>
              <a:t>Service</a:t>
            </a:r>
            <a:r>
              <a:rPr lang="fa-IR" sz="1600" dirty="0" smtClean="0"/>
              <a:t> را به </a:t>
            </a:r>
            <a:r>
              <a:rPr lang="en-US" sz="1600" dirty="0" smtClean="0"/>
              <a:t>Controller</a:t>
            </a:r>
            <a:r>
              <a:rPr lang="fa-IR" sz="1600" dirty="0" smtClean="0"/>
              <a:t> تزیق کردیم.</a:t>
            </a:r>
          </a:p>
          <a:p>
            <a:pPr indent="-365760" algn="r" rtl="1">
              <a:lnSpc>
                <a:spcPct val="150000"/>
              </a:lnSpc>
              <a:spcBef>
                <a:spcPts val="50"/>
              </a:spcBef>
              <a:spcAft>
                <a:spcPts val="50"/>
              </a:spcAft>
            </a:pPr>
            <a:r>
              <a:rPr lang="fa-IR" sz="1600" dirty="0" smtClean="0"/>
              <a:t> </a:t>
            </a:r>
            <a:endParaRPr lang="en-US" sz="1600" dirty="0"/>
          </a:p>
          <a:p>
            <a:pPr indent="-365760" algn="r" rtl="1">
              <a:lnSpc>
                <a:spcPct val="150000"/>
              </a:lnSpc>
              <a:spcBef>
                <a:spcPts val="50"/>
              </a:spcBef>
              <a:spcAft>
                <a:spcPts val="50"/>
              </a:spcAft>
            </a:pPr>
            <a:endParaRPr lang="fa-IR" sz="16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09" y="1137010"/>
            <a:ext cx="11781183" cy="4656026"/>
          </a:xfrm>
          <a:prstGeom prst="rect">
            <a:avLst/>
          </a:prstGeom>
        </p:spPr>
      </p:pic>
      <p:sp>
        <p:nvSpPr>
          <p:cNvPr id="5" name="TextBox 4"/>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18/28</a:t>
            </a:r>
            <a:endParaRPr lang="en-US" dirty="0">
              <a:solidFill>
                <a:srgbClr val="00B0F0"/>
              </a:solidFill>
            </a:endParaRPr>
          </a:p>
        </p:txBody>
      </p:sp>
    </p:spTree>
    <p:extLst>
      <p:ext uri="{BB962C8B-B14F-4D97-AF65-F5344CB8AC3E}">
        <p14:creationId xmlns:p14="http://schemas.microsoft.com/office/powerpoint/2010/main" val="1309263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6622326"/>
          </a:xfrm>
          <a:prstGeom prst="rect">
            <a:avLst/>
          </a:prstGeom>
        </p:spPr>
        <p:txBody>
          <a:bodyPr wrap="square">
            <a:spAutoFit/>
          </a:bodyPr>
          <a:lstStyle/>
          <a:p>
            <a:pPr marL="91440" lvl="1" algn="r" rtl="1">
              <a:lnSpc>
                <a:spcPct val="200000"/>
              </a:lnSpc>
              <a:spcBef>
                <a:spcPts val="50"/>
              </a:spcBef>
              <a:spcAft>
                <a:spcPts val="50"/>
              </a:spcAft>
            </a:pPr>
            <a:r>
              <a:rPr lang="en-US" sz="1600" b="1" dirty="0" smtClean="0">
                <a:solidFill>
                  <a:srgbClr val="FF0000"/>
                </a:solidFill>
                <a:latin typeface="Tahoma" panose="020B0604030504040204" pitchFamily="34" charset="0"/>
              </a:rPr>
              <a:t>Directives</a:t>
            </a:r>
          </a:p>
          <a:p>
            <a:pPr marL="91440" lvl="1" algn="r" rtl="1">
              <a:lnSpc>
                <a:spcPct val="200000"/>
              </a:lnSpc>
              <a:spcBef>
                <a:spcPts val="50"/>
              </a:spcBef>
              <a:spcAft>
                <a:spcPts val="50"/>
              </a:spcAft>
            </a:pPr>
            <a:r>
              <a:rPr lang="fa-IR" sz="1600" dirty="0" smtClean="0">
                <a:latin typeface="Tahoma" panose="020B0604030504040204" pitchFamily="34" charset="0"/>
              </a:rPr>
              <a:t>یکی </a:t>
            </a:r>
            <a:r>
              <a:rPr lang="fa-IR" sz="1600" dirty="0">
                <a:latin typeface="Tahoma" panose="020B0604030504040204" pitchFamily="34" charset="0"/>
              </a:rPr>
              <a:t>از مزیت‌های </a:t>
            </a:r>
            <a:r>
              <a:rPr lang="en-US" sz="1600" dirty="0">
                <a:latin typeface="Tahoma" panose="020B0604030504040204" pitchFamily="34" charset="0"/>
              </a:rPr>
              <a:t>Angular </a:t>
            </a:r>
            <a:r>
              <a:rPr lang="fa-IR" sz="1600" dirty="0" smtClean="0">
                <a:latin typeface="Tahoma" panose="020B0604030504040204" pitchFamily="34" charset="0"/>
              </a:rPr>
              <a:t> این </a:t>
            </a:r>
            <a:r>
              <a:rPr lang="fa-IR" sz="1600" dirty="0">
                <a:latin typeface="Tahoma" panose="020B0604030504040204" pitchFamily="34" charset="0"/>
              </a:rPr>
              <a:t>است که قالب‌ها را می‌توان با </a:t>
            </a:r>
            <a:r>
              <a:rPr lang="en-US" sz="1600" dirty="0">
                <a:latin typeface="Tahoma" panose="020B0604030504040204" pitchFamily="34" charset="0"/>
              </a:rPr>
              <a:t>HTML </a:t>
            </a:r>
            <a:r>
              <a:rPr lang="fa-IR" sz="1600" dirty="0" smtClean="0">
                <a:latin typeface="Tahoma" panose="020B0604030504040204" pitchFamily="34" charset="0"/>
              </a:rPr>
              <a:t> نوشت </a:t>
            </a:r>
            <a:r>
              <a:rPr lang="fa-IR" sz="1600" dirty="0">
                <a:latin typeface="Tahoma" panose="020B0604030504040204" pitchFamily="34" charset="0"/>
              </a:rPr>
              <a:t>و این را باید مدیون موتور قدرتمند تبدیل گر </a:t>
            </a:r>
            <a:r>
              <a:rPr lang="en-US" sz="1600" dirty="0">
                <a:latin typeface="Tahoma" panose="020B0604030504040204" pitchFamily="34" charset="0"/>
              </a:rPr>
              <a:t>DOM </a:t>
            </a:r>
            <a:r>
              <a:rPr lang="fa-IR" sz="1600" dirty="0" smtClean="0">
                <a:latin typeface="Tahoma" panose="020B0604030504040204" pitchFamily="34" charset="0"/>
              </a:rPr>
              <a:t> بدانیم  </a:t>
            </a:r>
            <a:r>
              <a:rPr lang="fa-IR" sz="1600" dirty="0">
                <a:latin typeface="Tahoma" panose="020B0604030504040204" pitchFamily="34" charset="0"/>
              </a:rPr>
              <a:t>که در آن گنجانده شده است و به شما این امکان را می‌دهد تا گرامر </a:t>
            </a:r>
            <a:r>
              <a:rPr lang="en-US" sz="1600" dirty="0">
                <a:latin typeface="Tahoma" panose="020B0604030504040204" pitchFamily="34" charset="0"/>
              </a:rPr>
              <a:t>HTML </a:t>
            </a:r>
            <a:r>
              <a:rPr lang="fa-IR" sz="1600" dirty="0" smtClean="0">
                <a:latin typeface="Tahoma" panose="020B0604030504040204" pitchFamily="34" charset="0"/>
              </a:rPr>
              <a:t> را </a:t>
            </a:r>
            <a:r>
              <a:rPr lang="fa-IR" sz="1600" dirty="0">
                <a:latin typeface="Tahoma" panose="020B0604030504040204" pitchFamily="34" charset="0"/>
              </a:rPr>
              <a:t>گسترش دهید.</a:t>
            </a:r>
          </a:p>
          <a:p>
            <a:pPr marL="91440" lvl="1" algn="r" rtl="1">
              <a:lnSpc>
                <a:spcPct val="200000"/>
              </a:lnSpc>
              <a:spcBef>
                <a:spcPts val="50"/>
              </a:spcBef>
              <a:spcAft>
                <a:spcPts val="50"/>
              </a:spcAft>
            </a:pPr>
            <a:r>
              <a:rPr lang="fa-IR" sz="1600" dirty="0">
                <a:latin typeface="Tahoma" panose="020B0604030504040204" pitchFamily="34" charset="0"/>
              </a:rPr>
              <a:t>تا به این جای کار با </a:t>
            </a:r>
            <a:r>
              <a:rPr lang="en-US" sz="1600" dirty="0">
                <a:latin typeface="Tahoma" panose="020B0604030504040204" pitchFamily="34" charset="0"/>
              </a:rPr>
              <a:t>attribute‌</a:t>
            </a:r>
            <a:r>
              <a:rPr lang="fa-IR" sz="1600" dirty="0">
                <a:latin typeface="Tahoma" panose="020B0604030504040204" pitchFamily="34" charset="0"/>
              </a:rPr>
              <a:t>های زیادی در قالب </a:t>
            </a:r>
            <a:r>
              <a:rPr lang="en-US" sz="1600" dirty="0">
                <a:latin typeface="Tahoma" panose="020B0604030504040204" pitchFamily="34" charset="0"/>
              </a:rPr>
              <a:t>HTML </a:t>
            </a:r>
            <a:r>
              <a:rPr lang="fa-IR" sz="1600" dirty="0" smtClean="0">
                <a:latin typeface="Tahoma" panose="020B0604030504040204" pitchFamily="34" charset="0"/>
              </a:rPr>
              <a:t> روبرو </a:t>
            </a:r>
            <a:r>
              <a:rPr lang="fa-IR" sz="1600" dirty="0">
                <a:latin typeface="Tahoma" panose="020B0604030504040204" pitchFamily="34" charset="0"/>
              </a:rPr>
              <a:t>شدید که متعلق به </a:t>
            </a:r>
            <a:r>
              <a:rPr lang="en-US" sz="1600" dirty="0">
                <a:latin typeface="Tahoma" panose="020B0604030504040204" pitchFamily="34" charset="0"/>
              </a:rPr>
              <a:t>HTML </a:t>
            </a:r>
            <a:r>
              <a:rPr lang="fa-IR" sz="1600" dirty="0" smtClean="0">
                <a:latin typeface="Tahoma" panose="020B0604030504040204" pitchFamily="34" charset="0"/>
              </a:rPr>
              <a:t> نیست</a:t>
            </a:r>
            <a:r>
              <a:rPr lang="fa-IR" sz="1600" dirty="0">
                <a:latin typeface="Tahoma" panose="020B0604030504040204" pitchFamily="34" charset="0"/>
              </a:rPr>
              <a:t>. به طور مثال: جفت آکولاد‌ها که برای انقیاد داده به کار برده می‌شود، </a:t>
            </a:r>
            <a:r>
              <a:rPr lang="en-US" sz="1600" dirty="0">
                <a:latin typeface="Tahoma" panose="020B0604030504040204" pitchFamily="34" charset="0"/>
              </a:rPr>
              <a:t>ng-app </a:t>
            </a:r>
            <a:r>
              <a:rPr lang="fa-IR" sz="1600" dirty="0" smtClean="0">
                <a:latin typeface="Tahoma" panose="020B0604030504040204" pitchFamily="34" charset="0"/>
              </a:rPr>
              <a:t> که </a:t>
            </a:r>
            <a:r>
              <a:rPr lang="fa-IR" sz="1600" dirty="0">
                <a:latin typeface="Tahoma" panose="020B0604030504040204" pitchFamily="34" charset="0"/>
              </a:rPr>
              <a:t>برای مشخص کردن بخشی که باید توسط </a:t>
            </a:r>
            <a:r>
              <a:rPr lang="en-US" sz="1600" dirty="0">
                <a:latin typeface="Tahoma" panose="020B0604030504040204" pitchFamily="34" charset="0"/>
              </a:rPr>
              <a:t>Angular </a:t>
            </a:r>
            <a:r>
              <a:rPr lang="fa-IR" sz="1600" dirty="0" smtClean="0">
                <a:latin typeface="Tahoma" panose="020B0604030504040204" pitchFamily="34" charset="0"/>
              </a:rPr>
              <a:t> کامپایل </a:t>
            </a:r>
            <a:r>
              <a:rPr lang="fa-IR" sz="1600" dirty="0">
                <a:latin typeface="Tahoma" panose="020B0604030504040204" pitchFamily="34" charset="0"/>
              </a:rPr>
              <a:t>شود، </a:t>
            </a:r>
            <a:r>
              <a:rPr lang="en-US" sz="1600" dirty="0">
                <a:latin typeface="Tahoma" panose="020B0604030504040204" pitchFamily="34" charset="0"/>
              </a:rPr>
              <a:t>ng-controller </a:t>
            </a:r>
            <a:r>
              <a:rPr lang="fa-IR" sz="1600" dirty="0" smtClean="0">
                <a:latin typeface="Tahoma" panose="020B0604030504040204" pitchFamily="34" charset="0"/>
              </a:rPr>
              <a:t> که </a:t>
            </a:r>
            <a:r>
              <a:rPr lang="fa-IR" sz="1600" dirty="0">
                <a:latin typeface="Tahoma" panose="020B0604030504040204" pitchFamily="34" charset="0"/>
              </a:rPr>
              <a:t>برای مشخص </a:t>
            </a:r>
            <a:endParaRPr lang="fa-IR" sz="1600" dirty="0" smtClean="0">
              <a:latin typeface="Tahoma" panose="020B0604030504040204" pitchFamily="34" charset="0"/>
            </a:endParaRPr>
          </a:p>
          <a:p>
            <a:pPr marL="91440" lvl="1" algn="r" rtl="1">
              <a:lnSpc>
                <a:spcPct val="200000"/>
              </a:lnSpc>
              <a:spcBef>
                <a:spcPts val="50"/>
              </a:spcBef>
              <a:spcAft>
                <a:spcPts val="50"/>
              </a:spcAft>
            </a:pPr>
            <a:r>
              <a:rPr lang="fa-IR" sz="1600" dirty="0" smtClean="0">
                <a:latin typeface="Tahoma" panose="020B0604030504040204" pitchFamily="34" charset="0"/>
              </a:rPr>
              <a:t>کردن </a:t>
            </a:r>
            <a:r>
              <a:rPr lang="fa-IR" sz="1600" dirty="0">
                <a:latin typeface="Tahoma" panose="020B0604030504040204" pitchFamily="34" charset="0"/>
              </a:rPr>
              <a:t>این که کدام بخش از </a:t>
            </a:r>
            <a:r>
              <a:rPr lang="en-US" sz="1600" dirty="0">
                <a:latin typeface="Tahoma" panose="020B0604030504040204" pitchFamily="34" charset="0"/>
              </a:rPr>
              <a:t>View </a:t>
            </a:r>
            <a:r>
              <a:rPr lang="fa-IR" sz="1600" dirty="0" smtClean="0">
                <a:latin typeface="Tahoma" panose="020B0604030504040204" pitchFamily="34" charset="0"/>
              </a:rPr>
              <a:t> متعلق </a:t>
            </a:r>
            <a:r>
              <a:rPr lang="fa-IR" sz="1600" dirty="0">
                <a:latin typeface="Tahoma" panose="020B0604030504040204" pitchFamily="34" charset="0"/>
              </a:rPr>
              <a:t>به کدام </a:t>
            </a:r>
            <a:r>
              <a:rPr lang="en-US" sz="1600" dirty="0">
                <a:latin typeface="Tahoma" panose="020B0604030504040204" pitchFamily="34" charset="0"/>
              </a:rPr>
              <a:t>Controller </a:t>
            </a:r>
            <a:r>
              <a:rPr lang="fa-IR" sz="1600" dirty="0" smtClean="0">
                <a:latin typeface="Tahoma" panose="020B0604030504040204" pitchFamily="34" charset="0"/>
              </a:rPr>
              <a:t> است </a:t>
            </a:r>
            <a:r>
              <a:rPr lang="fa-IR" sz="1600" dirty="0">
                <a:latin typeface="Tahoma" panose="020B0604030504040204" pitchFamily="34" charset="0"/>
              </a:rPr>
              <a:t>و ... تمامی </a:t>
            </a:r>
            <a:r>
              <a:rPr lang="en-US" sz="1600" dirty="0">
                <a:latin typeface="Tahoma" panose="020B0604030504040204" pitchFamily="34" charset="0"/>
              </a:rPr>
              <a:t>Directive‌</a:t>
            </a:r>
            <a:r>
              <a:rPr lang="fa-IR" sz="1600" dirty="0">
                <a:latin typeface="Tahoma" panose="020B0604030504040204" pitchFamily="34" charset="0"/>
              </a:rPr>
              <a:t>های پیش فرض </a:t>
            </a:r>
            <a:r>
              <a:rPr lang="en-US" sz="1600" dirty="0">
                <a:latin typeface="Tahoma" panose="020B0604030504040204" pitchFamily="34" charset="0"/>
              </a:rPr>
              <a:t>Angular </a:t>
            </a:r>
            <a:r>
              <a:rPr lang="fa-IR" sz="1600" dirty="0" smtClean="0">
                <a:latin typeface="Tahoma" panose="020B0604030504040204" pitchFamily="34" charset="0"/>
              </a:rPr>
              <a:t> هستند</a:t>
            </a:r>
            <a:r>
              <a:rPr lang="fa-IR" sz="1600" dirty="0">
                <a:latin typeface="Tahoma" panose="020B0604030504040204" pitchFamily="34" charset="0"/>
              </a:rPr>
              <a:t>.</a:t>
            </a:r>
          </a:p>
          <a:p>
            <a:pPr marL="91440" lvl="1" algn="r" rtl="1">
              <a:lnSpc>
                <a:spcPct val="200000"/>
              </a:lnSpc>
              <a:spcBef>
                <a:spcPts val="50"/>
              </a:spcBef>
              <a:spcAft>
                <a:spcPts val="50"/>
              </a:spcAft>
            </a:pPr>
            <a:r>
              <a:rPr lang="fa-IR" sz="1600" dirty="0">
                <a:latin typeface="Tahoma" panose="020B0604030504040204" pitchFamily="34" charset="0"/>
              </a:rPr>
              <a:t>با استفاده از </a:t>
            </a:r>
            <a:r>
              <a:rPr lang="en-US" sz="1600" dirty="0">
                <a:latin typeface="Tahoma" panose="020B0604030504040204" pitchFamily="34" charset="0"/>
              </a:rPr>
              <a:t>Directive‌</a:t>
            </a:r>
            <a:r>
              <a:rPr lang="fa-IR" sz="1600" dirty="0">
                <a:latin typeface="Tahoma" panose="020B0604030504040204" pitchFamily="34" charset="0"/>
              </a:rPr>
              <a:t>ها می‌توانید عناصر و خاصیت‌ها و حتی رویداد‌های سفارشی برای </a:t>
            </a:r>
            <a:r>
              <a:rPr lang="en-US" sz="1600" dirty="0">
                <a:latin typeface="Tahoma" panose="020B0604030504040204" pitchFamily="34" charset="0"/>
              </a:rPr>
              <a:t>HTML </a:t>
            </a:r>
            <a:r>
              <a:rPr lang="fa-IR" sz="1600" dirty="0" smtClean="0">
                <a:latin typeface="Tahoma" panose="020B0604030504040204" pitchFamily="34" charset="0"/>
              </a:rPr>
              <a:t> بنویسید</a:t>
            </a:r>
            <a:r>
              <a:rPr lang="fa-IR" sz="1600" dirty="0">
                <a:latin typeface="Tahoma" panose="020B0604030504040204" pitchFamily="34" charset="0"/>
              </a:rPr>
              <a:t>؛ اما واقعا چه احتیاجی به تعریف عنصر سفارشی و توسعه گرامر </a:t>
            </a:r>
            <a:r>
              <a:rPr lang="en-US" sz="1600" dirty="0">
                <a:latin typeface="Tahoma" panose="020B0604030504040204" pitchFamily="34" charset="0"/>
              </a:rPr>
              <a:t>HTML </a:t>
            </a:r>
            <a:r>
              <a:rPr lang="fa-IR" sz="1600" dirty="0" smtClean="0">
                <a:latin typeface="Tahoma" panose="020B0604030504040204" pitchFamily="34" charset="0"/>
              </a:rPr>
              <a:t> وجود </a:t>
            </a:r>
            <a:r>
              <a:rPr lang="fa-IR" sz="1600" dirty="0">
                <a:latin typeface="Tahoma" panose="020B0604030504040204" pitchFamily="34" charset="0"/>
              </a:rPr>
              <a:t>دارد؟</a:t>
            </a:r>
          </a:p>
          <a:p>
            <a:pPr marL="91440" lvl="1" algn="r" rtl="1">
              <a:lnSpc>
                <a:spcPct val="200000"/>
              </a:lnSpc>
              <a:spcBef>
                <a:spcPts val="50"/>
              </a:spcBef>
              <a:spcAft>
                <a:spcPts val="50"/>
              </a:spcAft>
            </a:pPr>
            <a:r>
              <a:rPr lang="en-US" sz="1600" dirty="0">
                <a:latin typeface="Tahoma" panose="020B0604030504040204" pitchFamily="34" charset="0"/>
              </a:rPr>
              <a:t>HTML </a:t>
            </a:r>
            <a:r>
              <a:rPr lang="fa-IR" sz="1600" dirty="0" smtClean="0">
                <a:latin typeface="Tahoma" panose="020B0604030504040204" pitchFamily="34" charset="0"/>
              </a:rPr>
              <a:t> یک </a:t>
            </a:r>
            <a:r>
              <a:rPr lang="fa-IR" sz="1600" dirty="0">
                <a:latin typeface="Tahoma" panose="020B0604030504040204" pitchFamily="34" charset="0"/>
              </a:rPr>
              <a:t>زبان طراحی است که در ابتدا برای تولید اسناد ایستا به وجود آمد و هیچ وقت هدفش تولید وب سایت‌های امروزی که کاملا پویا هستند نبود. این امر تا جایی پیش رفته است که </a:t>
            </a:r>
            <a:r>
              <a:rPr lang="en-US" sz="1600" dirty="0">
                <a:latin typeface="Tahoma" panose="020B0604030504040204" pitchFamily="34" charset="0"/>
              </a:rPr>
              <a:t>HTML </a:t>
            </a:r>
            <a:r>
              <a:rPr lang="fa-IR" sz="1600" dirty="0" smtClean="0">
                <a:latin typeface="Tahoma" panose="020B0604030504040204" pitchFamily="34" charset="0"/>
              </a:rPr>
              <a:t> را </a:t>
            </a:r>
            <a:r>
              <a:rPr lang="fa-IR" sz="1600" dirty="0">
                <a:latin typeface="Tahoma" panose="020B0604030504040204" pitchFamily="34" charset="0"/>
              </a:rPr>
              <a:t>از یک زبان طراحی تبدیل به یک زبان برنامه نویسی کرده است و احتیاج به چنین زبانی کاملا مشهود است. به همین دلیل جامعه‌ی وب مفهومی را به نام </a:t>
            </a:r>
            <a:r>
              <a:rPr lang="en-US" sz="1600" dirty="0">
                <a:latin typeface="Tahoma" panose="020B0604030504040204" pitchFamily="34" charset="0"/>
              </a:rPr>
              <a:t>Web Components  </a:t>
            </a:r>
            <a:r>
              <a:rPr lang="fa-IR" sz="1600" dirty="0" smtClean="0">
                <a:latin typeface="Tahoma" panose="020B0604030504040204" pitchFamily="34" charset="0"/>
              </a:rPr>
              <a:t> مطرح </a:t>
            </a:r>
            <a:r>
              <a:rPr lang="fa-IR" sz="1600" dirty="0">
                <a:latin typeface="Tahoma" panose="020B0604030504040204" pitchFamily="34" charset="0"/>
              </a:rPr>
              <a:t>کرده </a:t>
            </a:r>
            <a:r>
              <a:rPr lang="fa-IR" sz="1600" dirty="0" smtClean="0">
                <a:latin typeface="Tahoma" panose="020B0604030504040204" pitchFamily="34" charset="0"/>
              </a:rPr>
              <a:t>است.</a:t>
            </a:r>
            <a:r>
              <a:rPr lang="en-US" sz="1600" dirty="0" smtClean="0">
                <a:latin typeface="Tahoma" panose="020B0604030504040204" pitchFamily="34" charset="0"/>
              </a:rPr>
              <a:t>Web </a:t>
            </a:r>
            <a:r>
              <a:rPr lang="en-US" sz="1600" dirty="0">
                <a:latin typeface="Tahoma" panose="020B0604030504040204" pitchFamily="34" charset="0"/>
              </a:rPr>
              <a:t>Components </a:t>
            </a:r>
            <a:r>
              <a:rPr lang="fa-IR" sz="1600" dirty="0" smtClean="0">
                <a:latin typeface="Tahoma" panose="020B0604030504040204" pitchFamily="34" charset="0"/>
              </a:rPr>
              <a:t> به </a:t>
            </a:r>
            <a:r>
              <a:rPr lang="fa-IR" sz="1600" dirty="0">
                <a:latin typeface="Tahoma" panose="020B0604030504040204" pitchFamily="34" charset="0"/>
              </a:rPr>
              <a:t>شما امکان تعریف عناصر </a:t>
            </a:r>
            <a:r>
              <a:rPr lang="en-US" sz="1600" dirty="0">
                <a:latin typeface="Tahoma" panose="020B0604030504040204" pitchFamily="34" charset="0"/>
              </a:rPr>
              <a:t>HTML </a:t>
            </a:r>
            <a:r>
              <a:rPr lang="fa-IR" sz="1600" dirty="0" smtClean="0">
                <a:latin typeface="Tahoma" panose="020B0604030504040204" pitchFamily="34" charset="0"/>
              </a:rPr>
              <a:t> سفارشی </a:t>
            </a:r>
            <a:r>
              <a:rPr lang="fa-IR" sz="1600" dirty="0">
                <a:latin typeface="Tahoma" panose="020B0604030504040204" pitchFamily="34" charset="0"/>
              </a:rPr>
              <a:t>را می‌دهد. برای مثال شما یک تگ سفارشی به نام </a:t>
            </a:r>
            <a:r>
              <a:rPr lang="en-US" sz="1600" dirty="0">
                <a:latin typeface="Tahoma" panose="020B0604030504040204" pitchFamily="34" charset="0"/>
              </a:rPr>
              <a:t>datepicker </a:t>
            </a:r>
            <a:r>
              <a:rPr lang="fa-IR" sz="1600" dirty="0" smtClean="0">
                <a:latin typeface="Tahoma" panose="020B0604030504040204" pitchFamily="34" charset="0"/>
              </a:rPr>
              <a:t> می‌نویسید </a:t>
            </a:r>
            <a:r>
              <a:rPr lang="fa-IR" sz="1600" dirty="0">
                <a:latin typeface="Tahoma" panose="020B0604030504040204" pitchFamily="34" charset="0"/>
              </a:rPr>
              <a:t>که دارای رفتار و ویژگی‌های خاص خود است و به راحتی عناصر </a:t>
            </a:r>
            <a:r>
              <a:rPr lang="en-US" sz="1600" dirty="0">
                <a:latin typeface="Tahoma" panose="020B0604030504040204" pitchFamily="34" charset="0"/>
              </a:rPr>
              <a:t>HTML </a:t>
            </a:r>
            <a:r>
              <a:rPr lang="fa-IR" sz="1600" dirty="0" smtClean="0">
                <a:latin typeface="Tahoma" panose="020B0604030504040204" pitchFamily="34" charset="0"/>
              </a:rPr>
              <a:t> رابا </a:t>
            </a:r>
            <a:r>
              <a:rPr lang="fa-IR" sz="1600" dirty="0">
                <a:latin typeface="Tahoma" panose="020B0604030504040204" pitchFamily="34" charset="0"/>
              </a:rPr>
              <a:t>استفاده از آن توسعه می‌دهید. مطمئنا آینده‌ی وب این گونه </a:t>
            </a:r>
            <a:r>
              <a:rPr lang="fa-IR" sz="1600" dirty="0" smtClean="0">
                <a:latin typeface="Tahoma" panose="020B0604030504040204" pitchFamily="34" charset="0"/>
              </a:rPr>
              <a:t>است.</a:t>
            </a:r>
            <a:endParaRPr lang="fa-IR" sz="1600" dirty="0">
              <a:latin typeface="Tahoma" panose="020B0604030504040204" pitchFamily="34" charset="0"/>
            </a:endParaRPr>
          </a:p>
        </p:txBody>
      </p:sp>
      <p:sp>
        <p:nvSpPr>
          <p:cNvPr id="3" name="TextBox 2"/>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19/28</a:t>
            </a:r>
            <a:endParaRPr lang="en-US" dirty="0">
              <a:solidFill>
                <a:srgbClr val="00B0F0"/>
              </a:solidFill>
            </a:endParaRPr>
          </a:p>
        </p:txBody>
      </p:sp>
    </p:spTree>
    <p:extLst>
      <p:ext uri="{BB962C8B-B14F-4D97-AF65-F5344CB8AC3E}">
        <p14:creationId xmlns:p14="http://schemas.microsoft.com/office/powerpoint/2010/main" val="1387211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25360"/>
            <a:ext cx="12191999" cy="5309146"/>
          </a:xfrm>
          <a:prstGeom prst="rect">
            <a:avLst/>
          </a:prstGeom>
        </p:spPr>
        <p:txBody>
          <a:bodyPr wrap="square">
            <a:spAutoFit/>
          </a:bodyPr>
          <a:lstStyle/>
          <a:p>
            <a:pPr marL="91440" algn="r" rtl="1"/>
            <a:endParaRPr lang="en-US" dirty="0" smtClean="0">
              <a:latin typeface="Tahoma" panose="020B0604030504040204" pitchFamily="34" charset="0"/>
            </a:endParaRPr>
          </a:p>
          <a:p>
            <a:pPr marL="91440" algn="r" rtl="1"/>
            <a:r>
              <a:rPr lang="fa-IR" dirty="0" smtClean="0">
                <a:latin typeface="Tahoma" panose="020B0604030504040204" pitchFamily="34" charset="0"/>
              </a:rPr>
              <a:t>چند </a:t>
            </a:r>
            <a:r>
              <a:rPr lang="fa-IR" dirty="0" smtClean="0">
                <a:latin typeface="Tahoma" panose="020B0604030504040204" pitchFamily="34" charset="0"/>
              </a:rPr>
              <a:t>مفهوم که قبل از شروع به کار با </a:t>
            </a:r>
            <a:r>
              <a:rPr lang="en-US" dirty="0" smtClean="0">
                <a:latin typeface="Tahoma" panose="020B0604030504040204" pitchFamily="34" charset="0"/>
              </a:rPr>
              <a:t>AngularJS</a:t>
            </a:r>
            <a:r>
              <a:rPr lang="fa-IR" dirty="0" smtClean="0">
                <a:latin typeface="Tahoma" panose="020B0604030504040204" pitchFamily="34" charset="0"/>
              </a:rPr>
              <a:t> باید بدانید.</a:t>
            </a:r>
          </a:p>
          <a:p>
            <a:pPr marL="91440" algn="r" rtl="1"/>
            <a:endParaRPr lang="fa-IR" dirty="0" smtClean="0">
              <a:latin typeface="Tahoma" panose="020B0604030504040204" pitchFamily="34" charset="0"/>
            </a:endParaRPr>
          </a:p>
          <a:p>
            <a:pPr marL="91440" algn="r" rtl="1">
              <a:lnSpc>
                <a:spcPct val="150000"/>
              </a:lnSpc>
            </a:pPr>
            <a:r>
              <a:rPr lang="en-US" b="0" i="0" dirty="0" smtClean="0">
                <a:effectLst/>
                <a:latin typeface="Tahoma" panose="020B0604030504040204" pitchFamily="34" charset="0"/>
              </a:rPr>
              <a:t>MVC ،MVP ، MVVM </a:t>
            </a:r>
            <a:r>
              <a:rPr lang="fa-IR" b="0" i="0" dirty="0" smtClean="0">
                <a:effectLst/>
                <a:latin typeface="Tahoma" panose="020B0604030504040204" pitchFamily="34" charset="0"/>
              </a:rPr>
              <a:t> و یا </a:t>
            </a:r>
            <a:r>
              <a:rPr lang="en-US" b="0" i="0" dirty="0" smtClean="0">
                <a:effectLst/>
                <a:latin typeface="Tahoma" panose="020B0604030504040204" pitchFamily="34" charset="0"/>
              </a:rPr>
              <a:t>MVW</a:t>
            </a:r>
          </a:p>
          <a:p>
            <a:pPr marL="91440" algn="r" rtl="1">
              <a:lnSpc>
                <a:spcPct val="150000"/>
              </a:lnSpc>
            </a:pPr>
            <a:r>
              <a:rPr lang="fa-IR" sz="1600" b="0" i="0" dirty="0" smtClean="0">
                <a:effectLst/>
                <a:latin typeface="Tahoma" panose="020B0604030504040204" pitchFamily="34" charset="0"/>
              </a:rPr>
              <a:t>الگوی طراحی پیشنهادی فریمورک</a:t>
            </a:r>
            <a:r>
              <a:rPr lang="en-US" sz="1600" b="0" i="0" dirty="0" smtClean="0">
                <a:effectLst/>
                <a:latin typeface="Tahoma" panose="020B0604030504040204" pitchFamily="34" charset="0"/>
              </a:rPr>
              <a:t>Angular </a:t>
            </a:r>
            <a:r>
              <a:rPr lang="fa-IR" sz="1600" b="0" i="0" dirty="0" smtClean="0">
                <a:effectLst/>
                <a:latin typeface="Tahoma" panose="020B0604030504040204" pitchFamily="34" charset="0"/>
              </a:rPr>
              <a:t> را </a:t>
            </a:r>
            <a:r>
              <a:rPr lang="en-US" sz="1600" b="0" i="0" dirty="0" smtClean="0">
                <a:effectLst/>
                <a:latin typeface="Tahoma" panose="020B0604030504040204" pitchFamily="34" charset="0"/>
              </a:rPr>
              <a:t>MVC</a:t>
            </a:r>
            <a:r>
              <a:rPr lang="fa-IR" sz="1600" b="0" i="0" dirty="0" smtClean="0">
                <a:effectLst/>
                <a:latin typeface="Tahoma" panose="020B0604030504040204" pitchFamily="34" charset="0"/>
              </a:rPr>
              <a:t> بیان کرده‌اند؛ اما </a:t>
            </a:r>
            <a:r>
              <a:rPr lang="en-US" sz="1600" b="0" i="0" dirty="0" smtClean="0">
                <a:effectLst/>
                <a:latin typeface="Tahoma" panose="020B0604030504040204" pitchFamily="34" charset="0"/>
              </a:rPr>
              <a:t>AngularJS </a:t>
            </a:r>
            <a:r>
              <a:rPr lang="fa-IR" sz="1600" b="0" i="0" dirty="0" smtClean="0">
                <a:effectLst/>
                <a:latin typeface="Tahoma" panose="020B0604030504040204" pitchFamily="34" charset="0"/>
              </a:rPr>
              <a:t> از انقیاد داده دوطرفه </a:t>
            </a:r>
          </a:p>
          <a:p>
            <a:pPr marL="91440" algn="r" rtl="1">
              <a:lnSpc>
                <a:spcPct val="150000"/>
              </a:lnSpc>
            </a:pPr>
            <a:r>
              <a:rPr lang="en-US" sz="1600" b="0" i="0" dirty="0" smtClean="0">
                <a:effectLst/>
                <a:latin typeface="Tahoma" panose="020B0604030504040204" pitchFamily="34" charset="0"/>
              </a:rPr>
              <a:t>Two Way Data Binding) </a:t>
            </a:r>
            <a:r>
              <a:rPr lang="fa-IR" sz="1600" b="0" i="0" dirty="0" smtClean="0">
                <a:effectLst/>
                <a:latin typeface="Tahoma" panose="020B0604030504040204" pitchFamily="34" charset="0"/>
              </a:rPr>
              <a:t>) نیز به خوبی پشتیبانی می‌کند و به همین دلیل عده ای آن را یک </a:t>
            </a:r>
            <a:r>
              <a:rPr lang="en-US" sz="1600" b="0" i="0" dirty="0" smtClean="0">
                <a:effectLst/>
                <a:latin typeface="Tahoma" panose="020B0604030504040204" pitchFamily="34" charset="0"/>
              </a:rPr>
              <a:t>MVVM Framework </a:t>
            </a:r>
            <a:r>
              <a:rPr lang="fa-IR" sz="1600" b="0" i="0" dirty="0" smtClean="0">
                <a:effectLst/>
                <a:latin typeface="Tahoma" panose="020B0604030504040204" pitchFamily="34" charset="0"/>
              </a:rPr>
              <a:t> تلقی می‌کنند. حتی داستان به همین جا ختم نمی‌شود و عده ای آن را به چشم </a:t>
            </a:r>
            <a:r>
              <a:rPr lang="en-US" sz="1600" b="0" i="0" dirty="0" smtClean="0">
                <a:effectLst/>
                <a:latin typeface="Tahoma" panose="020B0604030504040204" pitchFamily="34" charset="0"/>
              </a:rPr>
              <a:t>MVP  Framework  </a:t>
            </a:r>
            <a:r>
              <a:rPr lang="fa-IR" sz="1600" b="0" i="0" dirty="0" smtClean="0">
                <a:effectLst/>
                <a:latin typeface="Tahoma" panose="020B0604030504040204" pitchFamily="34" charset="0"/>
              </a:rPr>
              <a:t> نیز نگاه می‌کنند. در ابتدا سایت رسمی </a:t>
            </a:r>
            <a:r>
              <a:rPr lang="en-US" sz="1600" b="0" i="0" dirty="0" smtClean="0">
                <a:effectLst/>
                <a:latin typeface="Tahoma" panose="020B0604030504040204" pitchFamily="34" charset="0"/>
              </a:rPr>
              <a:t>AngularJS </a:t>
            </a:r>
            <a:r>
              <a:rPr lang="fa-IR" sz="1600" b="0" i="0" dirty="0" smtClean="0">
                <a:effectLst/>
                <a:latin typeface="Tahoma" panose="020B0604030504040204" pitchFamily="34" charset="0"/>
              </a:rPr>
              <a:t> الگوی طراحی مورد استفاده را </a:t>
            </a:r>
            <a:r>
              <a:rPr lang="en-US" sz="1600" b="0" i="0" dirty="0" smtClean="0">
                <a:effectLst/>
                <a:latin typeface="Tahoma" panose="020B0604030504040204" pitchFamily="34" charset="0"/>
              </a:rPr>
              <a:t>MVC </a:t>
            </a:r>
            <a:r>
              <a:rPr lang="fa-IR" sz="1600" b="0" i="0" dirty="0" smtClean="0">
                <a:effectLst/>
                <a:latin typeface="Tahoma" panose="020B0604030504040204" pitchFamily="34" charset="0"/>
              </a:rPr>
              <a:t> بیان می‌نمود ولی در این چند وقت اخیر عنوانش را به </a:t>
            </a:r>
            <a:r>
              <a:rPr lang="en-US" sz="1600" b="0" i="0" dirty="0" smtClean="0">
                <a:effectLst/>
                <a:latin typeface="Tahoma" panose="020B0604030504040204" pitchFamily="34" charset="0"/>
              </a:rPr>
              <a:t>MVW Framework </a:t>
            </a:r>
            <a:r>
              <a:rPr lang="fa-IR" sz="1600" b="0" i="0" dirty="0" smtClean="0">
                <a:effectLst/>
                <a:latin typeface="Tahoma" panose="020B0604030504040204" pitchFamily="34" charset="0"/>
              </a:rPr>
              <a:t> تغییر داده است.</a:t>
            </a:r>
          </a:p>
          <a:p>
            <a:pPr marL="91440" algn="r" rtl="1"/>
            <a:endParaRPr lang="fa-IR" b="0" i="0" dirty="0" smtClean="0">
              <a:effectLst/>
              <a:latin typeface="Tahoma" panose="020B0604030504040204" pitchFamily="34" charset="0"/>
            </a:endParaRPr>
          </a:p>
          <a:p>
            <a:pPr marL="91440" algn="r" rtl="1">
              <a:lnSpc>
                <a:spcPct val="150000"/>
              </a:lnSpc>
            </a:pPr>
            <a:r>
              <a:rPr lang="en-US" sz="1600" b="0" i="0" dirty="0" smtClean="0">
                <a:effectLst/>
                <a:latin typeface="Tahoma" panose="020B0604030504040204" pitchFamily="34" charset="0"/>
              </a:rPr>
              <a:t>MVW </a:t>
            </a:r>
            <a:r>
              <a:rPr lang="fa-IR" sz="1600" b="0" i="0" dirty="0" smtClean="0">
                <a:effectLst/>
                <a:latin typeface="Tahoma" panose="020B0604030504040204" pitchFamily="34" charset="0"/>
              </a:rPr>
              <a:t> مخفف عبارت </a:t>
            </a:r>
            <a:r>
              <a:rPr lang="en-US" sz="1600" b="0" i="0" dirty="0" smtClean="0">
                <a:effectLst/>
                <a:latin typeface="Tahoma" panose="020B0604030504040204" pitchFamily="34" charset="0"/>
              </a:rPr>
              <a:t>Model View Whatever</a:t>
            </a:r>
            <a:r>
              <a:rPr lang="fa-IR" sz="1600" b="0" i="0" dirty="0" smtClean="0">
                <a:effectLst/>
                <a:latin typeface="Tahoma" panose="020B0604030504040204" pitchFamily="34" charset="0"/>
              </a:rPr>
              <a:t> هست و کاملا مفهومش مشخص است. </a:t>
            </a:r>
            <a:r>
              <a:rPr lang="en-US" sz="1600" b="0" i="0" dirty="0" smtClean="0">
                <a:effectLst/>
                <a:latin typeface="Tahoma" panose="020B0604030504040204" pitchFamily="34" charset="0"/>
              </a:rPr>
              <a:t>Model </a:t>
            </a:r>
            <a:r>
              <a:rPr lang="fa-IR" sz="1600" b="0" i="0" dirty="0" smtClean="0">
                <a:effectLst/>
                <a:latin typeface="Tahoma" panose="020B0604030504040204" pitchFamily="34" charset="0"/>
              </a:rPr>
              <a:t> و </a:t>
            </a:r>
            <a:r>
              <a:rPr lang="en-US" sz="1600" b="0" i="0" dirty="0" smtClean="0">
                <a:effectLst/>
                <a:latin typeface="Tahoma" panose="020B0604030504040204" pitchFamily="34" charset="0"/>
              </a:rPr>
              <a:t>View</a:t>
            </a:r>
            <a:r>
              <a:rPr lang="fa-IR" sz="1600" b="0" i="0" dirty="0" smtClean="0">
                <a:effectLst/>
                <a:latin typeface="Tahoma" panose="020B0604030504040204" pitchFamily="34" charset="0"/>
              </a:rPr>
              <a:t> بخش‌های مشترک تمام الگو‌ها بودند و تنها بخش سوم مورد اختلاف توسعه دهندگان بود؛ در نتیجه انتخاب آن را بر عهده‌ی استفاده کننده قرار داده اند و تمام امکانات لازم برای پیاده‌سازی این الگو‌های طراحی را فراهم کرده اند</a:t>
            </a:r>
            <a:r>
              <a:rPr lang="fa-IR" sz="1600" b="0" i="0" dirty="0" smtClean="0">
                <a:effectLst/>
                <a:latin typeface="Tahoma" panose="020B0604030504040204" pitchFamily="34" charset="0"/>
              </a:rPr>
              <a:t>.</a:t>
            </a:r>
            <a:endParaRPr lang="en-US" sz="1600" b="0" i="0" dirty="0" smtClean="0">
              <a:effectLst/>
              <a:latin typeface="Tahoma" panose="020B0604030504040204" pitchFamily="34" charset="0"/>
            </a:endParaRPr>
          </a:p>
          <a:p>
            <a:pPr marL="91440" algn="r" rtl="1">
              <a:lnSpc>
                <a:spcPct val="150000"/>
              </a:lnSpc>
            </a:pPr>
            <a:endParaRPr lang="fa-IR" sz="1600" b="0" i="0" dirty="0" smtClean="0">
              <a:effectLst/>
              <a:latin typeface="Tahoma" panose="020B0604030504040204" pitchFamily="34" charset="0"/>
            </a:endParaRPr>
          </a:p>
          <a:p>
            <a:pPr marL="91440" algn="r" rtl="1">
              <a:lnSpc>
                <a:spcPct val="150000"/>
              </a:lnSpc>
            </a:pPr>
            <a:r>
              <a:rPr lang="fa-IR" sz="1600" b="0" i="0" dirty="0" smtClean="0">
                <a:effectLst/>
                <a:latin typeface="Tahoma" panose="020B0604030504040204" pitchFamily="34" charset="0"/>
              </a:rPr>
              <a:t>تفکر</a:t>
            </a:r>
            <a:r>
              <a:rPr lang="en-US" sz="1600" b="0" i="0" dirty="0" smtClean="0">
                <a:effectLst/>
                <a:latin typeface="Tahoma" panose="020B0604030504040204" pitchFamily="34" charset="0"/>
              </a:rPr>
              <a:t>MVC </a:t>
            </a:r>
            <a:r>
              <a:rPr lang="fa-IR" sz="1600" b="0" i="0" dirty="0" smtClean="0">
                <a:effectLst/>
                <a:latin typeface="Tahoma" panose="020B0604030504040204" pitchFamily="34" charset="0"/>
              </a:rPr>
              <a:t> این را بیان می‌کند که باید جداسازی واضح و روشنی بین مدیریت داده‌ها </a:t>
            </a:r>
            <a:r>
              <a:rPr lang="en-US" sz="1600" b="0" i="0" dirty="0" smtClean="0">
                <a:effectLst/>
                <a:latin typeface="Tahoma" panose="020B0604030504040204" pitchFamily="34" charset="0"/>
              </a:rPr>
              <a:t>Model)</a:t>
            </a:r>
            <a:r>
              <a:rPr lang="fa-IR" sz="1600" b="0" i="0" dirty="0" smtClean="0">
                <a:effectLst/>
                <a:latin typeface="Tahoma" panose="020B0604030504040204" pitchFamily="34" charset="0"/>
              </a:rPr>
              <a:t>)</a:t>
            </a:r>
            <a:r>
              <a:rPr lang="en-US" sz="1600" b="0" i="0" dirty="0" smtClean="0">
                <a:effectLst/>
                <a:latin typeface="Tahoma" panose="020B0604030504040204" pitchFamily="34" charset="0"/>
              </a:rPr>
              <a:t>، </a:t>
            </a:r>
            <a:r>
              <a:rPr lang="fa-IR" sz="1600" b="0" i="0" dirty="0" smtClean="0">
                <a:effectLst/>
                <a:latin typeface="Tahoma" panose="020B0604030504040204" pitchFamily="34" charset="0"/>
              </a:rPr>
              <a:t>منطق برنامه</a:t>
            </a:r>
            <a:r>
              <a:rPr lang="en-US" sz="1600" b="0" i="0" dirty="0" smtClean="0">
                <a:effectLst/>
                <a:latin typeface="Tahoma" panose="020B0604030504040204" pitchFamily="34" charset="0"/>
              </a:rPr>
              <a:t>Controller) </a:t>
            </a:r>
            <a:r>
              <a:rPr lang="fa-IR" sz="1600" b="0" i="0" dirty="0" smtClean="0">
                <a:effectLst/>
                <a:latin typeface="Tahoma" panose="020B0604030504040204" pitchFamily="34" charset="0"/>
              </a:rPr>
              <a:t>)</a:t>
            </a:r>
          </a:p>
          <a:p>
            <a:pPr marL="91440" algn="r" rtl="1">
              <a:lnSpc>
                <a:spcPct val="150000"/>
              </a:lnSpc>
            </a:pPr>
            <a:r>
              <a:rPr lang="fa-IR" sz="1600" b="0" i="0" dirty="0" smtClean="0">
                <a:effectLst/>
                <a:latin typeface="Tahoma" panose="020B0604030504040204" pitchFamily="34" charset="0"/>
              </a:rPr>
              <a:t>و نمایش داده‌ها به کاربر </a:t>
            </a:r>
            <a:r>
              <a:rPr lang="en-US" sz="1600" b="0" i="0" dirty="0" smtClean="0">
                <a:effectLst/>
                <a:latin typeface="Tahoma" panose="020B0604030504040204" pitchFamily="34" charset="0"/>
              </a:rPr>
              <a:t>View)</a:t>
            </a:r>
            <a:r>
              <a:rPr lang="fa-IR" sz="1600" b="0" i="0" dirty="0" smtClean="0">
                <a:effectLst/>
                <a:latin typeface="Tahoma" panose="020B0604030504040204" pitchFamily="34" charset="0"/>
              </a:rPr>
              <a:t>) وجود داشته باشد و در اصل هدفش جداسازی اجزای رابط کاربری به بخش هایی مجزا است.</a:t>
            </a:r>
            <a:endParaRPr lang="en-US" sz="1600" b="0" i="0" dirty="0" smtClean="0">
              <a:effectLst/>
              <a:latin typeface="Tahoma" panose="020B0604030504040204" pitchFamily="34" charset="0"/>
            </a:endParaRPr>
          </a:p>
        </p:txBody>
      </p:sp>
      <p:sp>
        <p:nvSpPr>
          <p:cNvPr id="6" name="TextBox 5"/>
          <p:cNvSpPr txBox="1"/>
          <p:nvPr/>
        </p:nvSpPr>
        <p:spPr>
          <a:xfrm>
            <a:off x="0" y="6488668"/>
            <a:ext cx="675861" cy="369332"/>
          </a:xfrm>
          <a:prstGeom prst="rect">
            <a:avLst/>
          </a:prstGeom>
          <a:noFill/>
        </p:spPr>
        <p:txBody>
          <a:bodyPr wrap="square" rtlCol="0">
            <a:spAutoFit/>
          </a:bodyPr>
          <a:lstStyle/>
          <a:p>
            <a:r>
              <a:rPr lang="en-US" dirty="0" smtClean="0">
                <a:solidFill>
                  <a:srgbClr val="00B0F0"/>
                </a:solidFill>
              </a:rPr>
              <a:t>2/28</a:t>
            </a:r>
            <a:endParaRPr lang="en-US" dirty="0">
              <a:solidFill>
                <a:srgbClr val="00B0F0"/>
              </a:solidFill>
            </a:endParaRPr>
          </a:p>
        </p:txBody>
      </p:sp>
    </p:spTree>
    <p:extLst>
      <p:ext uri="{BB962C8B-B14F-4D97-AF65-F5344CB8AC3E}">
        <p14:creationId xmlns:p14="http://schemas.microsoft.com/office/powerpoint/2010/main" val="1320512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304"/>
            <a:ext cx="12192000" cy="6104235"/>
          </a:xfrm>
          <a:prstGeom prst="rect">
            <a:avLst/>
          </a:prstGeom>
        </p:spPr>
        <p:txBody>
          <a:bodyPr wrap="square">
            <a:spAutoFit/>
          </a:bodyPr>
          <a:lstStyle/>
          <a:p>
            <a:pPr marL="91440" lvl="1" algn="r" rtl="1">
              <a:lnSpc>
                <a:spcPct val="200000"/>
              </a:lnSpc>
              <a:spcBef>
                <a:spcPts val="50"/>
              </a:spcBef>
              <a:spcAft>
                <a:spcPts val="50"/>
              </a:spcAft>
            </a:pPr>
            <a:r>
              <a:rPr lang="fa-IR" sz="1600" dirty="0" smtClean="0">
                <a:latin typeface="Tahoma" panose="020B0604030504040204" pitchFamily="34" charset="0"/>
              </a:rPr>
              <a:t> </a:t>
            </a:r>
            <a:r>
              <a:rPr lang="fa-IR" sz="1600" dirty="0">
                <a:latin typeface="Tahoma" panose="020B0604030504040204" pitchFamily="34" charset="0"/>
              </a:rPr>
              <a:t>اما هنوز خیلی از مرورگرها از این ویژگی پشتیبانی نمی‌کنند.</a:t>
            </a:r>
          </a:p>
          <a:p>
            <a:pPr marL="91440" lvl="1" algn="r" rtl="1">
              <a:lnSpc>
                <a:spcPct val="200000"/>
              </a:lnSpc>
              <a:spcBef>
                <a:spcPts val="50"/>
              </a:spcBef>
              <a:spcAft>
                <a:spcPts val="50"/>
              </a:spcAft>
            </a:pPr>
            <a:r>
              <a:rPr lang="fa-IR" sz="1600" dirty="0">
                <a:latin typeface="Tahoma" panose="020B0604030504040204" pitchFamily="34" charset="0"/>
              </a:rPr>
              <a:t>یکی دیگر از معادل‌های  </a:t>
            </a:r>
            <a:r>
              <a:rPr lang="en-US" sz="1600" dirty="0">
                <a:latin typeface="Tahoma" panose="020B0604030504040204" pitchFamily="34" charset="0"/>
              </a:rPr>
              <a:t>Web Component‌</a:t>
            </a:r>
            <a:r>
              <a:rPr lang="fa-IR" sz="1600" dirty="0">
                <a:latin typeface="Tahoma" panose="020B0604030504040204" pitchFamily="34" charset="0"/>
              </a:rPr>
              <a:t>های امروز را می‌توان ویجت‌های </a:t>
            </a:r>
            <a:r>
              <a:rPr lang="en-US" sz="1600" dirty="0">
                <a:latin typeface="Tahoma" panose="020B0604030504040204" pitchFamily="34" charset="0"/>
              </a:rPr>
              <a:t>jQuery UI </a:t>
            </a:r>
            <a:r>
              <a:rPr lang="fa-IR" sz="1600" dirty="0" smtClean="0">
                <a:latin typeface="Tahoma" panose="020B0604030504040204" pitchFamily="34" charset="0"/>
              </a:rPr>
              <a:t> دانست</a:t>
            </a:r>
            <a:r>
              <a:rPr lang="fa-IR" sz="1600" dirty="0">
                <a:latin typeface="Tahoma" panose="020B0604030504040204" pitchFamily="34" charset="0"/>
              </a:rPr>
              <a:t>. اگر بخواهم تعریفی از ویجت ارائه دهم به این گونه است که یک ویجت؛ کدهای </a:t>
            </a:r>
            <a:r>
              <a:rPr lang="en-US" sz="1600" dirty="0" smtClean="0">
                <a:latin typeface="Tahoma" panose="020B0604030504040204" pitchFamily="34" charset="0"/>
              </a:rPr>
              <a:t>HTML</a:t>
            </a:r>
            <a:r>
              <a:rPr lang="fa-IR" sz="1600" dirty="0" smtClean="0">
                <a:latin typeface="Tahoma" panose="020B0604030504040204" pitchFamily="34" charset="0"/>
              </a:rPr>
              <a:t> </a:t>
            </a:r>
            <a:r>
              <a:rPr lang="en-US" sz="1600" dirty="0" smtClean="0">
                <a:latin typeface="Tahoma" panose="020B0604030504040204" pitchFamily="34" charset="0"/>
              </a:rPr>
              <a:t>، </a:t>
            </a:r>
            <a:r>
              <a:rPr lang="en-US" sz="1600" dirty="0">
                <a:latin typeface="Tahoma" panose="020B0604030504040204" pitchFamily="34" charset="0"/>
              </a:rPr>
              <a:t>CSS </a:t>
            </a:r>
            <a:r>
              <a:rPr lang="fa-IR" sz="1600" dirty="0" smtClean="0">
                <a:latin typeface="Tahoma" panose="020B0604030504040204" pitchFamily="34" charset="0"/>
              </a:rPr>
              <a:t> و </a:t>
            </a:r>
            <a:r>
              <a:rPr lang="en-US" sz="1600" dirty="0">
                <a:latin typeface="Tahoma" panose="020B0604030504040204" pitchFamily="34" charset="0"/>
              </a:rPr>
              <a:t>javascript </a:t>
            </a:r>
            <a:r>
              <a:rPr lang="fa-IR" sz="1600" dirty="0" smtClean="0">
                <a:latin typeface="Tahoma" panose="020B0604030504040204" pitchFamily="34" charset="0"/>
              </a:rPr>
              <a:t> مرتبط </a:t>
            </a:r>
            <a:r>
              <a:rPr lang="fa-IR" sz="1600" dirty="0">
                <a:latin typeface="Tahoma" panose="020B0604030504040204" pitchFamily="34" charset="0"/>
              </a:rPr>
              <a:t>به هم را کپسوله کرده است. مهم‌ترین مزیت ویجت ها، قابلیت استفاده‌ی مجدد آن‌هاست، به این دلیل که تمام منطق مورد نیاز را در خود کپسوله کرده است؛ برای مثال ویجت </a:t>
            </a:r>
            <a:r>
              <a:rPr lang="en-US" sz="1600" dirty="0">
                <a:latin typeface="Tahoma" panose="020B0604030504040204" pitchFamily="34" charset="0"/>
              </a:rPr>
              <a:t>datepicker </a:t>
            </a:r>
            <a:r>
              <a:rPr lang="fa-IR" sz="1600" dirty="0" smtClean="0">
                <a:latin typeface="Tahoma" panose="020B0604030504040204" pitchFamily="34" charset="0"/>
              </a:rPr>
              <a:t> که </a:t>
            </a:r>
            <a:r>
              <a:rPr lang="fa-IR" sz="1600" dirty="0">
                <a:latin typeface="Tahoma" panose="020B0604030504040204" pitchFamily="34" charset="0"/>
              </a:rPr>
              <a:t>به راحتی در برنامه‌های مختلف بدون احتیاج به نوشتن کدی قابل استفاده است.</a:t>
            </a:r>
          </a:p>
          <a:p>
            <a:pPr marL="91440" lvl="1" algn="r" rtl="1">
              <a:lnSpc>
                <a:spcPct val="200000"/>
              </a:lnSpc>
              <a:spcBef>
                <a:spcPts val="50"/>
              </a:spcBef>
              <a:spcAft>
                <a:spcPts val="50"/>
              </a:spcAft>
            </a:pPr>
            <a:r>
              <a:rPr lang="fa-IR" sz="1600" dirty="0">
                <a:latin typeface="Tahoma" panose="020B0604030504040204" pitchFamily="34" charset="0"/>
              </a:rPr>
              <a:t>خب، متاسفانه </a:t>
            </a:r>
            <a:r>
              <a:rPr lang="en-US" sz="1600" dirty="0">
                <a:latin typeface="Tahoma" panose="020B0604030504040204" pitchFamily="34" charset="0"/>
              </a:rPr>
              <a:t>Web Component‌</a:t>
            </a:r>
            <a:r>
              <a:rPr lang="fa-IR" sz="1600" dirty="0">
                <a:latin typeface="Tahoma" panose="020B0604030504040204" pitchFamily="34" charset="0"/>
              </a:rPr>
              <a:t>ها هنوز در دنیای وب امروزی رایج نشده اند و ویجت‌ها هم آنچنان  قدرت </a:t>
            </a:r>
            <a:r>
              <a:rPr lang="en-US" sz="1600" dirty="0">
                <a:latin typeface="Tahoma" panose="020B0604030504040204" pitchFamily="34" charset="0"/>
              </a:rPr>
              <a:t>Web Component‌</a:t>
            </a:r>
            <a:r>
              <a:rPr lang="fa-IR" sz="1600" dirty="0">
                <a:latin typeface="Tahoma" panose="020B0604030504040204" pitchFamily="34" charset="0"/>
              </a:rPr>
              <a:t>ها را ندارند. خب </a:t>
            </a:r>
            <a:r>
              <a:rPr lang="en-US" sz="1600" dirty="0">
                <a:latin typeface="Tahoma" panose="020B0604030504040204" pitchFamily="34" charset="0"/>
              </a:rPr>
              <a:t>Angular </a:t>
            </a:r>
            <a:r>
              <a:rPr lang="fa-IR" sz="1600" dirty="0" smtClean="0">
                <a:latin typeface="Tahoma" panose="020B0604030504040204" pitchFamily="34" charset="0"/>
              </a:rPr>
              <a:t> با </a:t>
            </a:r>
            <a:r>
              <a:rPr lang="fa-IR" sz="1600" dirty="0">
                <a:latin typeface="Tahoma" panose="020B0604030504040204" pitchFamily="34" charset="0"/>
              </a:rPr>
              <a:t>استفاده از امکان تعریف </a:t>
            </a:r>
            <a:r>
              <a:rPr lang="en-US" sz="1600" dirty="0">
                <a:latin typeface="Tahoma" panose="020B0604030504040204" pitchFamily="34" charset="0"/>
              </a:rPr>
              <a:t>Directive‌</a:t>
            </a:r>
            <a:r>
              <a:rPr lang="fa-IR" sz="1600" dirty="0">
                <a:latin typeface="Tahoma" panose="020B0604030504040204" pitchFamily="34" charset="0"/>
              </a:rPr>
              <a:t>های سفارشی به </a:t>
            </a:r>
            <a:r>
              <a:rPr lang="fa-IR" sz="1600" dirty="0" smtClean="0">
                <a:latin typeface="Tahoma" panose="020B0604030504040204" pitchFamily="34" charset="0"/>
              </a:rPr>
              <a:t>صورت</a:t>
            </a:r>
            <a:r>
              <a:rPr lang="en-US" sz="1600" dirty="0" smtClean="0">
                <a:latin typeface="Tahoma" panose="020B0604030504040204" pitchFamily="34" charset="0"/>
              </a:rPr>
              <a:t>cross-browser </a:t>
            </a:r>
            <a:r>
              <a:rPr lang="fa-IR" sz="1600" dirty="0" smtClean="0">
                <a:latin typeface="Tahoma" panose="020B0604030504040204" pitchFamily="34" charset="0"/>
              </a:rPr>
              <a:t> امکان </a:t>
            </a:r>
            <a:r>
              <a:rPr lang="fa-IR" sz="1600" dirty="0">
                <a:latin typeface="Tahoma" panose="020B0604030504040204" pitchFamily="34" charset="0"/>
              </a:rPr>
              <a:t>تعریف عناصر سفارشیه همانند </a:t>
            </a:r>
            <a:endParaRPr lang="fa-IR" sz="1600" dirty="0" smtClean="0">
              <a:latin typeface="Tahoma" panose="020B0604030504040204" pitchFamily="34" charset="0"/>
            </a:endParaRPr>
          </a:p>
          <a:p>
            <a:pPr marL="91440" lvl="1" algn="r" rtl="1">
              <a:lnSpc>
                <a:spcPct val="200000"/>
              </a:lnSpc>
              <a:spcBef>
                <a:spcPts val="50"/>
              </a:spcBef>
              <a:spcAft>
                <a:spcPts val="50"/>
              </a:spcAft>
            </a:pPr>
            <a:r>
              <a:rPr lang="en-US" sz="1600" dirty="0" smtClean="0">
                <a:latin typeface="Tahoma" panose="020B0604030504040204" pitchFamily="34" charset="0"/>
              </a:rPr>
              <a:t>web </a:t>
            </a:r>
            <a:r>
              <a:rPr lang="en-US" sz="1600" dirty="0">
                <a:latin typeface="Tahoma" panose="020B0604030504040204" pitchFamily="34" charset="0"/>
              </a:rPr>
              <a:t>Component‌</a:t>
            </a:r>
            <a:r>
              <a:rPr lang="fa-IR" sz="1600" dirty="0">
                <a:latin typeface="Tahoma" panose="020B0604030504040204" pitchFamily="34" charset="0"/>
              </a:rPr>
              <a:t>ها را به شما می‌دهد. حتی به عقیده‌ی عده ای </a:t>
            </a:r>
            <a:r>
              <a:rPr lang="en-US" sz="1600" dirty="0">
                <a:latin typeface="Tahoma" panose="020B0604030504040204" pitchFamily="34" charset="0"/>
              </a:rPr>
              <a:t>Directive‌</a:t>
            </a:r>
            <a:r>
              <a:rPr lang="fa-IR" sz="1600" dirty="0">
                <a:latin typeface="Tahoma" panose="020B0604030504040204" pitchFamily="34" charset="0"/>
              </a:rPr>
              <a:t>ها بسیار قدرتمند‌تر از </a:t>
            </a:r>
            <a:r>
              <a:rPr lang="en-US" sz="1600" dirty="0">
                <a:latin typeface="Tahoma" panose="020B0604030504040204" pitchFamily="34" charset="0"/>
              </a:rPr>
              <a:t>Web Components </a:t>
            </a:r>
            <a:r>
              <a:rPr lang="fa-IR" sz="1600" dirty="0">
                <a:latin typeface="Tahoma" panose="020B0604030504040204" pitchFamily="34" charset="0"/>
              </a:rPr>
              <a:t>عمل می‌کنند و راحتی کار با آن‌ها بیشتر است.</a:t>
            </a:r>
          </a:p>
          <a:p>
            <a:pPr marL="91440" lvl="1" algn="r" rtl="1">
              <a:lnSpc>
                <a:spcPct val="200000"/>
              </a:lnSpc>
              <a:spcBef>
                <a:spcPts val="50"/>
              </a:spcBef>
              <a:spcAft>
                <a:spcPts val="50"/>
              </a:spcAft>
            </a:pPr>
            <a:r>
              <a:rPr lang="fa-IR" sz="1600" dirty="0">
                <a:latin typeface="Tahoma" panose="020B0604030504040204" pitchFamily="34" charset="0"/>
              </a:rPr>
              <a:t>با استفاده از </a:t>
            </a:r>
            <a:r>
              <a:rPr lang="en-US" sz="1600" dirty="0">
                <a:latin typeface="Tahoma" panose="020B0604030504040204" pitchFamily="34" charset="0"/>
              </a:rPr>
              <a:t>Directive‌</a:t>
            </a:r>
            <a:r>
              <a:rPr lang="fa-IR" sz="1600" dirty="0">
                <a:latin typeface="Tahoma" panose="020B0604030504040204" pitchFamily="34" charset="0"/>
              </a:rPr>
              <a:t>ها می‌توانید عنصر </a:t>
            </a:r>
            <a:r>
              <a:rPr lang="en-US" sz="1600" dirty="0">
                <a:latin typeface="Tahoma" panose="020B0604030504040204" pitchFamily="34" charset="0"/>
              </a:rPr>
              <a:t>HTML </a:t>
            </a:r>
            <a:r>
              <a:rPr lang="fa-IR" sz="1600" dirty="0">
                <a:latin typeface="Tahoma" panose="020B0604030504040204" pitchFamily="34" charset="0"/>
              </a:rPr>
              <a:t>سفارشی مثل </a:t>
            </a:r>
            <a:r>
              <a:rPr lang="en-US" sz="1600" dirty="0" smtClean="0">
                <a:latin typeface="Tahoma" panose="020B0604030504040204" pitchFamily="34" charset="0"/>
              </a:rPr>
              <a:t>datepicker&gt;</a:t>
            </a:r>
            <a:r>
              <a:rPr lang="fa-IR" sz="1600" dirty="0" smtClean="0">
                <a:latin typeface="Tahoma" panose="020B0604030504040204" pitchFamily="34" charset="0"/>
              </a:rPr>
              <a:t>&gt;</a:t>
            </a:r>
            <a:r>
              <a:rPr lang="en-US" sz="1600" dirty="0" smtClean="0">
                <a:latin typeface="Tahoma" panose="020B0604030504040204" pitchFamily="34" charset="0"/>
              </a:rPr>
              <a:t>،  </a:t>
            </a:r>
            <a:r>
              <a:rPr lang="fa-IR" sz="1600" dirty="0">
                <a:latin typeface="Tahoma" panose="020B0604030504040204" pitchFamily="34" charset="0"/>
              </a:rPr>
              <a:t>خاصیت سفارشی مثل </a:t>
            </a:r>
            <a:r>
              <a:rPr lang="en-US" sz="1600" dirty="0">
                <a:latin typeface="Tahoma" panose="020B0604030504040204" pitchFamily="34" charset="0"/>
              </a:rPr>
              <a:t>ng-controller، </a:t>
            </a:r>
            <a:r>
              <a:rPr lang="fa-IR" sz="1600" dirty="0">
                <a:latin typeface="Tahoma" panose="020B0604030504040204" pitchFamily="34" charset="0"/>
              </a:rPr>
              <a:t>رویداد سفارشی مثل </a:t>
            </a:r>
            <a:r>
              <a:rPr lang="en-US" sz="1600" dirty="0">
                <a:latin typeface="Tahoma" panose="020B0604030504040204" pitchFamily="34" charset="0"/>
              </a:rPr>
              <a:t>ng-click </a:t>
            </a:r>
            <a:r>
              <a:rPr lang="fa-IR" sz="1600" dirty="0" smtClean="0">
                <a:latin typeface="Tahoma" panose="020B0604030504040204" pitchFamily="34" charset="0"/>
              </a:rPr>
              <a:t> را  </a:t>
            </a:r>
            <a:r>
              <a:rPr lang="fa-IR" sz="1600" dirty="0">
                <a:latin typeface="Tahoma" panose="020B0604030504040204" pitchFamily="34" charset="0"/>
              </a:rPr>
              <a:t>تعریف کنید و یا حتی حالت و اتفاقات رخ داده در برنامه را زیر نظر بگیرید.</a:t>
            </a:r>
          </a:p>
          <a:p>
            <a:pPr marL="91440" lvl="1" algn="r" rtl="1">
              <a:lnSpc>
                <a:spcPct val="200000"/>
              </a:lnSpc>
              <a:spcBef>
                <a:spcPts val="50"/>
              </a:spcBef>
              <a:spcAft>
                <a:spcPts val="50"/>
              </a:spcAft>
            </a:pPr>
            <a:r>
              <a:rPr lang="fa-IR" sz="1600" dirty="0">
                <a:latin typeface="Tahoma" panose="020B0604030504040204" pitchFamily="34" charset="0"/>
              </a:rPr>
              <a:t>و این یکی از دلایلی است که می‌گویند </a:t>
            </a:r>
            <a:r>
              <a:rPr lang="en-US" sz="1600" dirty="0">
                <a:latin typeface="Tahoma" panose="020B0604030504040204" pitchFamily="34" charset="0"/>
              </a:rPr>
              <a:t>Angular </a:t>
            </a:r>
            <a:r>
              <a:rPr lang="fa-IR" sz="1600" dirty="0" smtClean="0">
                <a:latin typeface="Tahoma" panose="020B0604030504040204" pitchFamily="34" charset="0"/>
              </a:rPr>
              <a:t> دارای </a:t>
            </a:r>
            <a:r>
              <a:rPr lang="fa-IR" sz="1600" dirty="0">
                <a:latin typeface="Tahoma" panose="020B0604030504040204" pitchFamily="34" charset="0"/>
              </a:rPr>
              <a:t>ویژگی </a:t>
            </a:r>
            <a:r>
              <a:rPr lang="en-US" sz="1600" dirty="0">
                <a:latin typeface="Tahoma" panose="020B0604030504040204" pitchFamily="34" charset="0"/>
              </a:rPr>
              <a:t>forward-thinking </a:t>
            </a:r>
            <a:r>
              <a:rPr lang="fa-IR" sz="1600" dirty="0" smtClean="0">
                <a:latin typeface="Tahoma" panose="020B0604030504040204" pitchFamily="34" charset="0"/>
              </a:rPr>
              <a:t> است</a:t>
            </a:r>
            <a:r>
              <a:rPr lang="fa-IR" sz="1600" dirty="0">
                <a:latin typeface="Tahoma" panose="020B0604030504040204" pitchFamily="34" charset="0"/>
              </a:rPr>
              <a:t>.</a:t>
            </a:r>
          </a:p>
        </p:txBody>
      </p:sp>
      <p:sp>
        <p:nvSpPr>
          <p:cNvPr id="4" name="TextBox 3"/>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20/28</a:t>
            </a:r>
            <a:endParaRPr lang="en-US" dirty="0">
              <a:solidFill>
                <a:srgbClr val="00B0F0"/>
              </a:solidFill>
            </a:endParaRPr>
          </a:p>
        </p:txBody>
      </p:sp>
    </p:spTree>
    <p:extLst>
      <p:ext uri="{BB962C8B-B14F-4D97-AF65-F5344CB8AC3E}">
        <p14:creationId xmlns:p14="http://schemas.microsoft.com/office/powerpoint/2010/main" val="1456572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3708"/>
            <a:ext cx="12192000" cy="7309693"/>
          </a:xfrm>
          <a:prstGeom prst="rect">
            <a:avLst/>
          </a:prstGeom>
        </p:spPr>
        <p:txBody>
          <a:bodyPr wrap="square">
            <a:spAutoFit/>
          </a:bodyPr>
          <a:lstStyle/>
          <a:p>
            <a:pPr lvl="1" indent="-365760" algn="r" rtl="1">
              <a:lnSpc>
                <a:spcPct val="150000"/>
              </a:lnSpc>
              <a:spcBef>
                <a:spcPts val="50"/>
              </a:spcBef>
              <a:spcAft>
                <a:spcPts val="50"/>
              </a:spcAft>
            </a:pPr>
            <a:r>
              <a:rPr lang="fa-IR" sz="1600" b="1" dirty="0">
                <a:solidFill>
                  <a:srgbClr val="FFFF00"/>
                </a:solidFill>
                <a:latin typeface="Tahoma" panose="020B0604030504040204" pitchFamily="34" charset="0"/>
              </a:rPr>
              <a:t>آشنایی با </a:t>
            </a:r>
            <a:r>
              <a:rPr lang="en-US" sz="1600" b="1" dirty="0">
                <a:solidFill>
                  <a:srgbClr val="FFFF00"/>
                </a:solidFill>
                <a:latin typeface="Tahoma" panose="020B0604030504040204" pitchFamily="34" charset="0"/>
              </a:rPr>
              <a:t>Directive </a:t>
            </a:r>
            <a:r>
              <a:rPr lang="fa-IR" sz="1600" b="1" dirty="0" smtClean="0">
                <a:solidFill>
                  <a:srgbClr val="FFFF00"/>
                </a:solidFill>
                <a:latin typeface="Tahoma" panose="020B0604030504040204" pitchFamily="34" charset="0"/>
              </a:rPr>
              <a:t>ها</a:t>
            </a:r>
            <a:endParaRPr lang="en-US" sz="1600" b="1" dirty="0" smtClean="0">
              <a:solidFill>
                <a:srgbClr val="FFFF00"/>
              </a:solidFill>
              <a:latin typeface="Tahoma" panose="020B0604030504040204" pitchFamily="34" charset="0"/>
            </a:endParaRPr>
          </a:p>
          <a:p>
            <a:pPr lvl="1" indent="-365760" algn="r" rtl="1">
              <a:lnSpc>
                <a:spcPct val="150000"/>
              </a:lnSpc>
              <a:spcBef>
                <a:spcPts val="50"/>
              </a:spcBef>
              <a:spcAft>
                <a:spcPts val="50"/>
              </a:spcAft>
            </a:pPr>
            <a:r>
              <a:rPr lang="fa-IR" sz="1600" dirty="0" smtClean="0"/>
              <a:t>الگوی ساخت یک </a:t>
            </a:r>
            <a:r>
              <a:rPr lang="en-US" sz="1600" dirty="0" smtClean="0"/>
              <a:t>Directive</a:t>
            </a:r>
            <a:r>
              <a:rPr lang="fa-IR" sz="1600" dirty="0"/>
              <a:t> </a:t>
            </a:r>
            <a:r>
              <a:rPr lang="fa-IR" sz="1600" dirty="0" smtClean="0"/>
              <a:t>به صورت زیر است.</a:t>
            </a:r>
          </a:p>
          <a:p>
            <a:pPr lvl="1" indent="-365760" algn="r" rtl="1">
              <a:lnSpc>
                <a:spcPct val="150000"/>
              </a:lnSpc>
              <a:spcBef>
                <a:spcPts val="50"/>
              </a:spcBef>
              <a:spcAft>
                <a:spcPts val="50"/>
              </a:spcAft>
            </a:pPr>
            <a:endParaRPr lang="fa-IR" sz="1600" dirty="0"/>
          </a:p>
          <a:p>
            <a:pPr lvl="1" indent="-365760" algn="r" rtl="1">
              <a:lnSpc>
                <a:spcPct val="150000"/>
              </a:lnSpc>
              <a:spcBef>
                <a:spcPts val="50"/>
              </a:spcBef>
              <a:spcAft>
                <a:spcPts val="50"/>
              </a:spcAft>
            </a:pPr>
            <a:endParaRPr lang="fa-IR" sz="1600" dirty="0" smtClean="0"/>
          </a:p>
          <a:p>
            <a:pPr lvl="1" indent="-365760" algn="r" rtl="1">
              <a:lnSpc>
                <a:spcPct val="150000"/>
              </a:lnSpc>
              <a:spcBef>
                <a:spcPts val="50"/>
              </a:spcBef>
              <a:spcAft>
                <a:spcPts val="50"/>
              </a:spcAft>
            </a:pPr>
            <a:endParaRPr lang="fa-IR" sz="1600" dirty="0"/>
          </a:p>
          <a:p>
            <a:pPr lvl="1" indent="-365760" algn="r" rtl="1">
              <a:lnSpc>
                <a:spcPct val="150000"/>
              </a:lnSpc>
              <a:spcBef>
                <a:spcPts val="50"/>
              </a:spcBef>
              <a:spcAft>
                <a:spcPts val="50"/>
              </a:spcAft>
            </a:pPr>
            <a:endParaRPr lang="fa-IR" sz="1600" dirty="0" smtClean="0"/>
          </a:p>
          <a:p>
            <a:pPr lvl="1" indent="-365760" algn="r" rtl="1">
              <a:lnSpc>
                <a:spcPct val="150000"/>
              </a:lnSpc>
              <a:spcBef>
                <a:spcPts val="50"/>
              </a:spcBef>
              <a:spcAft>
                <a:spcPts val="50"/>
              </a:spcAft>
            </a:pPr>
            <a:r>
              <a:rPr lang="fa-IR" sz="1600" dirty="0" smtClean="0">
                <a:solidFill>
                  <a:srgbClr val="FFFF00"/>
                </a:solidFill>
              </a:rPr>
              <a:t>نکته:نام </a:t>
            </a:r>
            <a:r>
              <a:rPr lang="fa-IR" sz="1600" dirty="0">
                <a:solidFill>
                  <a:srgbClr val="FFFF00"/>
                </a:solidFill>
              </a:rPr>
              <a:t>دیرکتیو‌ها را با حروف کوچک آغاز </a:t>
            </a:r>
            <a:r>
              <a:rPr lang="fa-IR" sz="1600" dirty="0" smtClean="0">
                <a:solidFill>
                  <a:srgbClr val="FFFF00"/>
                </a:solidFill>
              </a:rPr>
              <a:t>کنید.</a:t>
            </a:r>
            <a:r>
              <a:rPr lang="fa-IR" sz="1600" dirty="0">
                <a:solidFill>
                  <a:srgbClr val="FFFF00"/>
                </a:solidFill>
              </a:rPr>
              <a:t> </a:t>
            </a:r>
          </a:p>
          <a:p>
            <a:pPr marL="91440" lvl="1" algn="r" rtl="1">
              <a:lnSpc>
                <a:spcPct val="150000"/>
              </a:lnSpc>
              <a:spcBef>
                <a:spcPts val="50"/>
              </a:spcBef>
              <a:spcAft>
                <a:spcPts val="50"/>
              </a:spcAft>
            </a:pPr>
            <a:r>
              <a:rPr lang="fa-IR" sz="1600" dirty="0"/>
              <a:t> تابع </a:t>
            </a:r>
            <a:r>
              <a:rPr lang="fa-IR" sz="1600" dirty="0" smtClean="0"/>
              <a:t>سازنده</a:t>
            </a:r>
            <a:r>
              <a:rPr lang="en-US" sz="1600" dirty="0" smtClean="0"/>
              <a:t>Directive </a:t>
            </a:r>
            <a:r>
              <a:rPr lang="fa-IR" sz="1600" dirty="0" smtClean="0"/>
              <a:t> مورد </a:t>
            </a:r>
            <a:r>
              <a:rPr lang="fa-IR" sz="1600" dirty="0"/>
              <a:t>نظر که یک آبجکت را برگشت می‌دهد شامل خواص زیر می‌باشد:</a:t>
            </a:r>
            <a:br>
              <a:rPr lang="fa-IR" sz="1600" dirty="0"/>
            </a:br>
            <a:r>
              <a:rPr lang="en-US" sz="1600" u="sng" dirty="0" smtClean="0"/>
              <a:t>restrict</a:t>
            </a:r>
            <a:r>
              <a:rPr lang="fa-IR" sz="1600" dirty="0" smtClean="0"/>
              <a:t> : که </a:t>
            </a:r>
            <a:r>
              <a:rPr lang="fa-IR" sz="1600" dirty="0"/>
              <a:t>چهار مقدار </a:t>
            </a:r>
            <a:r>
              <a:rPr lang="en-US" sz="1600" dirty="0"/>
              <a:t>E </a:t>
            </a:r>
            <a:r>
              <a:rPr lang="fa-IR" sz="1600" dirty="0"/>
              <a:t>و </a:t>
            </a:r>
            <a:r>
              <a:rPr lang="en-US" sz="1600" dirty="0"/>
              <a:t>A </a:t>
            </a:r>
            <a:r>
              <a:rPr lang="fa-IR" sz="1600" dirty="0"/>
              <a:t>و </a:t>
            </a:r>
            <a:r>
              <a:rPr lang="en-US" sz="1600" dirty="0"/>
              <a:t>C </a:t>
            </a:r>
            <a:r>
              <a:rPr lang="fa-IR" sz="1600" dirty="0"/>
              <a:t>و </a:t>
            </a:r>
            <a:r>
              <a:rPr lang="en-US" sz="1600" dirty="0" smtClean="0"/>
              <a:t>M </a:t>
            </a:r>
            <a:r>
              <a:rPr lang="fa-IR" sz="1600" dirty="0" smtClean="0"/>
              <a:t> را </a:t>
            </a:r>
            <a:r>
              <a:rPr lang="fa-IR" sz="1600" dirty="0"/>
              <a:t>می‌پذیرد که به </a:t>
            </a:r>
            <a:r>
              <a:rPr lang="en-US" sz="1600" dirty="0"/>
              <a:t>EACM </a:t>
            </a:r>
            <a:r>
              <a:rPr lang="fa-IR" sz="1600" dirty="0" smtClean="0"/>
              <a:t> نیز </a:t>
            </a:r>
            <a:r>
              <a:rPr lang="fa-IR" sz="1600" dirty="0"/>
              <a:t>معروف هستند</a:t>
            </a:r>
            <a:r>
              <a:rPr lang="fa-IR" sz="1600" dirty="0" smtClean="0"/>
              <a:t>.</a:t>
            </a:r>
            <a:endParaRPr lang="en-US" sz="1600" dirty="0" smtClean="0"/>
          </a:p>
          <a:p>
            <a:pPr marL="834390" lvl="2" indent="-285750" algn="r" rtl="1">
              <a:lnSpc>
                <a:spcPct val="150000"/>
              </a:lnSpc>
              <a:spcBef>
                <a:spcPts val="50"/>
              </a:spcBef>
              <a:spcAft>
                <a:spcPts val="50"/>
              </a:spcAft>
              <a:buSzPct val="76000"/>
              <a:buFont typeface="Wingdings" panose="05000000000000000000" pitchFamily="2" charset="2"/>
              <a:buChar char="v"/>
            </a:pPr>
            <a:r>
              <a:rPr lang="en-US" sz="1600" dirty="0" smtClean="0"/>
              <a:t> </a:t>
            </a:r>
            <a:r>
              <a:rPr lang="fa-IR" sz="1600" dirty="0" smtClean="0"/>
              <a:t> </a:t>
            </a:r>
            <a:r>
              <a:rPr lang="en-US" b="1" dirty="0" smtClean="0"/>
              <a:t>E</a:t>
            </a:r>
            <a:r>
              <a:rPr lang="fa-IR" sz="1600" dirty="0" smtClean="0"/>
              <a:t> : زمانی که قصد داشته باشیم یک المان جدید بسازیم از </a:t>
            </a:r>
            <a:r>
              <a:rPr lang="en-US" sz="1600" dirty="0" smtClean="0"/>
              <a:t>E </a:t>
            </a:r>
            <a:r>
              <a:rPr lang="fa-IR" sz="1600" dirty="0" smtClean="0"/>
              <a:t> به معنای</a:t>
            </a:r>
            <a:r>
              <a:rPr lang="en-US" sz="1600" dirty="0" smtClean="0"/>
              <a:t>element </a:t>
            </a:r>
            <a:r>
              <a:rPr lang="fa-IR" sz="1600" dirty="0" smtClean="0"/>
              <a:t> در</a:t>
            </a:r>
            <a:r>
              <a:rPr lang="en-US" sz="1600" dirty="0" smtClean="0"/>
              <a:t>restrict </a:t>
            </a:r>
            <a:r>
              <a:rPr lang="fa-IR" sz="1600" dirty="0" smtClean="0"/>
              <a:t> استفاده می‌کنیم.</a:t>
            </a:r>
            <a:endParaRPr lang="en-US" sz="1600" dirty="0" smtClean="0"/>
          </a:p>
          <a:p>
            <a:pPr lvl="2" indent="-365760" algn="r" rtl="1">
              <a:lnSpc>
                <a:spcPct val="150000"/>
              </a:lnSpc>
              <a:spcBef>
                <a:spcPts val="50"/>
              </a:spcBef>
              <a:spcAft>
                <a:spcPts val="50"/>
              </a:spcAft>
              <a:buSzPct val="76000"/>
              <a:buFont typeface="Wingdings" panose="05000000000000000000" pitchFamily="2" charset="2"/>
              <a:buChar char="v"/>
            </a:pPr>
            <a:r>
              <a:rPr lang="en-US" b="1" dirty="0" smtClean="0"/>
              <a:t>A</a:t>
            </a:r>
            <a:r>
              <a:rPr lang="fa-IR" sz="1600" dirty="0" smtClean="0"/>
              <a:t> : زمانی </a:t>
            </a:r>
            <a:r>
              <a:rPr lang="fa-IR" sz="1600" dirty="0"/>
              <a:t>که قصد داشته باشیم </a:t>
            </a:r>
            <a:r>
              <a:rPr lang="en-US" sz="1600" dirty="0"/>
              <a:t>Directive </a:t>
            </a:r>
            <a:r>
              <a:rPr lang="fa-IR" sz="1600" dirty="0" smtClean="0"/>
              <a:t> مورد </a:t>
            </a:r>
            <a:r>
              <a:rPr lang="fa-IR" sz="1600" dirty="0"/>
              <a:t>نظر به </a:t>
            </a:r>
            <a:r>
              <a:rPr lang="fa-IR" sz="1600" dirty="0" smtClean="0"/>
              <a:t>عنوان</a:t>
            </a:r>
            <a:r>
              <a:rPr lang="en-US" sz="1600" dirty="0" smtClean="0"/>
              <a:t>Attribute </a:t>
            </a:r>
            <a:r>
              <a:rPr lang="fa-IR" sz="1600" dirty="0" smtClean="0"/>
              <a:t> در </a:t>
            </a:r>
            <a:r>
              <a:rPr lang="fa-IR" sz="1600" dirty="0"/>
              <a:t>تگ‌ها استفاده شود </a:t>
            </a:r>
            <a:r>
              <a:rPr lang="fa-IR" sz="1600" dirty="0" smtClean="0"/>
              <a:t>از</a:t>
            </a:r>
            <a:r>
              <a:rPr lang="en-US" sz="1600" dirty="0" smtClean="0"/>
              <a:t>A </a:t>
            </a:r>
            <a:r>
              <a:rPr lang="fa-IR" sz="1600" dirty="0" smtClean="0"/>
              <a:t> به </a:t>
            </a:r>
            <a:r>
              <a:rPr lang="fa-IR" sz="1600" dirty="0"/>
              <a:t>معنای </a:t>
            </a:r>
            <a:r>
              <a:rPr lang="en-US" sz="1600" dirty="0"/>
              <a:t>Attribute </a:t>
            </a:r>
            <a:r>
              <a:rPr lang="fa-IR" sz="1600" dirty="0" smtClean="0"/>
              <a:t> </a:t>
            </a:r>
          </a:p>
          <a:p>
            <a:pPr lvl="1" indent="-365760" algn="r" rtl="1">
              <a:lnSpc>
                <a:spcPct val="150000"/>
              </a:lnSpc>
              <a:spcBef>
                <a:spcPts val="50"/>
              </a:spcBef>
              <a:spcAft>
                <a:spcPts val="50"/>
              </a:spcAft>
            </a:pPr>
            <a:r>
              <a:rPr lang="fa-IR" sz="1600" dirty="0"/>
              <a:t> </a:t>
            </a:r>
            <a:r>
              <a:rPr lang="fa-IR" sz="1600" dirty="0" smtClean="0"/>
              <a:t>           در</a:t>
            </a:r>
            <a:r>
              <a:rPr lang="en-US" sz="1600" dirty="0" smtClean="0"/>
              <a:t>restrict </a:t>
            </a:r>
            <a:r>
              <a:rPr lang="fa-IR" sz="1600" dirty="0" smtClean="0"/>
              <a:t> استفاده می‌شود.</a:t>
            </a:r>
            <a:endParaRPr lang="en-US" sz="1600" dirty="0" smtClean="0"/>
          </a:p>
          <a:p>
            <a:pPr marL="834390" lvl="2" indent="-285750" algn="r" rtl="1">
              <a:lnSpc>
                <a:spcPct val="150000"/>
              </a:lnSpc>
              <a:spcBef>
                <a:spcPts val="50"/>
              </a:spcBef>
              <a:spcAft>
                <a:spcPts val="50"/>
              </a:spcAft>
              <a:buSzPct val="76000"/>
              <a:buFont typeface="Wingdings" panose="05000000000000000000" pitchFamily="2" charset="2"/>
              <a:buChar char="v"/>
            </a:pPr>
            <a:r>
              <a:rPr lang="en-US" b="1" dirty="0" smtClean="0"/>
              <a:t>C </a:t>
            </a:r>
            <a:r>
              <a:rPr lang="fa-IR" sz="1600" dirty="0" smtClean="0"/>
              <a:t> : از</a:t>
            </a:r>
            <a:r>
              <a:rPr lang="en-US" sz="1600" dirty="0" smtClean="0"/>
              <a:t>C </a:t>
            </a:r>
            <a:r>
              <a:rPr lang="fa-IR" sz="1600" dirty="0" smtClean="0"/>
              <a:t> نیز برای تعریف </a:t>
            </a:r>
            <a:r>
              <a:rPr lang="en-US" sz="1600" dirty="0" smtClean="0"/>
              <a:t>Directive </a:t>
            </a:r>
            <a:r>
              <a:rPr lang="fa-IR" sz="1600" dirty="0" smtClean="0"/>
              <a:t> به عنوان مقادیر ویژگی کلاس استفاده می‌کنیم.</a:t>
            </a:r>
            <a:endParaRPr lang="en-US" sz="1600" dirty="0" smtClean="0"/>
          </a:p>
          <a:p>
            <a:pPr lvl="2" indent="-365760" algn="r" rtl="1">
              <a:lnSpc>
                <a:spcPct val="150000"/>
              </a:lnSpc>
              <a:spcBef>
                <a:spcPts val="50"/>
              </a:spcBef>
              <a:spcAft>
                <a:spcPts val="50"/>
              </a:spcAft>
              <a:buSzPct val="76000"/>
              <a:buFont typeface="Wingdings" panose="05000000000000000000" pitchFamily="2" charset="2"/>
              <a:buChar char="v"/>
            </a:pPr>
            <a:r>
              <a:rPr lang="en-US" b="1" dirty="0" smtClean="0"/>
              <a:t>M</a:t>
            </a:r>
            <a:r>
              <a:rPr lang="fa-IR" sz="1600" dirty="0" smtClean="0"/>
              <a:t> : حالت </a:t>
            </a:r>
            <a:r>
              <a:rPr lang="en-US" sz="1600" dirty="0" smtClean="0"/>
              <a:t>M</a:t>
            </a:r>
            <a:r>
              <a:rPr lang="fa-IR" sz="1600" dirty="0" smtClean="0"/>
              <a:t> نیز برای استفاده </a:t>
            </a:r>
            <a:r>
              <a:rPr lang="en-US" sz="1600" dirty="0" smtClean="0"/>
              <a:t>Directive </a:t>
            </a:r>
            <a:r>
              <a:rPr lang="fa-IR" sz="1600" dirty="0" smtClean="0"/>
              <a:t> در کامنت‌ها است.</a:t>
            </a:r>
            <a:r>
              <a:rPr lang="en-US" sz="1600" dirty="0" smtClean="0"/>
              <a:t/>
            </a:r>
            <a:br>
              <a:rPr lang="en-US" sz="1600" dirty="0" smtClean="0"/>
            </a:br>
            <a:endParaRPr lang="fa-IR" sz="1600" dirty="0"/>
          </a:p>
          <a:p>
            <a:pPr lvl="1" indent="-365760" algn="r" rtl="1">
              <a:lnSpc>
                <a:spcPct val="150000"/>
              </a:lnSpc>
              <a:spcBef>
                <a:spcPts val="50"/>
              </a:spcBef>
              <a:spcAft>
                <a:spcPts val="50"/>
              </a:spcAft>
            </a:pPr>
            <a:endParaRPr lang="fa-IR" sz="1600" dirty="0" smtClean="0"/>
          </a:p>
          <a:p>
            <a:pPr lvl="1" indent="-365760" algn="r" rtl="1">
              <a:lnSpc>
                <a:spcPct val="150000"/>
              </a:lnSpc>
              <a:spcBef>
                <a:spcPts val="50"/>
              </a:spcBef>
              <a:spcAft>
                <a:spcPts val="50"/>
              </a:spcAft>
            </a:pPr>
            <a:endParaRPr lang="en-US" sz="1600" dirty="0" smtClean="0"/>
          </a:p>
          <a:p>
            <a:pPr indent="-365760" algn="r" rtl="1">
              <a:lnSpc>
                <a:spcPct val="150000"/>
              </a:lnSpc>
              <a:spcBef>
                <a:spcPts val="50"/>
              </a:spcBef>
              <a:spcAft>
                <a:spcPts val="50"/>
              </a:spcAft>
            </a:pPr>
            <a:endParaRPr lang="fa-IR" sz="1600" dirty="0"/>
          </a:p>
        </p:txBody>
      </p:sp>
      <p:pic>
        <p:nvPicPr>
          <p:cNvPr id="6" name="Picture 5"/>
          <p:cNvPicPr>
            <a:picLocks noChangeAspect="1"/>
          </p:cNvPicPr>
          <p:nvPr/>
        </p:nvPicPr>
        <p:blipFill>
          <a:blip r:embed="rId2"/>
          <a:stretch>
            <a:fillRect/>
          </a:stretch>
        </p:blipFill>
        <p:spPr>
          <a:xfrm>
            <a:off x="208721" y="1010479"/>
            <a:ext cx="6603887" cy="2130286"/>
          </a:xfrm>
          <a:prstGeom prst="rect">
            <a:avLst/>
          </a:prstGeom>
        </p:spPr>
      </p:pic>
      <p:sp>
        <p:nvSpPr>
          <p:cNvPr id="4" name="TextBox 3"/>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21/28</a:t>
            </a:r>
            <a:endParaRPr lang="en-US" dirty="0">
              <a:solidFill>
                <a:srgbClr val="00B0F0"/>
              </a:solidFill>
            </a:endParaRPr>
          </a:p>
        </p:txBody>
      </p:sp>
    </p:spTree>
    <p:extLst>
      <p:ext uri="{BB962C8B-B14F-4D97-AF65-F5344CB8AC3E}">
        <p14:creationId xmlns:p14="http://schemas.microsoft.com/office/powerpoint/2010/main" val="2205272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6863417"/>
          </a:xfrm>
          <a:prstGeom prst="rect">
            <a:avLst/>
          </a:prstGeom>
        </p:spPr>
        <p:txBody>
          <a:bodyPr wrap="square">
            <a:spAutoFit/>
          </a:bodyPr>
          <a:lstStyle/>
          <a:p>
            <a:pPr marL="91440" lvl="1" algn="r" rtl="1">
              <a:lnSpc>
                <a:spcPct val="200000"/>
              </a:lnSpc>
              <a:spcBef>
                <a:spcPts val="50"/>
              </a:spcBef>
              <a:spcAft>
                <a:spcPts val="50"/>
              </a:spcAft>
            </a:pPr>
            <a:r>
              <a:rPr lang="fa-IR" b="1" dirty="0" smtClean="0">
                <a:solidFill>
                  <a:srgbClr val="FFFF00"/>
                </a:solidFill>
                <a:latin typeface="Tahoma" panose="020B0604030504040204" pitchFamily="34" charset="0"/>
              </a:rPr>
              <a:t>مثال:</a:t>
            </a:r>
          </a:p>
          <a:p>
            <a:pPr marL="91440" lvl="1" algn="r" rtl="1">
              <a:lnSpc>
                <a:spcPct val="200000"/>
              </a:lnSpc>
              <a:spcBef>
                <a:spcPts val="50"/>
              </a:spcBef>
              <a:spcAft>
                <a:spcPts val="50"/>
              </a:spcAft>
            </a:pPr>
            <a:r>
              <a:rPr lang="fa-IR" sz="1600" dirty="0"/>
              <a:t>همان طور که می‌بینید </a:t>
            </a:r>
            <a:r>
              <a:rPr lang="en-US" sz="1600" dirty="0" smtClean="0"/>
              <a:t>Directive </a:t>
            </a:r>
            <a:r>
              <a:rPr lang="fa-IR" sz="1600" dirty="0" smtClean="0"/>
              <a:t>  ، </a:t>
            </a:r>
            <a:r>
              <a:rPr lang="en-US" sz="1600" dirty="0" smtClean="0"/>
              <a:t>copyright</a:t>
            </a:r>
            <a:r>
              <a:rPr lang="fa-IR" sz="1600" dirty="0" smtClean="0"/>
              <a:t> می‌توان </a:t>
            </a:r>
            <a:r>
              <a:rPr lang="fa-IR" sz="1600" dirty="0"/>
              <a:t>به عنوان یک تگ جدید استفاده </a:t>
            </a:r>
            <a:r>
              <a:rPr lang="fa-IR" sz="1600" dirty="0" smtClean="0"/>
              <a:t>شود.</a:t>
            </a:r>
          </a:p>
          <a:p>
            <a:pPr marL="91440" lvl="1" algn="r" rtl="1">
              <a:lnSpc>
                <a:spcPct val="200000"/>
              </a:lnSpc>
              <a:spcBef>
                <a:spcPts val="50"/>
              </a:spcBef>
              <a:spcAft>
                <a:spcPts val="50"/>
              </a:spcAft>
            </a:pPr>
            <a:endParaRPr lang="fa-IR" sz="1600" dirty="0"/>
          </a:p>
          <a:p>
            <a:pPr marL="91440" lvl="1" algn="r" rtl="1">
              <a:lnSpc>
                <a:spcPct val="200000"/>
              </a:lnSpc>
              <a:spcBef>
                <a:spcPts val="50"/>
              </a:spcBef>
              <a:spcAft>
                <a:spcPts val="50"/>
              </a:spcAft>
            </a:pPr>
            <a:endParaRPr lang="fa-IR" sz="1600" dirty="0" smtClean="0"/>
          </a:p>
          <a:p>
            <a:pPr marL="91440" lvl="1" algn="r" rtl="1">
              <a:lnSpc>
                <a:spcPct val="200000"/>
              </a:lnSpc>
              <a:spcBef>
                <a:spcPts val="50"/>
              </a:spcBef>
              <a:spcAft>
                <a:spcPts val="50"/>
              </a:spcAft>
            </a:pPr>
            <a:endParaRPr lang="fa-IR" sz="1600" dirty="0"/>
          </a:p>
          <a:p>
            <a:pPr marL="91440" lvl="1" algn="r" rtl="1">
              <a:lnSpc>
                <a:spcPct val="200000"/>
              </a:lnSpc>
              <a:spcBef>
                <a:spcPts val="50"/>
              </a:spcBef>
              <a:spcAft>
                <a:spcPts val="50"/>
              </a:spcAft>
            </a:pPr>
            <a:endParaRPr lang="fa-IR" sz="1600" dirty="0" smtClean="0"/>
          </a:p>
          <a:p>
            <a:pPr marL="91440" lvl="1" algn="r" rtl="1">
              <a:lnSpc>
                <a:spcPct val="200000"/>
              </a:lnSpc>
              <a:spcBef>
                <a:spcPts val="50"/>
              </a:spcBef>
              <a:spcAft>
                <a:spcPts val="50"/>
              </a:spcAft>
            </a:pPr>
            <a:endParaRPr lang="fa-IR" sz="1600" dirty="0" smtClean="0"/>
          </a:p>
          <a:p>
            <a:pPr marL="91440" lvl="1" algn="r" rtl="1">
              <a:lnSpc>
                <a:spcPct val="200000"/>
              </a:lnSpc>
              <a:spcBef>
                <a:spcPts val="50"/>
              </a:spcBef>
              <a:spcAft>
                <a:spcPts val="50"/>
              </a:spcAft>
            </a:pPr>
            <a:r>
              <a:rPr lang="fa-IR" sz="1600" dirty="0" smtClean="0"/>
              <a:t> </a:t>
            </a:r>
            <a:endParaRPr lang="en-US" sz="1600" b="1" dirty="0">
              <a:solidFill>
                <a:schemeClr val="bg1"/>
              </a:solidFill>
              <a:latin typeface="Tahoma" panose="020B0604030504040204" pitchFamily="34" charset="0"/>
            </a:endParaRPr>
          </a:p>
          <a:p>
            <a:pPr marL="91440" lvl="1" algn="r" rtl="1">
              <a:lnSpc>
                <a:spcPct val="200000"/>
              </a:lnSpc>
              <a:spcBef>
                <a:spcPts val="50"/>
              </a:spcBef>
              <a:spcAft>
                <a:spcPts val="50"/>
              </a:spcAft>
            </a:pPr>
            <a:endParaRPr lang="en-US" sz="1600" b="1" dirty="0" smtClean="0">
              <a:solidFill>
                <a:schemeClr val="bg1"/>
              </a:solidFill>
              <a:latin typeface="Tahoma" panose="020B0604030504040204" pitchFamily="34" charset="0"/>
            </a:endParaRPr>
          </a:p>
          <a:p>
            <a:pPr marL="91440" lvl="1" algn="r" rtl="1">
              <a:lnSpc>
                <a:spcPct val="200000"/>
              </a:lnSpc>
              <a:spcBef>
                <a:spcPts val="50"/>
              </a:spcBef>
              <a:spcAft>
                <a:spcPts val="50"/>
              </a:spcAft>
            </a:pPr>
            <a:r>
              <a:rPr lang="fa-IR" sz="1600" dirty="0">
                <a:solidFill>
                  <a:srgbClr val="FFFF00"/>
                </a:solidFill>
              </a:rPr>
              <a:t>در نهایت خروجی ساده مثال بالا به صورت زیر خواهد بود:</a:t>
            </a:r>
            <a:endParaRPr lang="en-US" sz="1600" b="1" dirty="0">
              <a:solidFill>
                <a:srgbClr val="FFFF00"/>
              </a:solidFill>
              <a:latin typeface="Tahoma" panose="020B0604030504040204" pitchFamily="34" charset="0"/>
            </a:endParaRPr>
          </a:p>
          <a:p>
            <a:pPr marL="91440" lvl="1" algn="r" rtl="1">
              <a:lnSpc>
                <a:spcPct val="200000"/>
              </a:lnSpc>
              <a:spcBef>
                <a:spcPts val="50"/>
              </a:spcBef>
              <a:spcAft>
                <a:spcPts val="50"/>
              </a:spcAft>
            </a:pPr>
            <a:endParaRPr lang="en-US" sz="1600" b="1" dirty="0" smtClean="0">
              <a:solidFill>
                <a:schemeClr val="bg1"/>
              </a:solidFill>
              <a:latin typeface="Tahoma" panose="020B0604030504040204" pitchFamily="34" charset="0"/>
            </a:endParaRPr>
          </a:p>
          <a:p>
            <a:pPr marL="91440" lvl="1" algn="r" rtl="1">
              <a:lnSpc>
                <a:spcPct val="200000"/>
              </a:lnSpc>
              <a:spcBef>
                <a:spcPts val="50"/>
              </a:spcBef>
              <a:spcAft>
                <a:spcPts val="50"/>
              </a:spcAft>
            </a:pPr>
            <a:endParaRPr lang="fa-IR" sz="1600" b="1" dirty="0" smtClean="0">
              <a:solidFill>
                <a:schemeClr val="bg1"/>
              </a:solidFill>
              <a:latin typeface="Tahoma" panose="020B0604030504040204" pitchFamily="34" charset="0"/>
            </a:endParaRPr>
          </a:p>
          <a:p>
            <a:pPr marL="91440" lvl="1" algn="r" rtl="1">
              <a:lnSpc>
                <a:spcPct val="200000"/>
              </a:lnSpc>
              <a:spcBef>
                <a:spcPts val="50"/>
              </a:spcBef>
              <a:spcAft>
                <a:spcPts val="50"/>
              </a:spcAft>
            </a:pPr>
            <a:endParaRPr lang="fa-IR" sz="1600" dirty="0">
              <a:latin typeface="Tahoma" panose="020B0604030504040204" pitchFamily="34" charset="0"/>
            </a:endParaRPr>
          </a:p>
        </p:txBody>
      </p:sp>
      <p:pic>
        <p:nvPicPr>
          <p:cNvPr id="4" name="Picture 3"/>
          <p:cNvPicPr>
            <a:picLocks noChangeAspect="1"/>
          </p:cNvPicPr>
          <p:nvPr/>
        </p:nvPicPr>
        <p:blipFill>
          <a:blip r:embed="rId2"/>
          <a:stretch>
            <a:fillRect/>
          </a:stretch>
        </p:blipFill>
        <p:spPr>
          <a:xfrm>
            <a:off x="1722783" y="1241350"/>
            <a:ext cx="8746435" cy="3466478"/>
          </a:xfrm>
          <a:prstGeom prst="rect">
            <a:avLst/>
          </a:prstGeom>
        </p:spPr>
      </p:pic>
      <p:pic>
        <p:nvPicPr>
          <p:cNvPr id="5" name="Picture 4"/>
          <p:cNvPicPr>
            <a:picLocks noChangeAspect="1"/>
          </p:cNvPicPr>
          <p:nvPr/>
        </p:nvPicPr>
        <p:blipFill>
          <a:blip r:embed="rId3"/>
          <a:stretch>
            <a:fillRect/>
          </a:stretch>
        </p:blipFill>
        <p:spPr>
          <a:xfrm>
            <a:off x="1792253" y="5503399"/>
            <a:ext cx="8607495" cy="666750"/>
          </a:xfrm>
          <a:prstGeom prst="rect">
            <a:avLst/>
          </a:prstGeom>
        </p:spPr>
      </p:pic>
      <p:sp>
        <p:nvSpPr>
          <p:cNvPr id="6" name="TextBox 5"/>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22/28</a:t>
            </a:r>
            <a:endParaRPr lang="en-US" dirty="0">
              <a:solidFill>
                <a:srgbClr val="00B0F0"/>
              </a:solidFill>
            </a:endParaRPr>
          </a:p>
        </p:txBody>
      </p:sp>
    </p:spTree>
    <p:extLst>
      <p:ext uri="{BB962C8B-B14F-4D97-AF65-F5344CB8AC3E}">
        <p14:creationId xmlns:p14="http://schemas.microsoft.com/office/powerpoint/2010/main" val="3773417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6206827"/>
          </a:xfrm>
          <a:prstGeom prst="rect">
            <a:avLst/>
          </a:prstGeom>
        </p:spPr>
        <p:txBody>
          <a:bodyPr wrap="square">
            <a:spAutoFit/>
          </a:bodyPr>
          <a:lstStyle/>
          <a:p>
            <a:pPr marL="91440" lvl="1" algn="r" rtl="1">
              <a:lnSpc>
                <a:spcPct val="200000"/>
              </a:lnSpc>
              <a:spcBef>
                <a:spcPts val="50"/>
              </a:spcBef>
              <a:spcAft>
                <a:spcPts val="50"/>
              </a:spcAft>
            </a:pPr>
            <a:r>
              <a:rPr lang="en-US" sz="1600" b="1" dirty="0" smtClean="0">
                <a:solidFill>
                  <a:srgbClr val="FF0000"/>
                </a:solidFill>
                <a:latin typeface="Tahoma" panose="020B0604030504040204" pitchFamily="34" charset="0"/>
              </a:rPr>
              <a:t>Services</a:t>
            </a:r>
          </a:p>
          <a:p>
            <a:pPr marL="91440" lvl="1" algn="r" rtl="1">
              <a:lnSpc>
                <a:spcPct val="200000"/>
              </a:lnSpc>
              <a:spcBef>
                <a:spcPts val="50"/>
              </a:spcBef>
              <a:spcAft>
                <a:spcPts val="50"/>
              </a:spcAft>
            </a:pPr>
            <a:r>
              <a:rPr lang="fa-IR" sz="1600" dirty="0"/>
              <a:t> حتما این جمله را در هنگام نوشتن برنامه‌ها با الگوی </a:t>
            </a:r>
            <a:r>
              <a:rPr lang="fa-IR" sz="1600" dirty="0" smtClean="0"/>
              <a:t>طراحی</a:t>
            </a:r>
            <a:r>
              <a:rPr lang="en-US" sz="1600" dirty="0" smtClean="0"/>
              <a:t> MVC </a:t>
            </a:r>
            <a:r>
              <a:rPr lang="fa-IR" sz="1600" dirty="0" smtClean="0"/>
              <a:t>بار‌ها </a:t>
            </a:r>
            <a:r>
              <a:rPr lang="fa-IR" sz="1600" dirty="0"/>
              <a:t>و بار‌ها شنیده اید که در </a:t>
            </a:r>
            <a:r>
              <a:rPr lang="en-US" sz="1600" dirty="0"/>
              <a:t>Controller‌</a:t>
            </a:r>
            <a:r>
              <a:rPr lang="fa-IR" sz="1600" dirty="0"/>
              <a:t>ها نباید منطق تجاری و پیچیده ای را پیاده سازی کرد و باید به قسمت‌های دیگری به نام سرویس‌ها منتقل شوند و سپس در سازنده‌ی کلاس کنترلر به عنوان پارامتر تعریف شوند تا توسط </a:t>
            </a:r>
            <a:r>
              <a:rPr lang="en-US" sz="1600" dirty="0"/>
              <a:t>Angular </a:t>
            </a:r>
            <a:r>
              <a:rPr lang="fa-IR" sz="1600" dirty="0"/>
              <a:t>نمونه‌ی مناسب آن به کنترلر تزریق شود. </a:t>
            </a:r>
            <a:r>
              <a:rPr lang="en-US" sz="1600" dirty="0"/>
              <a:t>Controller‌</a:t>
            </a:r>
            <a:r>
              <a:rPr lang="fa-IR" sz="1600" dirty="0"/>
              <a:t>ها نباید پیاده کننده‌ی هیچ منطق تجاری و یا اصطلاحا </a:t>
            </a:r>
            <a:r>
              <a:rPr lang="en-US" sz="1600" dirty="0" smtClean="0"/>
              <a:t> business </a:t>
            </a:r>
            <a:r>
              <a:rPr lang="fa-IR" sz="1600" dirty="0" smtClean="0"/>
              <a:t>برنامه </a:t>
            </a:r>
            <a:r>
              <a:rPr lang="fa-IR" sz="1600" dirty="0"/>
              <a:t>باشد و باید از لایه‌ی سرویس استفاده کنند و تنها وظیفه‌ی کنترلر باید مشخص کردن انقیاد داده و حالت برنامه باشد</a:t>
            </a:r>
            <a:r>
              <a:rPr lang="fa-IR" sz="1600" dirty="0" smtClean="0"/>
              <a:t>.</a:t>
            </a:r>
            <a:endParaRPr lang="en-US" sz="1600" dirty="0" smtClean="0"/>
          </a:p>
          <a:p>
            <a:pPr marL="91440" lvl="1" algn="r" rtl="1">
              <a:lnSpc>
                <a:spcPct val="200000"/>
              </a:lnSpc>
              <a:spcBef>
                <a:spcPts val="50"/>
              </a:spcBef>
              <a:spcAft>
                <a:spcPts val="50"/>
              </a:spcAft>
            </a:pPr>
            <a:endParaRPr lang="en-US" sz="1600" dirty="0">
              <a:latin typeface="Tahoma" panose="020B0604030504040204" pitchFamily="34" charset="0"/>
            </a:endParaRPr>
          </a:p>
          <a:p>
            <a:pPr marL="91440" lvl="1" algn="r" rtl="1">
              <a:lnSpc>
                <a:spcPct val="200000"/>
              </a:lnSpc>
              <a:spcBef>
                <a:spcPts val="50"/>
              </a:spcBef>
              <a:spcAft>
                <a:spcPts val="50"/>
              </a:spcAft>
            </a:pPr>
            <a:endParaRPr lang="en-US" sz="1600" dirty="0" smtClean="0">
              <a:latin typeface="Tahoma" panose="020B0604030504040204" pitchFamily="34" charset="0"/>
            </a:endParaRPr>
          </a:p>
          <a:p>
            <a:pPr marL="91440" lvl="1" algn="r" rtl="1">
              <a:lnSpc>
                <a:spcPct val="200000"/>
              </a:lnSpc>
              <a:spcBef>
                <a:spcPts val="50"/>
              </a:spcBef>
              <a:spcAft>
                <a:spcPts val="50"/>
              </a:spcAft>
            </a:pPr>
            <a:endParaRPr lang="en-US" sz="1600" dirty="0">
              <a:latin typeface="Tahoma" panose="020B0604030504040204" pitchFamily="34" charset="0"/>
            </a:endParaRPr>
          </a:p>
          <a:p>
            <a:pPr marL="91440" lvl="1" algn="r" rtl="1">
              <a:lnSpc>
                <a:spcPct val="200000"/>
              </a:lnSpc>
              <a:spcBef>
                <a:spcPts val="50"/>
              </a:spcBef>
              <a:spcAft>
                <a:spcPts val="50"/>
              </a:spcAft>
            </a:pPr>
            <a:endParaRPr lang="en-US" sz="1600" dirty="0" smtClean="0">
              <a:latin typeface="Tahoma" panose="020B0604030504040204" pitchFamily="34" charset="0"/>
            </a:endParaRPr>
          </a:p>
          <a:p>
            <a:pPr marL="91440" lvl="1" algn="r" rtl="1">
              <a:lnSpc>
                <a:spcPct val="200000"/>
              </a:lnSpc>
              <a:spcBef>
                <a:spcPts val="50"/>
              </a:spcBef>
              <a:spcAft>
                <a:spcPts val="50"/>
              </a:spcAft>
            </a:pPr>
            <a:endParaRPr lang="en-US" sz="1600" dirty="0">
              <a:latin typeface="Tahoma" panose="020B0604030504040204" pitchFamily="34" charset="0"/>
            </a:endParaRPr>
          </a:p>
          <a:p>
            <a:pPr marL="91440" lvl="1" algn="r" rtl="1">
              <a:lnSpc>
                <a:spcPct val="200000"/>
              </a:lnSpc>
              <a:spcBef>
                <a:spcPts val="50"/>
              </a:spcBef>
              <a:spcAft>
                <a:spcPts val="50"/>
              </a:spcAft>
            </a:pPr>
            <a:endParaRPr lang="en-US" sz="1600" dirty="0" smtClean="0">
              <a:latin typeface="Tahoma" panose="020B0604030504040204" pitchFamily="34" charset="0"/>
            </a:endParaRPr>
          </a:p>
          <a:p>
            <a:pPr marL="91440" lvl="1" algn="r" rtl="1">
              <a:lnSpc>
                <a:spcPct val="200000"/>
              </a:lnSpc>
              <a:spcBef>
                <a:spcPts val="50"/>
              </a:spcBef>
              <a:spcAft>
                <a:spcPts val="50"/>
              </a:spcAft>
            </a:pPr>
            <a:endParaRPr lang="fa-IR" sz="1600" dirty="0">
              <a:latin typeface="Tahoma" panose="020B0604030504040204" pitchFamily="34" charset="0"/>
            </a:endParaRPr>
          </a:p>
        </p:txBody>
      </p:sp>
      <p:sp>
        <p:nvSpPr>
          <p:cNvPr id="3" name="TextBox 2"/>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23/28</a:t>
            </a:r>
            <a:endParaRPr lang="en-US" dirty="0">
              <a:solidFill>
                <a:srgbClr val="00B0F0"/>
              </a:solidFill>
            </a:endParaRPr>
          </a:p>
        </p:txBody>
      </p:sp>
    </p:spTree>
    <p:extLst>
      <p:ext uri="{BB962C8B-B14F-4D97-AF65-F5344CB8AC3E}">
        <p14:creationId xmlns:p14="http://schemas.microsoft.com/office/powerpoint/2010/main" val="3380341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13708"/>
            <a:ext cx="12192000" cy="6781344"/>
          </a:xfrm>
          <a:prstGeom prst="rect">
            <a:avLst/>
          </a:prstGeom>
        </p:spPr>
        <p:txBody>
          <a:bodyPr wrap="square">
            <a:spAutoFit/>
          </a:bodyPr>
          <a:lstStyle/>
          <a:p>
            <a:pPr lvl="1" indent="-365760" algn="r" rtl="1">
              <a:lnSpc>
                <a:spcPct val="150000"/>
              </a:lnSpc>
              <a:spcBef>
                <a:spcPts val="50"/>
              </a:spcBef>
              <a:spcAft>
                <a:spcPts val="50"/>
              </a:spcAft>
            </a:pPr>
            <a:r>
              <a:rPr lang="fa-IR" sz="1600" b="1" dirty="0" smtClean="0">
                <a:solidFill>
                  <a:srgbClr val="FFFF00"/>
                </a:solidFill>
                <a:latin typeface="Tahoma" panose="020B0604030504040204" pitchFamily="34" charset="0"/>
              </a:rPr>
              <a:t>مثال</a:t>
            </a:r>
            <a:endParaRPr lang="en-US" sz="1600" b="1" dirty="0" smtClean="0">
              <a:solidFill>
                <a:srgbClr val="FFFF00"/>
              </a:solidFill>
              <a:latin typeface="Tahoma" panose="020B0604030504040204" pitchFamily="34" charset="0"/>
            </a:endParaRPr>
          </a:p>
          <a:p>
            <a:pPr lvl="1" indent="-365760" algn="r" rtl="1">
              <a:lnSpc>
                <a:spcPct val="150000"/>
              </a:lnSpc>
              <a:spcBef>
                <a:spcPts val="50"/>
              </a:spcBef>
              <a:spcAft>
                <a:spcPts val="50"/>
              </a:spcAft>
            </a:pPr>
            <a:r>
              <a:rPr lang="fa-IR" sz="1600" dirty="0" smtClean="0"/>
              <a:t>فرض کنید که یک سایت خبری با دو اکتور داریم ( اکتور مدیر ، اکتور کاربران سایت)  و </a:t>
            </a:r>
            <a:r>
              <a:rPr lang="en-US" sz="1600" dirty="0" smtClean="0"/>
              <a:t>model</a:t>
            </a:r>
            <a:r>
              <a:rPr lang="fa-IR" sz="1600" dirty="0" smtClean="0"/>
              <a:t> خبر بین هر دو یکسان است.</a:t>
            </a:r>
          </a:p>
          <a:p>
            <a:pPr lvl="1" indent="-365760" algn="r" rtl="1">
              <a:lnSpc>
                <a:spcPct val="150000"/>
              </a:lnSpc>
              <a:spcBef>
                <a:spcPts val="50"/>
              </a:spcBef>
              <a:spcAft>
                <a:spcPts val="50"/>
              </a:spcAft>
            </a:pPr>
            <a:r>
              <a:rPr lang="fa-IR" sz="1600" dirty="0" smtClean="0"/>
              <a:t>و هر دو اکتور قابلیت نمایش خبر را دارند. حال نقش </a:t>
            </a:r>
            <a:r>
              <a:rPr lang="en-US" sz="1600" dirty="0" smtClean="0"/>
              <a:t>service</a:t>
            </a:r>
            <a:r>
              <a:rPr lang="fa-IR" sz="1600" dirty="0" smtClean="0"/>
              <a:t> نمایان میشود،</a:t>
            </a:r>
            <a:r>
              <a:rPr lang="en-US" sz="1600" dirty="0" smtClean="0"/>
              <a:t> </a:t>
            </a:r>
            <a:r>
              <a:rPr lang="fa-IR" sz="1600" dirty="0" smtClean="0"/>
              <a:t>و عملیات خبر را بین هر دو </a:t>
            </a:r>
            <a:r>
              <a:rPr lang="en-US" sz="1600" dirty="0" smtClean="0"/>
              <a:t>Controller</a:t>
            </a:r>
            <a:r>
              <a:rPr lang="fa-IR" sz="1600" dirty="0" smtClean="0"/>
              <a:t> به اشتراک می گذارد.</a:t>
            </a:r>
          </a:p>
          <a:p>
            <a:pPr lvl="1" indent="-365760" algn="r" rtl="1">
              <a:lnSpc>
                <a:spcPct val="150000"/>
              </a:lnSpc>
              <a:spcBef>
                <a:spcPts val="50"/>
              </a:spcBef>
              <a:spcAft>
                <a:spcPts val="50"/>
              </a:spcAft>
            </a:pPr>
            <a:endParaRPr lang="fa-IR" sz="1600" dirty="0" smtClean="0"/>
          </a:p>
          <a:p>
            <a:pPr lvl="1" indent="-365760" algn="r" rtl="1">
              <a:lnSpc>
                <a:spcPct val="150000"/>
              </a:lnSpc>
              <a:spcBef>
                <a:spcPts val="50"/>
              </a:spcBef>
              <a:spcAft>
                <a:spcPts val="50"/>
              </a:spcAft>
            </a:pPr>
            <a:endParaRPr lang="fa-IR" sz="1600" dirty="0"/>
          </a:p>
          <a:p>
            <a:pPr lvl="1" indent="-365760" algn="r" rtl="1">
              <a:lnSpc>
                <a:spcPct val="150000"/>
              </a:lnSpc>
              <a:spcBef>
                <a:spcPts val="50"/>
              </a:spcBef>
              <a:spcAft>
                <a:spcPts val="50"/>
              </a:spcAft>
            </a:pPr>
            <a:endParaRPr lang="fa-IR" sz="1600" dirty="0" smtClean="0"/>
          </a:p>
          <a:p>
            <a:pPr lvl="1" indent="-365760" algn="r" rtl="1">
              <a:lnSpc>
                <a:spcPct val="150000"/>
              </a:lnSpc>
              <a:spcBef>
                <a:spcPts val="50"/>
              </a:spcBef>
              <a:spcAft>
                <a:spcPts val="50"/>
              </a:spcAft>
            </a:pPr>
            <a:endParaRPr lang="fa-IR" sz="1600" dirty="0"/>
          </a:p>
          <a:p>
            <a:pPr lvl="1" indent="-365760" algn="r" rtl="1">
              <a:lnSpc>
                <a:spcPct val="150000"/>
              </a:lnSpc>
              <a:spcBef>
                <a:spcPts val="50"/>
              </a:spcBef>
              <a:spcAft>
                <a:spcPts val="50"/>
              </a:spcAft>
            </a:pPr>
            <a:endParaRPr lang="fa-IR" sz="1600" dirty="0" smtClean="0"/>
          </a:p>
          <a:p>
            <a:pPr lvl="1" indent="-365760" algn="r" rtl="1">
              <a:lnSpc>
                <a:spcPct val="150000"/>
              </a:lnSpc>
              <a:spcBef>
                <a:spcPts val="50"/>
              </a:spcBef>
              <a:spcAft>
                <a:spcPts val="50"/>
              </a:spcAft>
            </a:pPr>
            <a:endParaRPr lang="fa-IR" sz="1600" dirty="0"/>
          </a:p>
          <a:p>
            <a:pPr lvl="1" indent="-365760" algn="r" rtl="1">
              <a:lnSpc>
                <a:spcPct val="150000"/>
              </a:lnSpc>
              <a:spcBef>
                <a:spcPts val="50"/>
              </a:spcBef>
              <a:spcAft>
                <a:spcPts val="50"/>
              </a:spcAft>
            </a:pPr>
            <a:endParaRPr lang="fa-IR" sz="1600" dirty="0" smtClean="0"/>
          </a:p>
          <a:p>
            <a:pPr lvl="1" indent="-365760" algn="r" rtl="1">
              <a:lnSpc>
                <a:spcPct val="150000"/>
              </a:lnSpc>
              <a:spcBef>
                <a:spcPts val="50"/>
              </a:spcBef>
              <a:spcAft>
                <a:spcPts val="50"/>
              </a:spcAft>
            </a:pPr>
            <a:endParaRPr lang="fa-IR" sz="1600" dirty="0" smtClean="0"/>
          </a:p>
          <a:p>
            <a:pPr lvl="1" indent="-365760" algn="r" rtl="1">
              <a:lnSpc>
                <a:spcPct val="150000"/>
              </a:lnSpc>
              <a:spcBef>
                <a:spcPts val="50"/>
              </a:spcBef>
              <a:spcAft>
                <a:spcPts val="50"/>
              </a:spcAft>
            </a:pPr>
            <a:endParaRPr lang="en-US" sz="1600" dirty="0" smtClean="0"/>
          </a:p>
          <a:p>
            <a:pPr indent="-365760" algn="r" rtl="1">
              <a:lnSpc>
                <a:spcPct val="150000"/>
              </a:lnSpc>
              <a:spcBef>
                <a:spcPts val="50"/>
              </a:spcBef>
              <a:spcAft>
                <a:spcPts val="50"/>
              </a:spcAft>
            </a:pPr>
            <a:endParaRPr lang="en-US" sz="1600" dirty="0" smtClean="0"/>
          </a:p>
          <a:p>
            <a:pPr indent="-365760" algn="r" rtl="1">
              <a:lnSpc>
                <a:spcPct val="150000"/>
              </a:lnSpc>
              <a:spcBef>
                <a:spcPts val="50"/>
              </a:spcBef>
              <a:spcAft>
                <a:spcPts val="50"/>
              </a:spcAft>
            </a:pPr>
            <a:endParaRPr lang="en-US" sz="1600" dirty="0"/>
          </a:p>
          <a:p>
            <a:pPr marL="0" lvl="1" indent="-365760" algn="r" rtl="1">
              <a:lnSpc>
                <a:spcPct val="150000"/>
              </a:lnSpc>
              <a:spcBef>
                <a:spcPts val="50"/>
              </a:spcBef>
              <a:spcAft>
                <a:spcPts val="50"/>
              </a:spcAft>
            </a:pPr>
            <a:r>
              <a:rPr lang="fa-IR" sz="1600" b="1" dirty="0">
                <a:solidFill>
                  <a:srgbClr val="FFFF00"/>
                </a:solidFill>
                <a:latin typeface="Tahoma" panose="020B0604030504040204" pitchFamily="34" charset="0"/>
              </a:rPr>
              <a:t>برای آموزش تصویری ؛ ویدئو </a:t>
            </a:r>
            <a:r>
              <a:rPr lang="en-US" sz="1600" b="1" dirty="0">
                <a:solidFill>
                  <a:srgbClr val="FFFF00"/>
                </a:solidFill>
                <a:latin typeface="Tahoma" panose="020B0604030504040204" pitchFamily="34" charset="0"/>
              </a:rPr>
              <a:t> </a:t>
            </a:r>
            <a:r>
              <a:rPr lang="en-US" sz="1600" b="1" dirty="0" smtClean="0">
                <a:solidFill>
                  <a:srgbClr val="FFFF00"/>
                </a:solidFill>
                <a:latin typeface="Tahoma" panose="020B0604030504040204" pitchFamily="34" charset="0"/>
              </a:rPr>
              <a:t>13 </a:t>
            </a:r>
            <a:r>
              <a:rPr lang="en-US" sz="1600" b="1" dirty="0">
                <a:solidFill>
                  <a:srgbClr val="FFFF00"/>
                </a:solidFill>
                <a:latin typeface="Tahoma" panose="020B0604030504040204" pitchFamily="34" charset="0"/>
              </a:rPr>
              <a:t>- </a:t>
            </a:r>
            <a:r>
              <a:rPr lang="en-US" sz="1600" b="1" dirty="0" smtClean="0">
                <a:solidFill>
                  <a:srgbClr val="FFFF00"/>
                </a:solidFill>
                <a:latin typeface="Tahoma" panose="020B0604030504040204" pitchFamily="34" charset="0"/>
              </a:rPr>
              <a:t>Service.avi  </a:t>
            </a:r>
            <a:r>
              <a:rPr lang="fa-IR" sz="1600" b="1" dirty="0">
                <a:solidFill>
                  <a:srgbClr val="FFFF00"/>
                </a:solidFill>
                <a:latin typeface="Tahoma" panose="020B0604030504040204" pitchFamily="34" charset="0"/>
              </a:rPr>
              <a:t>را تماشا کنید.</a:t>
            </a:r>
          </a:p>
          <a:p>
            <a:pPr indent="-365760" algn="r" rtl="1">
              <a:lnSpc>
                <a:spcPct val="150000"/>
              </a:lnSpc>
              <a:spcBef>
                <a:spcPts val="50"/>
              </a:spcBef>
              <a:spcAft>
                <a:spcPts val="50"/>
              </a:spcAft>
            </a:pPr>
            <a:endParaRPr lang="en-US" sz="1600" dirty="0" smtClean="0"/>
          </a:p>
          <a:p>
            <a:pPr indent="-365760" algn="r" rtl="1">
              <a:lnSpc>
                <a:spcPct val="150000"/>
              </a:lnSpc>
              <a:spcBef>
                <a:spcPts val="50"/>
              </a:spcBef>
              <a:spcAft>
                <a:spcPts val="50"/>
              </a:spcAft>
            </a:pPr>
            <a:endParaRPr lang="fa-IR" sz="1600" dirty="0"/>
          </a:p>
        </p:txBody>
      </p:sp>
      <p:pic>
        <p:nvPicPr>
          <p:cNvPr id="32" name="Picture 31"/>
          <p:cNvPicPr>
            <a:picLocks noChangeAspect="1"/>
          </p:cNvPicPr>
          <p:nvPr/>
        </p:nvPicPr>
        <p:blipFill>
          <a:blip r:embed="rId2"/>
          <a:stretch>
            <a:fillRect/>
          </a:stretch>
        </p:blipFill>
        <p:spPr>
          <a:xfrm>
            <a:off x="3638703" y="1650755"/>
            <a:ext cx="4914594" cy="3931675"/>
          </a:xfrm>
          <a:prstGeom prst="rect">
            <a:avLst/>
          </a:prstGeom>
        </p:spPr>
      </p:pic>
      <p:sp>
        <p:nvSpPr>
          <p:cNvPr id="6" name="Oval 5"/>
          <p:cNvSpPr/>
          <p:nvPr/>
        </p:nvSpPr>
        <p:spPr>
          <a:xfrm>
            <a:off x="970155" y="1650756"/>
            <a:ext cx="2107581" cy="824816"/>
          </a:xfrm>
          <a:prstGeom prst="ellipse">
            <a:avLst/>
          </a:prstGeom>
          <a:solidFill>
            <a:schemeClr val="bg1">
              <a:lumMod val="95000"/>
              <a:lumOff val="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a-IR" sz="1600" dirty="0" smtClean="0"/>
              <a:t>1.نمایش خبرها</a:t>
            </a:r>
          </a:p>
          <a:p>
            <a:pPr algn="r"/>
            <a:r>
              <a:rPr lang="fa-IR" sz="1600" dirty="0" smtClean="0"/>
              <a:t>2.حذف خبر</a:t>
            </a:r>
            <a:endParaRPr lang="en-US" sz="1600" dirty="0"/>
          </a:p>
        </p:txBody>
      </p:sp>
      <p:cxnSp>
        <p:nvCxnSpPr>
          <p:cNvPr id="8" name="Straight Connector 7"/>
          <p:cNvCxnSpPr>
            <a:endCxn id="6" idx="6"/>
          </p:cNvCxnSpPr>
          <p:nvPr/>
        </p:nvCxnSpPr>
        <p:spPr>
          <a:xfrm flipH="1" flipV="1">
            <a:off x="3077736" y="2063164"/>
            <a:ext cx="1962616" cy="122476"/>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15" name="Oval 14"/>
          <p:cNvSpPr/>
          <p:nvPr/>
        </p:nvSpPr>
        <p:spPr>
          <a:xfrm>
            <a:off x="970154" y="3359204"/>
            <a:ext cx="2107581" cy="453416"/>
          </a:xfrm>
          <a:prstGeom prst="ellipse">
            <a:avLst/>
          </a:prstGeom>
          <a:solidFill>
            <a:schemeClr val="bg1">
              <a:lumMod val="95000"/>
              <a:lumOff val="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a-IR" sz="1600" dirty="0" smtClean="0"/>
              <a:t>1.نمایش خبرها</a:t>
            </a:r>
          </a:p>
        </p:txBody>
      </p:sp>
      <p:sp>
        <p:nvSpPr>
          <p:cNvPr id="16" name="Oval 15"/>
          <p:cNvSpPr/>
          <p:nvPr/>
        </p:nvSpPr>
        <p:spPr>
          <a:xfrm>
            <a:off x="9485969" y="3173504"/>
            <a:ext cx="2107581" cy="824816"/>
          </a:xfrm>
          <a:prstGeom prst="ellipse">
            <a:avLst/>
          </a:prstGeom>
          <a:solidFill>
            <a:schemeClr val="bg1">
              <a:lumMod val="95000"/>
              <a:lumOff val="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a-IR" sz="1600" dirty="0" smtClean="0"/>
              <a:t>1.نمایش خبرها</a:t>
            </a:r>
          </a:p>
          <a:p>
            <a:pPr algn="r"/>
            <a:r>
              <a:rPr lang="fa-IR" sz="1600" dirty="0" smtClean="0"/>
              <a:t>2.حذف خبر</a:t>
            </a:r>
            <a:endParaRPr lang="en-US" sz="1600" dirty="0"/>
          </a:p>
        </p:txBody>
      </p:sp>
      <p:cxnSp>
        <p:nvCxnSpPr>
          <p:cNvPr id="17" name="Straight Connector 16"/>
          <p:cNvCxnSpPr/>
          <p:nvPr/>
        </p:nvCxnSpPr>
        <p:spPr>
          <a:xfrm flipH="1" flipV="1">
            <a:off x="3077735" y="3585913"/>
            <a:ext cx="680226" cy="30679"/>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23" name="Straight Connector 22"/>
          <p:cNvCxnSpPr>
            <a:stCxn id="16" idx="2"/>
          </p:cNvCxnSpPr>
          <p:nvPr/>
        </p:nvCxnSpPr>
        <p:spPr>
          <a:xfrm flipH="1">
            <a:off x="8341112" y="3585912"/>
            <a:ext cx="1144857" cy="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24/28</a:t>
            </a:r>
            <a:endParaRPr lang="en-US" dirty="0">
              <a:solidFill>
                <a:srgbClr val="00B0F0"/>
              </a:solidFill>
            </a:endParaRPr>
          </a:p>
        </p:txBody>
      </p:sp>
    </p:spTree>
    <p:extLst>
      <p:ext uri="{BB962C8B-B14F-4D97-AF65-F5344CB8AC3E}">
        <p14:creationId xmlns:p14="http://schemas.microsoft.com/office/powerpoint/2010/main" val="20114747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7243008"/>
          </a:xfrm>
          <a:prstGeom prst="rect">
            <a:avLst/>
          </a:prstGeom>
        </p:spPr>
        <p:txBody>
          <a:bodyPr wrap="square">
            <a:spAutoFit/>
          </a:bodyPr>
          <a:lstStyle/>
          <a:p>
            <a:pPr marL="91440" lvl="1" algn="r" rtl="1">
              <a:lnSpc>
                <a:spcPct val="200000"/>
              </a:lnSpc>
              <a:spcBef>
                <a:spcPts val="50"/>
              </a:spcBef>
              <a:spcAft>
                <a:spcPts val="50"/>
              </a:spcAft>
            </a:pPr>
            <a:r>
              <a:rPr lang="en-US" sz="1600" b="1" dirty="0">
                <a:solidFill>
                  <a:srgbClr val="FF0000"/>
                </a:solidFill>
                <a:latin typeface="Tahoma" panose="020B0604030504040204" pitchFamily="34" charset="0"/>
              </a:rPr>
              <a:t>Routing</a:t>
            </a:r>
            <a:endParaRPr lang="en-US" sz="1600" b="1" dirty="0" smtClean="0">
              <a:solidFill>
                <a:srgbClr val="FF0000"/>
              </a:solidFill>
              <a:latin typeface="Tahoma" panose="020B0604030504040204" pitchFamily="34" charset="0"/>
            </a:endParaRPr>
          </a:p>
          <a:p>
            <a:pPr marL="91440" lvl="1" algn="r" rtl="1">
              <a:lnSpc>
                <a:spcPct val="200000"/>
              </a:lnSpc>
              <a:spcBef>
                <a:spcPts val="50"/>
              </a:spcBef>
              <a:spcAft>
                <a:spcPts val="50"/>
              </a:spcAft>
            </a:pPr>
            <a:r>
              <a:rPr lang="fa-IR" sz="1600" dirty="0"/>
              <a:t> یکی از ویژگی‌های برنامه‌های تک صفحه ای عدم </a:t>
            </a:r>
            <a:r>
              <a:rPr lang="en-US" sz="1600" dirty="0" smtClean="0"/>
              <a:t> Reload</a:t>
            </a:r>
            <a:r>
              <a:rPr lang="fa-IR" sz="1600" dirty="0" smtClean="0"/>
              <a:t>شدن </a:t>
            </a:r>
            <a:r>
              <a:rPr lang="fa-IR" sz="1600" dirty="0"/>
              <a:t>صفحات است ،بر خلاف برنامه‌های وب چند صفحه ای که برای نمایش صفحه ای دیگر ، باید از صفحه ای به صفحه ای دیگر منتقل شد و </a:t>
            </a:r>
            <a:r>
              <a:rPr lang="fa-IR" sz="1600" dirty="0" smtClean="0"/>
              <a:t>عمل</a:t>
            </a:r>
            <a:r>
              <a:rPr lang="en-US" sz="1600" dirty="0" smtClean="0"/>
              <a:t> Reload </a:t>
            </a:r>
            <a:r>
              <a:rPr lang="fa-IR" sz="1600" dirty="0" smtClean="0"/>
              <a:t>هم </a:t>
            </a:r>
            <a:r>
              <a:rPr lang="fa-IR" sz="1600" dirty="0"/>
              <a:t>به طبع نیز اتفاق می‌افتد.</a:t>
            </a:r>
            <a:endParaRPr lang="en-US" sz="1600" dirty="0">
              <a:latin typeface="Tahoma" panose="020B0604030504040204" pitchFamily="34" charset="0"/>
            </a:endParaRPr>
          </a:p>
          <a:p>
            <a:pPr marL="91440" lvl="1" algn="r" rtl="1">
              <a:lnSpc>
                <a:spcPct val="200000"/>
              </a:lnSpc>
              <a:spcBef>
                <a:spcPts val="50"/>
              </a:spcBef>
              <a:spcAft>
                <a:spcPts val="50"/>
              </a:spcAft>
            </a:pPr>
            <a:r>
              <a:rPr lang="fa-IR" sz="1600" dirty="0" smtClean="0">
                <a:latin typeface="Tahoma" panose="020B0604030504040204" pitchFamily="34" charset="0"/>
              </a:rPr>
              <a:t>با </a:t>
            </a:r>
            <a:r>
              <a:rPr lang="fa-IR" sz="1600" dirty="0">
                <a:latin typeface="Tahoma" panose="020B0604030504040204" pitchFamily="34" charset="0"/>
              </a:rPr>
              <a:t>استفاده از امکان مسیریابی موجود در </a:t>
            </a:r>
            <a:r>
              <a:rPr lang="en-US" sz="1600" dirty="0" smtClean="0">
                <a:latin typeface="Tahoma" panose="020B0604030504040204" pitchFamily="34" charset="0"/>
              </a:rPr>
              <a:t> AngularJS </a:t>
            </a:r>
            <a:r>
              <a:rPr lang="fa-IR" sz="1600" dirty="0" smtClean="0">
                <a:latin typeface="Tahoma" panose="020B0604030504040204" pitchFamily="34" charset="0"/>
              </a:rPr>
              <a:t>میتوان </a:t>
            </a:r>
            <a:r>
              <a:rPr lang="fa-IR" sz="1600" dirty="0">
                <a:latin typeface="Tahoma" panose="020B0604030504040204" pitchFamily="34" charset="0"/>
              </a:rPr>
              <a:t>صفحات را که هر کدام به کنترلری مجزا مقید شده اند، در صفحه‌ی اصلی خود بارگزاری کنیم. همچین استفاده از مسیریابی موجود، میتواند به ما در مدیریت بهتر صفحات کمک فراوانی بکند.</a:t>
            </a:r>
          </a:p>
          <a:p>
            <a:pPr marL="91440" lvl="1" algn="r" rtl="1">
              <a:lnSpc>
                <a:spcPct val="200000"/>
              </a:lnSpc>
              <a:spcBef>
                <a:spcPts val="50"/>
              </a:spcBef>
              <a:spcAft>
                <a:spcPts val="50"/>
              </a:spcAft>
            </a:pPr>
            <a:r>
              <a:rPr lang="fa-IR" sz="1600" dirty="0">
                <a:solidFill>
                  <a:srgbClr val="FFFF00"/>
                </a:solidFill>
                <a:latin typeface="Tahoma" panose="020B0604030504040204" pitchFamily="34" charset="0"/>
              </a:rPr>
              <a:t>به تصویر زیر دقت کنید : </a:t>
            </a:r>
            <a:endParaRPr lang="en-US" sz="1600" dirty="0" smtClean="0">
              <a:solidFill>
                <a:srgbClr val="FFFF00"/>
              </a:solidFill>
              <a:latin typeface="Tahoma" panose="020B0604030504040204" pitchFamily="34" charset="0"/>
            </a:endParaRPr>
          </a:p>
          <a:p>
            <a:pPr marL="91440" lvl="1" algn="r" rtl="1">
              <a:lnSpc>
                <a:spcPct val="200000"/>
              </a:lnSpc>
              <a:spcBef>
                <a:spcPts val="50"/>
              </a:spcBef>
              <a:spcAft>
                <a:spcPts val="50"/>
              </a:spcAft>
            </a:pPr>
            <a:endParaRPr lang="en-US" sz="1600" dirty="0">
              <a:latin typeface="Tahoma" panose="020B0604030504040204" pitchFamily="34" charset="0"/>
            </a:endParaRPr>
          </a:p>
          <a:p>
            <a:pPr marL="91440" lvl="1" algn="r" rtl="1">
              <a:lnSpc>
                <a:spcPct val="200000"/>
              </a:lnSpc>
              <a:spcBef>
                <a:spcPts val="50"/>
              </a:spcBef>
              <a:spcAft>
                <a:spcPts val="50"/>
              </a:spcAft>
            </a:pPr>
            <a:endParaRPr lang="fa-IR" sz="1600" dirty="0" smtClean="0">
              <a:latin typeface="Tahoma" panose="020B0604030504040204" pitchFamily="34" charset="0"/>
            </a:endParaRPr>
          </a:p>
          <a:p>
            <a:pPr marL="91440" lvl="1" algn="r" rtl="1">
              <a:lnSpc>
                <a:spcPct val="200000"/>
              </a:lnSpc>
              <a:spcBef>
                <a:spcPts val="50"/>
              </a:spcBef>
              <a:spcAft>
                <a:spcPts val="50"/>
              </a:spcAft>
            </a:pPr>
            <a:endParaRPr lang="fa-IR" sz="1600" dirty="0" smtClean="0">
              <a:latin typeface="Tahoma" panose="020B0604030504040204" pitchFamily="34" charset="0"/>
            </a:endParaRPr>
          </a:p>
          <a:p>
            <a:pPr marL="91440" lvl="1" algn="r" rtl="1">
              <a:lnSpc>
                <a:spcPct val="200000"/>
              </a:lnSpc>
              <a:spcBef>
                <a:spcPts val="50"/>
              </a:spcBef>
              <a:spcAft>
                <a:spcPts val="50"/>
              </a:spcAft>
            </a:pPr>
            <a:endParaRPr lang="fa-IR" sz="1600" dirty="0" smtClean="0">
              <a:latin typeface="Tahoma" panose="020B0604030504040204" pitchFamily="34" charset="0"/>
            </a:endParaRPr>
          </a:p>
          <a:p>
            <a:pPr marL="91440" lvl="1" algn="r" rtl="1">
              <a:lnSpc>
                <a:spcPct val="200000"/>
              </a:lnSpc>
              <a:spcBef>
                <a:spcPts val="50"/>
              </a:spcBef>
              <a:spcAft>
                <a:spcPts val="50"/>
              </a:spcAft>
            </a:pPr>
            <a:endParaRPr lang="en-US" sz="1600" dirty="0">
              <a:latin typeface="Tahoma" panose="020B0604030504040204" pitchFamily="34" charset="0"/>
            </a:endParaRPr>
          </a:p>
          <a:p>
            <a:pPr marL="91440" lvl="1" algn="r" rtl="1">
              <a:lnSpc>
                <a:spcPct val="150000"/>
              </a:lnSpc>
              <a:spcBef>
                <a:spcPts val="50"/>
              </a:spcBef>
              <a:spcAft>
                <a:spcPts val="50"/>
              </a:spcAft>
            </a:pPr>
            <a:r>
              <a:rPr lang="fa-IR" sz="1600" dirty="0"/>
              <a:t>در تصویر بالا دو مسیر با آدرس‌های : </a:t>
            </a:r>
            <a:r>
              <a:rPr lang="en-US" sz="1600" dirty="0" smtClean="0"/>
              <a:t>  </a:t>
            </a:r>
            <a:r>
              <a:rPr lang="en-US" sz="1600" dirty="0" smtClean="0">
                <a:solidFill>
                  <a:srgbClr val="FFFF00"/>
                </a:solidFill>
              </a:rPr>
              <a:t>/ShowOrders </a:t>
            </a:r>
            <a:r>
              <a:rPr lang="en-US" sz="1600" dirty="0"/>
              <a:t> </a:t>
            </a:r>
            <a:r>
              <a:rPr lang="en-US" sz="1600" dirty="0" smtClean="0"/>
              <a:t>  </a:t>
            </a:r>
            <a:r>
              <a:rPr lang="fa-IR" sz="1600" dirty="0" smtClean="0"/>
              <a:t>و </a:t>
            </a:r>
            <a:r>
              <a:rPr lang="en-US" sz="1600" dirty="0" smtClean="0"/>
              <a:t> </a:t>
            </a:r>
            <a:r>
              <a:rPr lang="en-US" sz="1600" dirty="0" smtClean="0">
                <a:solidFill>
                  <a:srgbClr val="FFFF00"/>
                </a:solidFill>
              </a:rPr>
              <a:t>/AddNewOrder </a:t>
            </a:r>
            <a:r>
              <a:rPr lang="en-US" sz="1600" dirty="0"/>
              <a:t> </a:t>
            </a:r>
            <a:r>
              <a:rPr lang="fa-IR" sz="1600" dirty="0"/>
              <a:t>تعریف شده است که هر کدام به یک </a:t>
            </a:r>
            <a:r>
              <a:rPr lang="en-US" sz="1600" dirty="0" smtClean="0"/>
              <a:t>view</a:t>
            </a:r>
            <a:r>
              <a:rPr lang="fa-IR" sz="1600" dirty="0" smtClean="0"/>
              <a:t> مشخص </a:t>
            </a:r>
            <a:r>
              <a:rPr lang="fa-IR" sz="1600" dirty="0"/>
              <a:t>و یک </a:t>
            </a:r>
            <a:r>
              <a:rPr lang="en-US" sz="1600" dirty="0"/>
              <a:t>Controller </a:t>
            </a:r>
            <a:r>
              <a:rPr lang="fa-IR" sz="1600" dirty="0" smtClean="0"/>
              <a:t> برای </a:t>
            </a:r>
            <a:r>
              <a:rPr lang="fa-IR" sz="1600" dirty="0"/>
              <a:t>مدیریت آن اشاره میکند.</a:t>
            </a:r>
            <a:endParaRPr lang="en-US" sz="1600" dirty="0" smtClean="0">
              <a:latin typeface="Tahoma" panose="020B0604030504040204" pitchFamily="34" charset="0"/>
            </a:endParaRPr>
          </a:p>
          <a:p>
            <a:pPr marL="91440" lvl="1" algn="r" rtl="1">
              <a:lnSpc>
                <a:spcPct val="200000"/>
              </a:lnSpc>
              <a:spcBef>
                <a:spcPts val="50"/>
              </a:spcBef>
              <a:spcAft>
                <a:spcPts val="50"/>
              </a:spcAft>
            </a:pPr>
            <a:endParaRPr lang="fa-IR" sz="1600" dirty="0">
              <a:latin typeface="Tahoma" panose="020B0604030504040204" pitchFamily="34" charset="0"/>
            </a:endParaRPr>
          </a:p>
        </p:txBody>
      </p:sp>
      <p:pic>
        <p:nvPicPr>
          <p:cNvPr id="3" name="Picture 2"/>
          <p:cNvPicPr>
            <a:picLocks noChangeAspect="1"/>
          </p:cNvPicPr>
          <p:nvPr/>
        </p:nvPicPr>
        <p:blipFill>
          <a:blip r:embed="rId2"/>
          <a:stretch>
            <a:fillRect/>
          </a:stretch>
        </p:blipFill>
        <p:spPr>
          <a:xfrm>
            <a:off x="2207848" y="3146106"/>
            <a:ext cx="7988340" cy="2427013"/>
          </a:xfrm>
          <a:prstGeom prst="rect">
            <a:avLst/>
          </a:prstGeom>
        </p:spPr>
      </p:pic>
      <p:sp>
        <p:nvSpPr>
          <p:cNvPr id="4" name="TextBox 3"/>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25/28</a:t>
            </a:r>
            <a:endParaRPr lang="en-US" dirty="0">
              <a:solidFill>
                <a:srgbClr val="00B0F0"/>
              </a:solidFill>
            </a:endParaRPr>
          </a:p>
        </p:txBody>
      </p:sp>
    </p:spTree>
    <p:extLst>
      <p:ext uri="{BB962C8B-B14F-4D97-AF65-F5344CB8AC3E}">
        <p14:creationId xmlns:p14="http://schemas.microsoft.com/office/powerpoint/2010/main" val="1290707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6724918"/>
          </a:xfrm>
          <a:prstGeom prst="rect">
            <a:avLst/>
          </a:prstGeom>
        </p:spPr>
        <p:txBody>
          <a:bodyPr wrap="square">
            <a:spAutoFit/>
          </a:bodyPr>
          <a:lstStyle/>
          <a:p>
            <a:pPr marL="91440" lvl="1" algn="r" rtl="1">
              <a:lnSpc>
                <a:spcPct val="200000"/>
              </a:lnSpc>
              <a:spcBef>
                <a:spcPts val="50"/>
              </a:spcBef>
              <a:spcAft>
                <a:spcPts val="50"/>
              </a:spcAft>
            </a:pPr>
            <a:r>
              <a:rPr lang="fa-IR" sz="1600" dirty="0"/>
              <a:t>زمانی که ما از تزریق وابستگی‌ها در </a:t>
            </a:r>
            <a:r>
              <a:rPr lang="en-US" sz="1600" dirty="0" smtClean="0"/>
              <a:t>AngularJS </a:t>
            </a:r>
            <a:r>
              <a:rPr lang="fa-IR" sz="1600" dirty="0" smtClean="0"/>
              <a:t> استفاده </a:t>
            </a:r>
            <a:r>
              <a:rPr lang="fa-IR" sz="1600" dirty="0"/>
              <a:t>میکنیم و یک شیء را به کنترلر تزریق میکنیم، </a:t>
            </a:r>
            <a:r>
              <a:rPr lang="en-US" sz="1600" dirty="0"/>
              <a:t>Angular </a:t>
            </a:r>
            <a:r>
              <a:rPr lang="fa-IR" sz="1600" dirty="0" smtClean="0"/>
              <a:t> توسط </a:t>
            </a:r>
            <a:r>
              <a:rPr lang="en-US" sz="1600" dirty="0" smtClean="0"/>
              <a:t>Injector  </a:t>
            </a:r>
            <a:r>
              <a:rPr lang="fa-IR" sz="1600" dirty="0" smtClean="0"/>
              <a:t>$ سعی </a:t>
            </a:r>
          </a:p>
          <a:p>
            <a:pPr marL="91440" lvl="1" algn="r" rtl="1">
              <a:lnSpc>
                <a:spcPct val="200000"/>
              </a:lnSpc>
              <a:spcBef>
                <a:spcPts val="50"/>
              </a:spcBef>
              <a:spcAft>
                <a:spcPts val="50"/>
              </a:spcAft>
            </a:pPr>
            <a:r>
              <a:rPr lang="fa-IR" sz="1600" dirty="0" smtClean="0"/>
              <a:t>در </a:t>
            </a:r>
            <a:r>
              <a:rPr lang="fa-IR" sz="1600" dirty="0"/>
              <a:t>پیدا کردن وابستگی مربوطه و سپس تزریق آن به کنترلر را انجام میدهد. برای استفاده از امکان مسیریابی </a:t>
            </a:r>
            <a:r>
              <a:rPr lang="en-US" sz="1600" dirty="0"/>
              <a:t>Route ، </a:t>
            </a:r>
            <a:r>
              <a:rPr lang="fa-IR" sz="1600" dirty="0"/>
              <a:t>ما نیز باید از پروایدر مخصوص آن برای تزریق استفاده کنیم. در </a:t>
            </a:r>
            <a:r>
              <a:rPr lang="en-US" sz="1600" dirty="0"/>
              <a:t>Angular </a:t>
            </a:r>
            <a:r>
              <a:rPr lang="fa-IR" sz="1600" dirty="0" smtClean="0"/>
              <a:t> مسیر‌های </a:t>
            </a:r>
            <a:r>
              <a:rPr lang="fa-IR" sz="1600" dirty="0"/>
              <a:t>برنامه توسط پروایدری به نام </a:t>
            </a:r>
            <a:r>
              <a:rPr lang="en-US" sz="1600" dirty="0" smtClean="0"/>
              <a:t>routeProvider </a:t>
            </a:r>
            <a:r>
              <a:rPr lang="fa-IR" sz="1600" dirty="0" smtClean="0"/>
              <a:t>$ شناسایی </a:t>
            </a:r>
            <a:r>
              <a:rPr lang="fa-IR" sz="1600" dirty="0"/>
              <a:t>میشود که خدمات مسیریابی را به ما ارائه میدهد. این سرویس به ما کمک میکند تا بتوانیم اتصال بین کنترلر ها، ویوها و آدرس </a:t>
            </a:r>
            <a:r>
              <a:rPr lang="en-US" sz="1600" dirty="0"/>
              <a:t>URL </a:t>
            </a:r>
            <a:r>
              <a:rPr lang="fa-IR" sz="1600" dirty="0" smtClean="0"/>
              <a:t> جاری </a:t>
            </a:r>
            <a:r>
              <a:rPr lang="fa-IR" sz="1600" dirty="0"/>
              <a:t>مرورگرها را به آسانی برقرار کنیم</a:t>
            </a:r>
            <a:r>
              <a:rPr lang="fa-IR" sz="1600" dirty="0" smtClean="0"/>
              <a:t>.</a:t>
            </a:r>
            <a:endParaRPr lang="en-US" sz="1600" dirty="0" smtClean="0"/>
          </a:p>
          <a:p>
            <a:pPr marL="91440" lvl="1" algn="r" rtl="1">
              <a:lnSpc>
                <a:spcPct val="200000"/>
              </a:lnSpc>
              <a:spcBef>
                <a:spcPts val="50"/>
              </a:spcBef>
              <a:spcAft>
                <a:spcPts val="50"/>
              </a:spcAft>
            </a:pPr>
            <a:endParaRPr lang="en-US" sz="1600" dirty="0" smtClean="0">
              <a:latin typeface="Tahoma" panose="020B0604030504040204" pitchFamily="34" charset="0"/>
            </a:endParaRPr>
          </a:p>
          <a:p>
            <a:pPr marL="91440" lvl="1" algn="r" rtl="1">
              <a:lnSpc>
                <a:spcPct val="200000"/>
              </a:lnSpc>
              <a:spcBef>
                <a:spcPts val="50"/>
              </a:spcBef>
              <a:spcAft>
                <a:spcPts val="50"/>
              </a:spcAft>
            </a:pPr>
            <a:endParaRPr lang="en-US" sz="1600" dirty="0">
              <a:latin typeface="Tahoma" panose="020B0604030504040204" pitchFamily="34" charset="0"/>
            </a:endParaRPr>
          </a:p>
          <a:p>
            <a:pPr marL="91440" lvl="1" algn="r" rtl="1">
              <a:lnSpc>
                <a:spcPct val="200000"/>
              </a:lnSpc>
              <a:spcBef>
                <a:spcPts val="50"/>
              </a:spcBef>
              <a:spcAft>
                <a:spcPts val="50"/>
              </a:spcAft>
            </a:pPr>
            <a:endParaRPr lang="en-US" sz="1600" dirty="0" smtClean="0">
              <a:latin typeface="Tahoma" panose="020B0604030504040204" pitchFamily="34" charset="0"/>
            </a:endParaRPr>
          </a:p>
          <a:p>
            <a:pPr marL="91440" lvl="1" algn="r" rtl="1">
              <a:lnSpc>
                <a:spcPct val="200000"/>
              </a:lnSpc>
              <a:spcBef>
                <a:spcPts val="50"/>
              </a:spcBef>
              <a:spcAft>
                <a:spcPts val="50"/>
              </a:spcAft>
            </a:pPr>
            <a:endParaRPr lang="en-US" sz="1600" dirty="0">
              <a:latin typeface="Tahoma" panose="020B0604030504040204" pitchFamily="34" charset="0"/>
            </a:endParaRPr>
          </a:p>
          <a:p>
            <a:pPr marL="91440" lvl="1" algn="r" rtl="1">
              <a:lnSpc>
                <a:spcPct val="200000"/>
              </a:lnSpc>
              <a:spcBef>
                <a:spcPts val="50"/>
              </a:spcBef>
              <a:spcAft>
                <a:spcPts val="50"/>
              </a:spcAft>
            </a:pPr>
            <a:endParaRPr lang="en-US" sz="1600" dirty="0" smtClean="0">
              <a:latin typeface="Tahoma" panose="020B0604030504040204" pitchFamily="34" charset="0"/>
            </a:endParaRPr>
          </a:p>
          <a:p>
            <a:pPr marL="91440" lvl="1" algn="r" rtl="1">
              <a:lnSpc>
                <a:spcPct val="200000"/>
              </a:lnSpc>
              <a:spcBef>
                <a:spcPts val="50"/>
              </a:spcBef>
              <a:spcAft>
                <a:spcPts val="50"/>
              </a:spcAft>
            </a:pPr>
            <a:endParaRPr lang="en-US" sz="1600" dirty="0" smtClean="0">
              <a:latin typeface="Tahoma" panose="020B0604030504040204" pitchFamily="34" charset="0"/>
            </a:endParaRPr>
          </a:p>
          <a:p>
            <a:pPr marL="91440" lvl="1" algn="r" rtl="1">
              <a:lnSpc>
                <a:spcPct val="200000"/>
              </a:lnSpc>
              <a:spcBef>
                <a:spcPts val="50"/>
              </a:spcBef>
              <a:spcAft>
                <a:spcPts val="50"/>
              </a:spcAft>
            </a:pPr>
            <a:endParaRPr lang="en-US" sz="1600" dirty="0">
              <a:latin typeface="Tahoma" panose="020B0604030504040204" pitchFamily="34" charset="0"/>
            </a:endParaRPr>
          </a:p>
          <a:p>
            <a:pPr marL="91440" lvl="1" algn="r" rtl="1">
              <a:lnSpc>
                <a:spcPct val="200000"/>
              </a:lnSpc>
              <a:spcBef>
                <a:spcPts val="50"/>
              </a:spcBef>
              <a:spcAft>
                <a:spcPts val="50"/>
              </a:spcAft>
            </a:pPr>
            <a:endParaRPr lang="en-US" sz="1600" dirty="0" smtClean="0">
              <a:latin typeface="Tahoma" panose="020B0604030504040204" pitchFamily="34" charset="0"/>
            </a:endParaRPr>
          </a:p>
        </p:txBody>
      </p:sp>
      <p:sp>
        <p:nvSpPr>
          <p:cNvPr id="3" name="TextBox 2"/>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26/28</a:t>
            </a:r>
            <a:endParaRPr lang="en-US" dirty="0">
              <a:solidFill>
                <a:srgbClr val="00B0F0"/>
              </a:solidFill>
            </a:endParaRPr>
          </a:p>
        </p:txBody>
      </p:sp>
    </p:spTree>
    <p:extLst>
      <p:ext uri="{BB962C8B-B14F-4D97-AF65-F5344CB8AC3E}">
        <p14:creationId xmlns:p14="http://schemas.microsoft.com/office/powerpoint/2010/main" val="20992051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304"/>
            <a:ext cx="12192000" cy="6560770"/>
          </a:xfrm>
          <a:prstGeom prst="rect">
            <a:avLst/>
          </a:prstGeom>
        </p:spPr>
        <p:txBody>
          <a:bodyPr wrap="square">
            <a:spAutoFit/>
          </a:bodyPr>
          <a:lstStyle/>
          <a:p>
            <a:pPr marL="91440" lvl="1" algn="r" rtl="1">
              <a:spcBef>
                <a:spcPts val="50"/>
              </a:spcBef>
              <a:spcAft>
                <a:spcPts val="50"/>
              </a:spcAft>
            </a:pPr>
            <a:r>
              <a:rPr lang="fa-IR" dirty="0">
                <a:solidFill>
                  <a:srgbClr val="FFFF00"/>
                </a:solidFill>
                <a:latin typeface="Tahoma" panose="020B0604030504040204" pitchFamily="34" charset="0"/>
              </a:rPr>
              <a:t>الگوی </a:t>
            </a:r>
            <a:r>
              <a:rPr lang="en-US" dirty="0">
                <a:solidFill>
                  <a:srgbClr val="FFFF00"/>
                </a:solidFill>
                <a:latin typeface="Tahoma" panose="020B0604030504040204" pitchFamily="34" charset="0"/>
              </a:rPr>
              <a:t>Routing</a:t>
            </a:r>
            <a:r>
              <a:rPr lang="fa-IR" dirty="0">
                <a:solidFill>
                  <a:srgbClr val="FFFF00"/>
                </a:solidFill>
                <a:latin typeface="Tahoma" panose="020B0604030504040204" pitchFamily="34" charset="0"/>
              </a:rPr>
              <a:t> به صورت زیر است</a:t>
            </a:r>
            <a:r>
              <a:rPr lang="fa-IR" dirty="0" smtClean="0">
                <a:solidFill>
                  <a:srgbClr val="FFFF00"/>
                </a:solidFill>
                <a:latin typeface="Tahoma" panose="020B0604030504040204" pitchFamily="34" charset="0"/>
              </a:rPr>
              <a:t>.</a:t>
            </a:r>
            <a:endParaRPr lang="en-US" dirty="0" smtClean="0">
              <a:solidFill>
                <a:srgbClr val="FFFF00"/>
              </a:solidFill>
              <a:latin typeface="Tahoma" panose="020B0604030504040204" pitchFamily="34" charset="0"/>
            </a:endParaRPr>
          </a:p>
          <a:p>
            <a:pPr marL="91440" lvl="1" algn="r" rtl="1">
              <a:lnSpc>
                <a:spcPct val="200000"/>
              </a:lnSpc>
              <a:spcBef>
                <a:spcPts val="50"/>
              </a:spcBef>
              <a:spcAft>
                <a:spcPts val="50"/>
              </a:spcAft>
            </a:pPr>
            <a:r>
              <a:rPr lang="fa-IR" sz="1600" dirty="0">
                <a:latin typeface="Tahoma" panose="020B0604030504040204" pitchFamily="34" charset="0"/>
              </a:rPr>
              <a:t>تابع </a:t>
            </a:r>
            <a:r>
              <a:rPr lang="en-US" sz="1600" dirty="0">
                <a:latin typeface="Tahoma" panose="020B0604030504040204" pitchFamily="34" charset="0"/>
              </a:rPr>
              <a:t>when </a:t>
            </a:r>
            <a:r>
              <a:rPr lang="fa-IR" sz="1600" dirty="0">
                <a:latin typeface="Tahoma" panose="020B0604030504040204" pitchFamily="34" charset="0"/>
              </a:rPr>
              <a:t> و</a:t>
            </a:r>
            <a:r>
              <a:rPr lang="en-US" sz="1600" dirty="0">
                <a:latin typeface="Tahoma" panose="020B0604030504040204" pitchFamily="34" charset="0"/>
              </a:rPr>
              <a:t>otherwise </a:t>
            </a:r>
            <a:r>
              <a:rPr lang="fa-IR" sz="1600" dirty="0">
                <a:latin typeface="Tahoma" panose="020B0604030504040204" pitchFamily="34" charset="0"/>
              </a:rPr>
              <a:t> : با استفاده از </a:t>
            </a:r>
            <a:r>
              <a:rPr lang="en-US" sz="1600" dirty="0">
                <a:latin typeface="Tahoma" panose="020B0604030504040204" pitchFamily="34" charset="0"/>
              </a:rPr>
              <a:t>when </a:t>
            </a:r>
            <a:r>
              <a:rPr lang="fa-IR" sz="1600" dirty="0">
                <a:latin typeface="Tahoma" panose="020B0604030504040204" pitchFamily="34" charset="0"/>
              </a:rPr>
              <a:t> و </a:t>
            </a:r>
            <a:r>
              <a:rPr lang="en-US" sz="1600" dirty="0">
                <a:latin typeface="Tahoma" panose="020B0604030504040204" pitchFamily="34" charset="0"/>
              </a:rPr>
              <a:t>otherwise</a:t>
            </a:r>
            <a:r>
              <a:rPr lang="fa-IR" sz="1600" dirty="0">
                <a:latin typeface="Tahoma" panose="020B0604030504040204" pitchFamily="34" charset="0"/>
              </a:rPr>
              <a:t> میتوانیم مسیرها را تعریف کنیم. </a:t>
            </a:r>
            <a:endParaRPr lang="fa-IR" sz="1600" dirty="0" smtClean="0">
              <a:latin typeface="Tahoma" panose="020B0604030504040204" pitchFamily="34" charset="0"/>
            </a:endParaRPr>
          </a:p>
          <a:p>
            <a:pPr marL="91440" lvl="1" algn="r" rtl="1">
              <a:lnSpc>
                <a:spcPct val="200000"/>
              </a:lnSpc>
              <a:spcBef>
                <a:spcPts val="50"/>
              </a:spcBef>
              <a:spcAft>
                <a:spcPts val="50"/>
              </a:spcAft>
            </a:pPr>
            <a:r>
              <a:rPr lang="fa-IR" sz="1600" dirty="0" smtClean="0">
                <a:latin typeface="Tahoma" panose="020B0604030504040204" pitchFamily="34" charset="0"/>
              </a:rPr>
              <a:t>تابع </a:t>
            </a:r>
            <a:r>
              <a:rPr lang="en-US" sz="1600" dirty="0" smtClean="0">
                <a:latin typeface="Tahoma" panose="020B0604030504040204" pitchFamily="34" charset="0"/>
              </a:rPr>
              <a:t>config </a:t>
            </a:r>
            <a:r>
              <a:rPr lang="fa-IR" sz="1600" dirty="0" smtClean="0">
                <a:latin typeface="Tahoma" panose="020B0604030504040204" pitchFamily="34" charset="0"/>
              </a:rPr>
              <a:t> : تنظیمات </a:t>
            </a:r>
            <a:r>
              <a:rPr lang="fa-IR" sz="1600" dirty="0">
                <a:latin typeface="Tahoma" panose="020B0604030504040204" pitchFamily="34" charset="0"/>
              </a:rPr>
              <a:t>مربوط به مسیریابی را انجام </a:t>
            </a:r>
            <a:r>
              <a:rPr lang="fa-IR" sz="1600" dirty="0" smtClean="0">
                <a:latin typeface="Tahoma" panose="020B0604030504040204" pitchFamily="34" charset="0"/>
              </a:rPr>
              <a:t>میدهد. </a:t>
            </a:r>
          </a:p>
          <a:p>
            <a:pPr marL="91440" lvl="1" algn="r" rtl="1">
              <a:lnSpc>
                <a:spcPct val="200000"/>
              </a:lnSpc>
              <a:spcBef>
                <a:spcPts val="50"/>
              </a:spcBef>
              <a:spcAft>
                <a:spcPts val="50"/>
              </a:spcAft>
            </a:pPr>
            <a:r>
              <a:rPr lang="fa-IR" sz="1600" dirty="0" smtClean="0">
                <a:latin typeface="Tahoma" panose="020B0604030504040204" pitchFamily="34" charset="0"/>
              </a:rPr>
              <a:t>پارامتر</a:t>
            </a:r>
            <a:r>
              <a:rPr lang="en-US" sz="1600" dirty="0" smtClean="0">
                <a:latin typeface="Tahoma" panose="020B0604030504040204" pitchFamily="34" charset="0"/>
              </a:rPr>
              <a:t> : templateUrl </a:t>
            </a:r>
            <a:r>
              <a:rPr lang="fa-IR" sz="1600" dirty="0" smtClean="0">
                <a:latin typeface="Tahoma" panose="020B0604030504040204" pitchFamily="34" charset="0"/>
              </a:rPr>
              <a:t>آدرس </a:t>
            </a:r>
            <a:r>
              <a:rPr lang="en-US" sz="1600" dirty="0" smtClean="0">
                <a:latin typeface="Tahoma" panose="020B0604030504040204" pitchFamily="34" charset="0"/>
              </a:rPr>
              <a:t>View</a:t>
            </a:r>
            <a:r>
              <a:rPr lang="fa-IR" sz="1600" dirty="0" smtClean="0">
                <a:latin typeface="Tahoma" panose="020B0604030504040204" pitchFamily="34" charset="0"/>
              </a:rPr>
              <a:t> را مشخص میکند.</a:t>
            </a:r>
            <a:endParaRPr lang="en-US" sz="1600" dirty="0" smtClean="0">
              <a:latin typeface="Tahoma" panose="020B0604030504040204" pitchFamily="34" charset="0"/>
            </a:endParaRPr>
          </a:p>
          <a:p>
            <a:pPr marL="91440" lvl="1" algn="r" rtl="1">
              <a:lnSpc>
                <a:spcPct val="200000"/>
              </a:lnSpc>
              <a:spcBef>
                <a:spcPts val="50"/>
              </a:spcBef>
              <a:spcAft>
                <a:spcPts val="50"/>
              </a:spcAft>
            </a:pPr>
            <a:r>
              <a:rPr lang="fa-IR" sz="1600" dirty="0" smtClean="0">
                <a:latin typeface="Tahoma" panose="020B0604030504040204" pitchFamily="34" charset="0"/>
              </a:rPr>
              <a:t>پارامتر</a:t>
            </a:r>
            <a:r>
              <a:rPr lang="en-US" sz="1600" dirty="0" smtClean="0">
                <a:latin typeface="Tahoma" panose="020B0604030504040204" pitchFamily="34" charset="0"/>
              </a:rPr>
              <a:t> : controller </a:t>
            </a:r>
            <a:r>
              <a:rPr lang="fa-IR" sz="1600" dirty="0" smtClean="0">
                <a:latin typeface="Tahoma" panose="020B0604030504040204" pitchFamily="34" charset="0"/>
              </a:rPr>
              <a:t>نام </a:t>
            </a:r>
            <a:r>
              <a:rPr lang="fa-IR" sz="1600" dirty="0">
                <a:latin typeface="Tahoma" panose="020B0604030504040204" pitchFamily="34" charset="0"/>
              </a:rPr>
              <a:t>کنترلری که </a:t>
            </a:r>
            <a:r>
              <a:rPr lang="en-US" sz="1600" dirty="0" smtClean="0">
                <a:latin typeface="Tahoma" panose="020B0604030504040204" pitchFamily="34" charset="0"/>
              </a:rPr>
              <a:t> View</a:t>
            </a:r>
            <a:r>
              <a:rPr lang="fa-IR" sz="1600" dirty="0" smtClean="0">
                <a:latin typeface="Tahoma" panose="020B0604030504040204" pitchFamily="34" charset="0"/>
              </a:rPr>
              <a:t>را </a:t>
            </a:r>
            <a:r>
              <a:rPr lang="fa-IR" sz="1600" dirty="0">
                <a:latin typeface="Tahoma" panose="020B0604030504040204" pitchFamily="34" charset="0"/>
              </a:rPr>
              <a:t>مدیریت میکند.</a:t>
            </a:r>
          </a:p>
          <a:p>
            <a:pPr marL="91440" lvl="1" algn="r" rtl="1">
              <a:lnSpc>
                <a:spcPct val="200000"/>
              </a:lnSpc>
              <a:spcBef>
                <a:spcPts val="50"/>
              </a:spcBef>
              <a:spcAft>
                <a:spcPts val="50"/>
              </a:spcAft>
            </a:pPr>
            <a:r>
              <a:rPr lang="fa-IR" sz="1600" dirty="0">
                <a:latin typeface="Tahoma" panose="020B0604030504040204" pitchFamily="34" charset="0"/>
              </a:rPr>
              <a:t>پارامتر</a:t>
            </a:r>
            <a:r>
              <a:rPr lang="en-US" sz="1600" dirty="0">
                <a:latin typeface="Tahoma" panose="020B0604030504040204" pitchFamily="34" charset="0"/>
              </a:rPr>
              <a:t> : </a:t>
            </a:r>
            <a:r>
              <a:rPr lang="en-US" sz="1600" dirty="0" smtClean="0">
                <a:latin typeface="Tahoma" panose="020B0604030504040204" pitchFamily="34" charset="0"/>
              </a:rPr>
              <a:t>params </a:t>
            </a:r>
            <a:r>
              <a:rPr lang="fa-IR" sz="1600" dirty="0" smtClean="0">
                <a:latin typeface="Tahoma" panose="020B0604030504040204" pitchFamily="34" charset="0"/>
              </a:rPr>
              <a:t>ارسال پارامتر به </a:t>
            </a:r>
            <a:r>
              <a:rPr lang="en-US" sz="1600" dirty="0" smtClean="0">
                <a:latin typeface="Tahoma" panose="020B0604030504040204" pitchFamily="34" charset="0"/>
              </a:rPr>
              <a:t>controller</a:t>
            </a:r>
            <a:r>
              <a:rPr lang="fa-IR" sz="1600" dirty="0" smtClean="0">
                <a:latin typeface="Tahoma" panose="020B0604030504040204" pitchFamily="34" charset="0"/>
              </a:rPr>
              <a:t> مورد نظر.</a:t>
            </a:r>
            <a:endParaRPr lang="fa-IR" sz="1600" dirty="0">
              <a:latin typeface="Tahoma" panose="020B0604030504040204" pitchFamily="34" charset="0"/>
            </a:endParaRPr>
          </a:p>
          <a:p>
            <a:pPr marL="91440" lvl="1" algn="r" rtl="1">
              <a:lnSpc>
                <a:spcPct val="200000"/>
              </a:lnSpc>
              <a:spcBef>
                <a:spcPts val="50"/>
              </a:spcBef>
              <a:spcAft>
                <a:spcPts val="50"/>
              </a:spcAft>
            </a:pPr>
            <a:endParaRPr lang="fa-IR" sz="1600" dirty="0" smtClean="0">
              <a:latin typeface="Tahoma" panose="020B0604030504040204" pitchFamily="34" charset="0"/>
            </a:endParaRPr>
          </a:p>
          <a:p>
            <a:pPr marL="91440" lvl="1" algn="r" rtl="1">
              <a:lnSpc>
                <a:spcPct val="200000"/>
              </a:lnSpc>
              <a:spcBef>
                <a:spcPts val="50"/>
              </a:spcBef>
              <a:spcAft>
                <a:spcPts val="50"/>
              </a:spcAft>
            </a:pPr>
            <a:endParaRPr lang="fa-IR" sz="1600" dirty="0">
              <a:latin typeface="Tahoma" panose="020B0604030504040204" pitchFamily="34" charset="0"/>
            </a:endParaRPr>
          </a:p>
          <a:p>
            <a:pPr marL="91440" lvl="1" algn="r" rtl="1">
              <a:lnSpc>
                <a:spcPct val="200000"/>
              </a:lnSpc>
              <a:spcBef>
                <a:spcPts val="50"/>
              </a:spcBef>
              <a:spcAft>
                <a:spcPts val="50"/>
              </a:spcAft>
            </a:pPr>
            <a:endParaRPr lang="fa-IR" sz="1600" dirty="0" smtClean="0">
              <a:latin typeface="Tahoma" panose="020B0604030504040204" pitchFamily="34" charset="0"/>
            </a:endParaRPr>
          </a:p>
          <a:p>
            <a:pPr marL="91440" lvl="1" algn="r" rtl="1">
              <a:lnSpc>
                <a:spcPct val="200000"/>
              </a:lnSpc>
              <a:spcBef>
                <a:spcPts val="50"/>
              </a:spcBef>
              <a:spcAft>
                <a:spcPts val="50"/>
              </a:spcAft>
            </a:pPr>
            <a:endParaRPr lang="fa-IR" sz="1600" dirty="0">
              <a:latin typeface="Tahoma" panose="020B0604030504040204" pitchFamily="34" charset="0"/>
            </a:endParaRPr>
          </a:p>
          <a:p>
            <a:pPr marL="91440" lvl="1" algn="r" rtl="1">
              <a:lnSpc>
                <a:spcPct val="200000"/>
              </a:lnSpc>
              <a:spcBef>
                <a:spcPts val="50"/>
              </a:spcBef>
              <a:spcAft>
                <a:spcPts val="50"/>
              </a:spcAft>
            </a:pPr>
            <a:endParaRPr lang="fa-IR" sz="1600" dirty="0">
              <a:latin typeface="Tahoma" panose="020B0604030504040204" pitchFamily="34" charset="0"/>
            </a:endParaRPr>
          </a:p>
          <a:p>
            <a:pPr marL="91440" lvl="1" algn="r" rtl="1">
              <a:lnSpc>
                <a:spcPct val="200000"/>
              </a:lnSpc>
              <a:spcBef>
                <a:spcPts val="50"/>
              </a:spcBef>
              <a:spcAft>
                <a:spcPts val="50"/>
              </a:spcAft>
            </a:pPr>
            <a:r>
              <a:rPr lang="fa-IR" sz="1600" dirty="0">
                <a:latin typeface="Tahoma" panose="020B0604030504040204" pitchFamily="34" charset="0"/>
              </a:rPr>
              <a:t>توسط </a:t>
            </a:r>
            <a:r>
              <a:rPr lang="en-US" sz="1600" dirty="0">
                <a:latin typeface="Tahoma" panose="020B0604030504040204" pitchFamily="34" charset="0"/>
              </a:rPr>
              <a:t>otherwise </a:t>
            </a:r>
            <a:r>
              <a:rPr lang="fa-IR" sz="1600" dirty="0" smtClean="0">
                <a:latin typeface="Tahoma" panose="020B0604030504040204" pitchFamily="34" charset="0"/>
              </a:rPr>
              <a:t> میتوانیم </a:t>
            </a:r>
            <a:r>
              <a:rPr lang="fa-IR" sz="1600" dirty="0">
                <a:latin typeface="Tahoma" panose="020B0604030504040204" pitchFamily="34" charset="0"/>
              </a:rPr>
              <a:t>مسیر پیشفرض را نیز تعریف کنیم تا درصورتی که مسیری با آدرس‌های بالای آن مطابقت نداشت به این آدرس منتقل شود. </a:t>
            </a:r>
          </a:p>
        </p:txBody>
      </p:sp>
      <p:pic>
        <p:nvPicPr>
          <p:cNvPr id="6" name="Picture 5"/>
          <p:cNvPicPr>
            <a:picLocks noChangeAspect="1"/>
          </p:cNvPicPr>
          <p:nvPr/>
        </p:nvPicPr>
        <p:blipFill>
          <a:blip r:embed="rId3"/>
          <a:stretch>
            <a:fillRect/>
          </a:stretch>
        </p:blipFill>
        <p:spPr>
          <a:xfrm>
            <a:off x="202595" y="940906"/>
            <a:ext cx="6807805" cy="4731025"/>
          </a:xfrm>
          <a:prstGeom prst="rect">
            <a:avLst/>
          </a:prstGeom>
        </p:spPr>
      </p:pic>
      <p:sp>
        <p:nvSpPr>
          <p:cNvPr id="4" name="TextBox 3"/>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27/28</a:t>
            </a:r>
            <a:endParaRPr lang="en-US" dirty="0">
              <a:solidFill>
                <a:srgbClr val="00B0F0"/>
              </a:solidFill>
            </a:endParaRPr>
          </a:p>
        </p:txBody>
      </p:sp>
    </p:spTree>
    <p:extLst>
      <p:ext uri="{BB962C8B-B14F-4D97-AF65-F5344CB8AC3E}">
        <p14:creationId xmlns:p14="http://schemas.microsoft.com/office/powerpoint/2010/main" val="17748404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2304"/>
            <a:ext cx="12192000" cy="6581289"/>
          </a:xfrm>
          <a:prstGeom prst="rect">
            <a:avLst/>
          </a:prstGeom>
        </p:spPr>
        <p:txBody>
          <a:bodyPr wrap="square">
            <a:spAutoFit/>
          </a:bodyPr>
          <a:lstStyle/>
          <a:p>
            <a:pPr lvl="1" indent="-365760" algn="r" rtl="1">
              <a:spcBef>
                <a:spcPts val="50"/>
              </a:spcBef>
              <a:spcAft>
                <a:spcPts val="50"/>
              </a:spcAft>
            </a:pPr>
            <a:r>
              <a:rPr lang="fa-IR" sz="1600" b="1" dirty="0" smtClean="0">
                <a:solidFill>
                  <a:srgbClr val="FFFF00"/>
                </a:solidFill>
                <a:latin typeface="Tahoma" panose="020B0604030504040204" pitchFamily="34" charset="0"/>
              </a:rPr>
              <a:t>مثال:</a:t>
            </a:r>
          </a:p>
          <a:p>
            <a:pPr indent="-365760" algn="r" rtl="1">
              <a:lnSpc>
                <a:spcPct val="150000"/>
              </a:lnSpc>
              <a:spcBef>
                <a:spcPts val="50"/>
              </a:spcBef>
              <a:spcAft>
                <a:spcPts val="50"/>
              </a:spcAft>
            </a:pPr>
            <a:r>
              <a:rPr lang="fa-IR" sz="1600" dirty="0"/>
              <a:t>در قطعه کد </a:t>
            </a:r>
            <a:r>
              <a:rPr lang="fa-IR" sz="1600" dirty="0" smtClean="0"/>
              <a:t>زیر دو </a:t>
            </a:r>
            <a:r>
              <a:rPr lang="fa-IR" sz="1600" dirty="0"/>
              <a:t>مسیر با نام‌های </a:t>
            </a:r>
            <a:r>
              <a:rPr lang="en-US" sz="1600" dirty="0"/>
              <a:t>AddNewOrder</a:t>
            </a:r>
            <a:r>
              <a:rPr lang="fa-IR" sz="1600" dirty="0" smtClean="0"/>
              <a:t>/ و </a:t>
            </a:r>
            <a:r>
              <a:rPr lang="en-US" sz="1600" dirty="0"/>
              <a:t>ShowOrders</a:t>
            </a:r>
            <a:r>
              <a:rPr lang="fa-IR" sz="1600" dirty="0" smtClean="0"/>
              <a:t>/ تعریف </a:t>
            </a:r>
            <a:r>
              <a:rPr lang="fa-IR" sz="1600" dirty="0"/>
              <a:t>کرده ایم که هر کدام به ترتیب به </a:t>
            </a:r>
            <a:r>
              <a:rPr lang="en-US" sz="1600" dirty="0"/>
              <a:t>View‌</a:t>
            </a:r>
            <a:r>
              <a:rPr lang="fa-IR" sz="1600" dirty="0"/>
              <a:t>های : </a:t>
            </a:r>
            <a:r>
              <a:rPr lang="en-US" sz="1600" dirty="0"/>
              <a:t>temp/add_order.html </a:t>
            </a:r>
            <a:r>
              <a:rPr lang="fa-IR" sz="1600" dirty="0" smtClean="0"/>
              <a:t> و </a:t>
            </a:r>
            <a:r>
              <a:rPr lang="en-US" sz="1600" dirty="0"/>
              <a:t>temp/show_orders.html </a:t>
            </a:r>
            <a:r>
              <a:rPr lang="fa-IR" sz="1600" dirty="0" smtClean="0"/>
              <a:t> مرتبط </a:t>
            </a:r>
            <a:r>
              <a:rPr lang="fa-IR" sz="1600" dirty="0"/>
              <a:t>شده اند. همچنین دو کنترلر برای مدیریت </a:t>
            </a:r>
            <a:r>
              <a:rPr lang="en-US" sz="1600" dirty="0" smtClean="0"/>
              <a:t>View</a:t>
            </a:r>
            <a:r>
              <a:rPr lang="fa-IR" sz="1600" dirty="0" smtClean="0"/>
              <a:t>ها </a:t>
            </a:r>
            <a:r>
              <a:rPr lang="fa-IR" sz="1600" dirty="0"/>
              <a:t>نیز تعریف شده است</a:t>
            </a:r>
            <a:r>
              <a:rPr lang="fa-IR" sz="1600" dirty="0" smtClean="0"/>
              <a:t>.</a:t>
            </a:r>
          </a:p>
          <a:p>
            <a:pPr indent="-365760" algn="r" rtl="1">
              <a:lnSpc>
                <a:spcPct val="150000"/>
              </a:lnSpc>
              <a:spcBef>
                <a:spcPts val="50"/>
              </a:spcBef>
              <a:spcAft>
                <a:spcPts val="50"/>
              </a:spcAft>
            </a:pPr>
            <a:endParaRPr lang="fa-IR" sz="1600" dirty="0"/>
          </a:p>
          <a:p>
            <a:pPr indent="-365760" algn="r" rtl="1">
              <a:lnSpc>
                <a:spcPct val="150000"/>
              </a:lnSpc>
              <a:spcBef>
                <a:spcPts val="50"/>
              </a:spcBef>
              <a:spcAft>
                <a:spcPts val="50"/>
              </a:spcAft>
            </a:pPr>
            <a:endParaRPr lang="fa-IR" sz="1600" dirty="0" smtClean="0"/>
          </a:p>
          <a:p>
            <a:pPr indent="-365760" algn="r" rtl="1">
              <a:lnSpc>
                <a:spcPct val="150000"/>
              </a:lnSpc>
              <a:spcBef>
                <a:spcPts val="50"/>
              </a:spcBef>
              <a:spcAft>
                <a:spcPts val="50"/>
              </a:spcAft>
            </a:pPr>
            <a:endParaRPr lang="fa-IR" sz="1600" dirty="0"/>
          </a:p>
          <a:p>
            <a:pPr indent="-365760" algn="r" rtl="1">
              <a:lnSpc>
                <a:spcPct val="150000"/>
              </a:lnSpc>
              <a:spcBef>
                <a:spcPts val="50"/>
              </a:spcBef>
              <a:spcAft>
                <a:spcPts val="50"/>
              </a:spcAft>
            </a:pPr>
            <a:endParaRPr lang="fa-IR" sz="1600" dirty="0" smtClean="0"/>
          </a:p>
          <a:p>
            <a:pPr indent="-365760" algn="r" rtl="1">
              <a:lnSpc>
                <a:spcPct val="150000"/>
              </a:lnSpc>
              <a:spcBef>
                <a:spcPts val="50"/>
              </a:spcBef>
              <a:spcAft>
                <a:spcPts val="50"/>
              </a:spcAft>
            </a:pPr>
            <a:endParaRPr lang="fa-IR" sz="1600" dirty="0"/>
          </a:p>
          <a:p>
            <a:pPr indent="-365760" algn="r" rtl="1">
              <a:lnSpc>
                <a:spcPct val="150000"/>
              </a:lnSpc>
              <a:spcBef>
                <a:spcPts val="50"/>
              </a:spcBef>
              <a:spcAft>
                <a:spcPts val="50"/>
              </a:spcAft>
            </a:pPr>
            <a:endParaRPr lang="fa-IR" sz="1600" dirty="0" smtClean="0"/>
          </a:p>
          <a:p>
            <a:pPr indent="-365760" algn="r" rtl="1">
              <a:lnSpc>
                <a:spcPct val="150000"/>
              </a:lnSpc>
              <a:spcBef>
                <a:spcPts val="50"/>
              </a:spcBef>
              <a:spcAft>
                <a:spcPts val="50"/>
              </a:spcAft>
            </a:pPr>
            <a:endParaRPr lang="fa-IR" sz="1600" dirty="0"/>
          </a:p>
          <a:p>
            <a:pPr indent="-365760" algn="r" rtl="1">
              <a:lnSpc>
                <a:spcPct val="150000"/>
              </a:lnSpc>
              <a:spcBef>
                <a:spcPts val="50"/>
              </a:spcBef>
              <a:spcAft>
                <a:spcPts val="50"/>
              </a:spcAft>
            </a:pPr>
            <a:endParaRPr lang="fa-IR" sz="1600" dirty="0"/>
          </a:p>
          <a:p>
            <a:pPr indent="-365760" algn="r" rtl="1">
              <a:lnSpc>
                <a:spcPct val="150000"/>
              </a:lnSpc>
              <a:spcBef>
                <a:spcPts val="50"/>
              </a:spcBef>
              <a:spcAft>
                <a:spcPts val="50"/>
              </a:spcAft>
            </a:pPr>
            <a:endParaRPr lang="fa-IR" sz="1600" dirty="0"/>
          </a:p>
          <a:p>
            <a:pPr indent="-365760" algn="r" rtl="1">
              <a:lnSpc>
                <a:spcPct val="150000"/>
              </a:lnSpc>
              <a:spcBef>
                <a:spcPts val="50"/>
              </a:spcBef>
              <a:spcAft>
                <a:spcPts val="50"/>
              </a:spcAft>
            </a:pPr>
            <a:r>
              <a:rPr lang="fa-IR" sz="1600" dirty="0"/>
              <a:t>زمانی که ما </a:t>
            </a:r>
            <a:r>
              <a:rPr lang="fa-IR" sz="1600" dirty="0" smtClean="0"/>
              <a:t>آدرس</a:t>
            </a:r>
            <a:r>
              <a:rPr lang="en-US" sz="1600" dirty="0" smtClean="0"/>
              <a:t>http</a:t>
            </a:r>
            <a:r>
              <a:rPr lang="en-US" sz="1600" dirty="0"/>
              <a:t>://appname</a:t>
            </a:r>
            <a:r>
              <a:rPr lang="en-US" sz="1600" dirty="0" smtClean="0"/>
              <a:t>/#ShowOrders  </a:t>
            </a:r>
            <a:r>
              <a:rPr lang="fa-IR" sz="1600" dirty="0" smtClean="0"/>
              <a:t> را </a:t>
            </a:r>
            <a:r>
              <a:rPr lang="fa-IR" sz="1600" dirty="0"/>
              <a:t>در نوار آدرس مرورگر وارد میکنیم، </a:t>
            </a:r>
            <a:r>
              <a:rPr lang="en-US" sz="1600" dirty="0"/>
              <a:t>Angular </a:t>
            </a:r>
            <a:r>
              <a:rPr lang="fa-IR" sz="1600" dirty="0" smtClean="0"/>
              <a:t> به </a:t>
            </a:r>
            <a:r>
              <a:rPr lang="fa-IR" sz="1600" dirty="0"/>
              <a:t>صورت اتوماتیک آدرس </a:t>
            </a:r>
            <a:r>
              <a:rPr lang="en-US" sz="1600" dirty="0"/>
              <a:t>URL </a:t>
            </a:r>
            <a:r>
              <a:rPr lang="fa-IR" sz="1600" dirty="0" smtClean="0"/>
              <a:t> را </a:t>
            </a:r>
            <a:r>
              <a:rPr lang="fa-IR" sz="1600" dirty="0"/>
              <a:t>با تنظیماتی که ما در اینجا تعریف کرده ایم مطابقت میدهد و در صورت وجود چنین آدرسی ، </a:t>
            </a:r>
            <a:r>
              <a:rPr lang="en-US" sz="1600" dirty="0" smtClean="0"/>
              <a:t>view</a:t>
            </a:r>
            <a:r>
              <a:rPr lang="fa-IR" sz="1600" dirty="0" smtClean="0"/>
              <a:t> مربوطه </a:t>
            </a:r>
            <a:r>
              <a:rPr lang="fa-IR" sz="1600" dirty="0"/>
              <a:t>را بارگزاری میکند و در این مثال نیز مطابق با تنظیمات بالا، صفحه‌ی </a:t>
            </a:r>
            <a:r>
              <a:rPr lang="en-US" sz="1600" dirty="0" smtClean="0"/>
              <a:t>temp/show_orders.html </a:t>
            </a:r>
            <a:r>
              <a:rPr lang="fa-IR" sz="1600" dirty="0" smtClean="0"/>
              <a:t> برای </a:t>
            </a:r>
            <a:r>
              <a:rPr lang="fa-IR" sz="1600" dirty="0"/>
              <a:t>ما بارگزاری و سپس </a:t>
            </a:r>
            <a:r>
              <a:rPr lang="fa-IR" sz="1600" dirty="0" smtClean="0"/>
              <a:t>کنترلر </a:t>
            </a:r>
            <a:r>
              <a:rPr lang="en-US" sz="1600" dirty="0" smtClean="0"/>
              <a:t>ShowOrdersController</a:t>
            </a:r>
            <a:r>
              <a:rPr lang="fa-IR" sz="1600" dirty="0" smtClean="0"/>
              <a:t> را </a:t>
            </a:r>
            <a:r>
              <a:rPr lang="fa-IR" sz="1600" dirty="0"/>
              <a:t>فراخوانی میکند ، </a:t>
            </a:r>
            <a:endParaRPr lang="fa-IR" sz="1600" dirty="0" smtClean="0"/>
          </a:p>
          <a:p>
            <a:pPr indent="-365760" algn="r" rtl="1">
              <a:lnSpc>
                <a:spcPct val="150000"/>
              </a:lnSpc>
              <a:spcBef>
                <a:spcPts val="50"/>
              </a:spcBef>
              <a:spcAft>
                <a:spcPts val="50"/>
              </a:spcAft>
            </a:pPr>
            <a:r>
              <a:rPr lang="fa-IR" sz="1600" dirty="0" smtClean="0"/>
              <a:t>جایی </a:t>
            </a:r>
            <a:r>
              <a:rPr lang="fa-IR" sz="1600" dirty="0"/>
              <a:t>که ما منطق کار را در آن قرار میدهیم. </a:t>
            </a:r>
            <a:endParaRPr lang="en-US" sz="1600" dirty="0" smtClean="0"/>
          </a:p>
          <a:p>
            <a:pPr marL="0" lvl="1" indent="-365760" algn="r" rtl="1">
              <a:lnSpc>
                <a:spcPct val="150000"/>
              </a:lnSpc>
              <a:spcBef>
                <a:spcPts val="50"/>
              </a:spcBef>
              <a:spcAft>
                <a:spcPts val="50"/>
              </a:spcAft>
            </a:pPr>
            <a:r>
              <a:rPr lang="en-US" sz="1600" dirty="0" smtClean="0"/>
              <a:t>   </a:t>
            </a:r>
            <a:r>
              <a:rPr lang="fa-IR" sz="1600" b="1" dirty="0" smtClean="0">
                <a:solidFill>
                  <a:srgbClr val="FFFF00"/>
                </a:solidFill>
                <a:latin typeface="Tahoma" panose="020B0604030504040204" pitchFamily="34" charset="0"/>
              </a:rPr>
              <a:t>برای آموزش تصویری ؛ ویدئو </a:t>
            </a:r>
            <a:r>
              <a:rPr lang="en-US" sz="1600" b="1" dirty="0" smtClean="0">
                <a:solidFill>
                  <a:srgbClr val="FFFF00"/>
                </a:solidFill>
                <a:latin typeface="Tahoma" panose="020B0604030504040204" pitchFamily="34" charset="0"/>
              </a:rPr>
              <a:t>14- </a:t>
            </a:r>
            <a:r>
              <a:rPr lang="en-US" sz="1600" b="1" dirty="0">
                <a:solidFill>
                  <a:srgbClr val="FFFF00"/>
                </a:solidFill>
                <a:latin typeface="Tahoma" panose="020B0604030504040204" pitchFamily="34" charset="0"/>
              </a:rPr>
              <a:t>Routing.avi </a:t>
            </a:r>
            <a:r>
              <a:rPr lang="fa-IR" sz="1600" b="1" dirty="0" smtClean="0">
                <a:solidFill>
                  <a:srgbClr val="FFFF00"/>
                </a:solidFill>
                <a:latin typeface="Tahoma" panose="020B0604030504040204" pitchFamily="34" charset="0"/>
              </a:rPr>
              <a:t> را تماشا کنید.</a:t>
            </a:r>
          </a:p>
        </p:txBody>
      </p:sp>
      <p:pic>
        <p:nvPicPr>
          <p:cNvPr id="5" name="Picture 4"/>
          <p:cNvPicPr>
            <a:picLocks noChangeAspect="1"/>
          </p:cNvPicPr>
          <p:nvPr/>
        </p:nvPicPr>
        <p:blipFill>
          <a:blip r:embed="rId2"/>
          <a:stretch>
            <a:fillRect/>
          </a:stretch>
        </p:blipFill>
        <p:spPr>
          <a:xfrm>
            <a:off x="231913" y="1258957"/>
            <a:ext cx="7507357" cy="3432313"/>
          </a:xfrm>
          <a:prstGeom prst="rect">
            <a:avLst/>
          </a:prstGeom>
        </p:spPr>
      </p:pic>
      <p:sp>
        <p:nvSpPr>
          <p:cNvPr id="4" name="TextBox 3"/>
          <p:cNvSpPr txBox="1"/>
          <p:nvPr/>
        </p:nvSpPr>
        <p:spPr>
          <a:xfrm>
            <a:off x="0" y="6488668"/>
            <a:ext cx="798617" cy="369332"/>
          </a:xfrm>
          <a:prstGeom prst="rect">
            <a:avLst/>
          </a:prstGeom>
          <a:noFill/>
        </p:spPr>
        <p:txBody>
          <a:bodyPr wrap="none" rtlCol="0">
            <a:spAutoFit/>
          </a:bodyPr>
          <a:lstStyle/>
          <a:p>
            <a:r>
              <a:rPr lang="en-US" dirty="0" smtClean="0">
                <a:solidFill>
                  <a:srgbClr val="00B0F0"/>
                </a:solidFill>
              </a:rPr>
              <a:t>28/28</a:t>
            </a:r>
            <a:endParaRPr lang="en-US" dirty="0">
              <a:solidFill>
                <a:srgbClr val="00B0F0"/>
              </a:solidFill>
            </a:endParaRPr>
          </a:p>
        </p:txBody>
      </p:sp>
    </p:spTree>
    <p:extLst>
      <p:ext uri="{BB962C8B-B14F-4D97-AF65-F5344CB8AC3E}">
        <p14:creationId xmlns:p14="http://schemas.microsoft.com/office/powerpoint/2010/main" val="2068206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 y="3882888"/>
            <a:ext cx="11978640" cy="3416320"/>
          </a:xfrm>
          <a:prstGeom prst="rect">
            <a:avLst/>
          </a:prstGeom>
          <a:noFill/>
        </p:spPr>
        <p:txBody>
          <a:bodyPr wrap="square" rtlCol="0">
            <a:spAutoFit/>
          </a:bodyPr>
          <a:lstStyle/>
          <a:p>
            <a:r>
              <a:rPr lang="en-US" sz="2000" b="1" dirty="0" smtClean="0">
                <a:solidFill>
                  <a:srgbClr val="FFFF00"/>
                </a:solidFill>
              </a:rPr>
              <a:t>Resources</a:t>
            </a:r>
            <a:endParaRPr lang="en-US" b="1" dirty="0" smtClean="0">
              <a:solidFill>
                <a:srgbClr val="FFFF00"/>
              </a:solidFill>
            </a:endParaRPr>
          </a:p>
          <a:p>
            <a:endParaRPr lang="en-US" dirty="0"/>
          </a:p>
          <a:p>
            <a:pPr marL="342900" indent="-342900">
              <a:buFont typeface="+mj-lt"/>
              <a:buAutoNum type="arabicPeriod"/>
            </a:pPr>
            <a:r>
              <a:rPr lang="en-US" dirty="0" smtClean="0">
                <a:hlinkClick r:id="rId2"/>
              </a:rPr>
              <a:t>http://www.webdeveasy.com/</a:t>
            </a:r>
            <a:endParaRPr lang="fa-IR" dirty="0" smtClean="0"/>
          </a:p>
          <a:p>
            <a:pPr marL="342900" indent="-342900">
              <a:buFont typeface="+mj-lt"/>
              <a:buAutoNum type="arabicPeriod"/>
            </a:pPr>
            <a:r>
              <a:rPr lang="en-US" dirty="0" smtClean="0">
                <a:hlinkClick r:id="rId3"/>
              </a:rPr>
              <a:t>http</a:t>
            </a:r>
            <a:r>
              <a:rPr lang="en-US" dirty="0">
                <a:hlinkClick r:id="rId3"/>
              </a:rPr>
              <a:t>://vitalets.github.io/angular-xeditable</a:t>
            </a:r>
            <a:r>
              <a:rPr lang="en-US" dirty="0" smtClean="0">
                <a:hlinkClick r:id="rId3"/>
              </a:rPr>
              <a:t>/</a:t>
            </a:r>
            <a:endParaRPr lang="en-US" dirty="0" smtClean="0"/>
          </a:p>
          <a:p>
            <a:pPr marL="342900" indent="-342900">
              <a:buFont typeface="+mj-lt"/>
              <a:buAutoNum type="arabicPeriod"/>
            </a:pPr>
            <a:r>
              <a:rPr lang="en-US" dirty="0">
                <a:hlinkClick r:id="rId4"/>
              </a:rPr>
              <a:t>http://</a:t>
            </a:r>
            <a:r>
              <a:rPr lang="en-US" dirty="0" smtClean="0">
                <a:hlinkClick r:id="rId4"/>
              </a:rPr>
              <a:t>scotch.io/tag/angular-js</a:t>
            </a:r>
            <a:endParaRPr lang="en-US" dirty="0" smtClean="0"/>
          </a:p>
          <a:p>
            <a:pPr marL="342900" indent="-342900">
              <a:buFont typeface="+mj-lt"/>
              <a:buAutoNum type="arabicPeriod"/>
            </a:pPr>
            <a:r>
              <a:rPr lang="en-US" dirty="0">
                <a:hlinkClick r:id="rId5"/>
              </a:rPr>
              <a:t>https://</a:t>
            </a:r>
            <a:r>
              <a:rPr lang="en-US" dirty="0" smtClean="0">
                <a:hlinkClick r:id="rId5"/>
              </a:rPr>
              <a:t>coderwall.com/p/40axlq</a:t>
            </a:r>
            <a:endParaRPr lang="en-US" dirty="0" smtClean="0"/>
          </a:p>
          <a:p>
            <a:pPr marL="342900" indent="-342900">
              <a:buFont typeface="+mj-lt"/>
              <a:buAutoNum type="arabicPeriod"/>
            </a:pPr>
            <a:r>
              <a:rPr lang="en-US" dirty="0">
                <a:hlinkClick r:id="rId6"/>
              </a:rPr>
              <a:t>http://viralpatel.net/blogs/angularjs-service-factory-tutorial</a:t>
            </a:r>
            <a:r>
              <a:rPr lang="en-US" dirty="0" smtClean="0">
                <a:hlinkClick r:id="rId6"/>
              </a:rPr>
              <a:t>/</a:t>
            </a:r>
            <a:endParaRPr lang="en-US" dirty="0" smtClean="0"/>
          </a:p>
          <a:p>
            <a:pPr marL="342900" indent="-342900">
              <a:buFont typeface="+mj-lt"/>
              <a:buAutoNum type="arabicPeriod"/>
            </a:pPr>
            <a:r>
              <a:rPr lang="en-US" dirty="0">
                <a:hlinkClick r:id="rId7"/>
              </a:rPr>
              <a:t>http://</a:t>
            </a:r>
            <a:r>
              <a:rPr lang="en-US" dirty="0" smtClean="0">
                <a:hlinkClick r:id="rId7"/>
              </a:rPr>
              <a:t>scotch.io/tutorials/javascript/single-page-apps-with-angularjs-routing-and-templating</a:t>
            </a:r>
            <a:endParaRPr lang="en-US" dirty="0" smtClean="0"/>
          </a:p>
          <a:p>
            <a:pPr marL="342900" indent="-342900">
              <a:buFont typeface="+mj-lt"/>
              <a:buAutoNum type="arabicPeriod"/>
            </a:pPr>
            <a:r>
              <a:rPr lang="en-US" dirty="0">
                <a:hlinkClick r:id="rId8"/>
              </a:rPr>
              <a:t>http://</a:t>
            </a:r>
            <a:r>
              <a:rPr lang="en-US" dirty="0" smtClean="0">
                <a:hlinkClick r:id="rId8"/>
              </a:rPr>
              <a:t>henriquat.re/basics-of-angular/services-dependency-injection/services-and-dependency-injection-in-angularjs.html</a:t>
            </a:r>
            <a:endParaRPr lang="en-US" dirty="0" smtClean="0"/>
          </a:p>
          <a:p>
            <a:endParaRPr lang="en-US" dirty="0" smtClean="0"/>
          </a:p>
          <a:p>
            <a:endParaRPr lang="en-US" dirty="0" smtClean="0"/>
          </a:p>
        </p:txBody>
      </p:sp>
      <p:sp>
        <p:nvSpPr>
          <p:cNvPr id="4" name="Rectangle 3"/>
          <p:cNvSpPr/>
          <p:nvPr/>
        </p:nvSpPr>
        <p:spPr>
          <a:xfrm>
            <a:off x="3668896" y="1138535"/>
            <a:ext cx="4854214" cy="1569660"/>
          </a:xfrm>
          <a:prstGeom prst="rect">
            <a:avLst/>
          </a:prstGeom>
          <a:gradFill flip="none" rotWithShape="1">
            <a:gsLst>
              <a:gs pos="2500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a:solidFill>
              <a:srgbClr val="EF7E5B"/>
            </a:solidFill>
            <a:bevel/>
          </a:ln>
          <a:effectLst>
            <a:glow rad="520700">
              <a:schemeClr val="accent1">
                <a:alpha val="40000"/>
              </a:schemeClr>
            </a:glow>
            <a:softEdge rad="482600"/>
          </a:effectLst>
          <a:scene3d>
            <a:camera prst="orthographicFront"/>
            <a:lightRig rig="threePt" dir="t"/>
          </a:scene3d>
          <a:sp3d prstMaterial="legacyWireframe"/>
        </p:spPr>
        <p:txBody>
          <a:bodyPr wrap="none" lIns="91440" tIns="45720" rIns="91440" bIns="45720">
            <a:prstTxWarp prst="textStop">
              <a:avLst/>
            </a:prstTxWarp>
            <a:spAutoFit/>
          </a:bodyPr>
          <a:lstStyle/>
          <a:p>
            <a:pPr algn="ctr"/>
            <a:r>
              <a:rPr lang="en-US" sz="9600" dirty="0">
                <a:ln>
                  <a:solidFill>
                    <a:schemeClr val="tx1"/>
                  </a:solidFill>
                </a:ln>
                <a:solidFill>
                  <a:srgbClr val="EF7E5B"/>
                </a:solidFill>
                <a:effectLst>
                  <a:outerShdw blurRad="127000" dist="50800" dir="5400000" algn="ctr" rotWithShape="0">
                    <a:schemeClr val="tx1"/>
                  </a:outerShdw>
                  <a:reflection endPos="0" dist="50800" dir="5400000" sy="-100000" algn="bl" rotWithShape="0"/>
                </a:effectLst>
                <a:latin typeface="Book Antiqua" panose="02040602050305030304" pitchFamily="18" charset="0"/>
              </a:rPr>
              <a:t>The End</a:t>
            </a:r>
          </a:p>
        </p:txBody>
      </p:sp>
    </p:spTree>
    <p:extLst>
      <p:ext uri="{BB962C8B-B14F-4D97-AF65-F5344CB8AC3E}">
        <p14:creationId xmlns:p14="http://schemas.microsoft.com/office/powerpoint/2010/main" val="3757652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999" cy="4921860"/>
          </a:xfrm>
          <a:prstGeom prst="rect">
            <a:avLst/>
          </a:prstGeom>
        </p:spPr>
        <p:txBody>
          <a:bodyPr wrap="square">
            <a:spAutoFit/>
          </a:bodyPr>
          <a:lstStyle/>
          <a:p>
            <a:pPr marL="91440" algn="r" rtl="1">
              <a:lnSpc>
                <a:spcPct val="150000"/>
              </a:lnSpc>
            </a:pPr>
            <a:r>
              <a:rPr lang="fa-IR" sz="1600" b="0" i="0" dirty="0" smtClean="0">
                <a:effectLst/>
                <a:latin typeface="Tahoma" panose="020B0604030504040204" pitchFamily="34" charset="0"/>
              </a:rPr>
              <a:t>در </a:t>
            </a:r>
            <a:r>
              <a:rPr lang="en-US" sz="1600" b="0" i="0" dirty="0" smtClean="0">
                <a:effectLst/>
                <a:latin typeface="Tahoma" panose="020B0604030504040204" pitchFamily="34" charset="0"/>
              </a:rPr>
              <a:t>MVC، </a:t>
            </a:r>
            <a:r>
              <a:rPr lang="fa-IR" sz="1600" b="0" i="0" dirty="0" smtClean="0">
                <a:effectLst/>
                <a:latin typeface="Tahoma" panose="020B0604030504040204" pitchFamily="34" charset="0"/>
              </a:rPr>
              <a:t>روال عمومی کار به این شکل است که </a:t>
            </a:r>
            <a:r>
              <a:rPr lang="en-US" sz="1600" b="0" i="0" dirty="0" smtClean="0">
                <a:effectLst/>
                <a:latin typeface="Tahoma" panose="020B0604030504040204" pitchFamily="34" charset="0"/>
              </a:rPr>
              <a:t>View </a:t>
            </a:r>
            <a:r>
              <a:rPr lang="fa-IR" sz="1600" b="0" i="0" dirty="0" smtClean="0">
                <a:effectLst/>
                <a:latin typeface="Tahoma" panose="020B0604030504040204" pitchFamily="34" charset="0"/>
              </a:rPr>
              <a:t> داده‌ها را از</a:t>
            </a:r>
            <a:r>
              <a:rPr lang="en-US" sz="1600" b="0" i="0" dirty="0" smtClean="0">
                <a:effectLst/>
                <a:latin typeface="Tahoma" panose="020B0604030504040204" pitchFamily="34" charset="0"/>
              </a:rPr>
              <a:t>Model </a:t>
            </a:r>
            <a:r>
              <a:rPr lang="fa-IR" sz="1600" b="0" i="0" dirty="0" smtClean="0">
                <a:effectLst/>
                <a:latin typeface="Tahoma" panose="020B0604030504040204" pitchFamily="34" charset="0"/>
              </a:rPr>
              <a:t> دریافت می‌کند و به کاربر نمایش می‌دهد. وقتی که کاربر با کلیک کردن و تایپ کردن با برنامه ارتباط برقرار می‌نماید، </a:t>
            </a:r>
            <a:r>
              <a:rPr lang="en-US" sz="1600" b="0" i="0" dirty="0" smtClean="0">
                <a:effectLst/>
                <a:latin typeface="Tahoma" panose="020B0604030504040204" pitchFamily="34" charset="0"/>
              </a:rPr>
              <a:t>Controller </a:t>
            </a:r>
            <a:r>
              <a:rPr lang="fa-IR" sz="1600" b="0" i="0" dirty="0" smtClean="0">
                <a:effectLst/>
                <a:latin typeface="Tahoma" panose="020B0604030504040204" pitchFamily="34" charset="0"/>
              </a:rPr>
              <a:t> به این درخواست‌ها پاسخ می‌دهد و داده‌های موجود در </a:t>
            </a:r>
            <a:r>
              <a:rPr lang="en-US" sz="1600" b="0" i="0" dirty="0" smtClean="0">
                <a:effectLst/>
                <a:latin typeface="Tahoma" panose="020B0604030504040204" pitchFamily="34" charset="0"/>
              </a:rPr>
              <a:t>Model </a:t>
            </a:r>
            <a:r>
              <a:rPr lang="fa-IR" sz="1600" b="0" i="0" dirty="0" smtClean="0">
                <a:effectLst/>
                <a:latin typeface="Tahoma" panose="020B0604030504040204" pitchFamily="34" charset="0"/>
              </a:rPr>
              <a:t> را به روز رسانی می‌کند. در نهایت هم  </a:t>
            </a:r>
            <a:r>
              <a:rPr lang="en-US" sz="1600" b="0" i="0" dirty="0" smtClean="0">
                <a:effectLst/>
                <a:latin typeface="Tahoma" panose="020B0604030504040204" pitchFamily="34" charset="0"/>
              </a:rPr>
              <a:t>Model</a:t>
            </a:r>
            <a:r>
              <a:rPr lang="fa-IR" sz="1600" b="0" i="0" dirty="0" smtClean="0">
                <a:effectLst/>
                <a:latin typeface="Tahoma" panose="020B0604030504040204" pitchFamily="34" charset="0"/>
              </a:rPr>
              <a:t> تغییرات خود را به </a:t>
            </a:r>
            <a:r>
              <a:rPr lang="en-US" sz="1600" b="0" i="0" dirty="0" smtClean="0">
                <a:effectLst/>
                <a:latin typeface="Tahoma" panose="020B0604030504040204" pitchFamily="34" charset="0"/>
              </a:rPr>
              <a:t>View </a:t>
            </a:r>
            <a:r>
              <a:rPr lang="fa-IR" sz="1600" b="0" i="0" dirty="0" smtClean="0">
                <a:effectLst/>
                <a:latin typeface="Tahoma" panose="020B0604030504040204" pitchFamily="34" charset="0"/>
              </a:rPr>
              <a:t> منعکس می‌کند تا </a:t>
            </a:r>
            <a:r>
              <a:rPr lang="en-US" sz="1600" b="0" i="0" dirty="0" smtClean="0">
                <a:effectLst/>
                <a:latin typeface="Tahoma" panose="020B0604030504040204" pitchFamily="34" charset="0"/>
              </a:rPr>
              <a:t>View </a:t>
            </a:r>
            <a:r>
              <a:rPr lang="fa-IR" sz="1600" b="0" i="0" dirty="0" smtClean="0">
                <a:effectLst/>
                <a:latin typeface="Tahoma" panose="020B0604030504040204" pitchFamily="34" charset="0"/>
              </a:rPr>
              <a:t> آن چه را که پیش از آن نمایش می‌داده است، تغییر دهد </a:t>
            </a:r>
          </a:p>
          <a:p>
            <a:pPr marL="91440" algn="r" rtl="1">
              <a:lnSpc>
                <a:spcPct val="150000"/>
              </a:lnSpc>
            </a:pPr>
            <a:r>
              <a:rPr lang="fa-IR" sz="1600" b="0" i="0" dirty="0" smtClean="0">
                <a:effectLst/>
                <a:latin typeface="Tahoma" panose="020B0604030504040204" pitchFamily="34" charset="0"/>
              </a:rPr>
              <a:t>و </a:t>
            </a:r>
            <a:r>
              <a:rPr lang="en-US" sz="1600" b="0" i="0" dirty="0" smtClean="0">
                <a:effectLst/>
                <a:latin typeface="Tahoma" panose="020B0604030504040204" pitchFamily="34" charset="0"/>
              </a:rPr>
              <a:t>View</a:t>
            </a:r>
            <a:r>
              <a:rPr lang="fa-IR" sz="1600" b="0" i="0" dirty="0" smtClean="0">
                <a:effectLst/>
                <a:latin typeface="Tahoma" panose="020B0604030504040204" pitchFamily="34" charset="0"/>
              </a:rPr>
              <a:t> را از تغییرات رخ داده آگاه نماید.</a:t>
            </a:r>
          </a:p>
          <a:p>
            <a:pPr marL="91440" algn="r" rtl="1">
              <a:lnSpc>
                <a:spcPct val="150000"/>
              </a:lnSpc>
            </a:pPr>
            <a:r>
              <a:rPr lang="fa-IR" sz="1600" b="0" i="0" dirty="0" smtClean="0">
                <a:effectLst/>
                <a:latin typeface="Tahoma" panose="020B0604030504040204" pitchFamily="34" charset="0"/>
              </a:rPr>
              <a:t>اما در برنامه‌های </a:t>
            </a:r>
            <a:r>
              <a:rPr lang="en-US" sz="1600" b="0" i="0" dirty="0" smtClean="0">
                <a:effectLst/>
                <a:latin typeface="Tahoma" panose="020B0604030504040204" pitchFamily="34" charset="0"/>
              </a:rPr>
              <a:t>Angular </a:t>
            </a:r>
            <a:r>
              <a:rPr lang="fa-IR" sz="1600" b="0" i="0" dirty="0" smtClean="0">
                <a:effectLst/>
                <a:latin typeface="Tahoma" panose="020B0604030504040204" pitchFamily="34" charset="0"/>
              </a:rPr>
              <a:t> قضیه از چه قرار است؟ در </a:t>
            </a:r>
            <a:r>
              <a:rPr lang="en-US" sz="1600" b="0" i="0" dirty="0" smtClean="0">
                <a:effectLst/>
                <a:latin typeface="Tahoma" panose="020B0604030504040204" pitchFamily="34" charset="0"/>
              </a:rPr>
              <a:t>Angular، </a:t>
            </a:r>
            <a:r>
              <a:rPr lang="fa-IR" sz="1600" b="0" i="0" dirty="0" smtClean="0">
                <a:effectLst/>
                <a:latin typeface="Tahoma" panose="020B0604030504040204" pitchFamily="34" charset="0"/>
              </a:rPr>
              <a:t>قالب</a:t>
            </a:r>
            <a:r>
              <a:rPr lang="en-US" sz="1600" b="0" i="0" dirty="0" smtClean="0">
                <a:effectLst/>
                <a:latin typeface="Tahoma" panose="020B0604030504040204" pitchFamily="34" charset="0"/>
              </a:rPr>
              <a:t>HTML  </a:t>
            </a:r>
            <a:r>
              <a:rPr lang="fa-IR" sz="1600" b="0" i="0" dirty="0" smtClean="0">
                <a:effectLst/>
                <a:latin typeface="Tahoma" panose="020B0604030504040204" pitchFamily="34" charset="0"/>
              </a:rPr>
              <a:t> یا اگر بخواهم دقیق‌تر بگویم</a:t>
            </a:r>
          </a:p>
          <a:p>
            <a:pPr marL="91440" algn="r" rtl="1">
              <a:lnSpc>
                <a:spcPct val="150000"/>
              </a:lnSpc>
            </a:pPr>
            <a:r>
              <a:rPr lang="fa-IR" sz="1600" b="0" i="0" dirty="0" smtClean="0">
                <a:effectLst/>
                <a:latin typeface="Tahoma" panose="020B0604030504040204" pitchFamily="34" charset="0"/>
              </a:rPr>
              <a:t> (</a:t>
            </a:r>
            <a:r>
              <a:rPr lang="en-US" sz="1600" b="0" i="0" dirty="0" smtClean="0">
                <a:effectLst/>
                <a:latin typeface="Tahoma" panose="020B0604030504040204" pitchFamily="34" charset="0"/>
              </a:rPr>
              <a:t>Document Object Model(DOM </a:t>
            </a:r>
            <a:r>
              <a:rPr lang="fa-IR" sz="1600" b="0" i="0" dirty="0" smtClean="0">
                <a:effectLst/>
                <a:latin typeface="Tahoma" panose="020B0604030504040204" pitchFamily="34" charset="0"/>
              </a:rPr>
              <a:t> معادل</a:t>
            </a:r>
            <a:r>
              <a:rPr lang="en-US" sz="1600" b="0" i="0" dirty="0" smtClean="0">
                <a:effectLst/>
                <a:latin typeface="Tahoma" panose="020B0604030504040204" pitchFamily="34" charset="0"/>
              </a:rPr>
              <a:t>View </a:t>
            </a:r>
            <a:r>
              <a:rPr lang="fa-IR" sz="1600" b="0" i="0" dirty="0" smtClean="0">
                <a:effectLst/>
                <a:latin typeface="Tahoma" panose="020B0604030504040204" pitchFamily="34" charset="0"/>
              </a:rPr>
              <a:t> است؛ کلاس‌های جاوا اسکریپتی نقش </a:t>
            </a:r>
            <a:r>
              <a:rPr lang="en-US" sz="1600" b="0" i="0" dirty="0" smtClean="0">
                <a:effectLst/>
                <a:latin typeface="Tahoma" panose="020B0604030504040204" pitchFamily="34" charset="0"/>
              </a:rPr>
              <a:t>Controller </a:t>
            </a:r>
            <a:r>
              <a:rPr lang="fa-IR" sz="1600" b="0" i="0" dirty="0" smtClean="0">
                <a:effectLst/>
                <a:latin typeface="Tahoma" panose="020B0604030504040204" pitchFamily="34" charset="0"/>
              </a:rPr>
              <a:t> را دارند؛ </a:t>
            </a:r>
          </a:p>
          <a:p>
            <a:pPr marL="91440" algn="r" rtl="1">
              <a:lnSpc>
                <a:spcPct val="150000"/>
              </a:lnSpc>
            </a:pPr>
            <a:r>
              <a:rPr lang="fa-IR" sz="1600" b="0" i="0" dirty="0" smtClean="0">
                <a:effectLst/>
                <a:latin typeface="Tahoma" panose="020B0604030504040204" pitchFamily="34" charset="0"/>
              </a:rPr>
              <a:t>و خواص اشیای جاوا اسکریپتی و یا حتی خود اشیا نقش </a:t>
            </a:r>
            <a:r>
              <a:rPr lang="en-US" sz="1600" b="0" i="0" dirty="0" smtClean="0">
                <a:effectLst/>
                <a:latin typeface="Tahoma" panose="020B0604030504040204" pitchFamily="34" charset="0"/>
              </a:rPr>
              <a:t>Model </a:t>
            </a:r>
            <a:r>
              <a:rPr lang="fa-IR" sz="1600" b="0" i="0" dirty="0" smtClean="0">
                <a:effectLst/>
                <a:latin typeface="Tahoma" panose="020B0604030504040204" pitchFamily="34" charset="0"/>
              </a:rPr>
              <a:t>را بر عهده دارند.</a:t>
            </a:r>
          </a:p>
          <a:p>
            <a:pPr marL="457200" algn="ctr" rtl="1">
              <a:lnSpc>
                <a:spcPct val="150000"/>
              </a:lnSpc>
              <a:spcBef>
                <a:spcPts val="50"/>
              </a:spcBef>
              <a:spcAft>
                <a:spcPts val="50"/>
              </a:spcAft>
            </a:pPr>
            <a:endParaRPr lang="fa-IR" b="0" i="0" dirty="0" smtClean="0">
              <a:effectLst/>
              <a:latin typeface="Tahoma" panose="020B0604030504040204" pitchFamily="34" charset="0"/>
            </a:endParaRPr>
          </a:p>
          <a:p>
            <a:pPr marL="457200" algn="r" rtl="1">
              <a:spcBef>
                <a:spcPts val="50"/>
              </a:spcBef>
              <a:spcAft>
                <a:spcPts val="50"/>
              </a:spcAft>
            </a:pPr>
            <a:endParaRPr lang="fa-IR" b="0" i="0" dirty="0" smtClean="0">
              <a:effectLst/>
              <a:latin typeface="Tahoma" panose="020B0604030504040204" pitchFamily="34" charset="0"/>
            </a:endParaRPr>
          </a:p>
          <a:p>
            <a:pPr marL="457200" algn="r" rtl="1">
              <a:spcBef>
                <a:spcPts val="50"/>
              </a:spcBef>
              <a:spcAft>
                <a:spcPts val="50"/>
              </a:spcAft>
            </a:pPr>
            <a:endParaRPr lang="fa-IR" dirty="0">
              <a:latin typeface="Tahoma" panose="020B0604030504040204" pitchFamily="34" charset="0"/>
            </a:endParaRPr>
          </a:p>
          <a:p>
            <a:pPr marL="457200" algn="r" rtl="1">
              <a:spcBef>
                <a:spcPts val="50"/>
              </a:spcBef>
              <a:spcAft>
                <a:spcPts val="50"/>
              </a:spcAft>
            </a:pPr>
            <a:endParaRPr lang="fa-IR" b="0" i="0" dirty="0" smtClean="0">
              <a:effectLst/>
              <a:latin typeface="Tahoma" panose="020B0604030504040204" pitchFamily="34" charset="0"/>
            </a:endParaRPr>
          </a:p>
          <a:p>
            <a:pPr marL="457200" algn="r" rtl="1">
              <a:spcBef>
                <a:spcPts val="50"/>
              </a:spcBef>
              <a:spcAft>
                <a:spcPts val="50"/>
              </a:spcAft>
            </a:pPr>
            <a:endParaRPr lang="fa-IR" b="0" i="0" dirty="0" smtClean="0">
              <a:effectLst/>
              <a:latin typeface="Tahoma" panose="020B0604030504040204" pitchFamily="34" charset="0"/>
            </a:endParaRPr>
          </a:p>
          <a:p>
            <a:pPr marL="457200" algn="r" rtl="1">
              <a:spcBef>
                <a:spcPts val="50"/>
              </a:spcBef>
              <a:spcAft>
                <a:spcPts val="50"/>
              </a:spcAft>
            </a:pPr>
            <a:endParaRPr lang="fa-IR" b="0" i="0" dirty="0" smtClean="0">
              <a:effectLst/>
              <a:latin typeface="Tahoma" panose="020B0604030504040204" pitchFamily="34" charset="0"/>
            </a:endParaRPr>
          </a:p>
          <a:p>
            <a:pPr marL="457200" algn="r" rtl="1">
              <a:spcBef>
                <a:spcPts val="50"/>
              </a:spcBef>
              <a:spcAft>
                <a:spcPts val="50"/>
              </a:spcAft>
            </a:pP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1" y="2743200"/>
            <a:ext cx="10058399" cy="4015409"/>
          </a:xfrm>
          <a:prstGeom prst="rect">
            <a:avLst/>
          </a:prstGeom>
        </p:spPr>
      </p:pic>
      <p:sp>
        <p:nvSpPr>
          <p:cNvPr id="4" name="TextBox 3"/>
          <p:cNvSpPr txBox="1"/>
          <p:nvPr/>
        </p:nvSpPr>
        <p:spPr>
          <a:xfrm>
            <a:off x="0" y="6488668"/>
            <a:ext cx="670376" cy="369332"/>
          </a:xfrm>
          <a:prstGeom prst="rect">
            <a:avLst/>
          </a:prstGeom>
          <a:noFill/>
        </p:spPr>
        <p:txBody>
          <a:bodyPr wrap="none" rtlCol="0">
            <a:spAutoFit/>
          </a:bodyPr>
          <a:lstStyle/>
          <a:p>
            <a:r>
              <a:rPr lang="en-US" dirty="0" smtClean="0">
                <a:solidFill>
                  <a:srgbClr val="00B0F0"/>
                </a:solidFill>
              </a:rPr>
              <a:t>3/28</a:t>
            </a:r>
            <a:endParaRPr lang="en-US" dirty="0">
              <a:solidFill>
                <a:srgbClr val="00B0F0"/>
              </a:solidFill>
            </a:endParaRPr>
          </a:p>
        </p:txBody>
      </p:sp>
    </p:spTree>
    <p:extLst>
      <p:ext uri="{BB962C8B-B14F-4D97-AF65-F5344CB8AC3E}">
        <p14:creationId xmlns:p14="http://schemas.microsoft.com/office/powerpoint/2010/main" val="3752026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97672"/>
            <a:ext cx="12191999" cy="6140142"/>
          </a:xfrm>
          <a:prstGeom prst="rect">
            <a:avLst/>
          </a:prstGeom>
        </p:spPr>
        <p:txBody>
          <a:bodyPr wrap="square">
            <a:spAutoFit/>
          </a:bodyPr>
          <a:lstStyle/>
          <a:p>
            <a:pPr marL="91440" algn="r" rtl="1"/>
            <a:r>
              <a:rPr lang="fa-IR" b="0" i="0" dirty="0" smtClean="0">
                <a:effectLst/>
                <a:latin typeface="Tahoma" panose="020B0604030504040204" pitchFamily="34" charset="0"/>
              </a:rPr>
              <a:t>پیش از اینکه آموزش </a:t>
            </a:r>
            <a:r>
              <a:rPr lang="en-US" b="0" i="0" dirty="0" smtClean="0">
                <a:effectLst/>
                <a:latin typeface="Tahoma" panose="020B0604030504040204" pitchFamily="34" charset="0"/>
              </a:rPr>
              <a:t> AngularJS </a:t>
            </a:r>
            <a:r>
              <a:rPr lang="fa-IR" b="0" i="0" dirty="0" smtClean="0">
                <a:effectLst/>
                <a:latin typeface="Tahoma" panose="020B0604030504040204" pitchFamily="34" charset="0"/>
              </a:rPr>
              <a:t>را شروع کنیم بهتر است با مفهوم برنامه‌های تک صفحه ای و یا </a:t>
            </a:r>
            <a:endParaRPr lang="en-US" b="0" i="0" dirty="0" smtClean="0">
              <a:effectLst/>
              <a:latin typeface="Tahoma" panose="020B0604030504040204" pitchFamily="34" charset="0"/>
            </a:endParaRPr>
          </a:p>
          <a:p>
            <a:pPr marL="91440" algn="r" rtl="1"/>
            <a:r>
              <a:rPr lang="en-US" b="0" i="0" dirty="0" smtClean="0">
                <a:effectLst/>
                <a:latin typeface="Tahoma" panose="020B0604030504040204" pitchFamily="34" charset="0"/>
              </a:rPr>
              <a:t> Single Page Applications</a:t>
            </a:r>
            <a:r>
              <a:rPr lang="fa-IR" b="0" i="0" dirty="0" smtClean="0">
                <a:effectLst/>
                <a:latin typeface="Tahoma" panose="020B0604030504040204" pitchFamily="34" charset="0"/>
              </a:rPr>
              <a:t>آشنا شویم؛ چرا که</a:t>
            </a:r>
            <a:r>
              <a:rPr lang="en-US" b="0" i="0" dirty="0" smtClean="0">
                <a:effectLst/>
                <a:latin typeface="Tahoma" panose="020B0604030504040204" pitchFamily="34" charset="0"/>
              </a:rPr>
              <a:t>AngularJS </a:t>
            </a:r>
            <a:r>
              <a:rPr lang="fa-IR" b="0" i="0" dirty="0" smtClean="0">
                <a:effectLst/>
                <a:latin typeface="Tahoma" panose="020B0604030504040204" pitchFamily="34" charset="0"/>
              </a:rPr>
              <a:t> برای توسعه هر چه ساده‌تر و قوی‌تر این گونه</a:t>
            </a:r>
          </a:p>
          <a:p>
            <a:pPr marL="91440" algn="r" rtl="1"/>
            <a:r>
              <a:rPr lang="fa-IR" b="0" i="0" dirty="0" smtClean="0">
                <a:effectLst/>
                <a:latin typeface="Tahoma" panose="020B0604030504040204" pitchFamily="34" charset="0"/>
              </a:rPr>
              <a:t>برنامه‌ها متولد شده است.</a:t>
            </a:r>
          </a:p>
          <a:p>
            <a:pPr marL="91440" algn="r" rtl="1"/>
            <a:endParaRPr lang="fa-IR" dirty="0">
              <a:latin typeface="Tahoma" panose="020B0604030504040204" pitchFamily="34" charset="0"/>
            </a:endParaRPr>
          </a:p>
          <a:p>
            <a:pPr marL="91440" algn="r" rtl="1"/>
            <a:r>
              <a:rPr lang="en-US" b="0" i="0" dirty="0" smtClean="0">
                <a:effectLst/>
                <a:latin typeface="Tahoma" panose="020B0604030504040204" pitchFamily="34" charset="0"/>
              </a:rPr>
              <a:t>Single Page Application</a:t>
            </a:r>
          </a:p>
          <a:p>
            <a:pPr marL="91440" algn="r" rtl="1">
              <a:lnSpc>
                <a:spcPct val="150000"/>
              </a:lnSpc>
            </a:pPr>
            <a:r>
              <a:rPr lang="fa-IR" sz="1600" b="0" i="0" dirty="0" smtClean="0">
                <a:effectLst/>
                <a:latin typeface="Tahoma" panose="020B0604030504040204" pitchFamily="34" charset="0"/>
              </a:rPr>
              <a:t>برای درک چگونگی کارکرد این برنامه ها، مثالی را میزنیم که هر روزه با آن سرو کار دارید، یکی از نمونه‌های کامل و قدرتمند برنامه‌های </a:t>
            </a:r>
            <a:r>
              <a:rPr lang="en-US" sz="1600" b="0" i="0" dirty="0" smtClean="0">
                <a:effectLst/>
                <a:latin typeface="Tahoma" panose="020B0604030504040204" pitchFamily="34" charset="0"/>
              </a:rPr>
              <a:t>Single Page Application</a:t>
            </a:r>
            <a:r>
              <a:rPr lang="fa-IR" sz="1600" b="0" i="0" dirty="0" smtClean="0">
                <a:effectLst/>
                <a:latin typeface="Tahoma" panose="020B0604030504040204" pitchFamily="34" charset="0"/>
              </a:rPr>
              <a:t> و یا به اختصار </a:t>
            </a:r>
            <a:r>
              <a:rPr lang="en-US" sz="1600" b="0" i="0" dirty="0" smtClean="0">
                <a:effectLst/>
                <a:latin typeface="Tahoma" panose="020B0604030504040204" pitchFamily="34" charset="0"/>
              </a:rPr>
              <a:t>SPA، </a:t>
            </a:r>
            <a:r>
              <a:rPr lang="fa-IR" sz="1600" b="0" i="0" dirty="0" smtClean="0">
                <a:effectLst/>
                <a:latin typeface="Tahoma" panose="020B0604030504040204" pitchFamily="34" charset="0"/>
              </a:rPr>
              <a:t>سرویس پست الکترونیکی</a:t>
            </a:r>
            <a:r>
              <a:rPr lang="en-US" sz="1600" b="0" i="0" dirty="0" smtClean="0">
                <a:effectLst/>
                <a:latin typeface="Tahoma" panose="020B0604030504040204" pitchFamily="34" charset="0"/>
              </a:rPr>
              <a:t>Google </a:t>
            </a:r>
            <a:r>
              <a:rPr lang="fa-IR" sz="1600" b="0" i="0" dirty="0" smtClean="0">
                <a:effectLst/>
                <a:latin typeface="Tahoma" panose="020B0604030504040204" pitchFamily="34" charset="0"/>
              </a:rPr>
              <a:t> و یا همان </a:t>
            </a:r>
            <a:r>
              <a:rPr lang="en-US" sz="1600" b="0" i="0" dirty="0" smtClean="0">
                <a:effectLst/>
                <a:latin typeface="Tahoma" panose="020B0604030504040204" pitchFamily="34" charset="0"/>
              </a:rPr>
              <a:t>Gmail</a:t>
            </a:r>
            <a:r>
              <a:rPr lang="fa-IR" sz="1600" b="0" i="0" dirty="0" smtClean="0">
                <a:effectLst/>
                <a:latin typeface="Tahoma" panose="020B0604030504040204" pitchFamily="34" charset="0"/>
              </a:rPr>
              <a:t> است.</a:t>
            </a:r>
          </a:p>
          <a:p>
            <a:pPr marL="91440" algn="r" rtl="1">
              <a:lnSpc>
                <a:spcPct val="150000"/>
              </a:lnSpc>
            </a:pPr>
            <a:endParaRPr lang="fa-IR" b="0" i="0" dirty="0" smtClean="0">
              <a:effectLst/>
              <a:latin typeface="Tahoma" panose="020B0604030504040204" pitchFamily="34" charset="0"/>
            </a:endParaRPr>
          </a:p>
          <a:p>
            <a:pPr marL="91440" algn="r" rtl="1">
              <a:lnSpc>
                <a:spcPct val="150000"/>
              </a:lnSpc>
            </a:pPr>
            <a:r>
              <a:rPr lang="fa-IR" b="0" i="0" dirty="0" smtClean="0">
                <a:effectLst/>
                <a:latin typeface="Tahoma" panose="020B0604030504040204" pitchFamily="34" charset="0"/>
              </a:rPr>
              <a:t>ویژگی‌های </a:t>
            </a:r>
            <a:r>
              <a:rPr lang="en-US" b="0" i="0" dirty="0" smtClean="0">
                <a:effectLst/>
                <a:latin typeface="Tahoma" panose="020B0604030504040204" pitchFamily="34" charset="0"/>
              </a:rPr>
              <a:t>SPA </a:t>
            </a:r>
            <a:r>
              <a:rPr lang="fa-IR" b="0" i="0" dirty="0" smtClean="0">
                <a:effectLst/>
                <a:latin typeface="Tahoma" panose="020B0604030504040204" pitchFamily="34" charset="0"/>
              </a:rPr>
              <a:t>:</a:t>
            </a:r>
          </a:p>
          <a:p>
            <a:pPr marL="91440" lvl="1" algn="r" rtl="1">
              <a:lnSpc>
                <a:spcPct val="150000"/>
              </a:lnSpc>
            </a:pPr>
            <a:r>
              <a:rPr lang="fa-IR" b="0" i="0" dirty="0" smtClean="0">
                <a:effectLst/>
                <a:latin typeface="Tahoma" panose="020B0604030504040204" pitchFamily="34" charset="0"/>
              </a:rPr>
              <a:t>1.</a:t>
            </a:r>
            <a:r>
              <a:rPr lang="en-US" b="0" i="0" dirty="0" smtClean="0">
                <a:effectLst/>
                <a:latin typeface="Tahoma" panose="020B0604030504040204" pitchFamily="34" charset="0"/>
              </a:rPr>
              <a:t>Reload </a:t>
            </a:r>
            <a:r>
              <a:rPr lang="fa-IR" b="0" i="0" dirty="0" smtClean="0">
                <a:effectLst/>
                <a:latin typeface="Tahoma" panose="020B0604030504040204" pitchFamily="34" charset="0"/>
              </a:rPr>
              <a:t> نشدن صفحات</a:t>
            </a:r>
          </a:p>
          <a:p>
            <a:pPr marL="457200" lvl="2" algn="r" rtl="1">
              <a:lnSpc>
                <a:spcPct val="150000"/>
              </a:lnSpc>
            </a:pPr>
            <a:r>
              <a:rPr lang="fa-IR" sz="1600" b="0" i="0" dirty="0" smtClean="0">
                <a:effectLst/>
                <a:latin typeface="Tahoma" panose="020B0604030504040204" pitchFamily="34" charset="0"/>
              </a:rPr>
              <a:t>در </a:t>
            </a:r>
            <a:r>
              <a:rPr lang="en-US" sz="1600" b="0" i="0" dirty="0" smtClean="0">
                <a:effectLst/>
                <a:latin typeface="Tahoma" panose="020B0604030504040204" pitchFamily="34" charset="0"/>
              </a:rPr>
              <a:t>Gmail </a:t>
            </a:r>
            <a:r>
              <a:rPr lang="fa-IR" sz="1600" b="0" i="0" dirty="0" smtClean="0">
                <a:effectLst/>
                <a:latin typeface="Tahoma" panose="020B0604030504040204" pitchFamily="34" charset="0"/>
              </a:rPr>
              <a:t> هیچ گاه صفحه  </a:t>
            </a:r>
            <a:r>
              <a:rPr lang="en-US" sz="1600" b="0" i="0" dirty="0" smtClean="0">
                <a:effectLst/>
                <a:latin typeface="Tahoma" panose="020B0604030504040204" pitchFamily="34" charset="0"/>
              </a:rPr>
              <a:t>Reload</a:t>
            </a:r>
            <a:r>
              <a:rPr lang="fa-IR" sz="1600" b="0" i="0" dirty="0" smtClean="0">
                <a:effectLst/>
                <a:latin typeface="Tahoma" panose="020B0604030504040204" pitchFamily="34" charset="0"/>
              </a:rPr>
              <a:t> و یا اصطلاحا بارگیری مجدد نمی‌شود.</a:t>
            </a:r>
          </a:p>
          <a:p>
            <a:pPr marL="457200" lvl="2" algn="r" rtl="1">
              <a:lnSpc>
                <a:spcPct val="150000"/>
              </a:lnSpc>
            </a:pPr>
            <a:endParaRPr lang="fa-IR" b="0" i="0" dirty="0" smtClean="0">
              <a:effectLst/>
              <a:latin typeface="Tahoma" panose="020B0604030504040204" pitchFamily="34" charset="0"/>
            </a:endParaRPr>
          </a:p>
          <a:p>
            <a:pPr marL="91440" lvl="1" algn="r" rtl="1">
              <a:lnSpc>
                <a:spcPct val="150000"/>
              </a:lnSpc>
            </a:pPr>
            <a:r>
              <a:rPr lang="fa-IR" dirty="0" smtClean="0">
                <a:latin typeface="Tahoma" panose="020B0604030504040204" pitchFamily="34" charset="0"/>
              </a:rPr>
              <a:t>2. تغییر </a:t>
            </a:r>
            <a:r>
              <a:rPr lang="en-US" dirty="0" smtClean="0">
                <a:latin typeface="Tahoma" panose="020B0604030504040204" pitchFamily="34" charset="0"/>
              </a:rPr>
              <a:t>URL </a:t>
            </a:r>
            <a:r>
              <a:rPr lang="fa-IR" dirty="0" smtClean="0">
                <a:latin typeface="Tahoma" panose="020B0604030504040204" pitchFamily="34" charset="0"/>
              </a:rPr>
              <a:t> در نوار آدرس مرورگر</a:t>
            </a:r>
          </a:p>
          <a:p>
            <a:pPr marL="548640" lvl="2" algn="r" rtl="1">
              <a:lnSpc>
                <a:spcPct val="150000"/>
              </a:lnSpc>
            </a:pPr>
            <a:r>
              <a:rPr lang="fa-IR" sz="1600" dirty="0" smtClean="0">
                <a:latin typeface="Tahoma" panose="020B0604030504040204" pitchFamily="34" charset="0"/>
              </a:rPr>
              <a:t>وقتی شما بر روی یک ایمیل کلیک می‌کنید و آن ایمیل را بدون </a:t>
            </a:r>
            <a:r>
              <a:rPr lang="en-US" sz="1600" dirty="0" smtClean="0">
                <a:latin typeface="Tahoma" panose="020B0604030504040204" pitchFamily="34" charset="0"/>
              </a:rPr>
              <a:t>Reload </a:t>
            </a:r>
            <a:r>
              <a:rPr lang="fa-IR" sz="1600" dirty="0" smtClean="0">
                <a:latin typeface="Tahoma" panose="020B0604030504040204" pitchFamily="34" charset="0"/>
              </a:rPr>
              <a:t> شدن مجدد صفحه مشاهده می‌کنید، </a:t>
            </a:r>
          </a:p>
          <a:p>
            <a:pPr marL="548640" lvl="2" algn="r" rtl="1">
              <a:lnSpc>
                <a:spcPct val="150000"/>
              </a:lnSpc>
            </a:pPr>
            <a:r>
              <a:rPr lang="fa-IR" sz="1600" dirty="0" smtClean="0">
                <a:latin typeface="Tahoma" panose="020B0604030504040204" pitchFamily="34" charset="0"/>
              </a:rPr>
              <a:t>آدرس صفحه در مرورگر نیز تغییر می‌کند. خب مزیت این ویژگی چیست؟ مزیت این ویژگی در این است که هر</a:t>
            </a:r>
          </a:p>
          <a:p>
            <a:pPr marL="548640" lvl="2" algn="r" rtl="1">
              <a:lnSpc>
                <a:spcPct val="150000"/>
              </a:lnSpc>
            </a:pPr>
            <a:r>
              <a:rPr lang="fa-IR" sz="1600" dirty="0" smtClean="0">
                <a:latin typeface="Tahoma" panose="020B0604030504040204" pitchFamily="34" charset="0"/>
              </a:rPr>
              <a:t>ایمیل شما دارای یک آدرس منحصر به فرد است و به شما امکان</a:t>
            </a:r>
            <a:r>
              <a:rPr lang="en-US" sz="1600" dirty="0" smtClean="0">
                <a:latin typeface="Tahoma" panose="020B0604030504040204" pitchFamily="34" charset="0"/>
              </a:rPr>
              <a:t>Bookmark </a:t>
            </a:r>
            <a:r>
              <a:rPr lang="fa-IR" sz="1600" dirty="0" smtClean="0">
                <a:latin typeface="Tahoma" panose="020B0604030504040204" pitchFamily="34" charset="0"/>
              </a:rPr>
              <a:t> کردن آن لینک، باز کردن آن در یک</a:t>
            </a:r>
          </a:p>
          <a:p>
            <a:pPr marL="548640" lvl="2" algn="r" rtl="1">
              <a:lnSpc>
                <a:spcPct val="150000"/>
              </a:lnSpc>
            </a:pPr>
            <a:r>
              <a:rPr lang="en-US" sz="1600" dirty="0" smtClean="0">
                <a:latin typeface="Tahoma" panose="020B0604030504040204" pitchFamily="34" charset="0"/>
              </a:rPr>
              <a:t>Tab</a:t>
            </a:r>
            <a:r>
              <a:rPr lang="fa-IR" sz="1600" dirty="0" smtClean="0">
                <a:latin typeface="Tahoma" panose="020B0604030504040204" pitchFamily="34" charset="0"/>
              </a:rPr>
              <a:t> جدید و یا حتی ارسال آن به دوستان خود را دارید. </a:t>
            </a:r>
            <a:endParaRPr lang="en-US" sz="1600" dirty="0"/>
          </a:p>
        </p:txBody>
      </p:sp>
      <p:sp>
        <p:nvSpPr>
          <p:cNvPr id="3" name="TextBox 2"/>
          <p:cNvSpPr txBox="1"/>
          <p:nvPr/>
        </p:nvSpPr>
        <p:spPr>
          <a:xfrm>
            <a:off x="0" y="6488668"/>
            <a:ext cx="670376" cy="369332"/>
          </a:xfrm>
          <a:prstGeom prst="rect">
            <a:avLst/>
          </a:prstGeom>
          <a:noFill/>
        </p:spPr>
        <p:txBody>
          <a:bodyPr wrap="none" rtlCol="0">
            <a:spAutoFit/>
          </a:bodyPr>
          <a:lstStyle/>
          <a:p>
            <a:r>
              <a:rPr lang="en-US" dirty="0" smtClean="0">
                <a:solidFill>
                  <a:srgbClr val="00B0F0"/>
                </a:solidFill>
              </a:rPr>
              <a:t>4/28</a:t>
            </a:r>
            <a:endParaRPr lang="en-US" dirty="0">
              <a:solidFill>
                <a:srgbClr val="00B0F0"/>
              </a:solidFill>
            </a:endParaRPr>
          </a:p>
        </p:txBody>
      </p:sp>
    </p:spTree>
    <p:extLst>
      <p:ext uri="{BB962C8B-B14F-4D97-AF65-F5344CB8AC3E}">
        <p14:creationId xmlns:p14="http://schemas.microsoft.com/office/powerpoint/2010/main" val="905901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2588"/>
            <a:ext cx="12192000" cy="4934684"/>
          </a:xfrm>
          <a:prstGeom prst="rect">
            <a:avLst/>
          </a:prstGeom>
        </p:spPr>
        <p:txBody>
          <a:bodyPr wrap="square">
            <a:spAutoFit/>
          </a:bodyPr>
          <a:lstStyle/>
          <a:p>
            <a:pPr lvl="2" indent="-365760" algn="r" rtl="1">
              <a:lnSpc>
                <a:spcPct val="150000"/>
              </a:lnSpc>
              <a:spcBef>
                <a:spcPts val="50"/>
              </a:spcBef>
              <a:spcAft>
                <a:spcPts val="50"/>
              </a:spcAft>
            </a:pPr>
            <a:r>
              <a:rPr lang="fa-IR" dirty="0" smtClean="0">
                <a:latin typeface="Tahoma" panose="020B0604030504040204" pitchFamily="34" charset="0"/>
              </a:rPr>
              <a:t> </a:t>
            </a:r>
            <a:r>
              <a:rPr lang="fa-IR" sz="1600" dirty="0" smtClean="0">
                <a:latin typeface="Tahoma" panose="020B0604030504040204" pitchFamily="34" charset="0"/>
              </a:rPr>
              <a:t>حتی اگر این مطلب را جدا از </a:t>
            </a:r>
            <a:r>
              <a:rPr lang="en-US" sz="1600" dirty="0" smtClean="0">
                <a:latin typeface="Tahoma" panose="020B0604030504040204" pitchFamily="34" charset="0"/>
              </a:rPr>
              <a:t>Gmail</a:t>
            </a:r>
            <a:r>
              <a:rPr lang="fa-IR" sz="1600" dirty="0" smtClean="0">
                <a:latin typeface="Tahoma" panose="020B0604030504040204" pitchFamily="34" charset="0"/>
              </a:rPr>
              <a:t> در نظر بگیریم، به موتور‌های جست و جو کمک می‌کند، تا هر صفحه را جداگانه </a:t>
            </a:r>
          </a:p>
          <a:p>
            <a:pPr lvl="2" indent="-365760" algn="r" rtl="1">
              <a:lnSpc>
                <a:spcPct val="150000"/>
              </a:lnSpc>
              <a:spcBef>
                <a:spcPts val="50"/>
              </a:spcBef>
              <a:spcAft>
                <a:spcPts val="50"/>
              </a:spcAft>
            </a:pPr>
            <a:r>
              <a:rPr lang="en-US" sz="1600" dirty="0" smtClean="0">
                <a:latin typeface="Tahoma" panose="020B0604030504040204" pitchFamily="34" charset="0"/>
              </a:rPr>
              <a:t>Index </a:t>
            </a:r>
            <a:r>
              <a:rPr lang="fa-IR" sz="1600" dirty="0" smtClean="0">
                <a:latin typeface="Tahoma" panose="020B0604030504040204" pitchFamily="34" charset="0"/>
              </a:rPr>
              <a:t> کنند؛ جدا از اینکه وبسایت ما </a:t>
            </a:r>
            <a:r>
              <a:rPr lang="en-US" sz="1600" dirty="0" smtClean="0">
                <a:latin typeface="Tahoma" panose="020B0604030504040204" pitchFamily="34" charset="0"/>
              </a:rPr>
              <a:t>SPA </a:t>
            </a:r>
            <a:r>
              <a:rPr lang="fa-IR" sz="1600" dirty="0" smtClean="0">
                <a:latin typeface="Tahoma" panose="020B0604030504040204" pitchFamily="34" charset="0"/>
              </a:rPr>
              <a:t>است. همچنین این کار یک مزیت مهم دیگر نیز دارد؛ و آن کار کردن کلیدهای</a:t>
            </a:r>
          </a:p>
          <a:p>
            <a:pPr lvl="2" indent="-365760" algn="r" rtl="1">
              <a:lnSpc>
                <a:spcPct val="150000"/>
              </a:lnSpc>
              <a:spcBef>
                <a:spcPts val="50"/>
              </a:spcBef>
              <a:spcAft>
                <a:spcPts val="50"/>
              </a:spcAft>
            </a:pPr>
            <a:r>
              <a:rPr lang="fa-IR" sz="1600" dirty="0" smtClean="0">
                <a:latin typeface="Tahoma" panose="020B0604030504040204" pitchFamily="34" charset="0"/>
              </a:rPr>
              <a:t> </a:t>
            </a:r>
            <a:r>
              <a:rPr lang="en-US" sz="1600" dirty="0" smtClean="0">
                <a:latin typeface="Tahoma" panose="020B0604030504040204" pitchFamily="34" charset="0"/>
              </a:rPr>
              <a:t>back </a:t>
            </a:r>
            <a:r>
              <a:rPr lang="fa-IR" sz="1600" dirty="0" smtClean="0">
                <a:latin typeface="Tahoma" panose="020B0604030504040204" pitchFamily="34" charset="0"/>
              </a:rPr>
              <a:t> و </a:t>
            </a:r>
            <a:r>
              <a:rPr lang="en-US" sz="1600" dirty="0" smtClean="0">
                <a:latin typeface="Tahoma" panose="020B0604030504040204" pitchFamily="34" charset="0"/>
              </a:rPr>
              <a:t>forward </a:t>
            </a:r>
            <a:r>
              <a:rPr lang="fa-IR" sz="1600" dirty="0" smtClean="0">
                <a:latin typeface="Tahoma" panose="020B0604030504040204" pitchFamily="34" charset="0"/>
              </a:rPr>
              <a:t> مرورگر، برای بازگشت به صفحات پیمایش شده قبلی است.</a:t>
            </a:r>
          </a:p>
          <a:p>
            <a:pPr lvl="1" indent="-365760" algn="r" rtl="1">
              <a:lnSpc>
                <a:spcPct val="150000"/>
              </a:lnSpc>
              <a:spcBef>
                <a:spcPts val="50"/>
              </a:spcBef>
              <a:spcAft>
                <a:spcPts val="50"/>
              </a:spcAft>
            </a:pPr>
            <a:endParaRPr lang="fa-IR" dirty="0" smtClean="0">
              <a:latin typeface="Tahoma" panose="020B0604030504040204" pitchFamily="34" charset="0"/>
            </a:endParaRPr>
          </a:p>
          <a:p>
            <a:pPr lvl="1" indent="-365760" algn="r" rtl="1">
              <a:lnSpc>
                <a:spcPct val="150000"/>
              </a:lnSpc>
              <a:spcBef>
                <a:spcPts val="50"/>
              </a:spcBef>
              <a:spcAft>
                <a:spcPts val="50"/>
              </a:spcAft>
            </a:pPr>
            <a:r>
              <a:rPr lang="fa-IR" dirty="0" smtClean="0">
                <a:latin typeface="Tahoma" panose="020B0604030504040204" pitchFamily="34" charset="0"/>
              </a:rPr>
              <a:t>3.</a:t>
            </a:r>
            <a:r>
              <a:rPr lang="en-US" dirty="0" smtClean="0">
                <a:latin typeface="Tahoma" panose="020B0604030504040204" pitchFamily="34" charset="0"/>
              </a:rPr>
              <a:t>Cache </a:t>
            </a:r>
            <a:r>
              <a:rPr lang="fa-IR" dirty="0" smtClean="0">
                <a:latin typeface="Tahoma" panose="020B0604030504040204" pitchFamily="34" charset="0"/>
              </a:rPr>
              <a:t> شدن اطلاعات دریافتی</a:t>
            </a:r>
          </a:p>
          <a:p>
            <a:pPr lvl="1" indent="-365760" algn="r" rtl="1">
              <a:lnSpc>
                <a:spcPct val="150000"/>
              </a:lnSpc>
              <a:spcBef>
                <a:spcPts val="50"/>
              </a:spcBef>
              <a:spcAft>
                <a:spcPts val="50"/>
              </a:spcAft>
            </a:pPr>
            <a:r>
              <a:rPr lang="fa-IR" dirty="0" smtClean="0">
                <a:latin typeface="Tahoma" panose="020B0604030504040204" pitchFamily="34" charset="0"/>
              </a:rPr>
              <a:t>     </a:t>
            </a:r>
            <a:r>
              <a:rPr lang="fa-IR" sz="1600" dirty="0" smtClean="0">
                <a:latin typeface="Tahoma" panose="020B0604030504040204" pitchFamily="34" charset="0"/>
              </a:rPr>
              <a:t>شاید خیلی‌ها ویژگی‌های فوق را برای یک </a:t>
            </a:r>
            <a:r>
              <a:rPr lang="en-US" sz="1600" dirty="0" smtClean="0">
                <a:latin typeface="Tahoma" panose="020B0604030504040204" pitchFamily="34" charset="0"/>
              </a:rPr>
              <a:t>SPA</a:t>
            </a:r>
            <a:r>
              <a:rPr lang="fa-IR" sz="1600" dirty="0" smtClean="0">
                <a:latin typeface="Tahoma" panose="020B0604030504040204" pitchFamily="34" charset="0"/>
              </a:rPr>
              <a:t> کافی بدانند، اما تعدادی هم مانند نگارنده وجود یک کمبود را حس می‌کنند و آن کش شدن اطلاعات دریافتی در مرورگر است. </a:t>
            </a:r>
            <a:r>
              <a:rPr lang="en-US" sz="1600" dirty="0" smtClean="0">
                <a:latin typeface="Tahoma" panose="020B0604030504040204" pitchFamily="34" charset="0"/>
              </a:rPr>
              <a:t>Gmail</a:t>
            </a:r>
            <a:r>
              <a:rPr lang="fa-IR" sz="1600" dirty="0" smtClean="0">
                <a:latin typeface="Tahoma" panose="020B0604030504040204" pitchFamily="34" charset="0"/>
              </a:rPr>
              <a:t> این امکان را به خوبی پیاده سازی کرده است. لیست ایمیل‌های دریافتی در بار اول از سرور دریافت می‌شود، سپس شما بر روی یک ایمیل کلیک و آن را مشاهده می‌کنید. حال به لیست ایمیل‌های دریافتی بازگردید، آیا رفت و برگشتی به سرور انجام می‌شود؟ مسلما خیر. حتی اگر دوباره بر روی آن ایمیل مشاهده شده ، کلیک کنید، بدون رفت و برگشتی به سرور آن ایمیل را مشاهده می‌کنید.</a:t>
            </a:r>
          </a:p>
          <a:p>
            <a:pPr lvl="1" indent="-365760" algn="r" rtl="1">
              <a:lnSpc>
                <a:spcPct val="150000"/>
              </a:lnSpc>
              <a:spcBef>
                <a:spcPts val="50"/>
              </a:spcBef>
              <a:spcAft>
                <a:spcPts val="50"/>
              </a:spcAft>
            </a:pPr>
            <a:endParaRPr lang="fa-IR" sz="1600" dirty="0" smtClean="0">
              <a:latin typeface="Tahoma" panose="020B0604030504040204" pitchFamily="34" charset="0"/>
            </a:endParaRPr>
          </a:p>
          <a:p>
            <a:pPr marL="0" lvl="1" algn="r" rtl="1">
              <a:lnSpc>
                <a:spcPct val="150000"/>
              </a:lnSpc>
              <a:spcBef>
                <a:spcPts val="50"/>
              </a:spcBef>
              <a:spcAft>
                <a:spcPts val="50"/>
              </a:spcAft>
            </a:pPr>
            <a:endParaRPr lang="fa-IR" b="0" i="0" dirty="0" smtClean="0">
              <a:effectLst/>
              <a:latin typeface="Tahoma" panose="020B0604030504040204" pitchFamily="34" charset="0"/>
            </a:endParaRPr>
          </a:p>
        </p:txBody>
      </p:sp>
      <p:sp>
        <p:nvSpPr>
          <p:cNvPr id="3" name="TextBox 2"/>
          <p:cNvSpPr txBox="1"/>
          <p:nvPr/>
        </p:nvSpPr>
        <p:spPr>
          <a:xfrm>
            <a:off x="0" y="6488668"/>
            <a:ext cx="670376" cy="369332"/>
          </a:xfrm>
          <a:prstGeom prst="rect">
            <a:avLst/>
          </a:prstGeom>
          <a:noFill/>
        </p:spPr>
        <p:txBody>
          <a:bodyPr wrap="none" rtlCol="0">
            <a:spAutoFit/>
          </a:bodyPr>
          <a:lstStyle/>
          <a:p>
            <a:r>
              <a:rPr lang="en-US" dirty="0" smtClean="0">
                <a:solidFill>
                  <a:srgbClr val="00B0F0"/>
                </a:solidFill>
              </a:rPr>
              <a:t>5/28</a:t>
            </a:r>
            <a:endParaRPr lang="en-US" dirty="0">
              <a:solidFill>
                <a:srgbClr val="00B0F0"/>
              </a:solidFill>
            </a:endParaRPr>
          </a:p>
        </p:txBody>
      </p:sp>
    </p:spTree>
    <p:extLst>
      <p:ext uri="{BB962C8B-B14F-4D97-AF65-F5344CB8AC3E}">
        <p14:creationId xmlns:p14="http://schemas.microsoft.com/office/powerpoint/2010/main" val="2514053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76883"/>
            <a:ext cx="12192000" cy="3518912"/>
          </a:xfrm>
          <a:prstGeom prst="rect">
            <a:avLst/>
          </a:prstGeom>
        </p:spPr>
        <p:txBody>
          <a:bodyPr wrap="square">
            <a:spAutoFit/>
          </a:bodyPr>
          <a:lstStyle/>
          <a:p>
            <a:pPr lvl="1" indent="-365760" algn="r" rtl="1">
              <a:lnSpc>
                <a:spcPct val="150000"/>
              </a:lnSpc>
              <a:spcBef>
                <a:spcPts val="50"/>
              </a:spcBef>
              <a:spcAft>
                <a:spcPts val="50"/>
              </a:spcAft>
            </a:pPr>
            <a:r>
              <a:rPr lang="fa-IR" sz="1600" dirty="0" smtClean="0">
                <a:latin typeface="Tahoma" panose="020B0604030504040204" pitchFamily="34" charset="0"/>
              </a:rPr>
              <a:t> شاید اکنون این سوال پیش بیاید که چرا باید وبسایت خود را به شکل </a:t>
            </a:r>
            <a:r>
              <a:rPr lang="en-US" sz="1600" dirty="0" smtClean="0">
                <a:latin typeface="Tahoma" panose="020B0604030504040204" pitchFamily="34" charset="0"/>
              </a:rPr>
              <a:t>SPA</a:t>
            </a:r>
            <a:r>
              <a:rPr lang="fa-IR" sz="1600" dirty="0" smtClean="0">
                <a:latin typeface="Tahoma" panose="020B0604030504040204" pitchFamily="34" charset="0"/>
              </a:rPr>
              <a:t> طراحی کنیم؟</a:t>
            </a:r>
          </a:p>
          <a:p>
            <a:pPr lvl="1" indent="-365760" algn="r" rtl="1">
              <a:lnSpc>
                <a:spcPct val="150000"/>
              </a:lnSpc>
              <a:spcBef>
                <a:spcPts val="50"/>
              </a:spcBef>
              <a:spcAft>
                <a:spcPts val="50"/>
              </a:spcAft>
            </a:pPr>
            <a:r>
              <a:rPr lang="fa-IR" sz="1600" dirty="0" smtClean="0">
                <a:latin typeface="Tahoma" panose="020B0604030504040204" pitchFamily="34" charset="0"/>
              </a:rPr>
              <a:t>برای پاسخ دادن به این سوال باید گفت که سیستم‌های وب  امروزی به دو دسته‌ی زیر تقسیم می‌شوند:</a:t>
            </a:r>
          </a:p>
          <a:p>
            <a:pPr lvl="1" indent="-365760" algn="r" rtl="1">
              <a:lnSpc>
                <a:spcPct val="150000"/>
              </a:lnSpc>
              <a:spcBef>
                <a:spcPts val="50"/>
              </a:spcBef>
              <a:spcAft>
                <a:spcPts val="50"/>
              </a:spcAft>
            </a:pPr>
            <a:r>
              <a:rPr lang="fa-IR" sz="1600" dirty="0" smtClean="0">
                <a:latin typeface="Tahoma" panose="020B0604030504040204" pitchFamily="34" charset="0"/>
              </a:rPr>
              <a:t>- </a:t>
            </a:r>
            <a:r>
              <a:rPr lang="en-US" sz="1600" dirty="0" smtClean="0">
                <a:latin typeface="Tahoma" panose="020B0604030504040204" pitchFamily="34" charset="0"/>
              </a:rPr>
              <a:t>Web Documents </a:t>
            </a:r>
            <a:r>
              <a:rPr lang="fa-IR" sz="1600" dirty="0" smtClean="0">
                <a:latin typeface="Tahoma" panose="020B0604030504040204" pitchFamily="34" charset="0"/>
              </a:rPr>
              <a:t>و یا همان وب سایت‌های معمول</a:t>
            </a:r>
          </a:p>
          <a:p>
            <a:pPr lvl="1" indent="-365760" algn="r" rtl="1">
              <a:lnSpc>
                <a:spcPct val="150000"/>
              </a:lnSpc>
              <a:spcBef>
                <a:spcPts val="50"/>
              </a:spcBef>
              <a:spcAft>
                <a:spcPts val="50"/>
              </a:spcAft>
            </a:pPr>
            <a:r>
              <a:rPr lang="fa-IR" sz="1600" dirty="0" smtClean="0">
                <a:latin typeface="Tahoma" panose="020B0604030504040204" pitchFamily="34" charset="0"/>
              </a:rPr>
              <a:t>- </a:t>
            </a:r>
            <a:r>
              <a:rPr lang="en-US" sz="1600" dirty="0" smtClean="0">
                <a:latin typeface="Tahoma" panose="020B0604030504040204" pitchFamily="34" charset="0"/>
              </a:rPr>
              <a:t>Web Applications </a:t>
            </a:r>
            <a:r>
              <a:rPr lang="fa-IR" sz="1600" dirty="0" smtClean="0">
                <a:latin typeface="Tahoma" panose="020B0604030504040204" pitchFamily="34" charset="0"/>
              </a:rPr>
              <a:t>و یا همان </a:t>
            </a:r>
            <a:r>
              <a:rPr lang="en-US" sz="1600" dirty="0" smtClean="0">
                <a:latin typeface="Tahoma" panose="020B0604030504040204" pitchFamily="34" charset="0"/>
              </a:rPr>
              <a:t>Single Page Applications</a:t>
            </a:r>
          </a:p>
          <a:p>
            <a:pPr lvl="1" indent="-365760" algn="r" rtl="1">
              <a:lnSpc>
                <a:spcPct val="150000"/>
              </a:lnSpc>
              <a:spcBef>
                <a:spcPts val="50"/>
              </a:spcBef>
              <a:spcAft>
                <a:spcPts val="50"/>
              </a:spcAft>
            </a:pPr>
            <a:r>
              <a:rPr lang="fa-IR" sz="1600" dirty="0" smtClean="0">
                <a:latin typeface="Tahoma" panose="020B0604030504040204" pitchFamily="34" charset="0"/>
              </a:rPr>
              <a:t>اگر هدف شما طراحی یک وب سایت معمول است که هدف آن، نمایش یک سری اطلاعات است و به قولی دارای محتواست، مطمئنا پیاده سازی این سیستم به صورت </a:t>
            </a:r>
            <a:r>
              <a:rPr lang="en-US" sz="1600" dirty="0" smtClean="0">
                <a:latin typeface="Tahoma" panose="020B0604030504040204" pitchFamily="34" charset="0"/>
              </a:rPr>
              <a:t>SPA </a:t>
            </a:r>
            <a:r>
              <a:rPr lang="fa-IR" sz="1600" dirty="0" smtClean="0">
                <a:latin typeface="Tahoma" panose="020B0604030504040204" pitchFamily="34" charset="0"/>
              </a:rPr>
              <a:t> کاری بیهوده به نظر می‌آید؛ ولی اگر هدفتان نوشتن سیستم هایی مثل </a:t>
            </a:r>
            <a:r>
              <a:rPr lang="en-US" sz="1600" dirty="0" smtClean="0">
                <a:latin typeface="Tahoma" panose="020B0604030504040204" pitchFamily="34" charset="0"/>
              </a:rPr>
              <a:t>Gmail، Google Maps، Azure، Facebook </a:t>
            </a:r>
            <a:r>
              <a:rPr lang="fa-IR" sz="1600" dirty="0" smtClean="0">
                <a:latin typeface="Tahoma" panose="020B0604030504040204" pitchFamily="34" charset="0"/>
              </a:rPr>
              <a:t>و ... است، پیاده سازی آن‌ها به صورت وب سایت‌های معمولی، غیر معقول به نظر می‌آید. حتی بخش‌های مدیریتی یک وبسایت هم می‌تواند به خوبی توسط </a:t>
            </a:r>
            <a:r>
              <a:rPr lang="en-US" sz="1600" dirty="0" smtClean="0">
                <a:latin typeface="Tahoma" panose="020B0604030504040204" pitchFamily="34" charset="0"/>
              </a:rPr>
              <a:t>SPA </a:t>
            </a:r>
            <a:r>
              <a:rPr lang="fa-IR" sz="1600" dirty="0" smtClean="0">
                <a:latin typeface="Tahoma" panose="020B0604030504040204" pitchFamily="34" charset="0"/>
              </a:rPr>
              <a:t> پیاده سازی شود، چرا که واقعا برای مدیریت اطلاعات یک وب سایت احتیاجی نیست، که  از این صفحه به آن صفحه جا به جا شد.</a:t>
            </a:r>
          </a:p>
        </p:txBody>
      </p:sp>
      <p:sp>
        <p:nvSpPr>
          <p:cNvPr id="3" name="TextBox 2"/>
          <p:cNvSpPr txBox="1"/>
          <p:nvPr/>
        </p:nvSpPr>
        <p:spPr>
          <a:xfrm>
            <a:off x="0" y="6488668"/>
            <a:ext cx="670376" cy="369332"/>
          </a:xfrm>
          <a:prstGeom prst="rect">
            <a:avLst/>
          </a:prstGeom>
          <a:noFill/>
        </p:spPr>
        <p:txBody>
          <a:bodyPr wrap="none" rtlCol="0">
            <a:spAutoFit/>
          </a:bodyPr>
          <a:lstStyle/>
          <a:p>
            <a:r>
              <a:rPr lang="en-US" dirty="0" smtClean="0">
                <a:solidFill>
                  <a:srgbClr val="00B0F0"/>
                </a:solidFill>
              </a:rPr>
              <a:t>6/28</a:t>
            </a:r>
            <a:endParaRPr lang="en-US" dirty="0">
              <a:solidFill>
                <a:srgbClr val="00B0F0"/>
              </a:solidFill>
            </a:endParaRPr>
          </a:p>
        </p:txBody>
      </p:sp>
    </p:spTree>
    <p:extLst>
      <p:ext uri="{BB962C8B-B14F-4D97-AF65-F5344CB8AC3E}">
        <p14:creationId xmlns:p14="http://schemas.microsoft.com/office/powerpoint/2010/main" val="3938968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37127"/>
            <a:ext cx="12192000" cy="6329938"/>
          </a:xfrm>
          <a:prstGeom prst="rect">
            <a:avLst/>
          </a:prstGeom>
        </p:spPr>
        <p:txBody>
          <a:bodyPr wrap="square">
            <a:spAutoFit/>
          </a:bodyPr>
          <a:lstStyle/>
          <a:p>
            <a:pPr lvl="1" indent="-365760" algn="r" rtl="1">
              <a:lnSpc>
                <a:spcPct val="150000"/>
              </a:lnSpc>
              <a:spcBef>
                <a:spcPts val="50"/>
              </a:spcBef>
              <a:spcAft>
                <a:spcPts val="50"/>
              </a:spcAft>
            </a:pPr>
            <a:r>
              <a:rPr lang="fa-IR" dirty="0" smtClean="0">
                <a:latin typeface="Tahoma" panose="020B0604030504040204" pitchFamily="34" charset="0"/>
              </a:rPr>
              <a:t>معرفی کتابخانه‌ی </a:t>
            </a:r>
            <a:r>
              <a:rPr lang="en-US" dirty="0" smtClean="0">
                <a:latin typeface="Tahoma" panose="020B0604030504040204" pitchFamily="34" charset="0"/>
              </a:rPr>
              <a:t>AngularJS</a:t>
            </a:r>
          </a:p>
          <a:p>
            <a:pPr lvl="1" indent="-365760" algn="r" rtl="1">
              <a:lnSpc>
                <a:spcPct val="150000"/>
              </a:lnSpc>
              <a:spcBef>
                <a:spcPts val="50"/>
              </a:spcBef>
              <a:spcAft>
                <a:spcPts val="50"/>
              </a:spcAft>
            </a:pPr>
            <a:r>
              <a:rPr lang="fa-IR" sz="1600" dirty="0" smtClean="0">
                <a:latin typeface="Tahoma" panose="020B0604030504040204" pitchFamily="34" charset="0"/>
              </a:rPr>
              <a:t>     </a:t>
            </a:r>
            <a:r>
              <a:rPr lang="en-US" sz="1600" dirty="0" smtClean="0">
                <a:latin typeface="Tahoma" panose="020B0604030504040204" pitchFamily="34" charset="0"/>
              </a:rPr>
              <a:t>AngularJS </a:t>
            </a:r>
            <a:r>
              <a:rPr lang="fa-IR" sz="1600" dirty="0" smtClean="0">
                <a:latin typeface="Tahoma" panose="020B0604030504040204" pitchFamily="34" charset="0"/>
              </a:rPr>
              <a:t>  فریم ورکی متن باز و نوشته شده به زبان جاوا اسکریپت است. هدف از به وجود آمدن این فریم ورک، توسعه هر چه ساده‌تر </a:t>
            </a:r>
            <a:r>
              <a:rPr lang="en-US" sz="1600" dirty="0" smtClean="0">
                <a:latin typeface="Tahoma" panose="020B0604030504040204" pitchFamily="34" charset="0"/>
              </a:rPr>
              <a:t>SPA‌</a:t>
            </a:r>
            <a:r>
              <a:rPr lang="fa-IR" sz="1600" dirty="0" smtClean="0">
                <a:latin typeface="Tahoma" panose="020B0604030504040204" pitchFamily="34" charset="0"/>
              </a:rPr>
              <a:t>ها با الگوی طراحی </a:t>
            </a:r>
            <a:r>
              <a:rPr lang="en-US" sz="1600" dirty="0" smtClean="0">
                <a:latin typeface="Tahoma" panose="020B0604030504040204" pitchFamily="34" charset="0"/>
              </a:rPr>
              <a:t>MVC </a:t>
            </a:r>
            <a:r>
              <a:rPr lang="fa-IR" sz="1600" dirty="0" smtClean="0">
                <a:latin typeface="Tahoma" panose="020B0604030504040204" pitchFamily="34" charset="0"/>
              </a:rPr>
              <a:t>و تست پذیری هر چه آسان‌تر آن‌ها است. این فریم ورک توسط یکی از محققان </a:t>
            </a:r>
            <a:r>
              <a:rPr lang="en-US" sz="1600" dirty="0" smtClean="0">
                <a:latin typeface="Tahoma" panose="020B0604030504040204" pitchFamily="34" charset="0"/>
              </a:rPr>
              <a:t>Google </a:t>
            </a:r>
            <a:r>
              <a:rPr lang="fa-IR" sz="1600" dirty="0" smtClean="0">
                <a:latin typeface="Tahoma" panose="020B0604030504040204" pitchFamily="34" charset="0"/>
              </a:rPr>
              <a:t>در سال 2009 به</a:t>
            </a:r>
          </a:p>
          <a:p>
            <a:pPr lvl="1" indent="-365760" algn="r" rtl="1">
              <a:lnSpc>
                <a:spcPct val="150000"/>
              </a:lnSpc>
              <a:spcBef>
                <a:spcPts val="50"/>
              </a:spcBef>
              <a:spcAft>
                <a:spcPts val="50"/>
              </a:spcAft>
            </a:pPr>
            <a:r>
              <a:rPr lang="fa-IR" sz="1600" dirty="0" smtClean="0">
                <a:latin typeface="Tahoma" panose="020B0604030504040204" pitchFamily="34" charset="0"/>
              </a:rPr>
              <a:t>     وجود آمد. بعد‌ها این فریم ورک تحت مجوز </a:t>
            </a:r>
            <a:r>
              <a:rPr lang="en-US" sz="1600" dirty="0" smtClean="0">
                <a:latin typeface="Tahoma" panose="020B0604030504040204" pitchFamily="34" charset="0"/>
              </a:rPr>
              <a:t>MIT </a:t>
            </a:r>
            <a:r>
              <a:rPr lang="fa-IR" sz="1600" dirty="0" smtClean="0">
                <a:latin typeface="Tahoma" panose="020B0604030504040204" pitchFamily="34" charset="0"/>
              </a:rPr>
              <a:t>به صورت متن باز در آمد و اکنون گوگل آن را حمایت می‌کند و توسط هزاران توسعه دهنده</a:t>
            </a:r>
          </a:p>
          <a:p>
            <a:pPr lvl="1" indent="-365760" algn="r" rtl="1">
              <a:lnSpc>
                <a:spcPct val="150000"/>
              </a:lnSpc>
              <a:spcBef>
                <a:spcPts val="50"/>
              </a:spcBef>
              <a:spcAft>
                <a:spcPts val="50"/>
              </a:spcAft>
            </a:pPr>
            <a:r>
              <a:rPr lang="fa-IR" sz="1600" dirty="0" smtClean="0">
                <a:latin typeface="Tahoma" panose="020B0604030504040204" pitchFamily="34" charset="0"/>
              </a:rPr>
              <a:t>     در سرتاسر دنیا، توسعه داده می‌شود.</a:t>
            </a:r>
          </a:p>
          <a:p>
            <a:pPr lvl="1" indent="-365760" algn="r" rtl="1">
              <a:lnSpc>
                <a:spcPct val="150000"/>
              </a:lnSpc>
              <a:spcBef>
                <a:spcPts val="50"/>
              </a:spcBef>
              <a:spcAft>
                <a:spcPts val="50"/>
              </a:spcAft>
            </a:pPr>
            <a:endParaRPr lang="fa-IR" sz="1600" dirty="0" smtClean="0">
              <a:latin typeface="Tahoma" panose="020B0604030504040204" pitchFamily="34" charset="0"/>
            </a:endParaRPr>
          </a:p>
          <a:p>
            <a:pPr marL="91440" algn="r" rtl="1">
              <a:lnSpc>
                <a:spcPct val="150000"/>
              </a:lnSpc>
              <a:spcBef>
                <a:spcPts val="50"/>
              </a:spcBef>
              <a:spcAft>
                <a:spcPts val="50"/>
              </a:spcAft>
            </a:pPr>
            <a:r>
              <a:rPr lang="fa-IR" sz="1600" dirty="0" smtClean="0">
                <a:latin typeface="Tahoma" panose="020B0604030504040204" pitchFamily="34" charset="0"/>
              </a:rPr>
              <a:t>قبل از اینکه به بررسی ویژگی‌های </a:t>
            </a:r>
            <a:r>
              <a:rPr lang="en-US" sz="1600" dirty="0" smtClean="0">
                <a:latin typeface="Tahoma" panose="020B0604030504040204" pitchFamily="34" charset="0"/>
              </a:rPr>
              <a:t>Angular </a:t>
            </a:r>
            <a:r>
              <a:rPr lang="fa-IR" sz="1600" dirty="0" smtClean="0">
                <a:latin typeface="Tahoma" panose="020B0604030504040204" pitchFamily="34" charset="0"/>
              </a:rPr>
              <a:t> بپردازم، بهتر است ابتدا مطلبی درباره‌ی به کارگیری </a:t>
            </a:r>
            <a:r>
              <a:rPr lang="en-US" sz="1600" dirty="0" smtClean="0">
                <a:latin typeface="Tahoma" panose="020B0604030504040204" pitchFamily="34" charset="0"/>
              </a:rPr>
              <a:t>Angular </a:t>
            </a:r>
            <a:r>
              <a:rPr lang="fa-IR" sz="1600" dirty="0" smtClean="0">
                <a:latin typeface="Tahoma" panose="020B0604030504040204" pitchFamily="34" charset="0"/>
              </a:rPr>
              <a:t> از </a:t>
            </a:r>
            <a:r>
              <a:rPr lang="en-US" sz="1600" dirty="0" smtClean="0">
                <a:latin typeface="Tahoma" panose="020B0604030504040204" pitchFamily="34" charset="0"/>
              </a:rPr>
              <a:t>Brad Green </a:t>
            </a:r>
            <a:r>
              <a:rPr lang="fa-IR" sz="1600" dirty="0" smtClean="0">
                <a:latin typeface="Tahoma" panose="020B0604030504040204" pitchFamily="34" charset="0"/>
              </a:rPr>
              <a:t> که کارمند گوگل است، بیان کنم.</a:t>
            </a:r>
          </a:p>
          <a:p>
            <a:pPr lvl="1" indent="-365760" algn="r" rtl="1">
              <a:lnSpc>
                <a:spcPct val="150000"/>
              </a:lnSpc>
              <a:spcBef>
                <a:spcPts val="50"/>
              </a:spcBef>
              <a:spcAft>
                <a:spcPts val="50"/>
              </a:spcAft>
            </a:pPr>
            <a:r>
              <a:rPr lang="fa-IR" sz="1600" dirty="0" smtClean="0">
                <a:latin typeface="Tahoma" panose="020B0604030504040204" pitchFamily="34" charset="0"/>
              </a:rPr>
              <a:t>     در سال 2009 تیمی در گوگل مشغول انجام پروژه ای به نام </a:t>
            </a:r>
            <a:r>
              <a:rPr lang="en-US" sz="1600" dirty="0" smtClean="0">
                <a:latin typeface="Tahoma" panose="020B0604030504040204" pitchFamily="34" charset="0"/>
              </a:rPr>
              <a:t>Google Feedback </a:t>
            </a:r>
            <a:r>
              <a:rPr lang="fa-IR" sz="1600" dirty="0" smtClean="0">
                <a:latin typeface="Tahoma" panose="020B0604030504040204" pitchFamily="34" charset="0"/>
              </a:rPr>
              <a:t> بودند. آن‌ها سعی داشتند تا در طی چند ماه، به سرعت </a:t>
            </a:r>
          </a:p>
          <a:p>
            <a:pPr lvl="1" indent="-365760" algn="r" rtl="1">
              <a:lnSpc>
                <a:spcPct val="150000"/>
              </a:lnSpc>
              <a:spcBef>
                <a:spcPts val="50"/>
              </a:spcBef>
              <a:spcAft>
                <a:spcPts val="50"/>
              </a:spcAft>
            </a:pPr>
            <a:r>
              <a:rPr lang="fa-IR" sz="1600" dirty="0" smtClean="0">
                <a:latin typeface="Tahoma" panose="020B0604030504040204" pitchFamily="34" charset="0"/>
              </a:rPr>
              <a:t>     کد‌های خوب و تست پذیر بنویسند. پس از 6 ماه کدنویسی، نتیجه‌ی کار 17000 خط کد شد. در آن موقع یکی از اعضای تیم به</a:t>
            </a:r>
          </a:p>
          <a:p>
            <a:pPr lvl="1" indent="-365760" algn="r" rtl="1">
              <a:lnSpc>
                <a:spcPct val="150000"/>
              </a:lnSpc>
              <a:spcBef>
                <a:spcPts val="50"/>
              </a:spcBef>
              <a:spcAft>
                <a:spcPts val="50"/>
              </a:spcAft>
            </a:pPr>
            <a:r>
              <a:rPr lang="fa-IR" sz="1600" dirty="0" smtClean="0">
                <a:latin typeface="Tahoma" panose="020B0604030504040204" pitchFamily="34" charset="0"/>
              </a:rPr>
              <a:t>      نام </a:t>
            </a:r>
            <a:r>
              <a:rPr lang="en-US" sz="1600" dirty="0" smtClean="0">
                <a:latin typeface="Tahoma" panose="020B0604030504040204" pitchFamily="34" charset="0"/>
              </a:rPr>
              <a:t>Misko Hevery، </a:t>
            </a:r>
            <a:r>
              <a:rPr lang="fa-IR" sz="1600" dirty="0" smtClean="0">
                <a:latin typeface="Tahoma" panose="020B0604030504040204" pitchFamily="34" charset="0"/>
              </a:rPr>
              <a:t>ادعا کرد که می‌تواند کل این پروژه را در دو هفته به کمک کتابخانه‌ی متن بازی که در اوقات فراغت توسعه داده است، بازنویسی کند. </a:t>
            </a:r>
            <a:r>
              <a:rPr lang="en-US" sz="1600" dirty="0" smtClean="0">
                <a:latin typeface="Tahoma" panose="020B0604030504040204" pitchFamily="34" charset="0"/>
              </a:rPr>
              <a:t>Misko </a:t>
            </a:r>
            <a:r>
              <a:rPr lang="fa-IR" sz="1600" dirty="0" smtClean="0">
                <a:latin typeface="Tahoma" panose="020B0604030504040204" pitchFamily="34" charset="0"/>
              </a:rPr>
              <a:t> نتوانست در دو هفته این کار را انجام دهد. اما پس از سه هفته همه‌ی اعضای تیم را شگفت زده کرد. نتیجه‌ی کار تنها 1500 خط بود! همین باعث شد که ما بفهمیم که، </a:t>
            </a:r>
            <a:r>
              <a:rPr lang="en-US" sz="1600" dirty="0" smtClean="0">
                <a:latin typeface="Tahoma" panose="020B0604030504040204" pitchFamily="34" charset="0"/>
              </a:rPr>
              <a:t>Misko </a:t>
            </a:r>
            <a:r>
              <a:rPr lang="fa-IR" sz="1600" dirty="0" smtClean="0">
                <a:latin typeface="Tahoma" panose="020B0604030504040204" pitchFamily="34" charset="0"/>
              </a:rPr>
              <a:t> بر روی چیزی کاری میکند که ارزش دنبال کردن دارد.</a:t>
            </a:r>
          </a:p>
          <a:p>
            <a:pPr lvl="1" indent="-365760" algn="r" rtl="1">
              <a:lnSpc>
                <a:spcPct val="150000"/>
              </a:lnSpc>
              <a:spcBef>
                <a:spcPts val="50"/>
              </a:spcBef>
              <a:spcAft>
                <a:spcPts val="50"/>
              </a:spcAft>
            </a:pPr>
            <a:r>
              <a:rPr lang="fa-IR" sz="1600" dirty="0" smtClean="0">
                <a:latin typeface="Tahoma" panose="020B0604030504040204" pitchFamily="34" charset="0"/>
              </a:rPr>
              <a:t>پس از آن قضیه </a:t>
            </a:r>
            <a:r>
              <a:rPr lang="en-US" sz="1600" dirty="0" smtClean="0">
                <a:latin typeface="Tahoma" panose="020B0604030504040204" pitchFamily="34" charset="0"/>
              </a:rPr>
              <a:t>Misko </a:t>
            </a:r>
            <a:r>
              <a:rPr lang="fa-IR" sz="1600" dirty="0" smtClean="0">
                <a:latin typeface="Tahoma" panose="020B0604030504040204" pitchFamily="34" charset="0"/>
              </a:rPr>
              <a:t> و </a:t>
            </a:r>
            <a:r>
              <a:rPr lang="en-US" sz="1600" dirty="0" smtClean="0">
                <a:latin typeface="Tahoma" panose="020B0604030504040204" pitchFamily="34" charset="0"/>
              </a:rPr>
              <a:t>Brad </a:t>
            </a:r>
            <a:r>
              <a:rPr lang="fa-IR" sz="1600" dirty="0" smtClean="0">
                <a:latin typeface="Tahoma" panose="020B0604030504040204" pitchFamily="34" charset="0"/>
              </a:rPr>
              <a:t> بر روی </a:t>
            </a:r>
            <a:r>
              <a:rPr lang="en-US" sz="1600" dirty="0" smtClean="0">
                <a:latin typeface="Tahoma" panose="020B0604030504040204" pitchFamily="34" charset="0"/>
              </a:rPr>
              <a:t>Angular </a:t>
            </a:r>
            <a:r>
              <a:rPr lang="fa-IR" sz="1600" dirty="0" smtClean="0">
                <a:latin typeface="Tahoma" panose="020B0604030504040204" pitchFamily="34" charset="0"/>
              </a:rPr>
              <a:t> کار کردند و اکنون هم </a:t>
            </a:r>
            <a:r>
              <a:rPr lang="en-US" sz="1600" dirty="0" smtClean="0">
                <a:latin typeface="Tahoma" panose="020B0604030504040204" pitchFamily="34" charset="0"/>
              </a:rPr>
              <a:t>Angular </a:t>
            </a:r>
            <a:r>
              <a:rPr lang="fa-IR" sz="1600" dirty="0" smtClean="0">
                <a:latin typeface="Tahoma" panose="020B0604030504040204" pitchFamily="34" charset="0"/>
              </a:rPr>
              <a:t> توسط تیمی در گوگل و هزاران توسعه دهنده‌ی متن </a:t>
            </a:r>
          </a:p>
          <a:p>
            <a:pPr lvl="1" indent="-365760" algn="r" rtl="1">
              <a:lnSpc>
                <a:spcPct val="150000"/>
              </a:lnSpc>
              <a:spcBef>
                <a:spcPts val="50"/>
              </a:spcBef>
              <a:spcAft>
                <a:spcPts val="50"/>
              </a:spcAft>
            </a:pPr>
            <a:r>
              <a:rPr lang="fa-IR" sz="1600" dirty="0" smtClean="0">
                <a:latin typeface="Tahoma" panose="020B0604030504040204" pitchFamily="34" charset="0"/>
              </a:rPr>
              <a:t>باز حرفه ای در سرتاسر جهان، درحال توسعه است.</a:t>
            </a:r>
          </a:p>
          <a:p>
            <a:pPr lvl="1" indent="-365760" algn="r" rtl="1">
              <a:lnSpc>
                <a:spcPct val="150000"/>
              </a:lnSpc>
              <a:spcBef>
                <a:spcPts val="50"/>
              </a:spcBef>
              <a:spcAft>
                <a:spcPts val="50"/>
              </a:spcAft>
            </a:pPr>
            <a:r>
              <a:rPr lang="fa-IR" sz="1600" dirty="0" smtClean="0">
                <a:latin typeface="Tahoma" panose="020B0604030504040204" pitchFamily="34" charset="0"/>
              </a:rPr>
              <a:t>فکر کنم همین داستان ذکر شده، قدرت فوق العاده زیاد این فریم ورک را برای همگان آشکار سازد.</a:t>
            </a:r>
          </a:p>
        </p:txBody>
      </p:sp>
      <p:sp>
        <p:nvSpPr>
          <p:cNvPr id="3" name="TextBox 2"/>
          <p:cNvSpPr txBox="1"/>
          <p:nvPr/>
        </p:nvSpPr>
        <p:spPr>
          <a:xfrm>
            <a:off x="0" y="6488668"/>
            <a:ext cx="670376" cy="369332"/>
          </a:xfrm>
          <a:prstGeom prst="rect">
            <a:avLst/>
          </a:prstGeom>
          <a:noFill/>
        </p:spPr>
        <p:txBody>
          <a:bodyPr wrap="none" rtlCol="0">
            <a:spAutoFit/>
          </a:bodyPr>
          <a:lstStyle/>
          <a:p>
            <a:r>
              <a:rPr lang="en-US" dirty="0" smtClean="0">
                <a:solidFill>
                  <a:srgbClr val="00B0F0"/>
                </a:solidFill>
              </a:rPr>
              <a:t>7/28</a:t>
            </a:r>
            <a:endParaRPr lang="en-US" dirty="0">
              <a:solidFill>
                <a:srgbClr val="00B0F0"/>
              </a:solidFill>
            </a:endParaRPr>
          </a:p>
        </p:txBody>
      </p:sp>
    </p:spTree>
    <p:extLst>
      <p:ext uri="{BB962C8B-B14F-4D97-AF65-F5344CB8AC3E}">
        <p14:creationId xmlns:p14="http://schemas.microsoft.com/office/powerpoint/2010/main" val="1441490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7127"/>
            <a:ext cx="12192000" cy="5247590"/>
          </a:xfrm>
          <a:prstGeom prst="rect">
            <a:avLst/>
          </a:prstGeom>
        </p:spPr>
        <p:txBody>
          <a:bodyPr wrap="square">
            <a:spAutoFit/>
          </a:bodyPr>
          <a:lstStyle/>
          <a:p>
            <a:pPr lvl="1" indent="-365760" algn="r" rtl="1">
              <a:lnSpc>
                <a:spcPct val="150000"/>
              </a:lnSpc>
              <a:spcBef>
                <a:spcPts val="50"/>
              </a:spcBef>
              <a:spcAft>
                <a:spcPts val="50"/>
              </a:spcAft>
            </a:pPr>
            <a:r>
              <a:rPr lang="fa-IR" dirty="0" smtClean="0">
                <a:latin typeface="Tahoma" panose="020B0604030504040204" pitchFamily="34" charset="0"/>
              </a:rPr>
              <a:t>ویژگی‌های </a:t>
            </a:r>
            <a:r>
              <a:rPr lang="en-US" dirty="0" smtClean="0">
                <a:latin typeface="Tahoma" panose="020B0604030504040204" pitchFamily="34" charset="0"/>
              </a:rPr>
              <a:t>AngularJS:</a:t>
            </a:r>
          </a:p>
          <a:p>
            <a:pPr lvl="1" indent="-365760" algn="r" rtl="1">
              <a:lnSpc>
                <a:spcPct val="150000"/>
              </a:lnSpc>
              <a:spcBef>
                <a:spcPts val="50"/>
              </a:spcBef>
              <a:spcAft>
                <a:spcPts val="50"/>
              </a:spcAft>
            </a:pPr>
            <a:endParaRPr lang="en-US" sz="1600" dirty="0" smtClean="0">
              <a:latin typeface="Tahoma" panose="020B0604030504040204" pitchFamily="34" charset="0"/>
            </a:endParaRPr>
          </a:p>
          <a:p>
            <a:pPr lvl="1" indent="-365760" algn="r" rtl="1">
              <a:lnSpc>
                <a:spcPct val="150000"/>
              </a:lnSpc>
              <a:spcBef>
                <a:spcPts val="50"/>
              </a:spcBef>
              <a:spcAft>
                <a:spcPts val="50"/>
              </a:spcAft>
            </a:pPr>
            <a:r>
              <a:rPr lang="en-US" sz="1600" dirty="0" smtClean="0">
                <a:latin typeface="Tahoma" panose="020B0604030504040204" pitchFamily="34" charset="0"/>
              </a:rPr>
              <a:t> - </a:t>
            </a:r>
            <a:r>
              <a:rPr lang="fa-IR" sz="1600" b="1" dirty="0" smtClean="0">
                <a:solidFill>
                  <a:srgbClr val="FF0000"/>
                </a:solidFill>
                <a:latin typeface="Tahoma" panose="020B0604030504040204" pitchFamily="34" charset="0"/>
              </a:rPr>
              <a:t>قالب‌های سمت کاربر</a:t>
            </a:r>
            <a:r>
              <a:rPr lang="en-US" sz="1600" b="1" dirty="0" smtClean="0">
                <a:solidFill>
                  <a:srgbClr val="FF0000"/>
                </a:solidFill>
                <a:latin typeface="Tahoma" panose="020B0604030504040204" pitchFamily="34" charset="0"/>
              </a:rPr>
              <a:t>Client Side Templates) </a:t>
            </a:r>
            <a:r>
              <a:rPr lang="fa-IR" sz="1600" b="1" dirty="0" smtClean="0">
                <a:solidFill>
                  <a:srgbClr val="FF0000"/>
                </a:solidFill>
                <a:latin typeface="Tahoma" panose="020B0604030504040204" pitchFamily="34" charset="0"/>
              </a:rPr>
              <a:t>)</a:t>
            </a:r>
            <a:r>
              <a:rPr lang="fa-IR" sz="1600" dirty="0" smtClean="0">
                <a:latin typeface="Tahoma" panose="020B0604030504040204" pitchFamily="34" charset="0"/>
              </a:rPr>
              <a:t>: انگولار دارای یک </a:t>
            </a:r>
            <a:r>
              <a:rPr lang="en-US" sz="1600" dirty="0" smtClean="0">
                <a:latin typeface="Tahoma" panose="020B0604030504040204" pitchFamily="34" charset="0"/>
              </a:rPr>
              <a:t>template engine </a:t>
            </a:r>
            <a:r>
              <a:rPr lang="fa-IR" sz="1600" dirty="0" smtClean="0">
                <a:latin typeface="Tahoma" panose="020B0604030504040204" pitchFamily="34" charset="0"/>
              </a:rPr>
              <a:t> قدرتمند برای تعریف قالب است.</a:t>
            </a:r>
          </a:p>
          <a:p>
            <a:pPr lvl="1" indent="-365760" algn="r" rtl="1">
              <a:lnSpc>
                <a:spcPct val="150000"/>
              </a:lnSpc>
              <a:spcBef>
                <a:spcPts val="50"/>
              </a:spcBef>
              <a:spcAft>
                <a:spcPts val="50"/>
              </a:spcAft>
            </a:pPr>
            <a:endParaRPr lang="fa-IR" sz="1600" dirty="0" smtClean="0">
              <a:latin typeface="Tahoma" panose="020B0604030504040204" pitchFamily="34" charset="0"/>
            </a:endParaRPr>
          </a:p>
          <a:p>
            <a:pPr marL="91440" lvl="1" algn="r" rtl="1">
              <a:lnSpc>
                <a:spcPct val="150000"/>
              </a:lnSpc>
              <a:spcBef>
                <a:spcPts val="50"/>
              </a:spcBef>
              <a:spcAft>
                <a:spcPts val="50"/>
              </a:spcAft>
            </a:pPr>
            <a:r>
              <a:rPr lang="en-US" sz="1600" dirty="0" smtClean="0">
                <a:latin typeface="Tahoma" panose="020B0604030504040204" pitchFamily="34" charset="0"/>
              </a:rPr>
              <a:t> - </a:t>
            </a:r>
            <a:r>
              <a:rPr lang="fa-IR" sz="1600" b="1" dirty="0" smtClean="0">
                <a:solidFill>
                  <a:srgbClr val="FF0000"/>
                </a:solidFill>
                <a:latin typeface="Tahoma" panose="020B0604030504040204" pitchFamily="34" charset="0"/>
              </a:rPr>
              <a:t>پیروی از الگوی طراحی</a:t>
            </a:r>
            <a:r>
              <a:rPr lang="en-US" sz="1600" b="1" dirty="0" smtClean="0">
                <a:solidFill>
                  <a:srgbClr val="FF0000"/>
                </a:solidFill>
                <a:latin typeface="Tahoma" panose="020B0604030504040204" pitchFamily="34" charset="0"/>
              </a:rPr>
              <a:t>MVC </a:t>
            </a:r>
            <a:r>
              <a:rPr lang="fa-IR" sz="1600" b="1" dirty="0" smtClean="0">
                <a:solidFill>
                  <a:srgbClr val="FF0000"/>
                </a:solidFill>
                <a:latin typeface="Tahoma" panose="020B0604030504040204" pitchFamily="34" charset="0"/>
              </a:rPr>
              <a:t> </a:t>
            </a:r>
            <a:r>
              <a:rPr lang="en-US" sz="1600" dirty="0" smtClean="0">
                <a:latin typeface="Tahoma" panose="020B0604030504040204" pitchFamily="34" charset="0"/>
              </a:rPr>
              <a:t> :</a:t>
            </a:r>
            <a:r>
              <a:rPr lang="fa-IR" sz="1600" dirty="0" smtClean="0">
                <a:latin typeface="Tahoma" panose="020B0604030504040204" pitchFamily="34" charset="0"/>
              </a:rPr>
              <a:t>انگولار، الگوی طراحی </a:t>
            </a:r>
            <a:r>
              <a:rPr lang="en-US" sz="1600" dirty="0" smtClean="0">
                <a:latin typeface="Tahoma" panose="020B0604030504040204" pitchFamily="34" charset="0"/>
              </a:rPr>
              <a:t> MVC </a:t>
            </a:r>
            <a:r>
              <a:rPr lang="fa-IR" sz="1600" dirty="0" smtClean="0">
                <a:latin typeface="Tahoma" panose="020B0604030504040204" pitchFamily="34" charset="0"/>
              </a:rPr>
              <a:t>را برای توسعه پیشنهاد می‌دهد و امکانات زیادی برای توسعه</a:t>
            </a:r>
            <a:endParaRPr lang="en-US" sz="1600" dirty="0" smtClean="0">
              <a:latin typeface="Tahoma" panose="020B0604030504040204" pitchFamily="34" charset="0"/>
            </a:endParaRPr>
          </a:p>
          <a:p>
            <a:pPr marL="91440" lvl="1" algn="r" rtl="1">
              <a:lnSpc>
                <a:spcPct val="150000"/>
              </a:lnSpc>
              <a:spcBef>
                <a:spcPts val="50"/>
              </a:spcBef>
              <a:spcAft>
                <a:spcPts val="50"/>
              </a:spcAft>
            </a:pPr>
            <a:r>
              <a:rPr lang="en-US" sz="1600" dirty="0" smtClean="0">
                <a:latin typeface="Tahoma" panose="020B0604030504040204" pitchFamily="34" charset="0"/>
              </a:rPr>
              <a:t>    </a:t>
            </a:r>
            <a:r>
              <a:rPr lang="fa-IR" sz="1600" dirty="0" smtClean="0">
                <a:latin typeface="Tahoma" panose="020B0604030504040204" pitchFamily="34" charset="0"/>
              </a:rPr>
              <a:t> هر چه راحت‌تر با این الگو فراهم کرده است.</a:t>
            </a:r>
          </a:p>
          <a:p>
            <a:pPr lvl="1" indent="-365760" algn="r" rtl="1">
              <a:lnSpc>
                <a:spcPct val="150000"/>
              </a:lnSpc>
              <a:spcBef>
                <a:spcPts val="50"/>
              </a:spcBef>
              <a:spcAft>
                <a:spcPts val="50"/>
              </a:spcAft>
            </a:pPr>
            <a:endParaRPr lang="fa-IR" sz="1600" dirty="0" smtClean="0">
              <a:latin typeface="Tahoma" panose="020B0604030504040204" pitchFamily="34" charset="0"/>
            </a:endParaRPr>
          </a:p>
          <a:p>
            <a:pPr lvl="1" indent="-365760" algn="r" rtl="1">
              <a:lnSpc>
                <a:spcPct val="150000"/>
              </a:lnSpc>
              <a:spcBef>
                <a:spcPts val="50"/>
              </a:spcBef>
              <a:spcAft>
                <a:spcPts val="50"/>
              </a:spcAft>
            </a:pPr>
            <a:r>
              <a:rPr lang="en-US" sz="1600" dirty="0" smtClean="0">
                <a:latin typeface="Tahoma" panose="020B0604030504040204" pitchFamily="34" charset="0"/>
              </a:rPr>
              <a:t> </a:t>
            </a:r>
            <a:r>
              <a:rPr lang="fa-IR" sz="1600" dirty="0" smtClean="0">
                <a:latin typeface="Tahoma" panose="020B0604030504040204" pitchFamily="34" charset="0"/>
              </a:rPr>
              <a:t>-</a:t>
            </a:r>
            <a:r>
              <a:rPr lang="en-US" sz="1600" dirty="0" smtClean="0">
                <a:latin typeface="Tahoma" panose="020B0604030504040204" pitchFamily="34" charset="0"/>
              </a:rPr>
              <a:t> :</a:t>
            </a:r>
            <a:r>
              <a:rPr lang="en-US" sz="1600" b="1" dirty="0" smtClean="0">
                <a:solidFill>
                  <a:srgbClr val="FF0000"/>
                </a:solidFill>
                <a:latin typeface="Tahoma" panose="020B0604030504040204" pitchFamily="34" charset="0"/>
              </a:rPr>
              <a:t>Data Binding</a:t>
            </a:r>
            <a:r>
              <a:rPr lang="en-US" sz="1600" dirty="0" smtClean="0">
                <a:latin typeface="Tahoma" panose="020B0604030504040204" pitchFamily="34" charset="0"/>
              </a:rPr>
              <a:t> </a:t>
            </a:r>
            <a:r>
              <a:rPr lang="fa-IR" sz="1600" dirty="0" smtClean="0">
                <a:latin typeface="Tahoma" panose="020B0604030504040204" pitchFamily="34" charset="0"/>
              </a:rPr>
              <a:t>امکان تعریف انقیاد داده دوطرفه (</a:t>
            </a:r>
            <a:r>
              <a:rPr lang="en-US" sz="1600" dirty="0" smtClean="0">
                <a:latin typeface="Tahoma" panose="020B0604030504040204" pitchFamily="34" charset="0"/>
              </a:rPr>
              <a:t>Two-Way Data Binding</a:t>
            </a:r>
            <a:r>
              <a:rPr lang="fa-IR" sz="1600" dirty="0" smtClean="0">
                <a:latin typeface="Tahoma" panose="020B0604030504040204" pitchFamily="34" charset="0"/>
              </a:rPr>
              <a:t>) در این فریم ورک به راحتی هرچه تمام، امکان پذیر است.</a:t>
            </a:r>
          </a:p>
          <a:p>
            <a:pPr lvl="1" indent="-365760" algn="r" rtl="1">
              <a:lnSpc>
                <a:spcPct val="150000"/>
              </a:lnSpc>
              <a:spcBef>
                <a:spcPts val="50"/>
              </a:spcBef>
              <a:spcAft>
                <a:spcPts val="50"/>
              </a:spcAft>
            </a:pPr>
            <a:endParaRPr lang="fa-IR" sz="1600" dirty="0" smtClean="0">
              <a:latin typeface="Tahoma" panose="020B0604030504040204" pitchFamily="34" charset="0"/>
            </a:endParaRPr>
          </a:p>
          <a:p>
            <a:pPr lvl="1" indent="-365760" algn="r" rtl="1">
              <a:lnSpc>
                <a:spcPct val="150000"/>
              </a:lnSpc>
              <a:spcBef>
                <a:spcPts val="50"/>
              </a:spcBef>
              <a:spcAft>
                <a:spcPts val="50"/>
              </a:spcAft>
            </a:pPr>
            <a:r>
              <a:rPr lang="fa-IR" sz="1600" dirty="0" smtClean="0">
                <a:latin typeface="Tahoma" panose="020B0604030504040204" pitchFamily="34" charset="0"/>
              </a:rPr>
              <a:t> -</a:t>
            </a:r>
            <a:r>
              <a:rPr lang="en-US" sz="1600" b="1" dirty="0" smtClean="0">
                <a:solidFill>
                  <a:srgbClr val="FF0000"/>
                </a:solidFill>
                <a:latin typeface="Tahoma" panose="020B0604030504040204" pitchFamily="34" charset="0"/>
              </a:rPr>
              <a:t>Dependency Injection </a:t>
            </a:r>
            <a:r>
              <a:rPr lang="fa-IR" sz="1600" dirty="0" smtClean="0">
                <a:latin typeface="Tahoma" panose="020B0604030504040204" pitchFamily="34" charset="0"/>
              </a:rPr>
              <a:t>: این فریم ورک برای دریافت وابستگی‌های تعریف شده، دارای یک سیستم تزریق وابستگی توکار است.</a:t>
            </a:r>
          </a:p>
          <a:p>
            <a:pPr lvl="1" indent="-365760" algn="r" rtl="1">
              <a:lnSpc>
                <a:spcPct val="150000"/>
              </a:lnSpc>
              <a:spcBef>
                <a:spcPts val="50"/>
              </a:spcBef>
              <a:spcAft>
                <a:spcPts val="50"/>
              </a:spcAft>
            </a:pPr>
            <a:endParaRPr lang="fa-IR" sz="1600" dirty="0" smtClean="0">
              <a:latin typeface="Tahoma" panose="020B0604030504040204" pitchFamily="34" charset="0"/>
            </a:endParaRPr>
          </a:p>
          <a:p>
            <a:pPr lvl="1" indent="-365760" algn="r" rtl="1">
              <a:lnSpc>
                <a:spcPct val="150000"/>
              </a:lnSpc>
              <a:spcBef>
                <a:spcPts val="50"/>
              </a:spcBef>
              <a:spcAft>
                <a:spcPts val="50"/>
              </a:spcAft>
            </a:pPr>
            <a:r>
              <a:rPr lang="fa-IR" sz="1600" dirty="0" smtClean="0">
                <a:latin typeface="Tahoma" panose="020B0604030504040204" pitchFamily="34" charset="0"/>
              </a:rPr>
              <a:t> - </a:t>
            </a:r>
            <a:r>
              <a:rPr lang="fa-IR" sz="1600" b="1" dirty="0" smtClean="0">
                <a:solidFill>
                  <a:srgbClr val="FF0000"/>
                </a:solidFill>
                <a:latin typeface="Tahoma" panose="020B0604030504040204" pitchFamily="34" charset="0"/>
              </a:rPr>
              <a:t>تعریف </a:t>
            </a:r>
            <a:r>
              <a:rPr lang="en-US" sz="1600" b="1" dirty="0" smtClean="0">
                <a:solidFill>
                  <a:srgbClr val="FF0000"/>
                </a:solidFill>
                <a:latin typeface="Tahoma" panose="020B0604030504040204" pitchFamily="34" charset="0"/>
              </a:rPr>
              <a:t>Service‌</a:t>
            </a:r>
            <a:r>
              <a:rPr lang="fa-IR" sz="1600" b="1" dirty="0" smtClean="0">
                <a:solidFill>
                  <a:srgbClr val="FF0000"/>
                </a:solidFill>
                <a:latin typeface="Tahoma" panose="020B0604030504040204" pitchFamily="34" charset="0"/>
              </a:rPr>
              <a:t>های سفارشی</a:t>
            </a:r>
            <a:r>
              <a:rPr lang="fa-IR" sz="1600" dirty="0" smtClean="0">
                <a:latin typeface="Tahoma" panose="020B0604030504040204" pitchFamily="34" charset="0"/>
              </a:rPr>
              <a:t>: در این فریم ورک امکان تعریف سرویس‌های دلخواه به صورت ماژول وجود دارد. این ماژول‌های مجزا </a:t>
            </a:r>
          </a:p>
          <a:p>
            <a:pPr lvl="1" indent="-365760" algn="r" rtl="1">
              <a:lnSpc>
                <a:spcPct val="150000"/>
              </a:lnSpc>
              <a:spcBef>
                <a:spcPts val="50"/>
              </a:spcBef>
              <a:spcAft>
                <a:spcPts val="50"/>
              </a:spcAft>
            </a:pPr>
            <a:r>
              <a:rPr lang="fa-IR" sz="1600" dirty="0">
                <a:latin typeface="Tahoma" panose="020B0604030504040204" pitchFamily="34" charset="0"/>
              </a:rPr>
              <a:t> </a:t>
            </a:r>
            <a:r>
              <a:rPr lang="fa-IR" sz="1600" dirty="0" smtClean="0">
                <a:latin typeface="Tahoma" panose="020B0604030504040204" pitchFamily="34" charset="0"/>
              </a:rPr>
              <a:t>  را به کمک سیستم تزریق وابستگی توکار </a:t>
            </a:r>
            <a:r>
              <a:rPr lang="en-US" sz="1600" dirty="0" smtClean="0">
                <a:latin typeface="Tahoma" panose="020B0604030504040204" pitchFamily="34" charset="0"/>
              </a:rPr>
              <a:t>Angular، </a:t>
            </a:r>
            <a:r>
              <a:rPr lang="fa-IR" sz="1600" dirty="0" smtClean="0">
                <a:latin typeface="Tahoma" panose="020B0604030504040204" pitchFamily="34" charset="0"/>
              </a:rPr>
              <a:t>به راحتی در هر جای برنامه می‌توان تزریق کرد.</a:t>
            </a:r>
          </a:p>
        </p:txBody>
      </p:sp>
      <p:sp>
        <p:nvSpPr>
          <p:cNvPr id="3" name="TextBox 2"/>
          <p:cNvSpPr txBox="1"/>
          <p:nvPr/>
        </p:nvSpPr>
        <p:spPr>
          <a:xfrm>
            <a:off x="0" y="6488668"/>
            <a:ext cx="670376" cy="369332"/>
          </a:xfrm>
          <a:prstGeom prst="rect">
            <a:avLst/>
          </a:prstGeom>
          <a:noFill/>
        </p:spPr>
        <p:txBody>
          <a:bodyPr wrap="none" rtlCol="0">
            <a:spAutoFit/>
          </a:bodyPr>
          <a:lstStyle/>
          <a:p>
            <a:r>
              <a:rPr lang="en-US" dirty="0" smtClean="0">
                <a:solidFill>
                  <a:srgbClr val="00B0F0"/>
                </a:solidFill>
              </a:rPr>
              <a:t>8/28</a:t>
            </a:r>
            <a:endParaRPr lang="en-US" dirty="0">
              <a:solidFill>
                <a:srgbClr val="00B0F0"/>
              </a:solidFill>
            </a:endParaRPr>
          </a:p>
        </p:txBody>
      </p:sp>
    </p:spTree>
    <p:extLst>
      <p:ext uri="{BB962C8B-B14F-4D97-AF65-F5344CB8AC3E}">
        <p14:creationId xmlns:p14="http://schemas.microsoft.com/office/powerpoint/2010/main" val="135335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304"/>
            <a:ext cx="12192000" cy="6755696"/>
          </a:xfrm>
          <a:prstGeom prst="rect">
            <a:avLst/>
          </a:prstGeom>
        </p:spPr>
        <p:txBody>
          <a:bodyPr wrap="square">
            <a:spAutoFit/>
          </a:bodyPr>
          <a:lstStyle/>
          <a:p>
            <a:pPr lvl="1" indent="-365760" algn="r" rtl="1">
              <a:lnSpc>
                <a:spcPct val="150000"/>
              </a:lnSpc>
              <a:spcBef>
                <a:spcPts val="50"/>
              </a:spcBef>
              <a:spcAft>
                <a:spcPts val="50"/>
              </a:spcAft>
            </a:pPr>
            <a:r>
              <a:rPr lang="fa-IR" sz="1600" dirty="0" smtClean="0">
                <a:latin typeface="Tahoma" panose="020B0604030504040204" pitchFamily="34" charset="0"/>
              </a:rPr>
              <a:t>- </a:t>
            </a:r>
            <a:r>
              <a:rPr lang="fa-IR" sz="1600" b="1" dirty="0" smtClean="0">
                <a:solidFill>
                  <a:srgbClr val="FF0000"/>
                </a:solidFill>
                <a:latin typeface="Tahoma" panose="020B0604030504040204" pitchFamily="34" charset="0"/>
              </a:rPr>
              <a:t>تعریف </a:t>
            </a:r>
            <a:r>
              <a:rPr lang="en-US" sz="1600" b="1" dirty="0" smtClean="0">
                <a:solidFill>
                  <a:srgbClr val="FF0000"/>
                </a:solidFill>
                <a:latin typeface="Tahoma" panose="020B0604030504040204" pitchFamily="34" charset="0"/>
              </a:rPr>
              <a:t>Directive‌</a:t>
            </a:r>
            <a:r>
              <a:rPr lang="fa-IR" sz="1600" b="1" dirty="0" smtClean="0">
                <a:solidFill>
                  <a:srgbClr val="FF0000"/>
                </a:solidFill>
                <a:latin typeface="Tahoma" panose="020B0604030504040204" pitchFamily="34" charset="0"/>
              </a:rPr>
              <a:t>های سفارشی</a:t>
            </a:r>
            <a:r>
              <a:rPr lang="fa-IR" sz="1600" dirty="0" smtClean="0">
                <a:latin typeface="Tahoma" panose="020B0604030504040204" pitchFamily="34" charset="0"/>
              </a:rPr>
              <a:t>: یکی از جذاب‌ترین و قدرتمند‌ترین امکانات این فریم ورک، تعریف </a:t>
            </a:r>
            <a:r>
              <a:rPr lang="en-US" sz="1600" dirty="0" smtClean="0">
                <a:latin typeface="Tahoma" panose="020B0604030504040204" pitchFamily="34" charset="0"/>
              </a:rPr>
              <a:t>Directive‌</a:t>
            </a:r>
            <a:r>
              <a:rPr lang="fa-IR" sz="1600" dirty="0" smtClean="0">
                <a:latin typeface="Tahoma" panose="020B0604030504040204" pitchFamily="34" charset="0"/>
              </a:rPr>
              <a:t>های سفارشی                     </a:t>
            </a:r>
          </a:p>
          <a:p>
            <a:pPr lvl="1" indent="-365760" algn="r" rtl="1">
              <a:lnSpc>
                <a:spcPct val="150000"/>
              </a:lnSpc>
              <a:spcBef>
                <a:spcPts val="50"/>
              </a:spcBef>
              <a:spcAft>
                <a:spcPts val="50"/>
              </a:spcAft>
            </a:pPr>
            <a:r>
              <a:rPr lang="fa-IR" sz="1600" dirty="0" smtClean="0">
                <a:latin typeface="Tahoma" panose="020B0604030504040204" pitchFamily="34" charset="0"/>
              </a:rPr>
              <a:t>  است. </a:t>
            </a:r>
            <a:r>
              <a:rPr lang="en-US" sz="1600" dirty="0" smtClean="0">
                <a:latin typeface="Tahoma" panose="020B0604030504040204" pitchFamily="34" charset="0"/>
              </a:rPr>
              <a:t>Directive</a:t>
            </a:r>
            <a:r>
              <a:rPr lang="fa-IR" sz="1600" dirty="0" smtClean="0">
                <a:latin typeface="Tahoma" panose="020B0604030504040204" pitchFamily="34" charset="0"/>
              </a:rPr>
              <a:t>ها، امکان توسعه </a:t>
            </a:r>
            <a:r>
              <a:rPr lang="en-US" sz="1600" dirty="0" smtClean="0">
                <a:latin typeface="Tahoma" panose="020B0604030504040204" pitchFamily="34" charset="0"/>
              </a:rPr>
              <a:t>HTML </a:t>
            </a:r>
            <a:r>
              <a:rPr lang="fa-IR" sz="1600" dirty="0" smtClean="0">
                <a:latin typeface="Tahoma" panose="020B0604030504040204" pitchFamily="34" charset="0"/>
              </a:rPr>
              <a:t> را فراهم کرده اند. توسعه‌ی</a:t>
            </a:r>
            <a:r>
              <a:rPr lang="en-US" sz="1600" dirty="0" smtClean="0">
                <a:latin typeface="Tahoma" panose="020B0604030504040204" pitchFamily="34" charset="0"/>
              </a:rPr>
              <a:t>HTML </a:t>
            </a:r>
            <a:r>
              <a:rPr lang="fa-IR" sz="1600" dirty="0" smtClean="0">
                <a:latin typeface="Tahoma" panose="020B0604030504040204" pitchFamily="34" charset="0"/>
              </a:rPr>
              <a:t> اکنون در قالب </a:t>
            </a:r>
            <a:r>
              <a:rPr lang="en-US" sz="1600" dirty="0" smtClean="0">
                <a:latin typeface="Tahoma" panose="020B0604030504040204" pitchFamily="34" charset="0"/>
              </a:rPr>
              <a:t>Web Components‌</a:t>
            </a:r>
            <a:r>
              <a:rPr lang="fa-IR" sz="1600" dirty="0" smtClean="0">
                <a:latin typeface="Tahoma" panose="020B0604030504040204" pitchFamily="34" charset="0"/>
              </a:rPr>
              <a:t> ها فراهم شده است،</a:t>
            </a:r>
          </a:p>
          <a:p>
            <a:pPr lvl="1" indent="-365760" algn="r" rtl="1">
              <a:lnSpc>
                <a:spcPct val="150000"/>
              </a:lnSpc>
              <a:spcBef>
                <a:spcPts val="50"/>
              </a:spcBef>
              <a:spcAft>
                <a:spcPts val="50"/>
              </a:spcAft>
            </a:pPr>
            <a:r>
              <a:rPr lang="fa-IR" sz="1600" dirty="0" smtClean="0">
                <a:latin typeface="Tahoma" panose="020B0604030504040204" pitchFamily="34" charset="0"/>
              </a:rPr>
              <a:t>  اما هنوز  هم خیلی از مرورگر‌های جدید نیز از آن پشتیبانی نمی‌کنند.</a:t>
            </a:r>
          </a:p>
          <a:p>
            <a:pPr lvl="1" indent="-365760" algn="r" rtl="1">
              <a:lnSpc>
                <a:spcPct val="150000"/>
              </a:lnSpc>
              <a:spcBef>
                <a:spcPts val="50"/>
              </a:spcBef>
              <a:spcAft>
                <a:spcPts val="50"/>
              </a:spcAft>
            </a:pPr>
            <a:endParaRPr lang="fa-IR" sz="1600" dirty="0" smtClean="0">
              <a:latin typeface="Tahoma" panose="020B0604030504040204" pitchFamily="34" charset="0"/>
            </a:endParaRPr>
          </a:p>
          <a:p>
            <a:pPr marL="91440" lvl="1" algn="r" rtl="1">
              <a:lnSpc>
                <a:spcPct val="150000"/>
              </a:lnSpc>
              <a:spcBef>
                <a:spcPts val="50"/>
              </a:spcBef>
              <a:spcAft>
                <a:spcPts val="50"/>
              </a:spcAft>
            </a:pPr>
            <a:r>
              <a:rPr lang="fa-IR" sz="1600" dirty="0" smtClean="0">
                <a:latin typeface="Tahoma" panose="020B0604030504040204" pitchFamily="34" charset="0"/>
              </a:rPr>
              <a:t>- </a:t>
            </a:r>
            <a:r>
              <a:rPr lang="fa-IR" sz="1600" b="1" dirty="0" smtClean="0">
                <a:solidFill>
                  <a:srgbClr val="FF0000"/>
                </a:solidFill>
                <a:latin typeface="Tahoma" panose="020B0604030504040204" pitchFamily="34" charset="0"/>
              </a:rPr>
              <a:t>فرمت کردن اطلاعات با استفاده از فیلترهای سفارشی</a:t>
            </a:r>
            <a:r>
              <a:rPr lang="fa-IR" sz="1600" dirty="0" smtClean="0">
                <a:latin typeface="Tahoma" panose="020B0604030504040204" pitchFamily="34" charset="0"/>
              </a:rPr>
              <a:t>: با استفاده از فیلترها میتوانید چگونگی الحاق شدن اطلاعات را برای نمایش به </a:t>
            </a:r>
          </a:p>
          <a:p>
            <a:pPr marL="91440" lvl="1" algn="r" rtl="1">
              <a:lnSpc>
                <a:spcPct val="150000"/>
              </a:lnSpc>
              <a:spcBef>
                <a:spcPts val="50"/>
              </a:spcBef>
              <a:spcAft>
                <a:spcPts val="50"/>
              </a:spcAft>
            </a:pPr>
            <a:r>
              <a:rPr lang="fa-IR" sz="1600" dirty="0" smtClean="0">
                <a:latin typeface="Tahoma" panose="020B0604030504040204" pitchFamily="34" charset="0"/>
              </a:rPr>
              <a:t>  کاربر  تایین کنید ؛ انگولار همراه با فیلترهای گوناگون مختلفی عرضه میشود که میتوان برایه مثال به فیلتر </a:t>
            </a:r>
            <a:r>
              <a:rPr lang="en-US" sz="1600" dirty="0" smtClean="0">
                <a:latin typeface="Tahoma" panose="020B0604030504040204" pitchFamily="34" charset="0"/>
              </a:rPr>
              <a:t>currency ، date ،uppercase </a:t>
            </a:r>
            <a:endParaRPr lang="fa-IR" sz="1600" dirty="0" smtClean="0">
              <a:latin typeface="Tahoma" panose="020B0604030504040204" pitchFamily="34" charset="0"/>
            </a:endParaRPr>
          </a:p>
          <a:p>
            <a:pPr marL="91440" lvl="1" algn="r" rtl="1">
              <a:lnSpc>
                <a:spcPct val="150000"/>
              </a:lnSpc>
              <a:spcBef>
                <a:spcPts val="50"/>
              </a:spcBef>
              <a:spcAft>
                <a:spcPts val="50"/>
              </a:spcAft>
            </a:pPr>
            <a:r>
              <a:rPr lang="fa-IR" sz="1600" dirty="0" smtClean="0">
                <a:latin typeface="Tahoma" panose="020B0604030504040204" pitchFamily="34" charset="0"/>
              </a:rPr>
              <a:t>  کردن رشته‌ها و .... اشاره کرد همچنین شما محدود به فیلترهای تعریف شده در انگولار نیستید و آزادید که فیلترهای سفارشی خودتان </a:t>
            </a:r>
          </a:p>
          <a:p>
            <a:pPr marL="91440" lvl="1" algn="r" rtl="1">
              <a:lnSpc>
                <a:spcPct val="150000"/>
              </a:lnSpc>
              <a:spcBef>
                <a:spcPts val="50"/>
              </a:spcBef>
              <a:spcAft>
                <a:spcPts val="50"/>
              </a:spcAft>
            </a:pPr>
            <a:r>
              <a:rPr lang="fa-IR" sz="1600" dirty="0" smtClean="0">
                <a:latin typeface="Tahoma" panose="020B0604030504040204" pitchFamily="34" charset="0"/>
              </a:rPr>
              <a:t>  را نیز تعریف کنید.</a:t>
            </a:r>
          </a:p>
          <a:p>
            <a:pPr lvl="1" indent="-365760" algn="r" rtl="1">
              <a:lnSpc>
                <a:spcPct val="150000"/>
              </a:lnSpc>
              <a:spcBef>
                <a:spcPts val="50"/>
              </a:spcBef>
              <a:spcAft>
                <a:spcPts val="50"/>
              </a:spcAft>
              <a:buFontTx/>
              <a:buChar char="-"/>
            </a:pPr>
            <a:endParaRPr lang="fa-IR" sz="1600" dirty="0">
              <a:latin typeface="Tahoma" panose="020B0604030504040204" pitchFamily="34" charset="0"/>
            </a:endParaRPr>
          </a:p>
          <a:p>
            <a:pPr marL="91440" lvl="1" algn="r" rtl="1">
              <a:lnSpc>
                <a:spcPct val="150000"/>
              </a:lnSpc>
              <a:spcBef>
                <a:spcPts val="50"/>
              </a:spcBef>
              <a:spcAft>
                <a:spcPts val="50"/>
              </a:spcAft>
            </a:pPr>
            <a:r>
              <a:rPr lang="fa-IR" sz="1600" dirty="0" smtClean="0">
                <a:latin typeface="Tahoma" panose="020B0604030504040204" pitchFamily="34" charset="0"/>
              </a:rPr>
              <a:t>- </a:t>
            </a:r>
            <a:r>
              <a:rPr lang="fa-IR" sz="1600" b="1" dirty="0" smtClean="0">
                <a:solidFill>
                  <a:srgbClr val="FF0000"/>
                </a:solidFill>
                <a:latin typeface="Tahoma" panose="020B0604030504040204" pitchFamily="34" charset="0"/>
              </a:rPr>
              <a:t>سیستم </a:t>
            </a:r>
            <a:r>
              <a:rPr lang="en-US" sz="1600" b="1" dirty="0" smtClean="0">
                <a:solidFill>
                  <a:srgbClr val="FF0000"/>
                </a:solidFill>
                <a:latin typeface="Tahoma" panose="020B0604030504040204" pitchFamily="34" charset="0"/>
              </a:rPr>
              <a:t>Routing</a:t>
            </a:r>
            <a:r>
              <a:rPr lang="fa-IR" sz="1600" dirty="0" smtClean="0">
                <a:latin typeface="Tahoma" panose="020B0604030504040204" pitchFamily="34" charset="0"/>
              </a:rPr>
              <a:t> </a:t>
            </a:r>
            <a:r>
              <a:rPr lang="en-US" sz="1600" dirty="0" smtClean="0">
                <a:latin typeface="Tahoma" panose="020B0604030504040204" pitchFamily="34" charset="0"/>
              </a:rPr>
              <a:t>:</a:t>
            </a:r>
            <a:r>
              <a:rPr lang="fa-IR" sz="1600" dirty="0" smtClean="0">
                <a:latin typeface="Tahoma" panose="020B0604030504040204" pitchFamily="34" charset="0"/>
              </a:rPr>
              <a:t> دارا بودن سیستم</a:t>
            </a:r>
            <a:r>
              <a:rPr lang="en-US" sz="1600" dirty="0" smtClean="0">
                <a:latin typeface="Tahoma" panose="020B0604030504040204" pitchFamily="34" charset="0"/>
              </a:rPr>
              <a:t>Routing </a:t>
            </a:r>
            <a:r>
              <a:rPr lang="fa-IR" sz="1600" dirty="0" smtClean="0">
                <a:latin typeface="Tahoma" panose="020B0604030504040204" pitchFamily="34" charset="0"/>
              </a:rPr>
              <a:t> قدرتمند، توسعه </a:t>
            </a:r>
            <a:r>
              <a:rPr lang="en-US" sz="1600" dirty="0" smtClean="0">
                <a:latin typeface="Tahoma" panose="020B0604030504040204" pitchFamily="34" charset="0"/>
              </a:rPr>
              <a:t>SPA‌</a:t>
            </a:r>
            <a:r>
              <a:rPr lang="fa-IR" sz="1600" dirty="0" smtClean="0">
                <a:latin typeface="Tahoma" panose="020B0604030504040204" pitchFamily="34" charset="0"/>
              </a:rPr>
              <a:t>ها را بسیار ساده کرده است.</a:t>
            </a:r>
          </a:p>
          <a:p>
            <a:pPr marL="91440" lvl="1" algn="r" rtl="1">
              <a:lnSpc>
                <a:spcPct val="150000"/>
              </a:lnSpc>
              <a:spcBef>
                <a:spcPts val="50"/>
              </a:spcBef>
              <a:spcAft>
                <a:spcPts val="50"/>
              </a:spcAft>
            </a:pPr>
            <a:endParaRPr lang="fa-IR" sz="1600" dirty="0" smtClean="0">
              <a:latin typeface="Tahoma" panose="020B0604030504040204" pitchFamily="34" charset="0"/>
            </a:endParaRPr>
          </a:p>
          <a:p>
            <a:pPr marL="91440" lvl="1" algn="r" rtl="1">
              <a:lnSpc>
                <a:spcPct val="150000"/>
              </a:lnSpc>
              <a:spcBef>
                <a:spcPts val="50"/>
              </a:spcBef>
              <a:spcAft>
                <a:spcPts val="50"/>
              </a:spcAft>
            </a:pPr>
            <a:r>
              <a:rPr lang="fa-IR" sz="1600" dirty="0" smtClean="0">
                <a:latin typeface="Tahoma" panose="020B0604030504040204" pitchFamily="34" charset="0"/>
              </a:rPr>
              <a:t>- </a:t>
            </a:r>
            <a:r>
              <a:rPr lang="fa-IR" sz="1600" b="1" dirty="0" smtClean="0">
                <a:solidFill>
                  <a:srgbClr val="FF0000"/>
                </a:solidFill>
                <a:latin typeface="Tahoma" panose="020B0604030504040204" pitchFamily="34" charset="0"/>
              </a:rPr>
              <a:t>سیستم اعتبار سنجی</a:t>
            </a:r>
            <a:r>
              <a:rPr lang="fa-IR" sz="1600" dirty="0" smtClean="0">
                <a:latin typeface="Tahoma" panose="020B0604030504040204" pitchFamily="34" charset="0"/>
              </a:rPr>
              <a:t>: </a:t>
            </a:r>
            <a:r>
              <a:rPr lang="en-US" sz="1600" dirty="0" smtClean="0">
                <a:latin typeface="Tahoma" panose="020B0604030504040204" pitchFamily="34" charset="0"/>
              </a:rPr>
              <a:t>Angular</a:t>
            </a:r>
            <a:r>
              <a:rPr lang="fa-IR" sz="1600" dirty="0" smtClean="0">
                <a:latin typeface="Tahoma" panose="020B0604030504040204" pitchFamily="34" charset="0"/>
              </a:rPr>
              <a:t> دارای سیستم اعتبار سنجی توکار قدرتمند برای بررسی داده‌های ورودی است.</a:t>
            </a:r>
          </a:p>
          <a:p>
            <a:pPr lvl="1" indent="-365760" algn="r" rtl="1">
              <a:lnSpc>
                <a:spcPct val="150000"/>
              </a:lnSpc>
              <a:spcBef>
                <a:spcPts val="50"/>
              </a:spcBef>
              <a:spcAft>
                <a:spcPts val="50"/>
              </a:spcAft>
              <a:buFontTx/>
              <a:buChar char="-"/>
            </a:pPr>
            <a:endParaRPr lang="fa-IR" sz="1600" dirty="0" smtClean="0">
              <a:latin typeface="Tahoma" panose="020B0604030504040204" pitchFamily="34" charset="0"/>
            </a:endParaRPr>
          </a:p>
          <a:p>
            <a:pPr marL="91440" lvl="1" algn="r" rtl="1">
              <a:lnSpc>
                <a:spcPct val="150000"/>
              </a:lnSpc>
              <a:spcBef>
                <a:spcPts val="50"/>
              </a:spcBef>
              <a:spcAft>
                <a:spcPts val="50"/>
              </a:spcAft>
            </a:pPr>
            <a:r>
              <a:rPr lang="fa-IR" sz="1600" dirty="0" smtClean="0">
                <a:latin typeface="Tahoma" panose="020B0604030504040204" pitchFamily="34" charset="0"/>
              </a:rPr>
              <a:t>- </a:t>
            </a:r>
            <a:r>
              <a:rPr lang="fa-IR" sz="1600" b="1" dirty="0" smtClean="0">
                <a:solidFill>
                  <a:srgbClr val="FF0000"/>
                </a:solidFill>
                <a:latin typeface="Tahoma" panose="020B0604030504040204" pitchFamily="34" charset="0"/>
              </a:rPr>
              <a:t>سرویس تو کار برای ارتباط با سرور</a:t>
            </a:r>
            <a:r>
              <a:rPr lang="fa-IR" sz="1600" dirty="0" smtClean="0">
                <a:latin typeface="Tahoma" panose="020B0604030504040204" pitchFamily="34" charset="0"/>
              </a:rPr>
              <a:t>: </a:t>
            </a:r>
            <a:r>
              <a:rPr lang="en-US" sz="1600" dirty="0" smtClean="0">
                <a:latin typeface="Tahoma" panose="020B0604030504040204" pitchFamily="34" charset="0"/>
              </a:rPr>
              <a:t>Angular</a:t>
            </a:r>
            <a:r>
              <a:rPr lang="fa-IR" sz="1600" dirty="0" smtClean="0">
                <a:latin typeface="Tahoma" panose="020B0604030504040204" pitchFamily="34" charset="0"/>
              </a:rPr>
              <a:t> دارای سرویس پیش فرض ارتباط با سرور به صورت </a:t>
            </a:r>
            <a:r>
              <a:rPr lang="en-US" sz="1600" dirty="0" smtClean="0">
                <a:latin typeface="Tahoma" panose="020B0604030504040204" pitchFamily="34" charset="0"/>
              </a:rPr>
              <a:t>AJAX </a:t>
            </a:r>
            <a:r>
              <a:rPr lang="fa-IR" sz="1600" dirty="0" smtClean="0">
                <a:latin typeface="Tahoma" panose="020B0604030504040204" pitchFamily="34" charset="0"/>
              </a:rPr>
              <a:t> است.</a:t>
            </a:r>
          </a:p>
          <a:p>
            <a:pPr marL="91440" lvl="1" algn="r" rtl="1">
              <a:lnSpc>
                <a:spcPct val="150000"/>
              </a:lnSpc>
              <a:spcBef>
                <a:spcPts val="50"/>
              </a:spcBef>
              <a:spcAft>
                <a:spcPts val="50"/>
              </a:spcAft>
            </a:pPr>
            <a:endParaRPr lang="en-US" sz="1600" dirty="0" smtClean="0">
              <a:latin typeface="Tahoma" panose="020B0604030504040204" pitchFamily="34" charset="0"/>
            </a:endParaRPr>
          </a:p>
          <a:p>
            <a:pPr marL="91440" lvl="1" algn="r" rtl="1">
              <a:lnSpc>
                <a:spcPct val="150000"/>
              </a:lnSpc>
              <a:spcBef>
                <a:spcPts val="50"/>
              </a:spcBef>
              <a:spcAft>
                <a:spcPts val="50"/>
              </a:spcAft>
            </a:pPr>
            <a:r>
              <a:rPr lang="fa-IR" sz="1600" dirty="0"/>
              <a:t>- </a:t>
            </a:r>
            <a:r>
              <a:rPr lang="fa-IR" sz="1600" b="1" dirty="0">
                <a:solidFill>
                  <a:srgbClr val="FF0000"/>
                </a:solidFill>
              </a:rPr>
              <a:t>تست پذیری</a:t>
            </a:r>
            <a:r>
              <a:rPr lang="fa-IR" sz="1600" b="1" dirty="0"/>
              <a:t>:</a:t>
            </a:r>
            <a:r>
              <a:rPr lang="fa-IR" sz="1600" dirty="0"/>
              <a:t> </a:t>
            </a:r>
            <a:r>
              <a:rPr lang="en-US" sz="1600" dirty="0"/>
              <a:t>Angular </a:t>
            </a:r>
            <a:r>
              <a:rPr lang="fa-IR" sz="1600" dirty="0" smtClean="0"/>
              <a:t> دارای </a:t>
            </a:r>
            <a:r>
              <a:rPr lang="fa-IR" sz="1600" dirty="0"/>
              <a:t>بستری آماده برای تست کردن برنامه‌های نوشته شده است و از </a:t>
            </a:r>
            <a:r>
              <a:rPr lang="en-US" sz="1600" dirty="0"/>
              <a:t>Unit Tests </a:t>
            </a:r>
            <a:r>
              <a:rPr lang="fa-IR" sz="1600" dirty="0" smtClean="0"/>
              <a:t> و </a:t>
            </a:r>
            <a:r>
              <a:rPr lang="en-US" sz="1600" dirty="0"/>
              <a:t>Integrated End-to-End Test </a:t>
            </a:r>
            <a:r>
              <a:rPr lang="fa-IR" sz="1600" dirty="0" smtClean="0"/>
              <a:t>   هم </a:t>
            </a:r>
            <a:r>
              <a:rPr lang="fa-IR" sz="1600" dirty="0"/>
              <a:t>پشتیبانی می‌کند.</a:t>
            </a:r>
            <a:endParaRPr lang="fa-IR" sz="1600" dirty="0" smtClean="0">
              <a:latin typeface="Tahoma" panose="020B0604030504040204" pitchFamily="34" charset="0"/>
            </a:endParaRPr>
          </a:p>
        </p:txBody>
      </p:sp>
      <p:sp>
        <p:nvSpPr>
          <p:cNvPr id="3" name="TextBox 2"/>
          <p:cNvSpPr txBox="1"/>
          <p:nvPr/>
        </p:nvSpPr>
        <p:spPr>
          <a:xfrm>
            <a:off x="0" y="6488668"/>
            <a:ext cx="670376" cy="369332"/>
          </a:xfrm>
          <a:prstGeom prst="rect">
            <a:avLst/>
          </a:prstGeom>
          <a:noFill/>
        </p:spPr>
        <p:txBody>
          <a:bodyPr wrap="none" rtlCol="0">
            <a:spAutoFit/>
          </a:bodyPr>
          <a:lstStyle/>
          <a:p>
            <a:r>
              <a:rPr lang="en-US" dirty="0" smtClean="0">
                <a:solidFill>
                  <a:srgbClr val="00B0F0"/>
                </a:solidFill>
              </a:rPr>
              <a:t>9/28</a:t>
            </a:r>
            <a:endParaRPr lang="en-US" dirty="0">
              <a:solidFill>
                <a:srgbClr val="00B0F0"/>
              </a:solidFill>
            </a:endParaRPr>
          </a:p>
        </p:txBody>
      </p:sp>
    </p:spTree>
    <p:extLst>
      <p:ext uri="{BB962C8B-B14F-4D97-AF65-F5344CB8AC3E}">
        <p14:creationId xmlns:p14="http://schemas.microsoft.com/office/powerpoint/2010/main" val="30657494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TC103457485[[fn=Mesh]]</Template>
  <TotalTime>1324</TotalTime>
  <Words>3439</Words>
  <Application>Microsoft Office PowerPoint</Application>
  <PresentationFormat>Widescreen</PresentationFormat>
  <Paragraphs>297</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Book Antiqua</vt:lpstr>
      <vt:lpstr>Calibri</vt:lpstr>
      <vt:lpstr>Century Gothic</vt:lpstr>
      <vt:lpstr>Courier New</vt:lpstr>
      <vt:lpstr>Tahoma</vt:lpstr>
      <vt:lpstr>Tahoma (Body)</vt:lpstr>
      <vt:lpstr>Wingdings</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Asadi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Asadi</dc:creator>
  <cp:lastModifiedBy>Ali Asadi</cp:lastModifiedBy>
  <cp:revision>184</cp:revision>
  <dcterms:created xsi:type="dcterms:W3CDTF">2014-05-02T16:27:50Z</dcterms:created>
  <dcterms:modified xsi:type="dcterms:W3CDTF">2014-05-11T17:12:59Z</dcterms:modified>
</cp:coreProperties>
</file>