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80" r:id="rId2"/>
    <p:sldId id="402" r:id="rId3"/>
    <p:sldId id="404" r:id="rId4"/>
    <p:sldId id="403" r:id="rId5"/>
    <p:sldId id="405" r:id="rId6"/>
    <p:sldId id="399" r:id="rId7"/>
    <p:sldId id="389" r:id="rId8"/>
    <p:sldId id="388" r:id="rId9"/>
    <p:sldId id="391" r:id="rId10"/>
    <p:sldId id="390" r:id="rId11"/>
    <p:sldId id="398" r:id="rId12"/>
    <p:sldId id="406" r:id="rId1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06" autoAdjust="0"/>
    <p:restoredTop sz="69805" autoAdjust="0"/>
  </p:normalViewPr>
  <p:slideViewPr>
    <p:cSldViewPr>
      <p:cViewPr varScale="1">
        <p:scale>
          <a:sx n="74" d="100"/>
          <a:sy n="74" d="100"/>
        </p:scale>
        <p:origin x="1133" y="53"/>
      </p:cViewPr>
      <p:guideLst>
        <p:guide orient="horz" pos="1800"/>
        <p:guide pos="2880"/>
      </p:guideLst>
    </p:cSldViewPr>
  </p:slideViewPr>
  <p:outlineViewPr>
    <p:cViewPr>
      <p:scale>
        <a:sx n="33" d="100"/>
        <a:sy n="33" d="100"/>
      </p:scale>
      <p:origin x="0" y="388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2/12/2015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2015-02-12</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dirty="0"/>
          </a:p>
        </p:txBody>
      </p:sp>
    </p:spTree>
    <p:extLst>
      <p:ext uri="{BB962C8B-B14F-4D97-AF65-F5344CB8AC3E}">
        <p14:creationId xmlns:p14="http://schemas.microsoft.com/office/powerpoint/2010/main" val="424353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aseline="0" dirty="0" smtClean="0"/>
              <a:t>Mike next</a:t>
            </a:r>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2270640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Injection types</a:t>
            </a:r>
          </a:p>
          <a:p>
            <a:pPr marL="171450" indent="-171450">
              <a:buFont typeface="Arial" panose="020B0604020202020204" pitchFamily="34" charset="0"/>
              <a:buChar char="•"/>
            </a:pPr>
            <a:r>
              <a:rPr lang="en-ZA" dirty="0" smtClean="0"/>
              <a:t>Constructor</a:t>
            </a:r>
            <a:r>
              <a:rPr lang="en-ZA" baseline="0" dirty="0" smtClean="0"/>
              <a:t> </a:t>
            </a:r>
            <a:r>
              <a:rPr lang="en-ZA" baseline="0" dirty="0" err="1" smtClean="0"/>
              <a:t>paramaters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157552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kern="1200" dirty="0" smtClean="0">
                <a:solidFill>
                  <a:schemeClr val="tx1"/>
                </a:solidFill>
                <a:effectLst/>
                <a:latin typeface="+mn-lt"/>
                <a:ea typeface="+mn-ea"/>
                <a:cs typeface="+mn-cs"/>
              </a:rPr>
              <a:t>GENERICS</a:t>
            </a:r>
          </a:p>
          <a:p>
            <a:endParaRPr lang="en-ZA" sz="1200" b="1" i="0" kern="1200" dirty="0" smtClean="0">
              <a:solidFill>
                <a:schemeClr val="tx1"/>
              </a:solidFill>
              <a:effectLst/>
              <a:latin typeface="+mn-lt"/>
              <a:ea typeface="+mn-ea"/>
              <a:cs typeface="+mn-cs"/>
            </a:endParaRPr>
          </a:p>
          <a:p>
            <a:r>
              <a:rPr lang="en-ZA" sz="1200" b="1" i="0" kern="1200" dirty="0" smtClean="0">
                <a:solidFill>
                  <a:schemeClr val="tx1"/>
                </a:solidFill>
                <a:effectLst/>
                <a:latin typeface="+mn-lt"/>
                <a:ea typeface="+mn-ea"/>
                <a:cs typeface="+mn-cs"/>
              </a:rPr>
              <a:t>Advantages – reuse, type safe, no boxing unboxing</a:t>
            </a:r>
          </a:p>
          <a:p>
            <a:r>
              <a:rPr lang="en-ZA" sz="1200" b="1" i="0" kern="1200" dirty="0" smtClean="0">
                <a:solidFill>
                  <a:schemeClr val="tx1"/>
                </a:solidFill>
                <a:effectLst/>
                <a:latin typeface="+mn-lt"/>
                <a:ea typeface="+mn-ea"/>
                <a:cs typeface="+mn-cs"/>
              </a:rPr>
              <a:t>New</a:t>
            </a:r>
            <a:r>
              <a:rPr lang="en-ZA" sz="1200" b="1" i="0" kern="1200" baseline="0" dirty="0" smtClean="0">
                <a:solidFill>
                  <a:schemeClr val="tx1"/>
                </a:solidFill>
                <a:effectLst/>
                <a:latin typeface="+mn-lt"/>
                <a:ea typeface="+mn-ea"/>
                <a:cs typeface="+mn-cs"/>
              </a:rPr>
              <a:t> type created based on generic type parameters when they are value types</a:t>
            </a:r>
          </a:p>
          <a:p>
            <a:r>
              <a:rPr lang="en-ZA" sz="1200" b="1" i="0" kern="1200" baseline="0" dirty="0" smtClean="0">
                <a:solidFill>
                  <a:schemeClr val="tx1"/>
                </a:solidFill>
                <a:effectLst/>
                <a:latin typeface="+mn-lt"/>
                <a:ea typeface="+mn-ea"/>
                <a:cs typeface="+mn-cs"/>
              </a:rPr>
              <a:t>Same type used for same number of generic type parameters when they are reference types</a:t>
            </a:r>
            <a:endParaRPr lang="en-ZA" sz="1200" b="1" i="0" kern="1200" dirty="0" smtClean="0">
              <a:solidFill>
                <a:schemeClr val="tx1"/>
              </a:solidFill>
              <a:effectLst/>
              <a:latin typeface="+mn-lt"/>
              <a:ea typeface="+mn-ea"/>
              <a:cs typeface="+mn-cs"/>
            </a:endParaRPr>
          </a:p>
          <a:p>
            <a:endParaRPr lang="en-ZA" sz="1200" b="1" i="0" kern="1200" dirty="0" smtClean="0">
              <a:solidFill>
                <a:schemeClr val="tx1"/>
              </a:solidFill>
              <a:effectLst/>
              <a:latin typeface="+mn-lt"/>
              <a:ea typeface="+mn-ea"/>
              <a:cs typeface="+mn-cs"/>
            </a:endParaRPr>
          </a:p>
          <a:p>
            <a:r>
              <a:rPr lang="en-ZA" sz="1200" b="1" i="0" kern="1200" dirty="0" smtClean="0">
                <a:solidFill>
                  <a:schemeClr val="tx1"/>
                </a:solidFill>
                <a:effectLst/>
                <a:latin typeface="+mn-lt"/>
                <a:ea typeface="+mn-ea"/>
                <a:cs typeface="+mn-cs"/>
              </a:rPr>
              <a:t>Covariance</a:t>
            </a:r>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Enables you to use a more specific type than originally specified.</a:t>
            </a:r>
          </a:p>
          <a:p>
            <a:r>
              <a:rPr lang="en-ZA" sz="1200" b="0" i="0" kern="1200" dirty="0" smtClean="0">
                <a:solidFill>
                  <a:schemeClr val="tx1"/>
                </a:solidFill>
                <a:effectLst/>
                <a:latin typeface="+mn-lt"/>
                <a:ea typeface="+mn-ea"/>
                <a:cs typeface="+mn-cs"/>
              </a:rPr>
              <a:t>You can assign an instance of </a:t>
            </a:r>
            <a:r>
              <a:rPr lang="en-ZA" sz="1200" b="0" i="0" kern="1200" dirty="0" err="1" smtClean="0">
                <a:solidFill>
                  <a:schemeClr val="tx1"/>
                </a:solidFill>
                <a:effectLst/>
                <a:latin typeface="+mn-lt"/>
                <a:ea typeface="+mn-ea"/>
                <a:cs typeface="+mn-cs"/>
              </a:rPr>
              <a:t>IEnumerable</a:t>
            </a:r>
            <a:r>
              <a:rPr lang="en-ZA" sz="1200" b="0" i="0" kern="1200" dirty="0" smtClean="0">
                <a:solidFill>
                  <a:schemeClr val="tx1"/>
                </a:solidFill>
                <a:effectLst/>
                <a:latin typeface="+mn-lt"/>
                <a:ea typeface="+mn-ea"/>
                <a:cs typeface="+mn-cs"/>
              </a:rPr>
              <a:t>&lt;Derived&gt; (</a:t>
            </a:r>
            <a:r>
              <a:rPr lang="en-ZA" sz="1200" b="0" i="0" kern="1200" dirty="0" err="1" smtClean="0">
                <a:solidFill>
                  <a:schemeClr val="tx1"/>
                </a:solidFill>
                <a:effectLst/>
                <a:latin typeface="+mn-lt"/>
                <a:ea typeface="+mn-ea"/>
                <a:cs typeface="+mn-cs"/>
              </a:rPr>
              <a:t>IEnumerable</a:t>
            </a:r>
            <a:r>
              <a:rPr lang="en-ZA" sz="1200" b="0" i="0" kern="1200" dirty="0" smtClean="0">
                <a:solidFill>
                  <a:schemeClr val="tx1"/>
                </a:solidFill>
                <a:effectLst/>
                <a:latin typeface="+mn-lt"/>
                <a:ea typeface="+mn-ea"/>
                <a:cs typeface="+mn-cs"/>
              </a:rPr>
              <a:t>(Of Derived) in Visual Basic) to a variable of type </a:t>
            </a:r>
            <a:r>
              <a:rPr lang="en-ZA" sz="1200" b="0" i="0" kern="1200" dirty="0" err="1" smtClean="0">
                <a:solidFill>
                  <a:schemeClr val="tx1"/>
                </a:solidFill>
                <a:effectLst/>
                <a:latin typeface="+mn-lt"/>
                <a:ea typeface="+mn-ea"/>
                <a:cs typeface="+mn-cs"/>
              </a:rPr>
              <a:t>IEnumerable</a:t>
            </a:r>
            <a:r>
              <a:rPr lang="en-ZA" sz="1200" b="0" i="0" kern="1200" dirty="0" smtClean="0">
                <a:solidFill>
                  <a:schemeClr val="tx1"/>
                </a:solidFill>
                <a:effectLst/>
                <a:latin typeface="+mn-lt"/>
                <a:ea typeface="+mn-ea"/>
                <a:cs typeface="+mn-cs"/>
              </a:rPr>
              <a:t>&lt;Base&gt;.</a:t>
            </a:r>
          </a:p>
          <a:p>
            <a:endParaRPr lang="en-ZA" sz="1200" b="0" i="0" kern="1200" dirty="0" smtClean="0">
              <a:solidFill>
                <a:schemeClr val="tx1"/>
              </a:solidFill>
              <a:effectLst/>
              <a:latin typeface="+mn-lt"/>
              <a:ea typeface="+mn-ea"/>
              <a:cs typeface="+mn-cs"/>
            </a:endParaRPr>
          </a:p>
          <a:p>
            <a:r>
              <a:rPr lang="en-ZA" dirty="0" err="1" smtClean="0"/>
              <a:t>IEnumerable</a:t>
            </a:r>
            <a:r>
              <a:rPr lang="en-ZA" dirty="0" smtClean="0"/>
              <a:t>&lt;Derived&gt; d = </a:t>
            </a:r>
            <a:r>
              <a:rPr lang="en-ZA" sz="1200" kern="1200" dirty="0" smtClean="0">
                <a:solidFill>
                  <a:schemeClr val="tx1"/>
                </a:solidFill>
                <a:effectLst/>
                <a:latin typeface="+mn-lt"/>
                <a:ea typeface="+mn-ea"/>
                <a:cs typeface="+mn-cs"/>
              </a:rPr>
              <a:t>new</a:t>
            </a:r>
            <a:r>
              <a:rPr lang="en-ZA" dirty="0" smtClean="0"/>
              <a:t> List&lt;Derived&gt;(); </a:t>
            </a:r>
          </a:p>
          <a:p>
            <a:r>
              <a:rPr lang="en-ZA" dirty="0" err="1" smtClean="0"/>
              <a:t>IEnumerable</a:t>
            </a:r>
            <a:r>
              <a:rPr lang="en-ZA" dirty="0" smtClean="0"/>
              <a:t>&lt;Base&gt; b = d;</a:t>
            </a:r>
            <a:endParaRPr lang="en-ZA" sz="1200" b="0" i="0" kern="1200" dirty="0" smtClean="0">
              <a:solidFill>
                <a:schemeClr val="tx1"/>
              </a:solidFill>
              <a:effectLst/>
              <a:latin typeface="+mn-lt"/>
              <a:ea typeface="+mn-ea"/>
              <a:cs typeface="+mn-cs"/>
            </a:endParaRPr>
          </a:p>
          <a:p>
            <a:endParaRPr lang="en-ZA" sz="1200" b="0" i="0" kern="1200" dirty="0" smtClean="0">
              <a:solidFill>
                <a:schemeClr val="tx1"/>
              </a:solidFill>
              <a:effectLst/>
              <a:latin typeface="+mn-lt"/>
              <a:ea typeface="+mn-ea"/>
              <a:cs typeface="+mn-cs"/>
            </a:endParaRPr>
          </a:p>
          <a:p>
            <a:r>
              <a:rPr lang="en-ZA" sz="1200" b="1" i="0" kern="1200" dirty="0" err="1" smtClean="0">
                <a:solidFill>
                  <a:schemeClr val="tx1"/>
                </a:solidFill>
                <a:effectLst/>
                <a:latin typeface="+mn-lt"/>
                <a:ea typeface="+mn-ea"/>
                <a:cs typeface="+mn-cs"/>
              </a:rPr>
              <a:t>Contravariance</a:t>
            </a:r>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Enables you to use a more generic (less derived) type than originally specified.</a:t>
            </a:r>
          </a:p>
          <a:p>
            <a:r>
              <a:rPr lang="en-ZA" sz="1200" b="0" i="0" kern="1200" dirty="0" smtClean="0">
                <a:solidFill>
                  <a:schemeClr val="tx1"/>
                </a:solidFill>
                <a:effectLst/>
                <a:latin typeface="+mn-lt"/>
                <a:ea typeface="+mn-ea"/>
                <a:cs typeface="+mn-cs"/>
              </a:rPr>
              <a:t>You can assign an instance of  </a:t>
            </a:r>
            <a:r>
              <a:rPr lang="en-ZA" sz="1200" b="0" i="0" kern="1200" dirty="0" err="1" smtClean="0">
                <a:solidFill>
                  <a:schemeClr val="tx1"/>
                </a:solidFill>
                <a:effectLst/>
                <a:latin typeface="+mn-lt"/>
                <a:ea typeface="+mn-ea"/>
                <a:cs typeface="+mn-cs"/>
              </a:rPr>
              <a:t>IComparer</a:t>
            </a:r>
            <a:r>
              <a:rPr lang="en-ZA" sz="1200" b="0" i="0" kern="1200" dirty="0" smtClean="0">
                <a:solidFill>
                  <a:schemeClr val="tx1"/>
                </a:solidFill>
                <a:effectLst/>
                <a:latin typeface="+mn-lt"/>
                <a:ea typeface="+mn-ea"/>
                <a:cs typeface="+mn-cs"/>
              </a:rPr>
              <a:t>&lt;Base&gt; (</a:t>
            </a:r>
            <a:r>
              <a:rPr lang="en-ZA" sz="1200" b="0" i="0" kern="1200" dirty="0" err="1" smtClean="0">
                <a:solidFill>
                  <a:schemeClr val="tx1"/>
                </a:solidFill>
                <a:effectLst/>
                <a:latin typeface="+mn-lt"/>
                <a:ea typeface="+mn-ea"/>
                <a:cs typeface="+mn-cs"/>
              </a:rPr>
              <a:t>IComparer</a:t>
            </a:r>
            <a:r>
              <a:rPr lang="en-ZA" sz="1200" b="0" i="0" kern="1200" dirty="0" smtClean="0">
                <a:solidFill>
                  <a:schemeClr val="tx1"/>
                </a:solidFill>
                <a:effectLst/>
                <a:latin typeface="+mn-lt"/>
                <a:ea typeface="+mn-ea"/>
                <a:cs typeface="+mn-cs"/>
              </a:rPr>
              <a:t>(Of Base) in Visual Basic) to a variable of type </a:t>
            </a:r>
            <a:r>
              <a:rPr lang="en-ZA" sz="1200" b="0" i="0" kern="1200" dirty="0" err="1" smtClean="0">
                <a:solidFill>
                  <a:schemeClr val="tx1"/>
                </a:solidFill>
                <a:effectLst/>
                <a:latin typeface="+mn-lt"/>
                <a:ea typeface="+mn-ea"/>
                <a:cs typeface="+mn-cs"/>
              </a:rPr>
              <a:t>IComparer</a:t>
            </a:r>
            <a:r>
              <a:rPr lang="en-ZA" sz="1200" b="0" i="0" kern="1200" dirty="0" smtClean="0">
                <a:solidFill>
                  <a:schemeClr val="tx1"/>
                </a:solidFill>
                <a:effectLst/>
                <a:latin typeface="+mn-lt"/>
                <a:ea typeface="+mn-ea"/>
                <a:cs typeface="+mn-cs"/>
              </a:rPr>
              <a:t>&lt;Derived&gt;.</a:t>
            </a:r>
          </a:p>
          <a:p>
            <a:endParaRPr lang="en-ZA" sz="1200" b="0" i="0" kern="1200" dirty="0" smtClean="0">
              <a:solidFill>
                <a:schemeClr val="tx1"/>
              </a:solidFill>
              <a:effectLst/>
              <a:latin typeface="+mn-lt"/>
              <a:ea typeface="+mn-ea"/>
              <a:cs typeface="+mn-cs"/>
            </a:endParaRPr>
          </a:p>
          <a:p>
            <a:r>
              <a:rPr lang="en-ZA" dirty="0" smtClean="0"/>
              <a:t>Action&lt;Base&gt; b = (target) =&gt; { </a:t>
            </a:r>
            <a:r>
              <a:rPr lang="en-ZA" dirty="0" err="1" smtClean="0"/>
              <a:t>Console.WriteLine</a:t>
            </a:r>
            <a:r>
              <a:rPr lang="en-ZA" dirty="0" smtClean="0"/>
              <a:t>(</a:t>
            </a:r>
            <a:r>
              <a:rPr lang="en-ZA" dirty="0" err="1" smtClean="0"/>
              <a:t>target.GetType</a:t>
            </a:r>
            <a:r>
              <a:rPr lang="en-ZA" dirty="0" smtClean="0"/>
              <a:t>().Name); }; </a:t>
            </a:r>
          </a:p>
          <a:p>
            <a:r>
              <a:rPr lang="en-ZA" dirty="0" smtClean="0"/>
              <a:t>Action&lt;Derived&gt; d = b; </a:t>
            </a:r>
          </a:p>
          <a:p>
            <a:r>
              <a:rPr lang="en-ZA" dirty="0" smtClean="0"/>
              <a:t>d(</a:t>
            </a:r>
            <a:r>
              <a:rPr lang="en-ZA" sz="1200" kern="1200" dirty="0" smtClean="0">
                <a:solidFill>
                  <a:schemeClr val="tx1"/>
                </a:solidFill>
                <a:effectLst/>
                <a:latin typeface="+mn-lt"/>
                <a:ea typeface="+mn-ea"/>
                <a:cs typeface="+mn-cs"/>
              </a:rPr>
              <a:t>new</a:t>
            </a:r>
            <a:r>
              <a:rPr lang="en-ZA" dirty="0" smtClean="0"/>
              <a:t> Derived());</a:t>
            </a:r>
          </a:p>
          <a:p>
            <a:endParaRPr lang="en-ZA" sz="1200" b="0" i="0" kern="1200" dirty="0" smtClean="0">
              <a:solidFill>
                <a:schemeClr val="tx1"/>
              </a:solidFill>
              <a:effectLst/>
              <a:latin typeface="+mn-lt"/>
              <a:ea typeface="+mn-ea"/>
              <a:cs typeface="+mn-cs"/>
            </a:endParaRPr>
          </a:p>
          <a:p>
            <a:r>
              <a:rPr lang="en-ZA" sz="1200" b="1" i="0" kern="1200" dirty="0" smtClean="0">
                <a:solidFill>
                  <a:schemeClr val="tx1"/>
                </a:solidFill>
                <a:effectLst/>
                <a:latin typeface="+mn-lt"/>
                <a:ea typeface="+mn-ea"/>
                <a:cs typeface="+mn-cs"/>
              </a:rPr>
              <a:t>Invariance</a:t>
            </a:r>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Means that you can use only the type originally specified; so an invariant generic type parameter is neither covariant nor </a:t>
            </a:r>
            <a:r>
              <a:rPr lang="en-ZA" sz="1200" b="0" i="0" kern="1200" dirty="0" err="1" smtClean="0">
                <a:solidFill>
                  <a:schemeClr val="tx1"/>
                </a:solidFill>
                <a:effectLst/>
                <a:latin typeface="+mn-lt"/>
                <a:ea typeface="+mn-ea"/>
                <a:cs typeface="+mn-cs"/>
              </a:rPr>
              <a:t>contravariant</a:t>
            </a:r>
            <a:r>
              <a:rPr lang="en-ZA" sz="1200" b="0" i="0" kern="1200" dirty="0" smtClean="0">
                <a:solidFill>
                  <a:schemeClr val="tx1"/>
                </a:solidFill>
                <a:effectLst/>
                <a:latin typeface="+mn-lt"/>
                <a:ea typeface="+mn-ea"/>
                <a:cs typeface="+mn-cs"/>
              </a:rPr>
              <a:t>.</a:t>
            </a:r>
          </a:p>
          <a:p>
            <a:r>
              <a:rPr lang="en-ZA" sz="1200" b="0" i="0" kern="1200" dirty="0" smtClean="0">
                <a:solidFill>
                  <a:schemeClr val="tx1"/>
                </a:solidFill>
                <a:effectLst/>
                <a:latin typeface="+mn-lt"/>
                <a:ea typeface="+mn-ea"/>
                <a:cs typeface="+mn-cs"/>
              </a:rPr>
              <a:t>You cannot assign an instance of </a:t>
            </a:r>
            <a:r>
              <a:rPr lang="en-ZA" sz="1200" b="0" i="0" kern="1200" dirty="0" err="1" smtClean="0">
                <a:solidFill>
                  <a:schemeClr val="tx1"/>
                </a:solidFill>
                <a:effectLst/>
                <a:latin typeface="+mn-lt"/>
                <a:ea typeface="+mn-ea"/>
                <a:cs typeface="+mn-cs"/>
              </a:rPr>
              <a:t>Func</a:t>
            </a:r>
            <a:r>
              <a:rPr lang="en-ZA" sz="1200" b="0" i="0" kern="1200" dirty="0" smtClean="0">
                <a:solidFill>
                  <a:schemeClr val="tx1"/>
                </a:solidFill>
                <a:effectLst/>
                <a:latin typeface="+mn-lt"/>
                <a:ea typeface="+mn-ea"/>
                <a:cs typeface="+mn-cs"/>
              </a:rPr>
              <a:t>&lt;Base&gt; (</a:t>
            </a:r>
            <a:r>
              <a:rPr lang="en-ZA" sz="1200" b="0" i="0" kern="1200" dirty="0" err="1" smtClean="0">
                <a:solidFill>
                  <a:schemeClr val="tx1"/>
                </a:solidFill>
                <a:effectLst/>
                <a:latin typeface="+mn-lt"/>
                <a:ea typeface="+mn-ea"/>
                <a:cs typeface="+mn-cs"/>
              </a:rPr>
              <a:t>IEnumerable</a:t>
            </a:r>
            <a:r>
              <a:rPr lang="en-ZA" sz="1200" b="0" i="0" kern="1200" dirty="0" smtClean="0">
                <a:solidFill>
                  <a:schemeClr val="tx1"/>
                </a:solidFill>
                <a:effectLst/>
                <a:latin typeface="+mn-lt"/>
                <a:ea typeface="+mn-ea"/>
                <a:cs typeface="+mn-cs"/>
              </a:rPr>
              <a:t>(Of Base) in Visual Basic) to a variable of type </a:t>
            </a:r>
            <a:r>
              <a:rPr lang="en-ZA" sz="1200" b="0" i="0" kern="1200" dirty="0" err="1" smtClean="0">
                <a:solidFill>
                  <a:schemeClr val="tx1"/>
                </a:solidFill>
                <a:effectLst/>
                <a:latin typeface="+mn-lt"/>
                <a:ea typeface="+mn-ea"/>
                <a:cs typeface="+mn-cs"/>
              </a:rPr>
              <a:t>IEnumerable</a:t>
            </a:r>
            <a:r>
              <a:rPr lang="en-ZA" sz="1200" b="0" i="0" kern="1200" dirty="0" smtClean="0">
                <a:solidFill>
                  <a:schemeClr val="tx1"/>
                </a:solidFill>
                <a:effectLst/>
                <a:latin typeface="+mn-lt"/>
                <a:ea typeface="+mn-ea"/>
                <a:cs typeface="+mn-cs"/>
              </a:rPr>
              <a:t>&lt;Derived&gt; or vice versa.</a:t>
            </a:r>
          </a:p>
          <a:p>
            <a:endParaRPr lang="en-ZA" sz="1200" b="0" i="0" kern="1200" dirty="0" smtClean="0">
              <a:solidFill>
                <a:schemeClr val="tx1"/>
              </a:solidFill>
              <a:effectLst/>
              <a:latin typeface="+mn-lt"/>
              <a:ea typeface="+mn-ea"/>
              <a:cs typeface="+mn-cs"/>
            </a:endParaRPr>
          </a:p>
          <a:p>
            <a:r>
              <a:rPr lang="en-ZA" dirty="0" smtClean="0"/>
              <a:t>e.g. value type</a:t>
            </a:r>
            <a:r>
              <a:rPr lang="en-ZA" baseline="0" dirty="0" smtClean="0"/>
              <a:t> for variant type parameter</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a:p>
        </p:txBody>
      </p:sp>
    </p:spTree>
    <p:extLst>
      <p:ext uri="{BB962C8B-B14F-4D97-AF65-F5344CB8AC3E}">
        <p14:creationId xmlns:p14="http://schemas.microsoft.com/office/powerpoint/2010/main" val="282012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static – assign any time at run time (static constructor)</a:t>
            </a:r>
          </a:p>
          <a:p>
            <a:r>
              <a:rPr lang="en-ZA" dirty="0" err="1" smtClean="0"/>
              <a:t>const</a:t>
            </a:r>
            <a:r>
              <a:rPr lang="en-ZA" dirty="0" smtClean="0"/>
              <a:t> – assign</a:t>
            </a:r>
            <a:r>
              <a:rPr lang="en-ZA" baseline="0" dirty="0" smtClean="0"/>
              <a:t> once at compile time</a:t>
            </a:r>
          </a:p>
          <a:p>
            <a:r>
              <a:rPr lang="en-ZA" dirty="0" err="1" smtClean="0"/>
              <a:t>readonly</a:t>
            </a:r>
            <a:r>
              <a:rPr lang="en-ZA" dirty="0" smtClean="0"/>
              <a:t> – assign only during construction at run time</a:t>
            </a:r>
          </a:p>
          <a:p>
            <a:endParaRPr lang="en-ZA" dirty="0" smtClean="0"/>
          </a:p>
          <a:p>
            <a:r>
              <a:rPr lang="en-ZA" dirty="0" smtClean="0"/>
              <a:t>Can combine static</a:t>
            </a:r>
            <a:r>
              <a:rPr lang="en-ZA" baseline="0" dirty="0" smtClean="0"/>
              <a:t> and </a:t>
            </a:r>
            <a:r>
              <a:rPr lang="en-ZA" baseline="0" dirty="0" err="1" smtClean="0"/>
              <a:t>readonly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206313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1" dirty="0" smtClean="0"/>
              <a:t>Inheritance demo</a:t>
            </a:r>
          </a:p>
          <a:p>
            <a:r>
              <a:rPr lang="en-ZA" b="0" dirty="0" smtClean="0"/>
              <a:t>Create a base</a:t>
            </a:r>
          </a:p>
          <a:p>
            <a:r>
              <a:rPr lang="en-ZA" b="0" dirty="0" smtClean="0"/>
              <a:t>Extend base with</a:t>
            </a:r>
            <a:r>
              <a:rPr lang="en-ZA" b="0" baseline="0" dirty="0" smtClean="0"/>
              <a:t> derived</a:t>
            </a:r>
          </a:p>
          <a:p>
            <a:r>
              <a:rPr lang="en-ZA" b="0" baseline="0" dirty="0" smtClean="0"/>
              <a:t>Create public private, protected, internal, internal protected fields</a:t>
            </a:r>
          </a:p>
          <a:p>
            <a:r>
              <a:rPr lang="en-ZA" b="0" baseline="0" dirty="0" smtClean="0"/>
              <a:t>Composition instead? Decorator?</a:t>
            </a:r>
          </a:p>
          <a:p>
            <a:r>
              <a:rPr lang="en-ZA" b="0" baseline="0" dirty="0" smtClean="0"/>
              <a:t>Levels of access modifiers</a:t>
            </a:r>
          </a:p>
          <a:p>
            <a:r>
              <a:rPr lang="en-ZA" b="0" baseline="0" dirty="0" smtClean="0"/>
              <a:t>Default access modifiers</a:t>
            </a:r>
          </a:p>
          <a:p>
            <a:r>
              <a:rPr lang="en-ZA" b="0" baseline="0" dirty="0" smtClean="0"/>
              <a:t>Multiple inheritance</a:t>
            </a:r>
          </a:p>
          <a:p>
            <a:endParaRPr lang="en-ZA" b="1" dirty="0" smtClean="0"/>
          </a:p>
          <a:p>
            <a:r>
              <a:rPr lang="en-ZA" b="1" dirty="0" smtClean="0"/>
              <a:t>Polymorphism demo</a:t>
            </a:r>
          </a:p>
          <a:p>
            <a:r>
              <a:rPr lang="en-ZA" b="0" dirty="0" smtClean="0"/>
              <a:t>Virtual method</a:t>
            </a:r>
          </a:p>
          <a:p>
            <a:r>
              <a:rPr lang="en-ZA" b="0" dirty="0" smtClean="0"/>
              <a:t>Override</a:t>
            </a:r>
          </a:p>
          <a:p>
            <a:r>
              <a:rPr lang="en-ZA" b="0" dirty="0" smtClean="0"/>
              <a:t>Display results</a:t>
            </a:r>
          </a:p>
          <a:p>
            <a:r>
              <a:rPr lang="en-ZA" b="0" dirty="0" smtClean="0"/>
              <a:t>Sealed class</a:t>
            </a:r>
          </a:p>
          <a:p>
            <a:endParaRPr lang="en-ZA" b="1" dirty="0" smtClean="0"/>
          </a:p>
          <a:p>
            <a:r>
              <a:rPr lang="en-ZA" b="1" dirty="0" smtClean="0"/>
              <a:t>Interfaces demo</a:t>
            </a:r>
          </a:p>
          <a:p>
            <a:pPr marL="0" marR="0" indent="0" algn="l" defTabSz="914400" rtl="0" eaLnBrk="1" fontAlgn="auto" latinLnBrk="0" hangingPunct="1">
              <a:lnSpc>
                <a:spcPct val="100000"/>
              </a:lnSpc>
              <a:spcBef>
                <a:spcPts val="0"/>
              </a:spcBef>
              <a:spcAft>
                <a:spcPts val="0"/>
              </a:spcAft>
              <a:buClrTx/>
              <a:buSzTx/>
              <a:buFontTx/>
              <a:buNone/>
              <a:tabLst/>
              <a:defRPr/>
            </a:pPr>
            <a:r>
              <a:rPr lang="en-ZA" b="0" dirty="0" smtClean="0"/>
              <a:t>When</a:t>
            </a:r>
            <a:r>
              <a:rPr lang="en-ZA" b="0" baseline="0" dirty="0" smtClean="0"/>
              <a:t> would you use interface/abstract</a:t>
            </a:r>
            <a:endParaRPr lang="en-ZA" b="1" dirty="0" smtClean="0"/>
          </a:p>
          <a:p>
            <a:r>
              <a:rPr lang="en-ZA" b="0" dirty="0" smtClean="0"/>
              <a:t>Create interface</a:t>
            </a:r>
          </a:p>
          <a:p>
            <a:r>
              <a:rPr lang="en-ZA" b="0" dirty="0" smtClean="0"/>
              <a:t>Abstract base class</a:t>
            </a:r>
          </a:p>
          <a:p>
            <a:endParaRPr lang="en-ZA" b="0" dirty="0" smtClean="0"/>
          </a:p>
          <a:p>
            <a:r>
              <a:rPr lang="en-ZA" b="1" dirty="0" smtClean="0"/>
              <a:t>General demo</a:t>
            </a:r>
          </a:p>
          <a:p>
            <a:pPr marL="0" marR="0" indent="0" algn="l" defTabSz="914400" rtl="0" eaLnBrk="1" fontAlgn="auto" latinLnBrk="0" hangingPunct="1">
              <a:lnSpc>
                <a:spcPct val="100000"/>
              </a:lnSpc>
              <a:spcBef>
                <a:spcPts val="0"/>
              </a:spcBef>
              <a:spcAft>
                <a:spcPts val="0"/>
              </a:spcAft>
              <a:buClrTx/>
              <a:buSzTx/>
              <a:buFontTx/>
              <a:buNone/>
              <a:tabLst/>
              <a:defRPr/>
            </a:pPr>
            <a:r>
              <a:rPr lang="en-ZA" b="0" baseline="0" dirty="0" err="1" smtClean="0"/>
              <a:t>Readonly</a:t>
            </a:r>
            <a:r>
              <a:rPr lang="en-ZA" b="0" baseline="0" dirty="0" smtClean="0"/>
              <a:t> / </a:t>
            </a:r>
            <a:r>
              <a:rPr lang="en-ZA" b="0" baseline="0" dirty="0" err="1" smtClean="0"/>
              <a:t>const</a:t>
            </a:r>
            <a:r>
              <a:rPr lang="en-ZA" b="0" baseline="0" dirty="0" smtClean="0"/>
              <a:t> / static</a:t>
            </a:r>
          </a:p>
          <a:p>
            <a:r>
              <a:rPr lang="en-ZA" b="0" baseline="0" dirty="0" smtClean="0"/>
              <a:t>Partials?</a:t>
            </a:r>
          </a:p>
          <a:p>
            <a:r>
              <a:rPr lang="en-ZA" b="0" baseline="0" dirty="0" smtClean="0"/>
              <a:t>Partial method</a:t>
            </a:r>
          </a:p>
          <a:p>
            <a:pPr marL="0" marR="0" indent="0" algn="l" defTabSz="914400" rtl="0" eaLnBrk="1" fontAlgn="auto" latinLnBrk="0" hangingPunct="1">
              <a:lnSpc>
                <a:spcPct val="100000"/>
              </a:lnSpc>
              <a:spcBef>
                <a:spcPts val="0"/>
              </a:spcBef>
              <a:spcAft>
                <a:spcPts val="0"/>
              </a:spcAft>
              <a:buClrTx/>
              <a:buSzTx/>
              <a:buFontTx/>
              <a:buNone/>
              <a:tabLst/>
              <a:defRPr/>
            </a:pPr>
            <a:r>
              <a:rPr lang="en-ZA" b="0" baseline="0" dirty="0" err="1" smtClean="0"/>
              <a:t>InternalsVisibleTo</a:t>
            </a:r>
            <a:endParaRPr lang="en-ZA" b="0" dirty="0" smtClean="0"/>
          </a:p>
          <a:p>
            <a:endParaRPr lang="en-ZA" b="0"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4</a:t>
            </a:fld>
            <a:endParaRPr lang="en-ZA"/>
          </a:p>
        </p:txBody>
      </p:sp>
    </p:spTree>
    <p:extLst>
      <p:ext uri="{BB962C8B-B14F-4D97-AF65-F5344CB8AC3E}">
        <p14:creationId xmlns:p14="http://schemas.microsoft.com/office/powerpoint/2010/main" val="320700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2020436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Aim</a:t>
            </a:r>
            <a:r>
              <a:rPr lang="en-ZA" baseline="0" dirty="0" smtClean="0"/>
              <a:t> is to remove hard coded dependencies (discussed cohesive and decoupled code before). Use abstractions such as interfaces to define a contract (how consumers interface with an implementation). Consumers know about the interface, not the implementation. Dependency injection is a way of inverting the control of instantiating the implementation of the abstractions (interfaces).</a:t>
            </a:r>
          </a:p>
          <a:p>
            <a:endParaRPr lang="en-ZA" baseline="0" dirty="0" smtClean="0"/>
          </a:p>
          <a:p>
            <a:r>
              <a:rPr lang="en-ZA" dirty="0" smtClean="0"/>
              <a:t>Allows for changing the dependencies, at</a:t>
            </a:r>
            <a:r>
              <a:rPr lang="en-ZA" baseline="0" dirty="0" smtClean="0"/>
              <a:t> compile or run-time</a:t>
            </a:r>
          </a:p>
          <a:p>
            <a:r>
              <a:rPr lang="en-ZA" baseline="0" dirty="0" smtClean="0"/>
              <a:t>Makes writing tests easier, possible, since can mock or stub out the dependencies and only test one concern</a:t>
            </a:r>
          </a:p>
          <a:p>
            <a:endParaRPr lang="en-ZA" baseline="0" dirty="0" smtClean="0"/>
          </a:p>
          <a:p>
            <a:r>
              <a:rPr lang="en-ZA" baseline="0" dirty="0" smtClean="0"/>
              <a:t>Can create a whole hierarchy of dependencies, basically a dependency tree.</a:t>
            </a:r>
          </a:p>
          <a:p>
            <a:endParaRPr lang="en-Z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baseline="0" dirty="0" smtClean="0"/>
              <a:t>Inversion of control here deals with how coupling of components is defined (and instantiated). Hollywood principle, “Don’t call us we’ll call you”. Defining characteristic of frameworks. Libraries are a set of functions you call (you’re in direct control of calling them), whereas a framework has an abstract design, where you insert (plug-in) behaviour in to the system.</a:t>
            </a:r>
          </a:p>
          <a:p>
            <a:endParaRPr lang="en-ZA" baseline="0"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7</a:t>
            </a:fld>
            <a:endParaRPr lang="en-ZA"/>
          </a:p>
        </p:txBody>
      </p:sp>
    </p:spTree>
    <p:extLst>
      <p:ext uri="{BB962C8B-B14F-4D97-AF65-F5344CB8AC3E}">
        <p14:creationId xmlns:p14="http://schemas.microsoft.com/office/powerpoint/2010/main" val="2270640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Create a container,</a:t>
            </a:r>
            <a:r>
              <a:rPr lang="en-ZA" baseline="0" dirty="0" smtClean="0"/>
              <a:t> which is basically a factory, which maps abstractions/interfaces to the concrete implementation. You do this by registering the implementations, so when the container is asked to resolve an interface, it instantiates (based on some rules you can provide) the concrete implementation, and all the dependencies down the tree, and returns the interface to it.</a:t>
            </a:r>
          </a:p>
          <a:p>
            <a:endParaRPr lang="en-ZA" baseline="0" dirty="0" smtClean="0"/>
          </a:p>
          <a:p>
            <a:r>
              <a:rPr lang="en-ZA" baseline="0" dirty="0" smtClean="0"/>
              <a:t>Container responsible for building up the hierarchy.</a:t>
            </a:r>
          </a:p>
          <a:p>
            <a:endParaRPr lang="en-ZA" baseline="0" dirty="0" smtClean="0"/>
          </a:p>
          <a:p>
            <a:r>
              <a:rPr lang="en-ZA" baseline="0" dirty="0" smtClean="0"/>
              <a:t>Something needs to trigger the process, the first resolve on the container. In ASP.NET MVC a controller needs to be instantiated for the user request. Register our unity container with MVC by either wrapping it in a factory or in a resolver</a:t>
            </a:r>
          </a:p>
        </p:txBody>
      </p:sp>
      <p:sp>
        <p:nvSpPr>
          <p:cNvPr id="4" name="Slide Number Placeholder 3"/>
          <p:cNvSpPr>
            <a:spLocks noGrp="1"/>
          </p:cNvSpPr>
          <p:nvPr>
            <p:ph type="sldNum" sz="quarter" idx="10"/>
          </p:nvPr>
        </p:nvSpPr>
        <p:spPr/>
        <p:txBody>
          <a:bodyPr/>
          <a:lstStyle/>
          <a:p>
            <a:fld id="{AABF9108-921F-4578-B50F-196EC54E7AE6}" type="slidenum">
              <a:rPr lang="en-ZA" smtClean="0"/>
              <a:pPr/>
              <a:t>8</a:t>
            </a:fld>
            <a:endParaRPr lang="en-ZA"/>
          </a:p>
        </p:txBody>
      </p:sp>
    </p:spTree>
    <p:extLst>
      <p:ext uri="{BB962C8B-B14F-4D97-AF65-F5344CB8AC3E}">
        <p14:creationId xmlns:p14="http://schemas.microsoft.com/office/powerpoint/2010/main" val="2270640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My preferred default</a:t>
            </a:r>
            <a:r>
              <a:rPr lang="en-ZA" baseline="0" dirty="0" smtClean="0"/>
              <a:t> is to always create valid objects at construction – gives clear statement of what a valid object is. Dependencies aren’t hidden/as visible. Reduces the risk of when adding new fields/properties to an object, forgetting to set it in specific scenarios. By adding it to constructor, you get a compile time error. </a:t>
            </a:r>
          </a:p>
          <a:p>
            <a:endParaRPr lang="en-ZA" baseline="0" dirty="0" smtClean="0"/>
          </a:p>
          <a:p>
            <a:r>
              <a:rPr lang="en-ZA" baseline="0" dirty="0" smtClean="0"/>
              <a:t>Doesn’t mean adding everything to constructor, if you have constructor with lots of fields, that’s a code smell. Don’t be scared of classes, but at the same time don’t take it too far.</a:t>
            </a:r>
          </a:p>
          <a:p>
            <a:endParaRPr lang="en-ZA" baseline="0" dirty="0" smtClean="0"/>
          </a:p>
          <a:p>
            <a:r>
              <a:rPr lang="en-ZA" baseline="0" dirty="0" smtClean="0"/>
              <a:t>Setting in constructor means you don’t have to provide a setter property/method, which is a problem for immutable properties. As a note C# does provide the </a:t>
            </a:r>
            <a:r>
              <a:rPr lang="en-ZA" baseline="0" dirty="0" err="1" smtClean="0"/>
              <a:t>readonly</a:t>
            </a:r>
            <a:r>
              <a:rPr lang="en-ZA" baseline="0" dirty="0" smtClean="0"/>
              <a:t> keyword for this. </a:t>
            </a:r>
          </a:p>
          <a:p>
            <a:endParaRPr lang="en-ZA" baseline="0" dirty="0" smtClean="0"/>
          </a:p>
          <a:p>
            <a:r>
              <a:rPr lang="en-ZA" baseline="0" dirty="0" smtClean="0"/>
              <a:t>Could have multiple ways to construct a valid object, can be hard to show with constructor injection which only relies on type and number of parameters. Lots of constructors is also a code smell. Could have factory methods instead with private constructors, but generally these are statics – which equals tightly coupled and not possible on interfaces. Be careful with constructor explosion, when you have inheritance, constructor combinations can grow very fast!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9</a:t>
            </a:fld>
            <a:endParaRPr lang="en-ZA"/>
          </a:p>
        </p:txBody>
      </p:sp>
    </p:spTree>
    <p:extLst>
      <p:ext uri="{BB962C8B-B14F-4D97-AF65-F5344CB8AC3E}">
        <p14:creationId xmlns:p14="http://schemas.microsoft.com/office/powerpoint/2010/main" val="2270640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aseline="0" dirty="0" smtClean="0"/>
              <a:t>Service locater to lookup dependency</a:t>
            </a:r>
          </a:p>
          <a:p>
            <a:endParaRPr lang="en-ZA" baseline="0" dirty="0" smtClean="0"/>
          </a:p>
          <a:p>
            <a:r>
              <a:rPr lang="en-ZA" baseline="0" dirty="0" smtClean="0"/>
              <a:t>Why can this be an anti-pattern i.e. not suggested?</a:t>
            </a:r>
          </a:p>
          <a:p>
            <a:endParaRPr lang="en-ZA" baseline="0" dirty="0" smtClean="0"/>
          </a:p>
          <a:p>
            <a:r>
              <a:rPr lang="en-ZA" baseline="0" dirty="0" smtClean="0"/>
              <a:t>Who ever instantiates Service, doesn’t know at compile time that a </a:t>
            </a:r>
            <a:r>
              <a:rPr lang="en-ZA" baseline="0" dirty="0" err="1" smtClean="0"/>
              <a:t>IPaymentGateway</a:t>
            </a:r>
            <a:r>
              <a:rPr lang="en-ZA" baseline="0" dirty="0" smtClean="0"/>
              <a:t> interface needs to be registered with the IOC container (unless they have it’s source code). </a:t>
            </a:r>
          </a:p>
          <a:p>
            <a:r>
              <a:rPr lang="en-ZA" baseline="0" dirty="0" smtClean="0"/>
              <a:t>Will receive a nasty, and annoying resolution exception upon constructing.</a:t>
            </a:r>
          </a:p>
          <a:p>
            <a:endParaRPr lang="en-ZA" baseline="0" dirty="0" smtClean="0"/>
          </a:p>
          <a:p>
            <a:r>
              <a:rPr lang="en-ZA" baseline="0" dirty="0" smtClean="0"/>
              <a:t>Be careful when using a </a:t>
            </a:r>
            <a:r>
              <a:rPr lang="en-ZA" baseline="0" dirty="0" err="1" smtClean="0"/>
              <a:t>ServiceLocater</a:t>
            </a:r>
            <a:r>
              <a:rPr lang="en-ZA" baseline="0" dirty="0" smtClean="0"/>
              <a:t> for this reason. Luckily for us there are extensions to IOC containers for frameworks like MVC. This means we never have to do any resolutions ourselves, such as resolving services in our controllers for example. As in the previous slide, the Controller instantiation is handled for us, so we can inject the Services. If you are using IOC in an application where you have no option and have to resolve/instantiate, do this on your top layer only, to limit the service locater anti-pattern</a:t>
            </a:r>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227064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36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2015-02-12</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7944" y="1849388"/>
            <a:ext cx="4195514" cy="1008112"/>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lang="en-ZA" sz="1800" b="0" dirty="0" smtClean="0">
                <a:solidFill>
                  <a:schemeClr val="bg1">
                    <a:lumMod val="50000"/>
                  </a:schemeClr>
                </a:solidFill>
                <a:latin typeface="Arial" pitchFamily="34" charset="0"/>
                <a:cs typeface="Arial" pitchFamily="34" charset="0"/>
              </a:rPr>
              <a:t>Greg Schroder </a:t>
            </a:r>
          </a:p>
          <a:p>
            <a:r>
              <a:rPr lang="en-ZA" sz="1800" b="0" dirty="0" smtClean="0">
                <a:solidFill>
                  <a:schemeClr val="bg1">
                    <a:lumMod val="50000"/>
                  </a:schemeClr>
                </a:solidFill>
                <a:latin typeface="Arial" pitchFamily="34" charset="0"/>
                <a:cs typeface="Arial" pitchFamily="34" charset="0"/>
              </a:rPr>
              <a:t>.NET </a:t>
            </a:r>
            <a:r>
              <a:rPr lang="en-ZA" sz="1800" b="0" dirty="0" err="1" smtClean="0">
                <a:solidFill>
                  <a:schemeClr val="bg1">
                    <a:lumMod val="50000"/>
                  </a:schemeClr>
                </a:solidFill>
                <a:latin typeface="Arial" pitchFamily="34" charset="0"/>
                <a:cs typeface="Arial" pitchFamily="34" charset="0"/>
              </a:rPr>
              <a:t>Bootcamp</a:t>
            </a:r>
            <a:r>
              <a:rPr lang="en-ZA" sz="1800" b="0" dirty="0" smtClean="0">
                <a:solidFill>
                  <a:schemeClr val="bg1">
                    <a:lumMod val="50000"/>
                  </a:schemeClr>
                </a:solidFill>
                <a:latin typeface="Arial" pitchFamily="34" charset="0"/>
                <a:cs typeface="Arial" pitchFamily="34" charset="0"/>
              </a:rPr>
              <a:t> 2015 </a:t>
            </a:r>
            <a:endParaRPr lang="en-ZA" sz="1800" b="0" dirty="0">
              <a:solidFill>
                <a:schemeClr val="bg1">
                  <a:lumMod val="50000"/>
                </a:schemeClr>
              </a:solidFill>
              <a:latin typeface="Arial" pitchFamily="34" charset="0"/>
              <a:cs typeface="Arial" pitchFamily="34" charset="0"/>
            </a:endParaRPr>
          </a:p>
        </p:txBody>
      </p:sp>
      <p:sp>
        <p:nvSpPr>
          <p:cNvPr id="4" name="Title 3"/>
          <p:cNvSpPr>
            <a:spLocks noGrp="1"/>
          </p:cNvSpPr>
          <p:nvPr>
            <p:ph type="title"/>
          </p:nvPr>
        </p:nvSpPr>
        <p:spPr>
          <a:xfrm>
            <a:off x="3635896" y="841276"/>
            <a:ext cx="4644670" cy="1152128"/>
          </a:xfrm>
        </p:spPr>
        <p:txBody>
          <a:bodyPr>
            <a:normAutofit fontScale="90000"/>
          </a:bodyPr>
          <a:lstStyle/>
          <a:p>
            <a:r>
              <a:rPr lang="en-ZA" sz="3100" dirty="0" smtClean="0"/>
              <a:t>.NET Object Orientation &amp;</a:t>
            </a:r>
            <a:br>
              <a:rPr lang="en-ZA" sz="3100" dirty="0" smtClean="0"/>
            </a:br>
            <a:r>
              <a:rPr lang="en-ZA" sz="3100" dirty="0" smtClean="0"/>
              <a:t>Dependency Injection</a:t>
            </a:r>
            <a:endParaRPr lang="en-ZA" dirty="0"/>
          </a:p>
        </p:txBody>
      </p:sp>
    </p:spTree>
    <p:extLst>
      <p:ext uri="{BB962C8B-B14F-4D97-AF65-F5344CB8AC3E}">
        <p14:creationId xmlns:p14="http://schemas.microsoft.com/office/powerpoint/2010/main" val="2159765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smtClean="0"/>
              <a:t>Design patterns</a:t>
            </a:r>
            <a:endParaRPr lang="en-ZA" dirty="0"/>
          </a:p>
        </p:txBody>
      </p:sp>
      <p:sp>
        <p:nvSpPr>
          <p:cNvPr id="3" name="Content Placeholder 2"/>
          <p:cNvSpPr>
            <a:spLocks noGrp="1"/>
          </p:cNvSpPr>
          <p:nvPr>
            <p:ph idx="1"/>
          </p:nvPr>
        </p:nvSpPr>
        <p:spPr>
          <a:xfrm>
            <a:off x="467544" y="910065"/>
            <a:ext cx="8208912" cy="3891651"/>
          </a:xfrm>
        </p:spPr>
        <p:txBody>
          <a:bodyPr>
            <a:normAutofit/>
          </a:bodyPr>
          <a:lstStyle/>
          <a:p>
            <a:r>
              <a:rPr lang="en-ZA" dirty="0"/>
              <a:t>Service </a:t>
            </a:r>
            <a:r>
              <a:rPr lang="en-ZA" dirty="0" smtClean="0"/>
              <a:t>Locater</a:t>
            </a:r>
            <a:endParaRPr lang="en-ZA" dirty="0"/>
          </a:p>
        </p:txBody>
      </p:sp>
      <p:sp>
        <p:nvSpPr>
          <p:cNvPr id="9" name="Rectangle 8"/>
          <p:cNvSpPr/>
          <p:nvPr/>
        </p:nvSpPr>
        <p:spPr>
          <a:xfrm>
            <a:off x="179512" y="1417340"/>
            <a:ext cx="8784976" cy="2664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 : </a:t>
            </a:r>
            <a:r>
              <a:rPr lang="en-US" sz="1200" dirty="0" err="1">
                <a:solidFill>
                  <a:srgbClr val="00008B"/>
                </a:solidFill>
                <a:highlight>
                  <a:srgbClr val="FFFFFF"/>
                </a:highlight>
                <a:latin typeface="Consolas" panose="020B0609020204030204" pitchFamily="49" charset="0"/>
              </a:rPr>
              <a:t>IService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IPaymentGateway</a:t>
            </a:r>
            <a:r>
              <a:rPr lang="en-US" sz="1200" dirty="0">
                <a:solidFill>
                  <a:srgbClr val="000000"/>
                </a:solidFill>
                <a:highlight>
                  <a:srgbClr val="FFFFFF"/>
                </a:highlight>
                <a:latin typeface="Consolas" panose="020B0609020204030204" pitchFamily="49" charset="0"/>
              </a:rPr>
              <a:t> </a:t>
            </a:r>
            <a:r>
              <a:rPr lang="en-US" sz="1200" dirty="0" err="1">
                <a:solidFill>
                  <a:srgbClr val="80008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80008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 = </a:t>
            </a:r>
            <a:r>
              <a:rPr lang="en-US" sz="1200" dirty="0" err="1">
                <a:solidFill>
                  <a:srgbClr val="00008B"/>
                </a:solidFill>
                <a:highlight>
                  <a:srgbClr val="FFFFFF"/>
                </a:highlight>
                <a:latin typeface="Consolas" panose="020B0609020204030204" pitchFamily="49" charset="0"/>
              </a:rPr>
              <a:t>ServiceLocater</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Resolve</a:t>
            </a:r>
            <a:r>
              <a:rPr lang="en-US" sz="1200" dirty="0">
                <a:solidFill>
                  <a:srgbClr val="000000"/>
                </a:solidFill>
                <a:highlight>
                  <a:srgbClr val="FFFFFF"/>
                </a:highlight>
                <a:latin typeface="Consolas" panose="020B0609020204030204" pitchFamily="49" charset="0"/>
              </a:rPr>
              <a:t>&lt;</a:t>
            </a:r>
            <a:r>
              <a:rPr lang="en-US" sz="1200" dirty="0" err="1">
                <a:solidFill>
                  <a:srgbClr val="00008B"/>
                </a:solidFill>
                <a:highlight>
                  <a:srgbClr val="FFFFFF"/>
                </a:highlight>
                <a:latin typeface="Consolas" panose="020B0609020204030204" pitchFamily="49" charset="0"/>
              </a:rPr>
              <a:t>IPaymentGateway</a:t>
            </a:r>
            <a:r>
              <a:rPr lang="en-US" sz="1200" dirty="0">
                <a:solidFill>
                  <a:srgbClr val="000000"/>
                </a:solidFill>
                <a:highlight>
                  <a:srgbClr val="FFFFFF"/>
                </a:highlight>
                <a:latin typeface="Consolas" panose="020B0609020204030204" pitchFamily="49" charset="0"/>
              </a:rPr>
              <a:t>&gt;();</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Response</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MakeMePoor</a:t>
            </a:r>
            <a:r>
              <a:rPr lang="en-US" sz="1200" dirty="0">
                <a:solidFill>
                  <a:srgbClr val="000000"/>
                </a:solidFill>
                <a:highlight>
                  <a:srgbClr val="FFFFFF"/>
                </a:highlight>
                <a:latin typeface="Consolas" panose="020B0609020204030204" pitchFamily="49" charset="0"/>
              </a:rPr>
              <a:t>(</a:t>
            </a:r>
            <a:r>
              <a:rPr lang="en-US" sz="1200" dirty="0" err="1">
                <a:solidFill>
                  <a:srgbClr val="00008B"/>
                </a:solidFill>
                <a:highlight>
                  <a:srgbClr val="FFFFFF"/>
                </a:highlight>
                <a:latin typeface="Consolas" panose="020B0609020204030204" pitchFamily="49" charset="0"/>
              </a:rPr>
              <a:t>CreditCardDetails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creditCardDetails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TransactionDetails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txDetails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b="1" dirty="0">
              <a:solidFill>
                <a:schemeClr val="accent1">
                  <a:lumMod val="75000"/>
                </a:schemeClr>
              </a:solidFill>
            </a:endParaRPr>
          </a:p>
        </p:txBody>
      </p:sp>
    </p:spTree>
    <p:extLst>
      <p:ext uri="{BB962C8B-B14F-4D97-AF65-F5344CB8AC3E}">
        <p14:creationId xmlns:p14="http://schemas.microsoft.com/office/powerpoint/2010/main" val="32740840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smtClean="0"/>
              <a:t>Design patterns</a:t>
            </a:r>
            <a:endParaRPr lang="en-ZA" dirty="0"/>
          </a:p>
        </p:txBody>
      </p:sp>
      <p:sp>
        <p:nvSpPr>
          <p:cNvPr id="3" name="Content Placeholder 2"/>
          <p:cNvSpPr>
            <a:spLocks noGrp="1"/>
          </p:cNvSpPr>
          <p:nvPr>
            <p:ph idx="1"/>
          </p:nvPr>
        </p:nvSpPr>
        <p:spPr>
          <a:xfrm>
            <a:off x="467544" y="910065"/>
            <a:ext cx="8208912" cy="3891651"/>
          </a:xfrm>
        </p:spPr>
        <p:txBody>
          <a:bodyPr>
            <a:normAutofit fontScale="92500" lnSpcReduction="10000"/>
          </a:bodyPr>
          <a:lstStyle/>
          <a:p>
            <a:r>
              <a:rPr lang="en-ZA" dirty="0" smtClean="0"/>
              <a:t>Dependency Injection (DI) vs Service Locater (SL)</a:t>
            </a:r>
          </a:p>
          <a:p>
            <a:pPr lvl="1"/>
            <a:r>
              <a:rPr lang="en-ZA" dirty="0" smtClean="0"/>
              <a:t>Both provide the necessary decoupling from the concrete implementations</a:t>
            </a:r>
          </a:p>
          <a:p>
            <a:pPr lvl="1"/>
            <a:r>
              <a:rPr lang="en-ZA" dirty="0" smtClean="0"/>
              <a:t>SL requires an explicit request for dependency, whereas DI has no explicit request (inversion of control)</a:t>
            </a:r>
          </a:p>
          <a:p>
            <a:pPr lvl="1"/>
            <a:r>
              <a:rPr lang="en-ZA" dirty="0" smtClean="0"/>
              <a:t>DI can be harder to understand, and sometimes tricky to debug</a:t>
            </a:r>
          </a:p>
          <a:p>
            <a:pPr lvl="1"/>
            <a:r>
              <a:rPr lang="en-ZA" dirty="0" smtClean="0"/>
              <a:t>For SL, everything has a dependency on it</a:t>
            </a:r>
          </a:p>
          <a:p>
            <a:pPr lvl="1"/>
            <a:r>
              <a:rPr lang="en-ZA" dirty="0" smtClean="0"/>
              <a:t>DI it’s easy to see what the dependencies, whereas SL can suffer from Service Locater Anti-Pattern (hidden/non-obvious dependencies)</a:t>
            </a:r>
          </a:p>
          <a:p>
            <a:pPr lvl="1"/>
            <a:r>
              <a:rPr lang="en-ZA" dirty="0" smtClean="0"/>
              <a:t>Some consider DI better for a testable system, but not quite true, can do the same (stubbing/mocking) with a proper SL implementation</a:t>
            </a:r>
            <a:endParaRPr lang="en-ZA" dirty="0"/>
          </a:p>
        </p:txBody>
      </p:sp>
    </p:spTree>
    <p:extLst>
      <p:ext uri="{BB962C8B-B14F-4D97-AF65-F5344CB8AC3E}">
        <p14:creationId xmlns:p14="http://schemas.microsoft.com/office/powerpoint/2010/main" val="388101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Unity DI / IOC</a:t>
            </a:r>
            <a:endParaRPr lang="en-ZA" dirty="0"/>
          </a:p>
        </p:txBody>
      </p:sp>
      <p:sp>
        <p:nvSpPr>
          <p:cNvPr id="3" name="Content Placeholder 2"/>
          <p:cNvSpPr>
            <a:spLocks noGrp="1"/>
          </p:cNvSpPr>
          <p:nvPr>
            <p:ph idx="1"/>
          </p:nvPr>
        </p:nvSpPr>
        <p:spPr/>
        <p:txBody>
          <a:bodyPr/>
          <a:lstStyle/>
          <a:p>
            <a:r>
              <a:rPr lang="en-ZA" dirty="0" smtClean="0"/>
              <a:t>Basics (container, register, resolve)</a:t>
            </a:r>
          </a:p>
          <a:p>
            <a:r>
              <a:rPr lang="en-ZA" dirty="0" smtClean="0"/>
              <a:t>Injection types</a:t>
            </a:r>
          </a:p>
          <a:p>
            <a:r>
              <a:rPr lang="en-ZA" dirty="0" smtClean="0"/>
              <a:t>Lifetime management</a:t>
            </a:r>
          </a:p>
          <a:p>
            <a:r>
              <a:rPr lang="en-ZA" dirty="0" smtClean="0"/>
              <a:t>Advanced registrations</a:t>
            </a:r>
          </a:p>
          <a:p>
            <a:r>
              <a:rPr lang="en-ZA" dirty="0" smtClean="0"/>
              <a:t>Unity and MVC</a:t>
            </a:r>
          </a:p>
          <a:p>
            <a:endParaRPr lang="en-ZA" dirty="0"/>
          </a:p>
        </p:txBody>
      </p:sp>
    </p:spTree>
    <p:extLst>
      <p:ext uri="{BB962C8B-B14F-4D97-AF65-F5344CB8AC3E}">
        <p14:creationId xmlns:p14="http://schemas.microsoft.com/office/powerpoint/2010/main" val="724387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.NET structures</a:t>
            </a:r>
            <a:endParaRPr lang="en-ZA" dirty="0"/>
          </a:p>
        </p:txBody>
      </p:sp>
      <p:sp>
        <p:nvSpPr>
          <p:cNvPr id="3" name="Content Placeholder 2"/>
          <p:cNvSpPr>
            <a:spLocks noGrp="1"/>
          </p:cNvSpPr>
          <p:nvPr>
            <p:ph idx="1"/>
          </p:nvPr>
        </p:nvSpPr>
        <p:spPr>
          <a:xfrm>
            <a:off x="457200" y="985292"/>
            <a:ext cx="8229600" cy="4104456"/>
          </a:xfrm>
        </p:spPr>
        <p:txBody>
          <a:bodyPr>
            <a:normAutofit lnSpcReduction="10000"/>
          </a:bodyPr>
          <a:lstStyle/>
          <a:p>
            <a:r>
              <a:rPr lang="en-ZA" dirty="0" smtClean="0"/>
              <a:t>Types (demo)</a:t>
            </a:r>
          </a:p>
          <a:p>
            <a:pPr lvl="1"/>
            <a:r>
              <a:rPr lang="en-ZA" dirty="0" smtClean="0"/>
              <a:t>class</a:t>
            </a:r>
          </a:p>
          <a:p>
            <a:pPr lvl="1"/>
            <a:r>
              <a:rPr lang="en-ZA" dirty="0" smtClean="0"/>
              <a:t>interface</a:t>
            </a:r>
          </a:p>
          <a:p>
            <a:pPr lvl="1"/>
            <a:r>
              <a:rPr lang="en-ZA" dirty="0" err="1" smtClean="0"/>
              <a:t>enum</a:t>
            </a:r>
            <a:endParaRPr lang="en-ZA" dirty="0" smtClean="0"/>
          </a:p>
          <a:p>
            <a:pPr lvl="1"/>
            <a:r>
              <a:rPr lang="en-ZA" dirty="0" err="1" smtClean="0"/>
              <a:t>struct</a:t>
            </a:r>
            <a:endParaRPr lang="en-ZA" dirty="0" smtClean="0"/>
          </a:p>
          <a:p>
            <a:pPr lvl="1"/>
            <a:r>
              <a:rPr lang="en-ZA" dirty="0" smtClean="0"/>
              <a:t>delegates</a:t>
            </a:r>
          </a:p>
          <a:p>
            <a:pPr lvl="1"/>
            <a:r>
              <a:rPr lang="en-ZA" dirty="0" smtClean="0"/>
              <a:t>strings</a:t>
            </a:r>
          </a:p>
          <a:p>
            <a:r>
              <a:rPr lang="en-ZA" dirty="0" smtClean="0"/>
              <a:t>Properties (demo)</a:t>
            </a:r>
          </a:p>
          <a:p>
            <a:r>
              <a:rPr lang="en-ZA" dirty="0" smtClean="0"/>
              <a:t>Generics (demo)</a:t>
            </a:r>
          </a:p>
          <a:p>
            <a:pPr lvl="1"/>
            <a:r>
              <a:rPr lang="en-ZA" dirty="0" smtClean="0"/>
              <a:t>where, Action&lt;&gt;, </a:t>
            </a:r>
            <a:r>
              <a:rPr lang="en-ZA" dirty="0" err="1" smtClean="0"/>
              <a:t>Func</a:t>
            </a:r>
            <a:r>
              <a:rPr lang="en-ZA" dirty="0" smtClean="0"/>
              <a:t>&lt;&gt; </a:t>
            </a:r>
          </a:p>
          <a:p>
            <a:r>
              <a:rPr lang="en-ZA" dirty="0" smtClean="0"/>
              <a:t>Events (demo)</a:t>
            </a:r>
          </a:p>
        </p:txBody>
      </p:sp>
    </p:spTree>
    <p:extLst>
      <p:ext uri="{BB962C8B-B14F-4D97-AF65-F5344CB8AC3E}">
        <p14:creationId xmlns:p14="http://schemas.microsoft.com/office/powerpoint/2010/main" val="100197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.NET OO modifiers</a:t>
            </a:r>
            <a:endParaRPr lang="en-ZA" dirty="0"/>
          </a:p>
        </p:txBody>
      </p:sp>
      <p:sp>
        <p:nvSpPr>
          <p:cNvPr id="3" name="Content Placeholder 2"/>
          <p:cNvSpPr>
            <a:spLocks noGrp="1"/>
          </p:cNvSpPr>
          <p:nvPr>
            <p:ph idx="1"/>
          </p:nvPr>
        </p:nvSpPr>
        <p:spPr>
          <a:xfrm>
            <a:off x="457200" y="985292"/>
            <a:ext cx="8229600" cy="4104456"/>
          </a:xfrm>
        </p:spPr>
        <p:txBody>
          <a:bodyPr>
            <a:normAutofit fontScale="70000" lnSpcReduction="20000"/>
          </a:bodyPr>
          <a:lstStyle/>
          <a:p>
            <a:r>
              <a:rPr lang="en-ZA" dirty="0" smtClean="0"/>
              <a:t>Access modifiers</a:t>
            </a:r>
          </a:p>
          <a:p>
            <a:pPr lvl="1"/>
            <a:r>
              <a:rPr lang="en-ZA" dirty="0" smtClean="0"/>
              <a:t>public</a:t>
            </a:r>
          </a:p>
          <a:p>
            <a:pPr lvl="1"/>
            <a:r>
              <a:rPr lang="en-ZA" dirty="0" smtClean="0"/>
              <a:t>protected</a:t>
            </a:r>
          </a:p>
          <a:p>
            <a:pPr lvl="1"/>
            <a:r>
              <a:rPr lang="en-ZA" dirty="0"/>
              <a:t>internal</a:t>
            </a:r>
            <a:endParaRPr lang="en-ZA" dirty="0" smtClean="0"/>
          </a:p>
          <a:p>
            <a:pPr lvl="1"/>
            <a:r>
              <a:rPr lang="en-ZA" dirty="0" smtClean="0"/>
              <a:t>protected internal</a:t>
            </a:r>
          </a:p>
          <a:p>
            <a:pPr lvl="1"/>
            <a:r>
              <a:rPr lang="en-ZA" dirty="0" smtClean="0"/>
              <a:t>private</a:t>
            </a:r>
          </a:p>
          <a:p>
            <a:pPr lvl="1"/>
            <a:r>
              <a:rPr lang="en-ZA" dirty="0" smtClean="0"/>
              <a:t>Defaults?</a:t>
            </a:r>
          </a:p>
          <a:p>
            <a:pPr lvl="1"/>
            <a:r>
              <a:rPr lang="en-ZA" dirty="0" err="1" smtClean="0"/>
              <a:t>InternalsVisibleToAttribute</a:t>
            </a:r>
            <a:endParaRPr lang="en-ZA" dirty="0" smtClean="0"/>
          </a:p>
          <a:p>
            <a:r>
              <a:rPr lang="en-ZA" dirty="0" smtClean="0"/>
              <a:t>Other modifiers/keywords</a:t>
            </a:r>
          </a:p>
          <a:p>
            <a:pPr lvl="1"/>
            <a:r>
              <a:rPr lang="en-ZA" dirty="0" smtClean="0"/>
              <a:t>static</a:t>
            </a:r>
          </a:p>
          <a:p>
            <a:pPr lvl="1"/>
            <a:r>
              <a:rPr lang="en-ZA" dirty="0" err="1" smtClean="0"/>
              <a:t>const</a:t>
            </a:r>
            <a:endParaRPr lang="en-ZA" dirty="0" smtClean="0"/>
          </a:p>
          <a:p>
            <a:pPr lvl="1"/>
            <a:r>
              <a:rPr lang="en-ZA" dirty="0" err="1" smtClean="0"/>
              <a:t>readonly</a:t>
            </a:r>
            <a:endParaRPr lang="en-ZA" dirty="0" smtClean="0"/>
          </a:p>
          <a:p>
            <a:pPr lvl="1"/>
            <a:r>
              <a:rPr lang="en-ZA" dirty="0" smtClean="0"/>
              <a:t>abstract</a:t>
            </a:r>
          </a:p>
          <a:p>
            <a:pPr lvl="1"/>
            <a:r>
              <a:rPr lang="en-ZA" dirty="0" smtClean="0"/>
              <a:t>partial / partial method</a:t>
            </a:r>
          </a:p>
          <a:p>
            <a:pPr lvl="1"/>
            <a:r>
              <a:rPr lang="en-ZA" dirty="0" smtClean="0"/>
              <a:t>virtual</a:t>
            </a:r>
          </a:p>
          <a:p>
            <a:pPr lvl="1"/>
            <a:r>
              <a:rPr lang="en-ZA" dirty="0" smtClean="0"/>
              <a:t>sealed</a:t>
            </a:r>
          </a:p>
          <a:p>
            <a:pPr lvl="1"/>
            <a:r>
              <a:rPr lang="en-ZA" dirty="0" smtClean="0"/>
              <a:t>ref</a:t>
            </a:r>
          </a:p>
          <a:p>
            <a:pPr lvl="1"/>
            <a:r>
              <a:rPr lang="en-ZA" dirty="0" smtClean="0"/>
              <a:t>out</a:t>
            </a:r>
            <a:endParaRPr lang="en-ZA" dirty="0"/>
          </a:p>
        </p:txBody>
      </p:sp>
    </p:spTree>
    <p:extLst>
      <p:ext uri="{BB962C8B-B14F-4D97-AF65-F5344CB8AC3E}">
        <p14:creationId xmlns:p14="http://schemas.microsoft.com/office/powerpoint/2010/main" val="64360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.NET OO implementations</a:t>
            </a:r>
            <a:endParaRPr lang="en-ZA" dirty="0"/>
          </a:p>
        </p:txBody>
      </p:sp>
      <p:sp>
        <p:nvSpPr>
          <p:cNvPr id="3" name="Content Placeholder 2"/>
          <p:cNvSpPr>
            <a:spLocks noGrp="1"/>
          </p:cNvSpPr>
          <p:nvPr>
            <p:ph idx="1"/>
          </p:nvPr>
        </p:nvSpPr>
        <p:spPr>
          <a:xfrm>
            <a:off x="457200" y="985292"/>
            <a:ext cx="8229600" cy="4104456"/>
          </a:xfrm>
        </p:spPr>
        <p:txBody>
          <a:bodyPr>
            <a:normAutofit/>
          </a:bodyPr>
          <a:lstStyle/>
          <a:p>
            <a:r>
              <a:rPr lang="en-ZA" dirty="0" smtClean="0"/>
              <a:t>Inheritance (demo)</a:t>
            </a:r>
          </a:p>
          <a:p>
            <a:r>
              <a:rPr lang="en-ZA" dirty="0" smtClean="0"/>
              <a:t>Polymorphism </a:t>
            </a:r>
            <a:r>
              <a:rPr lang="en-ZA" dirty="0"/>
              <a:t>(demo)</a:t>
            </a:r>
            <a:endParaRPr lang="en-ZA" dirty="0" smtClean="0"/>
          </a:p>
          <a:p>
            <a:r>
              <a:rPr lang="en-ZA" dirty="0" smtClean="0"/>
              <a:t>Interfaces </a:t>
            </a:r>
            <a:r>
              <a:rPr lang="en-ZA" dirty="0"/>
              <a:t>(demo)</a:t>
            </a:r>
            <a:endParaRPr lang="en-ZA" dirty="0" smtClean="0"/>
          </a:p>
          <a:p>
            <a:endParaRPr lang="en-ZA" dirty="0"/>
          </a:p>
        </p:txBody>
      </p:sp>
    </p:spTree>
    <p:extLst>
      <p:ext uri="{BB962C8B-B14F-4D97-AF65-F5344CB8AC3E}">
        <p14:creationId xmlns:p14="http://schemas.microsoft.com/office/powerpoint/2010/main" val="246559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.NET OO “helpers”</a:t>
            </a:r>
            <a:endParaRPr lang="en-ZA" dirty="0"/>
          </a:p>
        </p:txBody>
      </p:sp>
      <p:sp>
        <p:nvSpPr>
          <p:cNvPr id="3" name="Content Placeholder 2"/>
          <p:cNvSpPr>
            <a:spLocks noGrp="1"/>
          </p:cNvSpPr>
          <p:nvPr>
            <p:ph idx="1"/>
          </p:nvPr>
        </p:nvSpPr>
        <p:spPr>
          <a:xfrm>
            <a:off x="457200" y="985292"/>
            <a:ext cx="8229600" cy="4104456"/>
          </a:xfrm>
        </p:spPr>
        <p:txBody>
          <a:bodyPr>
            <a:normAutofit/>
          </a:bodyPr>
          <a:lstStyle/>
          <a:p>
            <a:r>
              <a:rPr lang="en-ZA" dirty="0" err="1" smtClean="0"/>
              <a:t>typeof</a:t>
            </a:r>
            <a:r>
              <a:rPr lang="en-ZA" dirty="0" smtClean="0"/>
              <a:t> / </a:t>
            </a:r>
            <a:r>
              <a:rPr lang="en-ZA" dirty="0" err="1" smtClean="0"/>
              <a:t>GetType</a:t>
            </a:r>
            <a:r>
              <a:rPr lang="en-ZA" dirty="0" smtClean="0"/>
              <a:t>()</a:t>
            </a:r>
          </a:p>
          <a:p>
            <a:r>
              <a:rPr lang="en-ZA" dirty="0" smtClean="0"/>
              <a:t>casting</a:t>
            </a:r>
          </a:p>
          <a:p>
            <a:r>
              <a:rPr lang="en-ZA" dirty="0" smtClean="0"/>
              <a:t>is / as</a:t>
            </a:r>
          </a:p>
          <a:p>
            <a:r>
              <a:rPr lang="en-ZA" dirty="0" smtClean="0"/>
              <a:t>default</a:t>
            </a:r>
          </a:p>
          <a:p>
            <a:endParaRPr lang="en-ZA" dirty="0" smtClean="0"/>
          </a:p>
          <a:p>
            <a:endParaRPr lang="en-ZA" dirty="0"/>
          </a:p>
        </p:txBody>
      </p:sp>
    </p:spTree>
    <p:extLst>
      <p:ext uri="{BB962C8B-B14F-4D97-AF65-F5344CB8AC3E}">
        <p14:creationId xmlns:p14="http://schemas.microsoft.com/office/powerpoint/2010/main" val="192504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ZA" dirty="0" smtClean="0"/>
              <a:t>To Recap from Core Programming Concepts…</a:t>
            </a:r>
            <a:endParaRPr lang="en-ZA" dirty="0"/>
          </a:p>
        </p:txBody>
      </p:sp>
      <p:sp>
        <p:nvSpPr>
          <p:cNvPr id="5" name="Subtitle 4"/>
          <p:cNvSpPr>
            <a:spLocks noGrp="1"/>
          </p:cNvSpPr>
          <p:nvPr>
            <p:ph type="subTitle" idx="1"/>
          </p:nvPr>
        </p:nvSpPr>
        <p:spPr/>
        <p:txBody>
          <a:bodyPr/>
          <a:lstStyle/>
          <a:p>
            <a:endParaRPr lang="en-ZA"/>
          </a:p>
        </p:txBody>
      </p:sp>
    </p:spTree>
    <p:extLst>
      <p:ext uri="{BB962C8B-B14F-4D97-AF65-F5344CB8AC3E}">
        <p14:creationId xmlns:p14="http://schemas.microsoft.com/office/powerpoint/2010/main" val="387211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13284"/>
            <a:ext cx="8208912" cy="3891651"/>
          </a:xfrm>
        </p:spPr>
        <p:txBody>
          <a:bodyPr>
            <a:normAutofit/>
          </a:bodyPr>
          <a:lstStyle/>
          <a:p>
            <a:r>
              <a:rPr lang="en-US" dirty="0"/>
              <a:t>Dependency Injection (DI</a:t>
            </a:r>
            <a:r>
              <a:rPr lang="en-US" sz="2000" dirty="0" smtClean="0"/>
              <a:t>)</a:t>
            </a:r>
            <a:endParaRPr lang="en-ZA" sz="2000" dirty="0" smtClean="0"/>
          </a:p>
        </p:txBody>
      </p:sp>
      <p:sp>
        <p:nvSpPr>
          <p:cNvPr id="9" name="Rectangle 8"/>
          <p:cNvSpPr/>
          <p:nvPr/>
        </p:nvSpPr>
        <p:spPr>
          <a:xfrm>
            <a:off x="467544" y="2001788"/>
            <a:ext cx="8424936" cy="26559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 : </a:t>
            </a:r>
            <a:r>
              <a:rPr lang="en-US" sz="1200" dirty="0" err="1">
                <a:solidFill>
                  <a:srgbClr val="00008B"/>
                </a:solidFill>
                <a:highlight>
                  <a:srgbClr val="FFFFFF"/>
                </a:highlight>
                <a:latin typeface="Consolas" panose="020B0609020204030204" pitchFamily="49" charset="0"/>
              </a:rPr>
              <a:t>IService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readonly</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IPaymentGateway</a:t>
            </a:r>
            <a:r>
              <a:rPr lang="en-US" sz="1200" dirty="0">
                <a:solidFill>
                  <a:srgbClr val="000000"/>
                </a:solidFill>
                <a:highlight>
                  <a:srgbClr val="FFFFFF"/>
                </a:highlight>
                <a:latin typeface="Consolas" panose="020B0609020204030204" pitchFamily="49" charset="0"/>
              </a:rPr>
              <a:t> </a:t>
            </a:r>
            <a:r>
              <a:rPr lang="en-US" sz="1200" dirty="0" err="1" smtClean="0">
                <a:solidFill>
                  <a:srgbClr val="80008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a:t>
            </a:r>
            <a:r>
              <a:rPr lang="en-US" sz="1200" dirty="0" err="1">
                <a:solidFill>
                  <a:srgbClr val="00008B"/>
                </a:solidFill>
                <a:highlight>
                  <a:srgbClr val="FFFFFF"/>
                </a:highlight>
                <a:latin typeface="Consolas" panose="020B0609020204030204" pitchFamily="49" charset="0"/>
              </a:rPr>
              <a:t>IPaymentGateway</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80008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Response</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MakeMePoor</a:t>
            </a:r>
            <a:r>
              <a:rPr lang="en-US" sz="1200" dirty="0">
                <a:solidFill>
                  <a:srgbClr val="000000"/>
                </a:solidFill>
                <a:highlight>
                  <a:srgbClr val="FFFFFF"/>
                </a:highlight>
                <a:latin typeface="Consolas" panose="020B0609020204030204" pitchFamily="49" charset="0"/>
              </a:rPr>
              <a:t>(</a:t>
            </a:r>
            <a:r>
              <a:rPr lang="en-US" sz="1200" dirty="0" err="1">
                <a:solidFill>
                  <a:srgbClr val="00008B"/>
                </a:solidFill>
                <a:highlight>
                  <a:srgbClr val="FFFFFF"/>
                </a:highlight>
                <a:latin typeface="Consolas" panose="020B0609020204030204" pitchFamily="49" charset="0"/>
              </a:rPr>
              <a:t>CreditCardDetails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creditCardDetails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TransactionDetails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txDetails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800080"/>
                </a:solidFill>
                <a:highlight>
                  <a:srgbClr val="FFFFFF"/>
                </a:highlight>
                <a:latin typeface="Consolas" panose="020B0609020204030204" pitchFamily="49" charset="0"/>
              </a:rPr>
              <a:t>paymentGateway</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Debit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creditCardDetails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txDetails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b="1" dirty="0">
              <a:solidFill>
                <a:schemeClr val="accent1">
                  <a:lumMod val="75000"/>
                </a:schemeClr>
              </a:solidFill>
            </a:endParaRPr>
          </a:p>
        </p:txBody>
      </p:sp>
      <p:pic>
        <p:nvPicPr>
          <p:cNvPr id="10242" name="Picture 2" descr="Ff921152.81db980b-fa2d-4fe3-b6b6-f40995120159(en-us,PandP.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542" y="1512034"/>
            <a:ext cx="4322623" cy="32033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28864"/>
            <a:ext cx="8229600" cy="588409"/>
          </a:xfrm>
          <a:ln>
            <a:noFill/>
          </a:ln>
        </p:spPr>
        <p:txBody>
          <a:bodyPr>
            <a:normAutofit/>
          </a:bodyPr>
          <a:lstStyle/>
          <a:p>
            <a:r>
              <a:rPr lang="en-US" dirty="0" smtClean="0"/>
              <a:t>Design patterns - structural</a:t>
            </a:r>
            <a:endParaRPr lang="en-ZA" dirty="0"/>
          </a:p>
        </p:txBody>
      </p:sp>
      <p:sp>
        <p:nvSpPr>
          <p:cNvPr id="8" name="Rectangle 7"/>
          <p:cNvSpPr/>
          <p:nvPr/>
        </p:nvSpPr>
        <p:spPr>
          <a:xfrm>
            <a:off x="323528" y="1785765"/>
            <a:ext cx="8424936" cy="26559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readonly</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MyPaymentGateway</a:t>
            </a:r>
            <a:r>
              <a:rPr lang="en-US" sz="1200" dirty="0">
                <a:solidFill>
                  <a:srgbClr val="000000"/>
                </a:solidFill>
                <a:highlight>
                  <a:srgbClr val="FFFFFF"/>
                </a:highlight>
                <a:latin typeface="Consolas" panose="020B0609020204030204" pitchFamily="49" charset="0"/>
              </a:rPr>
              <a:t> </a:t>
            </a:r>
            <a:r>
              <a:rPr lang="en-US" sz="1200" dirty="0" err="1">
                <a:solidFill>
                  <a:srgbClr val="80008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80008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MyPaymentGateway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Response</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MakeMePoor</a:t>
            </a:r>
            <a:r>
              <a:rPr lang="en-US" sz="1200" dirty="0">
                <a:solidFill>
                  <a:srgbClr val="000000"/>
                </a:solidFill>
                <a:highlight>
                  <a:srgbClr val="FFFFFF"/>
                </a:highlight>
                <a:latin typeface="Consolas" panose="020B0609020204030204" pitchFamily="49" charset="0"/>
              </a:rPr>
              <a:t>(</a:t>
            </a:r>
            <a:r>
              <a:rPr lang="en-US" sz="1200" dirty="0" err="1">
                <a:solidFill>
                  <a:srgbClr val="00008B"/>
                </a:solidFill>
                <a:highlight>
                  <a:srgbClr val="FFFFFF"/>
                </a:highlight>
                <a:latin typeface="Consolas" panose="020B0609020204030204" pitchFamily="49" charset="0"/>
              </a:rPr>
              <a:t>CreditCardDetails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creditCardDetails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TransactionDetails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txDetails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800080"/>
                </a:solidFill>
                <a:highlight>
                  <a:srgbClr val="FFFFFF"/>
                </a:highlight>
                <a:latin typeface="Consolas" panose="020B0609020204030204" pitchFamily="49" charset="0"/>
              </a:rPr>
              <a:t>paymentGateway</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Debit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creditCardDetails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txDetails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b="1" dirty="0">
              <a:solidFill>
                <a:schemeClr val="accent1">
                  <a:lumMod val="75000"/>
                </a:schemeClr>
              </a:solidFill>
            </a:endParaRPr>
          </a:p>
        </p:txBody>
      </p:sp>
    </p:spTree>
    <p:extLst>
      <p:ext uri="{BB962C8B-B14F-4D97-AF65-F5344CB8AC3E}">
        <p14:creationId xmlns:p14="http://schemas.microsoft.com/office/powerpoint/2010/main" val="61588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par>
                                <p:cTn id="15" presetID="2" presetClass="entr" presetSubtype="4" fill="hold" grpId="1"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ppt_x"/>
                                          </p:val>
                                        </p:tav>
                                        <p:tav tm="100000">
                                          <p:val>
                                            <p:strVal val="#ppt_x"/>
                                          </p:val>
                                        </p:tav>
                                      </p:tavLst>
                                    </p:anim>
                                    <p:anim calcmode="lin" valueType="num">
                                      <p:cBhvr additive="base">
                                        <p:cTn id="2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10242"/>
                                        </p:tgtEl>
                                        <p:attrNameLst>
                                          <p:attrName>ppt_x</p:attrName>
                                        </p:attrNameLst>
                                      </p:cBhvr>
                                      <p:tavLst>
                                        <p:tav tm="0">
                                          <p:val>
                                            <p:strVal val="ppt_x"/>
                                          </p:val>
                                        </p:tav>
                                        <p:tav tm="100000">
                                          <p:val>
                                            <p:strVal val="ppt_x"/>
                                          </p:val>
                                        </p:tav>
                                      </p:tavLst>
                                    </p:anim>
                                    <p:anim calcmode="lin" valueType="num">
                                      <p:cBhvr additive="base">
                                        <p:cTn id="33" dur="500"/>
                                        <p:tgtEl>
                                          <p:spTgt spid="10242"/>
                                        </p:tgtEl>
                                        <p:attrNameLst>
                                          <p:attrName>ppt_y</p:attrName>
                                        </p:attrNameLst>
                                      </p:cBhvr>
                                      <p:tavLst>
                                        <p:tav tm="0">
                                          <p:val>
                                            <p:strVal val="ppt_y"/>
                                          </p:val>
                                        </p:tav>
                                        <p:tav tm="100000">
                                          <p:val>
                                            <p:strVal val="1+ppt_h/2"/>
                                          </p:val>
                                        </p:tav>
                                      </p:tavLst>
                                    </p:anim>
                                    <p:set>
                                      <p:cBhvr>
                                        <p:cTn id="34" dur="1" fill="hold">
                                          <p:stCondLst>
                                            <p:cond delay="499"/>
                                          </p:stCondLst>
                                        </p:cTn>
                                        <p:tgtEl>
                                          <p:spTgt spid="102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dirty="0"/>
              <a:t>Design </a:t>
            </a:r>
            <a:r>
              <a:rPr lang="en-US" dirty="0" smtClean="0"/>
              <a:t>patterns</a:t>
            </a:r>
            <a:endParaRPr lang="en-ZA" dirty="0"/>
          </a:p>
        </p:txBody>
      </p:sp>
      <p:sp>
        <p:nvSpPr>
          <p:cNvPr id="3" name="Content Placeholder 2"/>
          <p:cNvSpPr>
            <a:spLocks noGrp="1"/>
          </p:cNvSpPr>
          <p:nvPr>
            <p:ph idx="1"/>
          </p:nvPr>
        </p:nvSpPr>
        <p:spPr>
          <a:xfrm>
            <a:off x="467544" y="910065"/>
            <a:ext cx="8208912" cy="3891651"/>
          </a:xfrm>
        </p:spPr>
        <p:txBody>
          <a:bodyPr>
            <a:normAutofit/>
          </a:bodyPr>
          <a:lstStyle/>
          <a:p>
            <a:r>
              <a:rPr lang="en-US" dirty="0"/>
              <a:t>Inversion of Control (IOC) container for DI</a:t>
            </a:r>
            <a:endParaRPr lang="en-ZA" dirty="0"/>
          </a:p>
        </p:txBody>
      </p:sp>
      <p:sp>
        <p:nvSpPr>
          <p:cNvPr id="6" name="Rectangle 5"/>
          <p:cNvSpPr/>
          <p:nvPr/>
        </p:nvSpPr>
        <p:spPr>
          <a:xfrm>
            <a:off x="2501516" y="1795382"/>
            <a:ext cx="4320480" cy="29163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PaymentController</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readonly</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IService</a:t>
            </a:r>
            <a:r>
              <a:rPr lang="en-US" sz="1200" dirty="0">
                <a:solidFill>
                  <a:srgbClr val="000000"/>
                </a:solidFill>
                <a:highlight>
                  <a:srgbClr val="FFFFFF"/>
                </a:highlight>
                <a:latin typeface="Consolas" panose="020B0609020204030204" pitchFamily="49" charset="0"/>
              </a:rPr>
              <a:t> </a:t>
            </a:r>
            <a:r>
              <a:rPr lang="en-US" sz="1200" dirty="0" smtClean="0">
                <a:solidFill>
                  <a:srgbClr val="800080"/>
                </a:solidFill>
                <a:highlight>
                  <a:srgbClr val="FFFFFF"/>
                </a:highlight>
                <a:latin typeface="Consolas" panose="020B0609020204030204" pitchFamily="49" charset="0"/>
              </a:rPr>
              <a:t>service</a:t>
            </a:r>
            <a:r>
              <a:rPr lang="en-US" sz="1200" dirty="0" smtClean="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PaymentController</a:t>
            </a:r>
            <a:r>
              <a:rPr lang="en-US" sz="1200" dirty="0">
                <a:solidFill>
                  <a:srgbClr val="000000"/>
                </a:solidFill>
                <a:highlight>
                  <a:srgbClr val="FFFFFF"/>
                </a:highlight>
                <a:latin typeface="Consolas" panose="020B0609020204030204" pitchFamily="49" charset="0"/>
              </a:rPr>
              <a:t>(</a:t>
            </a:r>
            <a:r>
              <a:rPr lang="en-US" sz="1200" dirty="0" err="1">
                <a:solidFill>
                  <a:srgbClr val="00008B"/>
                </a:solidFill>
                <a:highlight>
                  <a:srgbClr val="FFFFFF"/>
                </a:highlight>
                <a:latin typeface="Consolas" panose="020B0609020204030204" pitchFamily="49" charset="0"/>
              </a:rPr>
              <a:t>IService</a:t>
            </a:r>
            <a:r>
              <a:rPr lang="en-US" sz="1200" dirty="0">
                <a:solidFill>
                  <a:srgbClr val="000000"/>
                </a:solidFill>
                <a:highlight>
                  <a:srgbClr val="FFFFFF"/>
                </a:highlight>
                <a:latin typeface="Consolas" panose="020B0609020204030204" pitchFamily="49" charset="0"/>
              </a:rPr>
              <a:t> service)</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smtClean="0">
                <a:solidFill>
                  <a:srgbClr val="0000FF"/>
                </a:solidFill>
                <a:highlight>
                  <a:srgbClr val="FFFFFF"/>
                </a:highlight>
                <a:latin typeface="Consolas" panose="020B0609020204030204" pitchFamily="49" charset="0"/>
              </a:rPr>
              <a:t>this</a:t>
            </a:r>
            <a:r>
              <a:rPr lang="en-US" sz="1200" dirty="0" err="1" smtClean="0">
                <a:solidFill>
                  <a:srgbClr val="000000"/>
                </a:solidFill>
                <a:highlight>
                  <a:srgbClr val="FFFFFF"/>
                </a:highlight>
                <a:latin typeface="Consolas" panose="020B0609020204030204" pitchFamily="49" charset="0"/>
              </a:rPr>
              <a:t>.</a:t>
            </a:r>
            <a:r>
              <a:rPr lang="en-US" sz="1200" dirty="0" err="1" smtClean="0">
                <a:solidFill>
                  <a:srgbClr val="800080"/>
                </a:solidFill>
                <a:highlight>
                  <a:srgbClr val="FFFFFF"/>
                </a:highlight>
                <a:latin typeface="Consolas" panose="020B0609020204030204" pitchFamily="49" charset="0"/>
              </a:rPr>
              <a:t>service</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service;    </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ActionResult</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Pay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smtClean="0">
                <a:solidFill>
                  <a:srgbClr val="0000FF"/>
                </a:solidFill>
                <a:highlight>
                  <a:srgbClr val="FFFFFF"/>
                </a:highlight>
                <a:latin typeface="Consolas" panose="020B0609020204030204" pitchFamily="49" charset="0"/>
              </a:rPr>
              <a:t>this</a:t>
            </a:r>
            <a:r>
              <a:rPr lang="en-US" sz="1200" dirty="0" err="1" smtClean="0">
                <a:solidFill>
                  <a:srgbClr val="000000"/>
                </a:solidFill>
                <a:highlight>
                  <a:srgbClr val="FFFFFF"/>
                </a:highlight>
                <a:latin typeface="Consolas" panose="020B0609020204030204" pitchFamily="49" charset="0"/>
              </a:rPr>
              <a:t>.</a:t>
            </a:r>
            <a:r>
              <a:rPr lang="en-US" sz="1200" dirty="0" err="1" smtClean="0">
                <a:solidFill>
                  <a:srgbClr val="800080"/>
                </a:solidFill>
                <a:highlight>
                  <a:srgbClr val="FFFFFF"/>
                </a:highlight>
                <a:latin typeface="Consolas" panose="020B0609020204030204" pitchFamily="49" charset="0"/>
              </a:rPr>
              <a:t>service</a:t>
            </a:r>
            <a:r>
              <a:rPr lang="en-US" sz="1200" dirty="0" err="1" smtClean="0">
                <a:solidFill>
                  <a:srgbClr val="000000"/>
                </a:solidFill>
                <a:highlight>
                  <a:srgbClr val="FFFFFF"/>
                </a:highlight>
                <a:latin typeface="Consolas" panose="020B0609020204030204" pitchFamily="49" charset="0"/>
              </a:rPr>
              <a:t>.</a:t>
            </a:r>
            <a:r>
              <a:rPr lang="en-US" sz="1200" dirty="0" err="1" smtClean="0">
                <a:solidFill>
                  <a:srgbClr val="008B8B"/>
                </a:solidFill>
                <a:highlight>
                  <a:srgbClr val="FFFFFF"/>
                </a:highlight>
                <a:latin typeface="Consolas" panose="020B0609020204030204" pitchFamily="49" charset="0"/>
              </a:rPr>
              <a:t>MakeMePoor</a:t>
            </a:r>
            <a:r>
              <a:rPr lang="en-US" sz="1200" dirty="0" smtClean="0">
                <a:solidFill>
                  <a:srgbClr val="000000"/>
                </a:solidFill>
                <a:highlight>
                  <a:srgbClr val="FFFFFF"/>
                </a:highlight>
                <a:latin typeface="Consolas" panose="020B0609020204030204" pitchFamily="49" charset="0"/>
              </a:rPr>
              <a:t>(</a:t>
            </a:r>
            <a:r>
              <a:rPr lang="en-US" sz="1200" dirty="0" smtClean="0">
                <a:solidFill>
                  <a:srgbClr val="0000FF"/>
                </a:solidFill>
                <a:highlight>
                  <a:srgbClr val="FFFFFF"/>
                </a:highlight>
                <a:latin typeface="Consolas" panose="020B0609020204030204" pitchFamily="49" charset="0"/>
              </a:rPr>
              <a:t>…</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View</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a:t>
            </a:r>
            <a:endParaRPr lang="en-ZA" sz="1200" b="1" dirty="0">
              <a:solidFill>
                <a:schemeClr val="accent1">
                  <a:lumMod val="75000"/>
                </a:schemeClr>
              </a:solidFill>
            </a:endParaRPr>
          </a:p>
        </p:txBody>
      </p:sp>
      <p:sp>
        <p:nvSpPr>
          <p:cNvPr id="5" name="Rectangle 4"/>
          <p:cNvSpPr/>
          <p:nvPr/>
        </p:nvSpPr>
        <p:spPr>
          <a:xfrm>
            <a:off x="341276" y="2065412"/>
            <a:ext cx="8640960" cy="2376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Bootstrapper</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internal</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IUnityContainer</a:t>
            </a:r>
            <a:r>
              <a:rPr lang="en-US" sz="1200" dirty="0">
                <a:solidFill>
                  <a:srgbClr val="000000"/>
                </a:solidFill>
                <a:highlight>
                  <a:srgbClr val="FFFFFF"/>
                </a:highlight>
                <a:latin typeface="Consolas" panose="020B0609020204030204" pitchFamily="49" charset="0"/>
              </a:rPr>
              <a:t> </a:t>
            </a:r>
            <a:r>
              <a:rPr lang="en-US" sz="1200" dirty="0" smtClean="0">
                <a:solidFill>
                  <a:srgbClr val="800080"/>
                </a:solidFill>
                <a:highlight>
                  <a:srgbClr val="FFFFFF"/>
                </a:highlight>
                <a:latin typeface="Consolas" panose="020B0609020204030204" pitchFamily="49" charset="0"/>
              </a:rPr>
              <a:t>container</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UnityContainer</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Configure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smtClean="0">
                <a:solidFill>
                  <a:srgbClr val="800080"/>
                </a:solidFill>
                <a:highlight>
                  <a:srgbClr val="FFFFFF"/>
                </a:highlight>
                <a:latin typeface="Consolas" panose="020B0609020204030204" pitchFamily="49" charset="0"/>
              </a:rPr>
              <a:t>container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RegisterType</a:t>
            </a:r>
            <a:r>
              <a:rPr lang="en-US" sz="1200" dirty="0">
                <a:solidFill>
                  <a:srgbClr val="000000"/>
                </a:solidFill>
                <a:highlight>
                  <a:srgbClr val="FFFFFF"/>
                </a:highlight>
                <a:latin typeface="Consolas" panose="020B0609020204030204" pitchFamily="49" charset="0"/>
              </a:rPr>
              <a:t>&lt;</a:t>
            </a:r>
            <a:r>
              <a:rPr lang="en-US" sz="1200" dirty="0" err="1">
                <a:solidFill>
                  <a:srgbClr val="00008B"/>
                </a:solidFill>
                <a:highlight>
                  <a:srgbClr val="FFFFFF"/>
                </a:highlight>
                <a:latin typeface="Consolas" panose="020B0609020204030204" pitchFamily="49" charset="0"/>
              </a:rPr>
              <a:t>IPaymentGateWay</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MyPaymentGateway</a:t>
            </a:r>
            <a:r>
              <a:rPr lang="en-US" sz="1200" dirty="0">
                <a:solidFill>
                  <a:srgbClr val="000000"/>
                </a:solidFill>
                <a:highlight>
                  <a:srgbClr val="FFFFFF"/>
                </a:highlight>
                <a:latin typeface="Consolas" panose="020B0609020204030204" pitchFamily="49" charset="0"/>
              </a:rPr>
              <a:t>&gt;(</a:t>
            </a:r>
            <a:r>
              <a:rPr lang="en-US" sz="1200" dirty="0" err="1">
                <a:solidFill>
                  <a:srgbClr val="008B8B"/>
                </a:solidFill>
                <a:highlight>
                  <a:srgbClr val="FFFFFF"/>
                </a:highlight>
                <a:latin typeface="Consolas" panose="020B0609020204030204" pitchFamily="49" charset="0"/>
              </a:rPr>
              <a:t>GetLifeTimeManager</a:t>
            </a:r>
            <a:r>
              <a:rPr lang="en-US" sz="1200" dirty="0">
                <a:solidFill>
                  <a:srgbClr val="000000"/>
                </a:solidFill>
                <a:highlight>
                  <a:srgbClr val="FFFFFF"/>
                </a:highlight>
                <a:latin typeface="Consolas" panose="020B0609020204030204" pitchFamily="49" charset="0"/>
              </a:rPr>
              <a:t>&lt;</a:t>
            </a:r>
            <a:r>
              <a:rPr lang="en-US" sz="1200" dirty="0" err="1">
                <a:solidFill>
                  <a:srgbClr val="00008B"/>
                </a:solidFill>
                <a:highlight>
                  <a:srgbClr val="FFFFFF"/>
                </a:highlight>
                <a:latin typeface="Consolas" panose="020B0609020204030204" pitchFamily="49" charset="0"/>
              </a:rPr>
              <a:t>IPaymentGateWay</a:t>
            </a:r>
            <a:r>
              <a:rPr lang="en-US" sz="1200" dirty="0">
                <a:solidFill>
                  <a:srgbClr val="000000"/>
                </a:solidFill>
                <a:highlight>
                  <a:srgbClr val="FFFFFF"/>
                </a:highlight>
                <a:latin typeface="Consolas" panose="020B0609020204030204" pitchFamily="49" charset="0"/>
              </a:rPr>
              <a:t>&gt;());</a:t>
            </a:r>
          </a:p>
          <a:p>
            <a:r>
              <a:rPr lang="en-US" sz="1200" dirty="0">
                <a:solidFill>
                  <a:srgbClr val="000000"/>
                </a:solidFill>
                <a:highlight>
                  <a:srgbClr val="FFFFFF"/>
                </a:highlight>
                <a:latin typeface="Consolas" panose="020B0609020204030204" pitchFamily="49" charset="0"/>
              </a:rPr>
              <a:t>        </a:t>
            </a:r>
            <a:r>
              <a:rPr lang="en-US" sz="1200" dirty="0" smtClean="0">
                <a:solidFill>
                  <a:srgbClr val="800080"/>
                </a:solidFill>
                <a:highlight>
                  <a:srgbClr val="FFFFFF"/>
                </a:highlight>
                <a:latin typeface="Consolas" panose="020B0609020204030204" pitchFamily="49" charset="0"/>
              </a:rPr>
              <a:t>container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RegisterType</a:t>
            </a:r>
            <a:r>
              <a:rPr lang="en-US" sz="1200" dirty="0">
                <a:solidFill>
                  <a:srgbClr val="000000"/>
                </a:solidFill>
                <a:highlight>
                  <a:srgbClr val="FFFFFF"/>
                </a:highlight>
                <a:latin typeface="Consolas" panose="020B0609020204030204" pitchFamily="49" charset="0"/>
              </a:rPr>
              <a:t>&lt;</a:t>
            </a:r>
            <a:r>
              <a:rPr lang="en-US" sz="1200" dirty="0" err="1">
                <a:solidFill>
                  <a:srgbClr val="00008B"/>
                </a:solidFill>
                <a:highlight>
                  <a:srgbClr val="FFFFFF"/>
                </a:highlight>
                <a:latin typeface="Consolas" panose="020B0609020204030204" pitchFamily="49" charset="0"/>
              </a:rPr>
              <a:t>IService</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&gt;(</a:t>
            </a:r>
            <a:r>
              <a:rPr lang="en-US" sz="1200" dirty="0" err="1">
                <a:solidFill>
                  <a:srgbClr val="008B8B"/>
                </a:solidFill>
                <a:highlight>
                  <a:srgbClr val="FFFFFF"/>
                </a:highlight>
                <a:latin typeface="Consolas" panose="020B0609020204030204" pitchFamily="49" charset="0"/>
              </a:rPr>
              <a:t>GetLifeTimeManager</a:t>
            </a:r>
            <a:r>
              <a:rPr lang="en-US" sz="1200" dirty="0">
                <a:solidFill>
                  <a:srgbClr val="000000"/>
                </a:solidFill>
                <a:highlight>
                  <a:srgbClr val="FFFFFF"/>
                </a:highlight>
                <a:latin typeface="Consolas" panose="020B0609020204030204" pitchFamily="49" charset="0"/>
              </a:rPr>
              <a:t>&lt;</a:t>
            </a:r>
            <a:r>
              <a:rPr lang="en-US" sz="1200" dirty="0" err="1">
                <a:solidFill>
                  <a:srgbClr val="00008B"/>
                </a:solidFill>
                <a:highlight>
                  <a:srgbClr val="FFFFFF"/>
                </a:highlight>
                <a:latin typeface="Consolas" panose="020B0609020204030204" pitchFamily="49" charset="0"/>
              </a:rPr>
              <a:t>IService</a:t>
            </a:r>
            <a:r>
              <a:rPr lang="en-US" sz="1200" dirty="0">
                <a:solidFill>
                  <a:srgbClr val="000000"/>
                </a:solidFill>
                <a:highlight>
                  <a:srgbClr val="FFFFFF"/>
                </a:highlight>
                <a:latin typeface="Consolas" panose="020B0609020204030204" pitchFamily="49" charset="0"/>
              </a:rPr>
              <a:t>&gt;());</a:t>
            </a:r>
          </a:p>
          <a:p>
            <a:r>
              <a:rPr lang="en-US" sz="1200" dirty="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a:t>
            </a:r>
            <a:endParaRPr lang="en-ZA" sz="1200" b="1" dirty="0">
              <a:solidFill>
                <a:schemeClr val="accent1">
                  <a:lumMod val="75000"/>
                </a:schemeClr>
              </a:solidFill>
            </a:endParaRPr>
          </a:p>
        </p:txBody>
      </p:sp>
    </p:spTree>
    <p:extLst>
      <p:ext uri="{BB962C8B-B14F-4D97-AF65-F5344CB8AC3E}">
        <p14:creationId xmlns:p14="http://schemas.microsoft.com/office/powerpoint/2010/main" val="23599288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par>
                                <p:cTn id="15" presetID="2" presetClass="entr" presetSubtype="4"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6"/>
                                        </p:tgtEl>
                                        <p:attrNameLst>
                                          <p:attrName>ppt_x</p:attrName>
                                        </p:attrNameLst>
                                      </p:cBhvr>
                                      <p:tavLst>
                                        <p:tav tm="0">
                                          <p:val>
                                            <p:strVal val="ppt_x"/>
                                          </p:val>
                                        </p:tav>
                                        <p:tav tm="100000">
                                          <p:val>
                                            <p:strVal val="ppt_x"/>
                                          </p:val>
                                        </p:tav>
                                      </p:tavLst>
                                    </p:anim>
                                    <p:anim calcmode="lin" valueType="num">
                                      <p:cBhvr additive="base">
                                        <p:cTn id="23" dur="500"/>
                                        <p:tgtEl>
                                          <p:spTgt spid="6"/>
                                        </p:tgtEl>
                                        <p:attrNameLst>
                                          <p:attrName>ppt_y</p:attrName>
                                        </p:attrNameLst>
                                      </p:cBhvr>
                                      <p:tavLst>
                                        <p:tav tm="0">
                                          <p:val>
                                            <p:strVal val="ppt_y"/>
                                          </p:val>
                                        </p:tav>
                                        <p:tav tm="100000">
                                          <p:val>
                                            <p:strVal val="1+ppt_h/2"/>
                                          </p:val>
                                        </p:tav>
                                      </p:tavLst>
                                    </p:anim>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439652" y="2422729"/>
            <a:ext cx="6408712" cy="2664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8000"/>
                </a:solidFill>
                <a:highlight>
                  <a:srgbClr val="FFFFFF"/>
                </a:highlight>
                <a:latin typeface="Consolas" panose="020B0609020204030204" pitchFamily="49" charset="0"/>
              </a:rPr>
              <a:t>//Method injection</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Response</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MakeMePoor</a:t>
            </a:r>
            <a:r>
              <a:rPr lang="en-US" sz="1200" dirty="0">
                <a:solidFill>
                  <a:srgbClr val="000000"/>
                </a:solidFill>
                <a:highlight>
                  <a:srgbClr val="FFFFFF"/>
                </a:highlight>
                <a:latin typeface="Consolas" panose="020B0609020204030204" pitchFamily="49" charset="0"/>
              </a:rPr>
              <a:t>(</a:t>
            </a:r>
            <a:r>
              <a:rPr lang="en-US" sz="1200" dirty="0" err="1">
                <a:solidFill>
                  <a:srgbClr val="00008B"/>
                </a:solidFill>
                <a:highlight>
                  <a:srgbClr val="FFFFFF"/>
                </a:highlight>
                <a:latin typeface="Consolas" panose="020B0609020204030204" pitchFamily="49" charset="0"/>
              </a:rPr>
              <a:t>IPaymentGateway</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paymentGateway</a:t>
            </a:r>
            <a:r>
              <a:rPr lang="en-US" sz="1200" dirty="0" smtClean="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8B"/>
                </a:solidFill>
                <a:highlight>
                  <a:srgbClr val="FFFFFF"/>
                </a:highlight>
                <a:latin typeface="Consolas" panose="020B0609020204030204" pitchFamily="49" charset="0"/>
              </a:rPr>
              <a:t>CreditCardDetails</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creditCardDetails</a:t>
            </a:r>
            <a:r>
              <a:rPr lang="en-US" sz="1200" dirty="0" smtClean="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8B"/>
                </a:solidFill>
                <a:highlight>
                  <a:srgbClr val="FFFFFF"/>
                </a:highlight>
                <a:latin typeface="Consolas" panose="020B0609020204030204" pitchFamily="49" charset="0"/>
              </a:rPr>
              <a:t>TransactionDetails</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txDetails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paymentGateway.</a:t>
            </a:r>
            <a:r>
              <a:rPr lang="en-US" sz="1200" dirty="0" err="1">
                <a:solidFill>
                  <a:srgbClr val="008B8B"/>
                </a:solidFill>
                <a:highlight>
                  <a:srgbClr val="FFFFFF"/>
                </a:highlight>
                <a:latin typeface="Consolas" panose="020B0609020204030204" pitchFamily="49" charset="0"/>
              </a:rPr>
              <a:t>Debit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creditCardDetails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txDetails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b="1" dirty="0">
              <a:solidFill>
                <a:schemeClr val="accent1">
                  <a:lumMod val="75000"/>
                </a:schemeClr>
              </a:solidFill>
            </a:endParaRPr>
          </a:p>
        </p:txBody>
      </p:sp>
      <p:sp>
        <p:nvSpPr>
          <p:cNvPr id="9" name="Rectangle 8"/>
          <p:cNvSpPr/>
          <p:nvPr/>
        </p:nvSpPr>
        <p:spPr>
          <a:xfrm>
            <a:off x="970081" y="2028047"/>
            <a:ext cx="6408712" cy="2664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8000"/>
                </a:solidFill>
                <a:highlight>
                  <a:srgbClr val="FFFFFF"/>
                </a:highlight>
                <a:latin typeface="Consolas" panose="020B0609020204030204" pitchFamily="49" charset="0"/>
              </a:rPr>
              <a:t>//Property injection</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Dependency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IPaymentGateway</a:t>
            </a:r>
            <a:r>
              <a:rPr lang="en-US" sz="1200" dirty="0">
                <a:solidFill>
                  <a:srgbClr val="000000"/>
                </a:solidFill>
                <a:highlight>
                  <a:srgbClr val="FFFFFF"/>
                </a:highlight>
                <a:latin typeface="Consolas" panose="020B0609020204030204" pitchFamily="49" charset="0"/>
              </a:rPr>
              <a:t> </a:t>
            </a:r>
            <a:r>
              <a:rPr lang="en-US" sz="1200" dirty="0" err="1" smtClean="0">
                <a:solidFill>
                  <a:srgbClr val="800080"/>
                </a:solidFill>
                <a:highlight>
                  <a:srgbClr val="FFFFFF"/>
                </a:highlight>
                <a:latin typeface="Consolas" panose="020B0609020204030204" pitchFamily="49" charset="0"/>
              </a:rPr>
              <a:t>paymentGateway</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b="1" dirty="0">
              <a:solidFill>
                <a:schemeClr val="accent1">
                  <a:lumMod val="75000"/>
                </a:schemeClr>
              </a:solidFill>
            </a:endParaRPr>
          </a:p>
        </p:txBody>
      </p:sp>
      <p:sp>
        <p:nvSpPr>
          <p:cNvPr id="2" name="Title 1"/>
          <p:cNvSpPr>
            <a:spLocks noGrp="1"/>
          </p:cNvSpPr>
          <p:nvPr>
            <p:ph type="title"/>
          </p:nvPr>
        </p:nvSpPr>
        <p:spPr>
          <a:xfrm>
            <a:off x="457200" y="228864"/>
            <a:ext cx="8229600" cy="588409"/>
          </a:xfrm>
          <a:ln>
            <a:noFill/>
          </a:ln>
        </p:spPr>
        <p:txBody>
          <a:bodyPr>
            <a:normAutofit/>
          </a:bodyPr>
          <a:lstStyle/>
          <a:p>
            <a:r>
              <a:rPr lang="en-US" dirty="0"/>
              <a:t>Design </a:t>
            </a:r>
            <a:r>
              <a:rPr lang="en-US" dirty="0" smtClean="0"/>
              <a:t>patterns</a:t>
            </a:r>
            <a:endParaRPr lang="en-ZA" dirty="0"/>
          </a:p>
        </p:txBody>
      </p:sp>
      <p:sp>
        <p:nvSpPr>
          <p:cNvPr id="3" name="Content Placeholder 2"/>
          <p:cNvSpPr>
            <a:spLocks noGrp="1"/>
          </p:cNvSpPr>
          <p:nvPr>
            <p:ph idx="1"/>
          </p:nvPr>
        </p:nvSpPr>
        <p:spPr>
          <a:xfrm>
            <a:off x="467544" y="910065"/>
            <a:ext cx="5832648" cy="507275"/>
          </a:xfrm>
        </p:spPr>
        <p:txBody>
          <a:bodyPr>
            <a:normAutofit/>
          </a:bodyPr>
          <a:lstStyle/>
          <a:p>
            <a:r>
              <a:rPr lang="en-US" dirty="0"/>
              <a:t>Dependency Injection types</a:t>
            </a:r>
            <a:endParaRPr lang="en-ZA" dirty="0"/>
          </a:p>
        </p:txBody>
      </p:sp>
      <p:sp>
        <p:nvSpPr>
          <p:cNvPr id="6" name="Rectangle 5"/>
          <p:cNvSpPr/>
          <p:nvPr/>
        </p:nvSpPr>
        <p:spPr>
          <a:xfrm>
            <a:off x="500509" y="1633364"/>
            <a:ext cx="6408712" cy="2664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8000"/>
                </a:solidFill>
                <a:highlight>
                  <a:srgbClr val="FFFFFF"/>
                </a:highlight>
                <a:latin typeface="Consolas" panose="020B0609020204030204" pitchFamily="49" charset="0"/>
              </a:rPr>
              <a:t>//Constructor injection</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IPaymentGateway</a:t>
            </a:r>
            <a:r>
              <a:rPr lang="en-US" sz="1200" dirty="0">
                <a:solidFill>
                  <a:srgbClr val="000000"/>
                </a:solidFill>
                <a:highlight>
                  <a:srgbClr val="FFFFFF"/>
                </a:highlight>
                <a:latin typeface="Consolas" panose="020B0609020204030204" pitchFamily="49" charset="0"/>
              </a:rPr>
              <a:t> </a:t>
            </a:r>
            <a:r>
              <a:rPr lang="en-US" sz="1200" dirty="0" err="1">
                <a:solidFill>
                  <a:srgbClr val="80008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InjectionConstructor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a:t>
            </a:r>
            <a:r>
              <a:rPr lang="en-US" sz="1200" dirty="0" err="1">
                <a:solidFill>
                  <a:srgbClr val="00008B"/>
                </a:solidFill>
                <a:highlight>
                  <a:srgbClr val="FFFFFF"/>
                </a:highlight>
                <a:latin typeface="Consolas" panose="020B0609020204030204" pitchFamily="49" charset="0"/>
              </a:rPr>
              <a:t>IPaymentGateway</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80008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paymentGateway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b="1" dirty="0">
              <a:solidFill>
                <a:schemeClr val="accent1">
                  <a:lumMod val="75000"/>
                </a:schemeClr>
              </a:solidFill>
            </a:endParaRPr>
          </a:p>
        </p:txBody>
      </p:sp>
    </p:spTree>
    <p:extLst>
      <p:ext uri="{BB962C8B-B14F-4D97-AF65-F5344CB8AC3E}">
        <p14:creationId xmlns:p14="http://schemas.microsoft.com/office/powerpoint/2010/main" val="336880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par>
                                <p:cTn id="15" presetID="2" presetClass="entr" presetSubtype="4" fill="hold" grpId="1"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par>
                                <p:cTn id="25" presetID="2" presetClass="entr" presetSubtype="4"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1"/>
                                        </p:tgtEl>
                                        <p:attrNameLst>
                                          <p:attrName>ppt_x</p:attrName>
                                        </p:attrNameLst>
                                      </p:cBhvr>
                                      <p:tavLst>
                                        <p:tav tm="0">
                                          <p:val>
                                            <p:strVal val="ppt_x"/>
                                          </p:val>
                                        </p:tav>
                                        <p:tav tm="100000">
                                          <p:val>
                                            <p:strVal val="ppt_x"/>
                                          </p:val>
                                        </p:tav>
                                      </p:tavLst>
                                    </p:anim>
                                    <p:anim calcmode="lin" valueType="num">
                                      <p:cBhvr additive="base">
                                        <p:cTn id="33" dur="500"/>
                                        <p:tgtEl>
                                          <p:spTgt spid="11"/>
                                        </p:tgtEl>
                                        <p:attrNameLst>
                                          <p:attrName>ppt_y</p:attrName>
                                        </p:attrNameLst>
                                      </p:cBhvr>
                                      <p:tavLst>
                                        <p:tav tm="0">
                                          <p:val>
                                            <p:strVal val="ppt_y"/>
                                          </p:val>
                                        </p:tav>
                                        <p:tav tm="100000">
                                          <p:val>
                                            <p:strVal val="1+ppt_h/2"/>
                                          </p:val>
                                        </p:tav>
                                      </p:tavLst>
                                    </p:anim>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9" grpId="0" animBg="1"/>
      <p:bldP spid="9" grpId="1" animBg="1"/>
      <p:bldP spid="6" grpId="0" animBg="1"/>
      <p:bldP spid="6" grpId="1" animBg="1"/>
    </p:bld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themeOverride>
</file>

<file path=ppt/theme/themeOverride2.xml><?xml version="1.0" encoding="utf-8"?>
<a:themeOverride xmlns:a="http://schemas.openxmlformats.org/drawingml/2006/main">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themeOverride>
</file>

<file path=docProps/app.xml><?xml version="1.0" encoding="utf-8"?>
<Properties xmlns="http://schemas.openxmlformats.org/officeDocument/2006/extended-properties" xmlns:vt="http://schemas.openxmlformats.org/officeDocument/2006/docPropsVTypes">
  <Template/>
  <TotalTime>38253</TotalTime>
  <Words>1394</Words>
  <Application>Microsoft Office PowerPoint</Application>
  <PresentationFormat>On-screen Show (16:10)</PresentationFormat>
  <Paragraphs>264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Consolas</vt:lpstr>
      <vt:lpstr>Courier New</vt:lpstr>
      <vt:lpstr>Office Theme</vt:lpstr>
      <vt:lpstr>.NET Object Orientation &amp; Dependency Injection</vt:lpstr>
      <vt:lpstr>.NET structures</vt:lpstr>
      <vt:lpstr>.NET OO modifiers</vt:lpstr>
      <vt:lpstr>.NET OO implementations</vt:lpstr>
      <vt:lpstr>.NET OO “helpers”</vt:lpstr>
      <vt:lpstr>To Recap from Core Programming Concepts…</vt:lpstr>
      <vt:lpstr>Design patterns - structural</vt:lpstr>
      <vt:lpstr>Design patterns</vt:lpstr>
      <vt:lpstr>Design patterns</vt:lpstr>
      <vt:lpstr>Design patterns</vt:lpstr>
      <vt:lpstr>Design patterns</vt:lpstr>
      <vt:lpstr>Unity DI / IOC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Ryan Kotzen</cp:lastModifiedBy>
  <cp:revision>659</cp:revision>
  <cp:lastPrinted>2011-01-10T15:18:30Z</cp:lastPrinted>
  <dcterms:created xsi:type="dcterms:W3CDTF">2010-08-29T06:05:31Z</dcterms:created>
  <dcterms:modified xsi:type="dcterms:W3CDTF">2015-02-12T15:04:43Z</dcterms:modified>
</cp:coreProperties>
</file>