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80" r:id="rId2"/>
    <p:sldId id="276" r:id="rId3"/>
    <p:sldId id="299" r:id="rId4"/>
    <p:sldId id="284" r:id="rId5"/>
    <p:sldId id="285" r:id="rId6"/>
    <p:sldId id="283" r:id="rId7"/>
    <p:sldId id="286" r:id="rId8"/>
    <p:sldId id="287" r:id="rId9"/>
    <p:sldId id="288" r:id="rId10"/>
    <p:sldId id="289" r:id="rId11"/>
    <p:sldId id="290" r:id="rId12"/>
    <p:sldId id="291" r:id="rId13"/>
    <p:sldId id="292" r:id="rId14"/>
    <p:sldId id="293" r:id="rId15"/>
    <p:sldId id="294" r:id="rId16"/>
    <p:sldId id="296" r:id="rId17"/>
    <p:sldId id="297" r:id="rId18"/>
    <p:sldId id="295" r:id="rId19"/>
    <p:sldId id="298" r:id="rId20"/>
    <p:sldId id="300" r:id="rId21"/>
    <p:sldId id="301" r:id="rId22"/>
    <p:sldId id="302" r:id="rId23"/>
    <p:sldId id="305" r:id="rId24"/>
    <p:sldId id="306" r:id="rId25"/>
    <p:sldId id="307" r:id="rId26"/>
    <p:sldId id="303" r:id="rId27"/>
    <p:sldId id="304"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6" r:id="rId51"/>
    <p:sldId id="330" r:id="rId52"/>
    <p:sldId id="331" r:id="rId53"/>
    <p:sldId id="332" r:id="rId54"/>
    <p:sldId id="333" r:id="rId55"/>
    <p:sldId id="334" r:id="rId56"/>
    <p:sldId id="335" r:id="rId57"/>
    <p:sldId id="281" r:id="rId58"/>
    <p:sldId id="282" r:id="rId5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797" autoAdjust="0"/>
    <p:restoredTop sz="64787" autoAdjust="0"/>
  </p:normalViewPr>
  <p:slideViewPr>
    <p:cSldViewPr>
      <p:cViewPr varScale="1">
        <p:scale>
          <a:sx n="90" d="100"/>
          <a:sy n="90" d="100"/>
        </p:scale>
        <p:origin x="1836" y="78"/>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2/12/2015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2015-02-12</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Architectural_pattern"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en.wikipedia.org/wiki/Polling_(computer_science)" TargetMode="External"/><Relationship Id="rId4" Type="http://schemas.openxmlformats.org/officeDocument/2006/relationships/hyperlink" Target="http://en.wikipedia.org/wiki/User_interfac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i="0" kern="1200" dirty="0" smtClean="0">
                <a:solidFill>
                  <a:schemeClr val="tx1"/>
                </a:solidFill>
                <a:effectLst/>
                <a:latin typeface="+mn-lt"/>
                <a:ea typeface="+mn-ea"/>
                <a:cs typeface="+mn-cs"/>
              </a:rPr>
              <a:t>Model–view–controller</a:t>
            </a:r>
            <a:r>
              <a:rPr lang="en-ZA" sz="1200" b="0" i="0" kern="1200" dirty="0" smtClean="0">
                <a:solidFill>
                  <a:schemeClr val="tx1"/>
                </a:solidFill>
                <a:effectLst/>
                <a:latin typeface="+mn-lt"/>
                <a:ea typeface="+mn-ea"/>
                <a:cs typeface="+mn-cs"/>
              </a:rPr>
              <a:t> (</a:t>
            </a:r>
            <a:r>
              <a:rPr lang="en-ZA" sz="1200" b="1" i="0" kern="1200" dirty="0" smtClean="0">
                <a:solidFill>
                  <a:schemeClr val="tx1"/>
                </a:solidFill>
                <a:effectLst/>
                <a:latin typeface="+mn-lt"/>
                <a:ea typeface="+mn-ea"/>
                <a:cs typeface="+mn-cs"/>
              </a:rPr>
              <a:t>MVC</a:t>
            </a:r>
            <a:r>
              <a:rPr lang="en-ZA" sz="1200" b="0" i="0" kern="1200" dirty="0" smtClean="0">
                <a:solidFill>
                  <a:schemeClr val="tx1"/>
                </a:solidFill>
                <a:effectLst/>
                <a:latin typeface="+mn-lt"/>
                <a:ea typeface="+mn-ea"/>
                <a:cs typeface="+mn-cs"/>
              </a:rPr>
              <a:t>) is a software </a:t>
            </a:r>
            <a:r>
              <a:rPr lang="en-ZA" sz="1200" b="0" i="0" u="none" strike="noStrike" kern="1200" dirty="0" smtClean="0">
                <a:solidFill>
                  <a:schemeClr val="tx1"/>
                </a:solidFill>
                <a:effectLst/>
                <a:latin typeface="+mn-lt"/>
                <a:ea typeface="+mn-ea"/>
                <a:cs typeface="+mn-cs"/>
                <a:hlinkClick r:id="rId3" tooltip="Architectural pattern"/>
              </a:rPr>
              <a:t>architectural pattern</a:t>
            </a:r>
            <a:r>
              <a:rPr lang="en-ZA" sz="1200" b="0" i="0" kern="1200" dirty="0" smtClean="0">
                <a:solidFill>
                  <a:schemeClr val="tx1"/>
                </a:solidFill>
                <a:effectLst/>
                <a:latin typeface="+mn-lt"/>
                <a:ea typeface="+mn-ea"/>
                <a:cs typeface="+mn-cs"/>
              </a:rPr>
              <a:t> for implementing </a:t>
            </a:r>
            <a:r>
              <a:rPr lang="en-ZA" sz="1200" b="0" i="0" u="none" strike="noStrike" kern="1200" dirty="0" smtClean="0">
                <a:solidFill>
                  <a:schemeClr val="tx1"/>
                </a:solidFill>
                <a:effectLst/>
                <a:latin typeface="+mn-lt"/>
                <a:ea typeface="+mn-ea"/>
                <a:cs typeface="+mn-cs"/>
                <a:hlinkClick r:id="rId4" tooltip="User interface"/>
              </a:rPr>
              <a:t>user interfaces</a:t>
            </a:r>
            <a:r>
              <a:rPr lang="en-ZA" sz="1200" b="0" i="0" kern="1200" dirty="0" smtClean="0">
                <a:solidFill>
                  <a:schemeClr val="tx1"/>
                </a:solidFill>
                <a:effectLst/>
                <a:latin typeface="+mn-lt"/>
                <a:ea typeface="+mn-ea"/>
                <a:cs typeface="+mn-cs"/>
              </a:rPr>
              <a:t>. It divides a given software application into three interconnected parts, so as to separate internal representations of information from the ways that information is presented to or accepted from the user.</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A </a:t>
            </a:r>
            <a:r>
              <a:rPr lang="en-ZA" sz="1200" b="1" i="0" kern="1200" dirty="0" smtClean="0">
                <a:solidFill>
                  <a:schemeClr val="tx1"/>
                </a:solidFill>
                <a:effectLst/>
                <a:latin typeface="+mn-lt"/>
                <a:ea typeface="+mn-ea"/>
                <a:cs typeface="+mn-cs"/>
              </a:rPr>
              <a:t>controller</a:t>
            </a:r>
            <a:r>
              <a:rPr lang="en-ZA" sz="1200" b="0" i="0" kern="1200" dirty="0" smtClean="0">
                <a:solidFill>
                  <a:schemeClr val="tx1"/>
                </a:solidFill>
                <a:effectLst/>
                <a:latin typeface="+mn-lt"/>
                <a:ea typeface="+mn-ea"/>
                <a:cs typeface="+mn-cs"/>
              </a:rPr>
              <a:t> can send commands to the model to update the model's state (e.g., editing a document). It can also send commands to its associated view to change the view's presentation of the model (e.g., by scrolling through a document).</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A </a:t>
            </a:r>
            <a:r>
              <a:rPr lang="en-ZA" sz="1200" b="1" i="0" kern="1200" dirty="0" smtClean="0">
                <a:solidFill>
                  <a:schemeClr val="tx1"/>
                </a:solidFill>
                <a:effectLst/>
                <a:latin typeface="+mn-lt"/>
                <a:ea typeface="+mn-ea"/>
                <a:cs typeface="+mn-cs"/>
              </a:rPr>
              <a:t>model</a:t>
            </a:r>
            <a:r>
              <a:rPr lang="en-ZA" sz="1200" b="0" i="0" kern="1200" dirty="0" smtClean="0">
                <a:solidFill>
                  <a:schemeClr val="tx1"/>
                </a:solidFill>
                <a:effectLst/>
                <a:latin typeface="+mn-lt"/>
                <a:ea typeface="+mn-ea"/>
                <a:cs typeface="+mn-cs"/>
              </a:rPr>
              <a:t> notifies its associated views and controllers when there has been a change in its state. This notification allows the views to produce updated output, and the controllers to change the available set of commands. In some cases an MVC implementation might instead be "passive," so that other components must </a:t>
            </a:r>
            <a:r>
              <a:rPr lang="en-ZA" sz="1200" b="0" i="0" u="none" strike="noStrike" kern="1200" dirty="0" smtClean="0">
                <a:solidFill>
                  <a:schemeClr val="tx1"/>
                </a:solidFill>
                <a:effectLst/>
                <a:latin typeface="+mn-lt"/>
                <a:ea typeface="+mn-ea"/>
                <a:cs typeface="+mn-cs"/>
                <a:hlinkClick r:id="rId5" tooltip="Polling (computer science)"/>
              </a:rPr>
              <a:t>poll</a:t>
            </a:r>
            <a:r>
              <a:rPr lang="en-ZA" sz="1200" b="0" i="0" kern="1200" dirty="0" smtClean="0">
                <a:solidFill>
                  <a:schemeClr val="tx1"/>
                </a:solidFill>
                <a:effectLst/>
                <a:latin typeface="+mn-lt"/>
                <a:ea typeface="+mn-ea"/>
                <a:cs typeface="+mn-cs"/>
              </a:rPr>
              <a:t> the model for updates rather than being notified. </a:t>
            </a:r>
            <a:r>
              <a:rPr lang="en-ZA" sz="1200" b="0" i="0" kern="1200" dirty="0" err="1" smtClean="0">
                <a:solidFill>
                  <a:schemeClr val="tx1"/>
                </a:solidFill>
                <a:effectLst/>
                <a:latin typeface="+mn-lt"/>
                <a:ea typeface="+mn-ea"/>
                <a:cs typeface="+mn-cs"/>
              </a:rPr>
              <a:t>SignalR</a:t>
            </a:r>
            <a:r>
              <a:rPr lang="en-ZA" sz="1200" b="0" i="0" kern="1200" dirty="0" smtClean="0">
                <a:solidFill>
                  <a:schemeClr val="tx1"/>
                </a:solidFill>
                <a:effectLst/>
                <a:latin typeface="+mn-lt"/>
                <a:ea typeface="+mn-ea"/>
                <a:cs typeface="+mn-cs"/>
              </a:rPr>
              <a:t>,</a:t>
            </a:r>
            <a:r>
              <a:rPr lang="en-ZA" sz="1200" b="0" i="0" kern="1200" baseline="0" dirty="0" smtClean="0">
                <a:solidFill>
                  <a:schemeClr val="tx1"/>
                </a:solidFill>
                <a:effectLst/>
                <a:latin typeface="+mn-lt"/>
                <a:ea typeface="+mn-ea"/>
                <a:cs typeface="+mn-cs"/>
              </a:rPr>
              <a:t> which is an ASP.NET library can make it seem as though changes to the model can “Push” this to web clients but that is in the context of real-time web systems. In the context of ALL MVC web sites, however, the paradigm that a model must be polled holds true.</a:t>
            </a:r>
          </a:p>
          <a:p>
            <a:endParaRPr lang="en-ZA" sz="1200" b="0" i="0" kern="1200" dirty="0" smtClean="0">
              <a:solidFill>
                <a:schemeClr val="tx1"/>
              </a:solidFill>
              <a:effectLst/>
              <a:latin typeface="+mn-lt"/>
              <a:ea typeface="+mn-ea"/>
              <a:cs typeface="+mn-cs"/>
            </a:endParaRPr>
          </a:p>
          <a:p>
            <a:r>
              <a:rPr lang="en-ZA" sz="1200" b="0" i="0" kern="1200" dirty="0" smtClean="0">
                <a:solidFill>
                  <a:schemeClr val="tx1"/>
                </a:solidFill>
                <a:effectLst/>
                <a:latin typeface="+mn-lt"/>
                <a:ea typeface="+mn-ea"/>
                <a:cs typeface="+mn-cs"/>
              </a:rPr>
              <a:t>A </a:t>
            </a:r>
            <a:r>
              <a:rPr lang="en-ZA" sz="1200" b="1" i="0" kern="1200" dirty="0" smtClean="0">
                <a:solidFill>
                  <a:schemeClr val="tx1"/>
                </a:solidFill>
                <a:effectLst/>
                <a:latin typeface="+mn-lt"/>
                <a:ea typeface="+mn-ea"/>
                <a:cs typeface="+mn-cs"/>
              </a:rPr>
              <a:t>view</a:t>
            </a:r>
            <a:r>
              <a:rPr lang="en-ZA" sz="1200" b="0" i="0" kern="1200" dirty="0" smtClean="0">
                <a:solidFill>
                  <a:schemeClr val="tx1"/>
                </a:solidFill>
                <a:effectLst/>
                <a:latin typeface="+mn-lt"/>
                <a:ea typeface="+mn-ea"/>
                <a:cs typeface="+mn-cs"/>
              </a:rPr>
              <a:t> requests information from the model that it uses to generate an output representation to the user.</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a:t>
            </a:fld>
            <a:endParaRPr lang="en-ZA"/>
          </a:p>
        </p:txBody>
      </p:sp>
    </p:spTree>
    <p:extLst>
      <p:ext uri="{BB962C8B-B14F-4D97-AF65-F5344CB8AC3E}">
        <p14:creationId xmlns:p14="http://schemas.microsoft.com/office/powerpoint/2010/main" val="769729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18</a:t>
            </a:fld>
            <a:endParaRPr lang="en-ZA"/>
          </a:p>
        </p:txBody>
      </p:sp>
    </p:spTree>
    <p:extLst>
      <p:ext uri="{BB962C8B-B14F-4D97-AF65-F5344CB8AC3E}">
        <p14:creationId xmlns:p14="http://schemas.microsoft.com/office/powerpoint/2010/main" val="2903788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Now you can </a:t>
            </a:r>
            <a:r>
              <a:rPr lang="en-ZA" dirty="0" err="1" smtClean="0"/>
              <a:t>CTRL+Click</a:t>
            </a:r>
            <a:r>
              <a:rPr lang="en-ZA" baseline="0" dirty="0" smtClean="0"/>
              <a:t> on View() to go to the Index view. May be a </a:t>
            </a:r>
            <a:r>
              <a:rPr lang="en-ZA" baseline="0" dirty="0" err="1" smtClean="0"/>
              <a:t>resharper</a:t>
            </a:r>
            <a:r>
              <a:rPr lang="en-ZA" baseline="0" dirty="0" smtClean="0"/>
              <a:t> function. Either way, install </a:t>
            </a:r>
            <a:r>
              <a:rPr lang="en-ZA" baseline="0" dirty="0" err="1" smtClean="0"/>
              <a:t>resharper</a:t>
            </a:r>
            <a:r>
              <a:rPr lang="en-ZA" baseline="0" dirty="0" smtClean="0"/>
              <a:t> </a:t>
            </a:r>
            <a:r>
              <a:rPr lang="en-ZA" baseline="0" dirty="0" smtClean="0">
                <a:sym typeface="Wingdings" panose="05000000000000000000" pitchFamily="2" charset="2"/>
              </a:rPr>
              <a: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19</a:t>
            </a:fld>
            <a:endParaRPr lang="en-ZA"/>
          </a:p>
        </p:txBody>
      </p:sp>
    </p:spTree>
    <p:extLst>
      <p:ext uri="{BB962C8B-B14F-4D97-AF65-F5344CB8AC3E}">
        <p14:creationId xmlns:p14="http://schemas.microsoft.com/office/powerpoint/2010/main" val="3741308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Now you can </a:t>
            </a:r>
            <a:r>
              <a:rPr lang="en-ZA" dirty="0" err="1" smtClean="0"/>
              <a:t>CTRL+Click</a:t>
            </a:r>
            <a:r>
              <a:rPr lang="en-ZA" baseline="0" dirty="0" smtClean="0"/>
              <a:t> on View() to go to the Index view</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20</a:t>
            </a:fld>
            <a:endParaRPr lang="en-ZA"/>
          </a:p>
        </p:txBody>
      </p:sp>
    </p:spTree>
    <p:extLst>
      <p:ext uri="{BB962C8B-B14F-4D97-AF65-F5344CB8AC3E}">
        <p14:creationId xmlns:p14="http://schemas.microsoft.com/office/powerpoint/2010/main" val="3627926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Remember: We don’t have a Home controller with an Index controller action (method). So the default fails by that logic. So we</a:t>
            </a:r>
            <a:r>
              <a:rPr lang="en-ZA" baseline="0" dirty="0" smtClean="0"/>
              <a:t> need to change it to work the way we want it to work</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21</a:t>
            </a:fld>
            <a:endParaRPr lang="en-ZA"/>
          </a:p>
        </p:txBody>
      </p:sp>
    </p:spTree>
    <p:extLst>
      <p:ext uri="{BB962C8B-B14F-4D97-AF65-F5344CB8AC3E}">
        <p14:creationId xmlns:p14="http://schemas.microsoft.com/office/powerpoint/2010/main" val="740816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The table shows valid route patterns and examples of URL requests that match the patterns.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23</a:t>
            </a:fld>
            <a:endParaRPr lang="en-ZA"/>
          </a:p>
        </p:txBody>
      </p:sp>
    </p:spTree>
    <p:extLst>
      <p:ext uri="{BB962C8B-B14F-4D97-AF65-F5344CB8AC3E}">
        <p14:creationId xmlns:p14="http://schemas.microsoft.com/office/powerpoint/2010/main" val="479530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So now we go ahead</a:t>
            </a:r>
            <a:r>
              <a:rPr lang="en-ZA" baseline="0" dirty="0" smtClean="0"/>
              <a:t> and start with UI and Layout…next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26</a:t>
            </a:fld>
            <a:endParaRPr lang="en-ZA"/>
          </a:p>
        </p:txBody>
      </p:sp>
    </p:spTree>
    <p:extLst>
      <p:ext uri="{BB962C8B-B14F-4D97-AF65-F5344CB8AC3E}">
        <p14:creationId xmlns:p14="http://schemas.microsoft.com/office/powerpoint/2010/main" val="3486969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Note when you have</a:t>
            </a:r>
            <a:r>
              <a:rPr lang="en-ZA" baseline="0" dirty="0" smtClean="0"/>
              <a:t> a view open (a </a:t>
            </a:r>
            <a:r>
              <a:rPr lang="en-ZA" baseline="0" dirty="0" err="1" smtClean="0"/>
              <a:t>cshtml</a:t>
            </a:r>
            <a:r>
              <a:rPr lang="en-ZA" baseline="0" dirty="0" smtClean="0"/>
              <a:t> file) then VS tries to run the site and access that file directly, which violates the MVC pattern and you get an exception. So open a controller or some other class before you hit “Run”</a:t>
            </a:r>
            <a:endParaRPr lang="en-ZA" dirty="0" smtClean="0"/>
          </a:p>
          <a:p>
            <a:r>
              <a:rPr lang="en-ZA" dirty="0" smtClean="0"/>
              <a:t>@functions Razor – block where you can put functions in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28</a:t>
            </a:fld>
            <a:endParaRPr lang="en-ZA"/>
          </a:p>
        </p:txBody>
      </p:sp>
    </p:spTree>
    <p:extLst>
      <p:ext uri="{BB962C8B-B14F-4D97-AF65-F5344CB8AC3E}">
        <p14:creationId xmlns:p14="http://schemas.microsoft.com/office/powerpoint/2010/main" val="2815338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42</a:t>
            </a:fld>
            <a:endParaRPr lang="en-ZA"/>
          </a:p>
        </p:txBody>
      </p:sp>
    </p:spTree>
    <p:extLst>
      <p:ext uri="{BB962C8B-B14F-4D97-AF65-F5344CB8AC3E}">
        <p14:creationId xmlns:p14="http://schemas.microsoft.com/office/powerpoint/2010/main" val="2397260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&lt;link </a:t>
            </a:r>
            <a:r>
              <a:rPr lang="en-ZA" dirty="0" err="1" smtClean="0"/>
              <a:t>href</a:t>
            </a:r>
            <a:r>
              <a:rPr lang="en-ZA" baseline="0" dirty="0" smtClean="0"/>
              <a:t> and the script tag loads in the stylesheet and </a:t>
            </a:r>
            <a:r>
              <a:rPr lang="en-ZA" baseline="0" dirty="0" err="1" smtClean="0"/>
              <a:t>javascript</a:t>
            </a:r>
            <a:r>
              <a:rPr lang="en-ZA" baseline="0" dirty="0" smtClean="0"/>
              <a:t> files into the header of the layout page</a:t>
            </a:r>
          </a:p>
          <a:p>
            <a:endParaRPr lang="en-ZA" baseline="0" dirty="0" smtClean="0"/>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51</a:t>
            </a:fld>
            <a:endParaRPr lang="en-ZA"/>
          </a:p>
        </p:txBody>
      </p:sp>
    </p:spTree>
    <p:extLst>
      <p:ext uri="{BB962C8B-B14F-4D97-AF65-F5344CB8AC3E}">
        <p14:creationId xmlns:p14="http://schemas.microsoft.com/office/powerpoint/2010/main" val="341846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Separation</a:t>
            </a:r>
            <a:r>
              <a:rPr lang="en-ZA" baseline="0" dirty="0" smtClean="0"/>
              <a:t> of concerns. The controller manipulates data and returns it to the view. This is NOT your whole application. This is a representation of MVC. The application is built on top of this. The controller will call out to services etc…</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771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What is a model?</a:t>
            </a:r>
          </a:p>
          <a:p>
            <a:endParaRPr lang="en-ZA" dirty="0" smtClean="0"/>
          </a:p>
          <a:p>
            <a:r>
              <a:rPr lang="en-ZA" dirty="0" smtClean="0"/>
              <a:t>A model is a class.</a:t>
            </a:r>
            <a:r>
              <a:rPr lang="en-ZA" baseline="0" dirty="0" smtClean="0"/>
              <a:t> That’s it! Moreover, it is a model with properties.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9</a:t>
            </a:fld>
            <a:endParaRPr lang="en-ZA"/>
          </a:p>
        </p:txBody>
      </p:sp>
    </p:spTree>
    <p:extLst>
      <p:ext uri="{BB962C8B-B14F-4D97-AF65-F5344CB8AC3E}">
        <p14:creationId xmlns:p14="http://schemas.microsoft.com/office/powerpoint/2010/main" val="443712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362052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Organize</a:t>
            </a:r>
            <a:r>
              <a:rPr lang="en-ZA" baseline="0" dirty="0" smtClean="0"/>
              <a:t> your models using namespaces. Since models are mainly used for input and display purposes, you can organize your models in the same way. You can use Entity Framework models as your models directly (since a model is a class by nature and nothing else). The main reason for this is that an Entity Framework generates “Domain Objects” that contain a lot of metadata that you might not want to be sent via the wire to your user. Try to use only what is necessary.</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a:p>
        </p:txBody>
      </p:sp>
    </p:spTree>
    <p:extLst>
      <p:ext uri="{BB962C8B-B14F-4D97-AF65-F5344CB8AC3E}">
        <p14:creationId xmlns:p14="http://schemas.microsoft.com/office/powerpoint/2010/main" val="3381413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Organize</a:t>
            </a:r>
            <a:r>
              <a:rPr lang="en-ZA" baseline="0" dirty="0" smtClean="0"/>
              <a:t> your models using namespaces. Since models are mainly used for input and display purposes, you can organize your models in the same way. You can use Entity Framework models as your models directly (since a model is a class by nature and nothing else). The main reason for this is that an Entity Framework generates “Domain Objects” that contain a lot of metadata that you might not want to be sent via the wire to your user. Try to use only what is necessary.</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933807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Here is where convention over configuration starts</a:t>
            </a:r>
            <a:r>
              <a:rPr lang="en-ZA" baseline="0" dirty="0" smtClean="0"/>
              <a:t> to play its part. Basically it is like creating a new class that inherits from a Controller class.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14</a:t>
            </a:fld>
            <a:endParaRPr lang="en-ZA"/>
          </a:p>
        </p:txBody>
      </p:sp>
    </p:spTree>
    <p:extLst>
      <p:ext uri="{BB962C8B-B14F-4D97-AF65-F5344CB8AC3E}">
        <p14:creationId xmlns:p14="http://schemas.microsoft.com/office/powerpoint/2010/main" val="21993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Here is where convention over configuration starts</a:t>
            </a:r>
            <a:r>
              <a:rPr lang="en-ZA" baseline="0" dirty="0" smtClean="0"/>
              <a:t> to play its part. If you want to go to the URL: localhost/Home then it will default to the Index view of the Home Controller. All controllers are suffixed with Controller by convention.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15</a:t>
            </a:fld>
            <a:endParaRPr lang="en-ZA"/>
          </a:p>
        </p:txBody>
      </p:sp>
    </p:spTree>
    <p:extLst>
      <p:ext uri="{BB962C8B-B14F-4D97-AF65-F5344CB8AC3E}">
        <p14:creationId xmlns:p14="http://schemas.microsoft.com/office/powerpoint/2010/main" val="17904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Here is where convention over configuration starts</a:t>
            </a:r>
            <a:r>
              <a:rPr lang="en-ZA" baseline="0" dirty="0" smtClean="0"/>
              <a:t> to play its part. If you want to go to the URL: localhost/Music then it will default to the Index view of the Music Controller. All controllers are suffixed with Controller by convention.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16</a:t>
            </a:fld>
            <a:endParaRPr lang="en-ZA"/>
          </a:p>
        </p:txBody>
      </p:sp>
    </p:spTree>
    <p:extLst>
      <p:ext uri="{BB962C8B-B14F-4D97-AF65-F5344CB8AC3E}">
        <p14:creationId xmlns:p14="http://schemas.microsoft.com/office/powerpoint/2010/main" val="422065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36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2015-02-12</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2015-02-12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msdn.microsoft.com/en-us/library/cc668201.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hyperlink" Target="http://www.asp.net/web-pages/overview/getting-started/introducing-razor-syntax-(c)" TargetMode="Externa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en.wikipedia.org/wiki/The_Journal_of_Object_Technolog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en.wikipedia.org/wiki/Smalltalk-80" TargetMode="External"/><Relationship Id="rId5" Type="http://schemas.openxmlformats.org/officeDocument/2006/relationships/hyperlink" Target="http://en.wikipedia.org/wiki/PARC_(company)" TargetMode="External"/><Relationship Id="rId4" Type="http://schemas.openxmlformats.org/officeDocument/2006/relationships/hyperlink" Target="http://en.wikipedia.org/wiki/Trygve_Reenskaug"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www.nuget.org/packages/bootstrap/" TargetMode="Externa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file:///\\esdata02\Media-Share\ASP%20dotNET%20MVC%20Basics" TargetMode="External"/><Relationship Id="rId3" Type="http://schemas.openxmlformats.org/officeDocument/2006/relationships/hyperlink" Target="http://pluralsight.com/training/Player?author=scott-allen&amp;name=aspdotnet-mvc5-fundamentals-m4-bootstrap&amp;mode=live&amp;clip=0&amp;course=aspdotnet-mvc5-fundamentals" TargetMode="External"/><Relationship Id="rId7" Type="http://schemas.openxmlformats.org/officeDocument/2006/relationships/hyperlink" Target="http://blogs.msdn.com/cfs-file.ashx/__key/communityserver-blogs-components-weblogfiles/00-00-00-63-56/1145.ASPNET_5F00_4_5F00_SecurityExtensibility.pdf" TargetMode="External"/><Relationship Id="rId2" Type="http://schemas.openxmlformats.org/officeDocument/2006/relationships/hyperlink" Target="http://pluralsight.com/training/Player?author=scott-allen&amp;name=aspdotnet-mvc5-fundamentals-m1-introduction&amp;mode=live&amp;clip=0&amp;course=aspdotnet-mvc5-fundamentals" TargetMode="External"/><Relationship Id="rId1" Type="http://schemas.openxmlformats.org/officeDocument/2006/relationships/slideLayout" Target="../slideLayouts/slideLayout2.xml"/><Relationship Id="rId6" Type="http://schemas.openxmlformats.org/officeDocument/2006/relationships/hyperlink" Target="http://signalr.net/" TargetMode="External"/><Relationship Id="rId5" Type="http://schemas.openxmlformats.org/officeDocument/2006/relationships/hyperlink" Target="http://azure.microsoft.com/en-us/documentation/articles/web-sites-dotnet-deploy-aspnet-mvc-app-membership-oauth-sql-database/" TargetMode="External"/><Relationship Id="rId4" Type="http://schemas.openxmlformats.org/officeDocument/2006/relationships/hyperlink" Target="http://www.asp.net/mvc/overview/getting-started/getting-started-with-ef-using-mvc/creating-an-entity-framework-data-model-for-an-asp-net-mvc-application" TargetMode="External"/><Relationship Id="rId9" Type="http://schemas.openxmlformats.org/officeDocument/2006/relationships/hyperlink" Target="http://www.asp.net/mvc/overview/performance/bundling-and-minification"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en.wikipedia.org/wiki/Model%E2%80%93view%E2%80%93controller" TargetMode="External"/><Relationship Id="rId2" Type="http://schemas.openxmlformats.org/officeDocument/2006/relationships/hyperlink" Target="http://www.asp.net/mvc/overview/getting-started/introduction/getting-started" TargetMode="External"/><Relationship Id="rId1" Type="http://schemas.openxmlformats.org/officeDocument/2006/relationships/slideLayout" Target="../slideLayouts/slideLayout2.xml"/><Relationship Id="rId5" Type="http://schemas.openxmlformats.org/officeDocument/2006/relationships/hyperlink" Target="https://msdn.microsoft.com/en-us/library/cc668201.aspx" TargetMode="External"/><Relationship Id="rId4" Type="http://schemas.openxmlformats.org/officeDocument/2006/relationships/hyperlink" Target="http://www.microsoftvirtualacademy.com/training-courses/introduction-to-asp-net-mv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1050" y="1849388"/>
            <a:ext cx="3672408" cy="720080"/>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lang="en-ZA" sz="1800" b="0" dirty="0" smtClean="0">
                <a:solidFill>
                  <a:schemeClr val="bg1">
                    <a:lumMod val="50000"/>
                  </a:schemeClr>
                </a:solidFill>
                <a:latin typeface="Arial" pitchFamily="34" charset="0"/>
                <a:cs typeface="Arial" pitchFamily="34" charset="0"/>
              </a:rPr>
              <a:t>Lishen Ramsudh</a:t>
            </a:r>
          </a:p>
          <a:p>
            <a:r>
              <a:rPr lang="en-ZA" sz="1800" b="0" dirty="0" smtClean="0">
                <a:solidFill>
                  <a:schemeClr val="bg1">
                    <a:lumMod val="50000"/>
                  </a:schemeClr>
                </a:solidFill>
                <a:latin typeface="Arial" pitchFamily="34" charset="0"/>
                <a:cs typeface="Arial" pitchFamily="34" charset="0"/>
              </a:rPr>
              <a:t>11 January 2015 </a:t>
            </a:r>
            <a:endParaRPr lang="en-ZA" sz="1800" b="0" dirty="0">
              <a:solidFill>
                <a:schemeClr val="bg1">
                  <a:lumMod val="50000"/>
                </a:schemeClr>
              </a:solidFill>
              <a:latin typeface="Arial" pitchFamily="34" charset="0"/>
              <a:cs typeface="Arial" pitchFamily="34" charset="0"/>
            </a:endParaRPr>
          </a:p>
        </p:txBody>
      </p:sp>
      <p:sp>
        <p:nvSpPr>
          <p:cNvPr id="4" name="Title 3"/>
          <p:cNvSpPr>
            <a:spLocks noGrp="1"/>
          </p:cNvSpPr>
          <p:nvPr>
            <p:ph type="title"/>
          </p:nvPr>
        </p:nvSpPr>
        <p:spPr>
          <a:xfrm>
            <a:off x="3851920" y="841276"/>
            <a:ext cx="4428646" cy="1152128"/>
          </a:xfrm>
        </p:spPr>
        <p:txBody>
          <a:bodyPr/>
          <a:lstStyle/>
          <a:p>
            <a:r>
              <a:rPr lang="en-ZA" dirty="0" smtClean="0"/>
              <a:t>ASP.NET MVC</a:t>
            </a:r>
            <a:endParaRPr lang="en-ZA" dirty="0"/>
          </a:p>
        </p:txBody>
      </p:sp>
    </p:spTree>
    <p:extLst>
      <p:ext uri="{BB962C8B-B14F-4D97-AF65-F5344CB8AC3E}">
        <p14:creationId xmlns:p14="http://schemas.microsoft.com/office/powerpoint/2010/main" val="2159765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Adding a model</a:t>
            </a:r>
            <a:endParaRPr lang="en-ZA" dirty="0"/>
          </a:p>
        </p:txBody>
      </p:sp>
      <p:pic>
        <p:nvPicPr>
          <p:cNvPr id="5" name="Content Placeholder 4"/>
          <p:cNvPicPr>
            <a:picLocks noGrp="1" noChangeAspect="1"/>
          </p:cNvPicPr>
          <p:nvPr>
            <p:ph idx="1"/>
          </p:nvPr>
        </p:nvPicPr>
        <p:blipFill>
          <a:blip r:embed="rId3"/>
          <a:stretch>
            <a:fillRect/>
          </a:stretch>
        </p:blipFill>
        <p:spPr>
          <a:xfrm>
            <a:off x="611560" y="1489348"/>
            <a:ext cx="3543300" cy="2457450"/>
          </a:xfrm>
          <a:prstGeom prst="rect">
            <a:avLst/>
          </a:prstGeom>
        </p:spPr>
      </p:pic>
      <p:pic>
        <p:nvPicPr>
          <p:cNvPr id="7" name="Picture 6"/>
          <p:cNvPicPr>
            <a:picLocks noChangeAspect="1"/>
          </p:cNvPicPr>
          <p:nvPr/>
        </p:nvPicPr>
        <p:blipFill>
          <a:blip r:embed="rId4"/>
          <a:stretch>
            <a:fillRect/>
          </a:stretch>
        </p:blipFill>
        <p:spPr>
          <a:xfrm>
            <a:off x="4788024" y="913284"/>
            <a:ext cx="2990850" cy="3933825"/>
          </a:xfrm>
          <a:prstGeom prst="rect">
            <a:avLst/>
          </a:prstGeom>
        </p:spPr>
      </p:pic>
    </p:spTree>
    <p:extLst>
      <p:ext uri="{BB962C8B-B14F-4D97-AF65-F5344CB8AC3E}">
        <p14:creationId xmlns:p14="http://schemas.microsoft.com/office/powerpoint/2010/main" val="311590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Organizing your models</a:t>
            </a:r>
            <a:endParaRPr lang="en-ZA" dirty="0"/>
          </a:p>
        </p:txBody>
      </p:sp>
      <p:pic>
        <p:nvPicPr>
          <p:cNvPr id="4" name="Content Placeholder 3"/>
          <p:cNvPicPr>
            <a:picLocks noGrp="1" noChangeAspect="1"/>
          </p:cNvPicPr>
          <p:nvPr>
            <p:ph idx="1"/>
          </p:nvPr>
        </p:nvPicPr>
        <p:blipFill>
          <a:blip r:embed="rId3"/>
          <a:stretch>
            <a:fillRect/>
          </a:stretch>
        </p:blipFill>
        <p:spPr>
          <a:xfrm>
            <a:off x="735013" y="1355725"/>
            <a:ext cx="7696200" cy="2933700"/>
          </a:xfrm>
          <a:prstGeom prst="rect">
            <a:avLst/>
          </a:prstGeom>
        </p:spPr>
      </p:pic>
    </p:spTree>
    <p:extLst>
      <p:ext uri="{BB962C8B-B14F-4D97-AF65-F5344CB8AC3E}">
        <p14:creationId xmlns:p14="http://schemas.microsoft.com/office/powerpoint/2010/main" val="64308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Organizing your models</a:t>
            </a:r>
            <a:endParaRPr lang="en-ZA" dirty="0"/>
          </a:p>
        </p:txBody>
      </p:sp>
      <p:pic>
        <p:nvPicPr>
          <p:cNvPr id="5" name="Content Placeholder 4"/>
          <p:cNvPicPr>
            <a:picLocks noGrp="1" noChangeAspect="1"/>
          </p:cNvPicPr>
          <p:nvPr>
            <p:ph idx="1"/>
          </p:nvPr>
        </p:nvPicPr>
        <p:blipFill>
          <a:blip r:embed="rId3"/>
          <a:stretch>
            <a:fillRect/>
          </a:stretch>
        </p:blipFill>
        <p:spPr>
          <a:xfrm>
            <a:off x="827584" y="985330"/>
            <a:ext cx="2194268" cy="3771900"/>
          </a:xfrm>
          <a:prstGeom prst="rect">
            <a:avLst/>
          </a:prstGeom>
        </p:spPr>
      </p:pic>
      <p:pic>
        <p:nvPicPr>
          <p:cNvPr id="6" name="Picture 5"/>
          <p:cNvPicPr>
            <a:picLocks noChangeAspect="1"/>
          </p:cNvPicPr>
          <p:nvPr/>
        </p:nvPicPr>
        <p:blipFill>
          <a:blip r:embed="rId4"/>
          <a:stretch>
            <a:fillRect/>
          </a:stretch>
        </p:blipFill>
        <p:spPr>
          <a:xfrm>
            <a:off x="3635896" y="1152178"/>
            <a:ext cx="4933950" cy="1609725"/>
          </a:xfrm>
          <a:prstGeom prst="rect">
            <a:avLst/>
          </a:prstGeom>
        </p:spPr>
      </p:pic>
      <p:pic>
        <p:nvPicPr>
          <p:cNvPr id="7" name="Picture 6"/>
          <p:cNvPicPr>
            <a:picLocks noChangeAspect="1"/>
          </p:cNvPicPr>
          <p:nvPr/>
        </p:nvPicPr>
        <p:blipFill>
          <a:blip r:embed="rId5"/>
          <a:stretch>
            <a:fillRect/>
          </a:stretch>
        </p:blipFill>
        <p:spPr>
          <a:xfrm>
            <a:off x="3635896" y="3145532"/>
            <a:ext cx="4895850" cy="1447800"/>
          </a:xfrm>
          <a:prstGeom prst="rect">
            <a:avLst/>
          </a:prstGeom>
        </p:spPr>
      </p:pic>
    </p:spTree>
    <p:extLst>
      <p:ext uri="{BB962C8B-B14F-4D97-AF65-F5344CB8AC3E}">
        <p14:creationId xmlns:p14="http://schemas.microsoft.com/office/powerpoint/2010/main" val="281215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Adding a controller</a:t>
            </a:r>
            <a:endParaRPr lang="en-ZA" dirty="0"/>
          </a:p>
        </p:txBody>
      </p:sp>
      <p:pic>
        <p:nvPicPr>
          <p:cNvPr id="4" name="Content Placeholder 3"/>
          <p:cNvPicPr>
            <a:picLocks noGrp="1" noChangeAspect="1"/>
          </p:cNvPicPr>
          <p:nvPr>
            <p:ph idx="1"/>
          </p:nvPr>
        </p:nvPicPr>
        <p:blipFill>
          <a:blip r:embed="rId2"/>
          <a:stretch>
            <a:fillRect/>
          </a:stretch>
        </p:blipFill>
        <p:spPr>
          <a:xfrm>
            <a:off x="773113" y="1355725"/>
            <a:ext cx="7620000" cy="2933700"/>
          </a:xfrm>
          <a:prstGeom prst="rect">
            <a:avLst/>
          </a:prstGeom>
        </p:spPr>
      </p:pic>
    </p:spTree>
    <p:extLst>
      <p:ext uri="{BB962C8B-B14F-4D97-AF65-F5344CB8AC3E}">
        <p14:creationId xmlns:p14="http://schemas.microsoft.com/office/powerpoint/2010/main" val="311844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Adding a controller</a:t>
            </a:r>
            <a:endParaRPr lang="en-ZA" dirty="0"/>
          </a:p>
        </p:txBody>
      </p:sp>
      <p:pic>
        <p:nvPicPr>
          <p:cNvPr id="6" name="Content Placeholder 5"/>
          <p:cNvPicPr>
            <a:picLocks noGrp="1" noChangeAspect="1"/>
          </p:cNvPicPr>
          <p:nvPr>
            <p:ph idx="1"/>
          </p:nvPr>
        </p:nvPicPr>
        <p:blipFill>
          <a:blip r:embed="rId3"/>
          <a:stretch>
            <a:fillRect/>
          </a:stretch>
        </p:blipFill>
        <p:spPr>
          <a:xfrm>
            <a:off x="1682750" y="1731962"/>
            <a:ext cx="5800725" cy="2181225"/>
          </a:xfrm>
          <a:prstGeom prst="rect">
            <a:avLst/>
          </a:prstGeom>
        </p:spPr>
      </p:pic>
    </p:spTree>
    <p:extLst>
      <p:ext uri="{BB962C8B-B14F-4D97-AF65-F5344CB8AC3E}">
        <p14:creationId xmlns:p14="http://schemas.microsoft.com/office/powerpoint/2010/main" val="354795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Adding a controller</a:t>
            </a:r>
            <a:endParaRPr lang="en-ZA" dirty="0"/>
          </a:p>
        </p:txBody>
      </p:sp>
      <p:pic>
        <p:nvPicPr>
          <p:cNvPr id="4" name="Content Placeholder 3"/>
          <p:cNvPicPr>
            <a:picLocks noGrp="1" noChangeAspect="1"/>
          </p:cNvPicPr>
          <p:nvPr>
            <p:ph idx="1"/>
          </p:nvPr>
        </p:nvPicPr>
        <p:blipFill>
          <a:blip r:embed="rId3"/>
          <a:stretch>
            <a:fillRect/>
          </a:stretch>
        </p:blipFill>
        <p:spPr>
          <a:xfrm>
            <a:off x="2725738" y="1212850"/>
            <a:ext cx="3714750" cy="3219450"/>
          </a:xfrm>
          <a:prstGeom prst="rect">
            <a:avLst/>
          </a:prstGeom>
        </p:spPr>
      </p:pic>
    </p:spTree>
    <p:extLst>
      <p:ext uri="{BB962C8B-B14F-4D97-AF65-F5344CB8AC3E}">
        <p14:creationId xmlns:p14="http://schemas.microsoft.com/office/powerpoint/2010/main" val="35952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Adding a controller</a:t>
            </a:r>
            <a:endParaRPr lang="en-ZA" dirty="0"/>
          </a:p>
        </p:txBody>
      </p:sp>
      <p:sp>
        <p:nvSpPr>
          <p:cNvPr id="3" name="Content Placeholder 2"/>
          <p:cNvSpPr>
            <a:spLocks noGrp="1"/>
          </p:cNvSpPr>
          <p:nvPr>
            <p:ph idx="1"/>
          </p:nvPr>
        </p:nvSpPr>
        <p:spPr/>
        <p:txBody>
          <a:bodyPr/>
          <a:lstStyle/>
          <a:p>
            <a:r>
              <a:rPr lang="en-ZA" dirty="0" smtClean="0"/>
              <a:t>If I were to rename the Home controller to the Music controller then the controller would look as follows</a:t>
            </a:r>
            <a:endParaRPr lang="en-ZA" dirty="0"/>
          </a:p>
        </p:txBody>
      </p:sp>
      <p:pic>
        <p:nvPicPr>
          <p:cNvPr id="5" name="Picture 4"/>
          <p:cNvPicPr>
            <a:picLocks noChangeAspect="1"/>
          </p:cNvPicPr>
          <p:nvPr/>
        </p:nvPicPr>
        <p:blipFill>
          <a:blip r:embed="rId3"/>
          <a:stretch>
            <a:fillRect/>
          </a:stretch>
        </p:blipFill>
        <p:spPr>
          <a:xfrm>
            <a:off x="899592" y="1777380"/>
            <a:ext cx="3438525" cy="3219450"/>
          </a:xfrm>
          <a:prstGeom prst="rect">
            <a:avLst/>
          </a:prstGeom>
        </p:spPr>
      </p:pic>
      <p:pic>
        <p:nvPicPr>
          <p:cNvPr id="6" name="Picture 5"/>
          <p:cNvPicPr>
            <a:picLocks noChangeAspect="1"/>
          </p:cNvPicPr>
          <p:nvPr/>
        </p:nvPicPr>
        <p:blipFill>
          <a:blip r:embed="rId4"/>
          <a:stretch>
            <a:fillRect/>
          </a:stretch>
        </p:blipFill>
        <p:spPr>
          <a:xfrm>
            <a:off x="5169843" y="1729695"/>
            <a:ext cx="2695575" cy="3619500"/>
          </a:xfrm>
          <a:prstGeom prst="rect">
            <a:avLst/>
          </a:prstGeom>
        </p:spPr>
      </p:pic>
    </p:spTree>
    <p:extLst>
      <p:ext uri="{BB962C8B-B14F-4D97-AF65-F5344CB8AC3E}">
        <p14:creationId xmlns:p14="http://schemas.microsoft.com/office/powerpoint/2010/main" val="3897373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Adding a controller</a:t>
            </a:r>
            <a:endParaRPr lang="en-ZA" dirty="0"/>
          </a:p>
        </p:txBody>
      </p:sp>
      <p:sp>
        <p:nvSpPr>
          <p:cNvPr id="3" name="Content Placeholder 2"/>
          <p:cNvSpPr>
            <a:spLocks noGrp="1"/>
          </p:cNvSpPr>
          <p:nvPr>
            <p:ph idx="1"/>
          </p:nvPr>
        </p:nvSpPr>
        <p:spPr/>
        <p:txBody>
          <a:bodyPr/>
          <a:lstStyle/>
          <a:p>
            <a:r>
              <a:rPr lang="en-ZA" dirty="0" smtClean="0"/>
              <a:t>Lets manipulate a display model now</a:t>
            </a:r>
            <a:endParaRPr lang="en-ZA" dirty="0"/>
          </a:p>
        </p:txBody>
      </p:sp>
      <p:pic>
        <p:nvPicPr>
          <p:cNvPr id="5" name="Picture 4"/>
          <p:cNvPicPr>
            <a:picLocks noChangeAspect="1"/>
          </p:cNvPicPr>
          <p:nvPr/>
        </p:nvPicPr>
        <p:blipFill>
          <a:blip r:embed="rId2"/>
          <a:stretch>
            <a:fillRect/>
          </a:stretch>
        </p:blipFill>
        <p:spPr>
          <a:xfrm>
            <a:off x="4677594" y="1417340"/>
            <a:ext cx="4019550" cy="3886200"/>
          </a:xfrm>
          <a:prstGeom prst="rect">
            <a:avLst/>
          </a:prstGeom>
        </p:spPr>
      </p:pic>
      <p:pic>
        <p:nvPicPr>
          <p:cNvPr id="6" name="Picture 5"/>
          <p:cNvPicPr>
            <a:picLocks noChangeAspect="1"/>
          </p:cNvPicPr>
          <p:nvPr/>
        </p:nvPicPr>
        <p:blipFill>
          <a:blip r:embed="rId3"/>
          <a:stretch>
            <a:fillRect/>
          </a:stretch>
        </p:blipFill>
        <p:spPr>
          <a:xfrm>
            <a:off x="827584" y="1417340"/>
            <a:ext cx="3295650" cy="361950"/>
          </a:xfrm>
          <a:prstGeom prst="rect">
            <a:avLst/>
          </a:prstGeom>
        </p:spPr>
      </p:pic>
      <p:sp>
        <p:nvSpPr>
          <p:cNvPr id="7" name="TextBox 6"/>
          <p:cNvSpPr txBox="1"/>
          <p:nvPr/>
        </p:nvSpPr>
        <p:spPr>
          <a:xfrm>
            <a:off x="827584" y="2782442"/>
            <a:ext cx="3295650" cy="923330"/>
          </a:xfrm>
          <a:prstGeom prst="rect">
            <a:avLst/>
          </a:prstGeom>
          <a:noFill/>
        </p:spPr>
        <p:txBody>
          <a:bodyPr wrap="square" rtlCol="0">
            <a:spAutoFit/>
          </a:bodyPr>
          <a:lstStyle/>
          <a:p>
            <a:r>
              <a:rPr lang="en-ZA" dirty="0" smtClean="0"/>
              <a:t>Allows me to use the classes within that namespace (similar to the imports in Java)</a:t>
            </a:r>
            <a:endParaRPr lang="en-ZA" dirty="0"/>
          </a:p>
        </p:txBody>
      </p:sp>
      <p:sp>
        <p:nvSpPr>
          <p:cNvPr id="8" name="Down Arrow 7"/>
          <p:cNvSpPr/>
          <p:nvPr/>
        </p:nvSpPr>
        <p:spPr>
          <a:xfrm>
            <a:off x="1979712" y="1921396"/>
            <a:ext cx="360040"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ight Arrow 8"/>
          <p:cNvSpPr/>
          <p:nvPr/>
        </p:nvSpPr>
        <p:spPr>
          <a:xfrm>
            <a:off x="2555776" y="3937620"/>
            <a:ext cx="172819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94342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Adding a view</a:t>
            </a:r>
            <a:endParaRPr lang="en-ZA" dirty="0"/>
          </a:p>
        </p:txBody>
      </p:sp>
      <p:pic>
        <p:nvPicPr>
          <p:cNvPr id="4" name="Content Placeholder 3"/>
          <p:cNvPicPr>
            <a:picLocks noGrp="1" noChangeAspect="1"/>
          </p:cNvPicPr>
          <p:nvPr>
            <p:ph idx="1"/>
          </p:nvPr>
        </p:nvPicPr>
        <p:blipFill>
          <a:blip r:embed="rId3"/>
          <a:stretch>
            <a:fillRect/>
          </a:stretch>
        </p:blipFill>
        <p:spPr>
          <a:xfrm>
            <a:off x="539552" y="985292"/>
            <a:ext cx="4572000" cy="1333500"/>
          </a:xfrm>
          <a:prstGeom prst="rect">
            <a:avLst/>
          </a:prstGeom>
        </p:spPr>
      </p:pic>
      <p:pic>
        <p:nvPicPr>
          <p:cNvPr id="5" name="Picture 4"/>
          <p:cNvPicPr>
            <a:picLocks noChangeAspect="1"/>
          </p:cNvPicPr>
          <p:nvPr/>
        </p:nvPicPr>
        <p:blipFill>
          <a:blip r:embed="rId4"/>
          <a:stretch>
            <a:fillRect/>
          </a:stretch>
        </p:blipFill>
        <p:spPr>
          <a:xfrm>
            <a:off x="5436096" y="985292"/>
            <a:ext cx="2152650" cy="3276600"/>
          </a:xfrm>
          <a:prstGeom prst="rect">
            <a:avLst/>
          </a:prstGeom>
        </p:spPr>
      </p:pic>
    </p:spTree>
    <p:extLst>
      <p:ext uri="{BB962C8B-B14F-4D97-AF65-F5344CB8AC3E}">
        <p14:creationId xmlns:p14="http://schemas.microsoft.com/office/powerpoint/2010/main" val="44950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Adding a view</a:t>
            </a:r>
            <a:endParaRPr lang="en-ZA" dirty="0"/>
          </a:p>
        </p:txBody>
      </p:sp>
      <p:pic>
        <p:nvPicPr>
          <p:cNvPr id="7" name="Content Placeholder 6"/>
          <p:cNvPicPr>
            <a:picLocks noGrp="1" noChangeAspect="1"/>
          </p:cNvPicPr>
          <p:nvPr>
            <p:ph idx="1"/>
          </p:nvPr>
        </p:nvPicPr>
        <p:blipFill>
          <a:blip r:embed="rId3"/>
          <a:stretch>
            <a:fillRect/>
          </a:stretch>
        </p:blipFill>
        <p:spPr>
          <a:xfrm>
            <a:off x="2682875" y="1031875"/>
            <a:ext cx="3800475" cy="3581400"/>
          </a:xfrm>
          <a:prstGeom prst="rect">
            <a:avLst/>
          </a:prstGeom>
        </p:spPr>
      </p:pic>
    </p:spTree>
    <p:extLst>
      <p:ext uri="{BB962C8B-B14F-4D97-AF65-F5344CB8AC3E}">
        <p14:creationId xmlns:p14="http://schemas.microsoft.com/office/powerpoint/2010/main" val="319771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Contents</a:t>
            </a:r>
            <a:endParaRPr lang="en-ZA" dirty="0"/>
          </a:p>
        </p:txBody>
      </p:sp>
      <p:sp>
        <p:nvSpPr>
          <p:cNvPr id="3" name="Content Placeholder 2"/>
          <p:cNvSpPr>
            <a:spLocks noGrp="1"/>
          </p:cNvSpPr>
          <p:nvPr>
            <p:ph idx="1"/>
          </p:nvPr>
        </p:nvSpPr>
        <p:spPr/>
        <p:txBody>
          <a:bodyPr>
            <a:normAutofit fontScale="85000" lnSpcReduction="20000"/>
          </a:bodyPr>
          <a:lstStyle/>
          <a:p>
            <a:pPr marL="914400" lvl="1" indent="-457200">
              <a:buFont typeface="+mj-lt"/>
              <a:buAutoNum type="arabicPeriod"/>
            </a:pPr>
            <a:r>
              <a:rPr lang="en-ZA" dirty="0" smtClean="0"/>
              <a:t>Getting started</a:t>
            </a:r>
          </a:p>
          <a:p>
            <a:pPr marL="1371600" lvl="2" indent="-457200">
              <a:buFont typeface="+mj-lt"/>
              <a:buAutoNum type="arabicPeriod"/>
            </a:pPr>
            <a:r>
              <a:rPr lang="en-ZA" dirty="0" smtClean="0"/>
              <a:t>MVC Intro</a:t>
            </a:r>
          </a:p>
          <a:p>
            <a:pPr marL="1371600" lvl="2" indent="-457200">
              <a:buFont typeface="+mj-lt"/>
              <a:buAutoNum type="arabicPeriod"/>
            </a:pPr>
            <a:r>
              <a:rPr lang="en-ZA" dirty="0" smtClean="0"/>
              <a:t>Creating a new ASP.NET MVC web project</a:t>
            </a:r>
          </a:p>
          <a:p>
            <a:pPr marL="1371600" lvl="2" indent="-457200">
              <a:buFont typeface="+mj-lt"/>
              <a:buAutoNum type="arabicPeriod"/>
            </a:pPr>
            <a:r>
              <a:rPr lang="en-ZA" dirty="0"/>
              <a:t>Adding a </a:t>
            </a:r>
            <a:r>
              <a:rPr lang="en-ZA" dirty="0" smtClean="0"/>
              <a:t>model</a:t>
            </a:r>
          </a:p>
          <a:p>
            <a:pPr marL="1371600" lvl="2" indent="-457200">
              <a:buFont typeface="+mj-lt"/>
              <a:buAutoNum type="arabicPeriod"/>
            </a:pPr>
            <a:r>
              <a:rPr lang="en-ZA" dirty="0" smtClean="0"/>
              <a:t>Adding a controller</a:t>
            </a:r>
          </a:p>
          <a:p>
            <a:pPr marL="1371600" lvl="2" indent="-457200">
              <a:buFont typeface="+mj-lt"/>
              <a:buAutoNum type="arabicPeriod"/>
            </a:pPr>
            <a:r>
              <a:rPr lang="en-ZA" dirty="0" smtClean="0"/>
              <a:t>Adding a view</a:t>
            </a:r>
          </a:p>
          <a:p>
            <a:pPr marL="914400" lvl="1" indent="-457200">
              <a:buFont typeface="+mj-lt"/>
              <a:buAutoNum type="arabicPeriod"/>
            </a:pPr>
            <a:r>
              <a:rPr lang="en-ZA" dirty="0" smtClean="0"/>
              <a:t>Routing</a:t>
            </a:r>
          </a:p>
          <a:p>
            <a:pPr marL="914400" lvl="1" indent="-457200">
              <a:buFont typeface="+mj-lt"/>
              <a:buAutoNum type="arabicPeriod"/>
            </a:pPr>
            <a:r>
              <a:rPr lang="en-ZA" dirty="0" smtClean="0"/>
              <a:t>UI and Layouts</a:t>
            </a:r>
          </a:p>
          <a:p>
            <a:pPr marL="1371600" lvl="2" indent="-457200">
              <a:buFont typeface="+mj-lt"/>
              <a:buAutoNum type="arabicPeriod"/>
            </a:pPr>
            <a:r>
              <a:rPr lang="en-ZA" dirty="0" smtClean="0"/>
              <a:t>Razor Syntax</a:t>
            </a:r>
          </a:p>
          <a:p>
            <a:pPr marL="1371600" lvl="2" indent="-457200">
              <a:buFont typeface="+mj-lt"/>
              <a:buAutoNum type="arabicPeriod"/>
            </a:pPr>
            <a:r>
              <a:rPr lang="en-ZA" dirty="0" smtClean="0"/>
              <a:t>Razor Views</a:t>
            </a:r>
          </a:p>
          <a:p>
            <a:pPr marL="914400" lvl="1" indent="-457200">
              <a:buFont typeface="+mj-lt"/>
              <a:buAutoNum type="arabicPeriod"/>
            </a:pPr>
            <a:r>
              <a:rPr lang="en-ZA" dirty="0" smtClean="0"/>
              <a:t>Working with Partial Views</a:t>
            </a:r>
          </a:p>
          <a:p>
            <a:pPr marL="914400" lvl="1" indent="-457200">
              <a:buFont typeface="+mj-lt"/>
              <a:buAutoNum type="arabicPeriod"/>
            </a:pPr>
            <a:r>
              <a:rPr lang="en-ZA" dirty="0" smtClean="0"/>
              <a:t>Working </a:t>
            </a:r>
            <a:r>
              <a:rPr lang="en-ZA" dirty="0"/>
              <a:t>with </a:t>
            </a:r>
            <a:r>
              <a:rPr lang="en-ZA" dirty="0" smtClean="0"/>
              <a:t>data</a:t>
            </a:r>
          </a:p>
          <a:p>
            <a:pPr marL="914400" lvl="1" indent="-457200">
              <a:buFont typeface="+mj-lt"/>
              <a:buAutoNum type="arabicPeriod"/>
            </a:pPr>
            <a:r>
              <a:rPr lang="en-ZA" dirty="0" smtClean="0"/>
              <a:t>Performance</a:t>
            </a:r>
          </a:p>
          <a:p>
            <a:pPr marL="1371600" lvl="2" indent="-457200">
              <a:buFont typeface="+mj-lt"/>
              <a:buAutoNum type="arabicPeriod"/>
            </a:pPr>
            <a:r>
              <a:rPr lang="en-ZA" dirty="0" smtClean="0"/>
              <a:t>Bundling and </a:t>
            </a:r>
            <a:r>
              <a:rPr lang="en-ZA" dirty="0" err="1" smtClean="0"/>
              <a:t>Minification</a:t>
            </a:r>
            <a:endParaRPr lang="en-ZA" dirty="0" smtClean="0"/>
          </a:p>
          <a:p>
            <a:pPr marL="914400" lvl="1" indent="-457200">
              <a:buFont typeface="+mj-lt"/>
              <a:buAutoNum type="arabicPeriod"/>
            </a:pPr>
            <a:r>
              <a:rPr lang="en-ZA" dirty="0" smtClean="0"/>
              <a:t>Further Reading Material</a:t>
            </a:r>
          </a:p>
          <a:p>
            <a:pPr marL="914400" lvl="1" indent="-457200">
              <a:buFont typeface="+mj-lt"/>
              <a:buAutoNum type="arabicPeriod"/>
            </a:pPr>
            <a:endParaRPr lang="en-ZA" dirty="0"/>
          </a:p>
          <a:p>
            <a:pPr marL="914400" lvl="1" indent="-457200">
              <a:buFont typeface="+mj-lt"/>
              <a:buAutoNum type="arabicPeriod"/>
            </a:pPr>
            <a:endParaRPr lang="en-ZA" dirty="0" smtClean="0"/>
          </a:p>
        </p:txBody>
      </p:sp>
    </p:spTree>
    <p:extLst>
      <p:ext uri="{BB962C8B-B14F-4D97-AF65-F5344CB8AC3E}">
        <p14:creationId xmlns:p14="http://schemas.microsoft.com/office/powerpoint/2010/main" val="3824797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Adding a view</a:t>
            </a:r>
            <a:endParaRPr lang="en-ZA" dirty="0"/>
          </a:p>
        </p:txBody>
      </p:sp>
      <p:sp>
        <p:nvSpPr>
          <p:cNvPr id="3" name="Content Placeholder 2"/>
          <p:cNvSpPr>
            <a:spLocks noGrp="1"/>
          </p:cNvSpPr>
          <p:nvPr>
            <p:ph idx="1"/>
          </p:nvPr>
        </p:nvSpPr>
        <p:spPr/>
        <p:txBody>
          <a:bodyPr/>
          <a:lstStyle/>
          <a:p>
            <a:r>
              <a:rPr lang="en-ZA" dirty="0" smtClean="0"/>
              <a:t>Try to run?</a:t>
            </a:r>
            <a:endParaRPr lang="en-ZA" dirty="0"/>
          </a:p>
        </p:txBody>
      </p:sp>
      <p:pic>
        <p:nvPicPr>
          <p:cNvPr id="4" name="Picture 3"/>
          <p:cNvPicPr>
            <a:picLocks noChangeAspect="1"/>
          </p:cNvPicPr>
          <p:nvPr/>
        </p:nvPicPr>
        <p:blipFill>
          <a:blip r:embed="rId3"/>
          <a:stretch>
            <a:fillRect/>
          </a:stretch>
        </p:blipFill>
        <p:spPr>
          <a:xfrm>
            <a:off x="496144" y="1561356"/>
            <a:ext cx="8172400" cy="2060683"/>
          </a:xfrm>
          <a:prstGeom prst="rect">
            <a:avLst/>
          </a:prstGeom>
        </p:spPr>
      </p:pic>
      <p:pic>
        <p:nvPicPr>
          <p:cNvPr id="6" name="Picture 5"/>
          <p:cNvPicPr>
            <a:picLocks noChangeAspect="1"/>
          </p:cNvPicPr>
          <p:nvPr/>
        </p:nvPicPr>
        <p:blipFill>
          <a:blip r:embed="rId4"/>
          <a:stretch>
            <a:fillRect/>
          </a:stretch>
        </p:blipFill>
        <p:spPr>
          <a:xfrm>
            <a:off x="3563888" y="3551817"/>
            <a:ext cx="2371725" cy="1781175"/>
          </a:xfrm>
          <a:prstGeom prst="rect">
            <a:avLst/>
          </a:prstGeom>
        </p:spPr>
      </p:pic>
    </p:spTree>
    <p:extLst>
      <p:ext uri="{BB962C8B-B14F-4D97-AF65-F5344CB8AC3E}">
        <p14:creationId xmlns:p14="http://schemas.microsoft.com/office/powerpoint/2010/main" val="343926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Routing</a:t>
            </a:r>
            <a:endParaRPr lang="en-ZA" dirty="0"/>
          </a:p>
        </p:txBody>
      </p:sp>
      <p:pic>
        <p:nvPicPr>
          <p:cNvPr id="4" name="Content Placeholder 3"/>
          <p:cNvPicPr>
            <a:picLocks noGrp="1" noChangeAspect="1"/>
          </p:cNvPicPr>
          <p:nvPr>
            <p:ph idx="1"/>
          </p:nvPr>
        </p:nvPicPr>
        <p:blipFill>
          <a:blip r:embed="rId3"/>
          <a:stretch>
            <a:fillRect/>
          </a:stretch>
        </p:blipFill>
        <p:spPr>
          <a:xfrm>
            <a:off x="611560" y="985292"/>
            <a:ext cx="2563510" cy="3771900"/>
          </a:xfrm>
          <a:prstGeom prst="rect">
            <a:avLst/>
          </a:prstGeom>
        </p:spPr>
      </p:pic>
      <p:pic>
        <p:nvPicPr>
          <p:cNvPr id="5" name="Picture 4"/>
          <p:cNvPicPr>
            <a:picLocks noChangeAspect="1"/>
          </p:cNvPicPr>
          <p:nvPr/>
        </p:nvPicPr>
        <p:blipFill>
          <a:blip r:embed="rId4"/>
          <a:stretch>
            <a:fillRect/>
          </a:stretch>
        </p:blipFill>
        <p:spPr>
          <a:xfrm>
            <a:off x="3305050" y="1007786"/>
            <a:ext cx="5413648" cy="2007308"/>
          </a:xfrm>
          <a:prstGeom prst="rect">
            <a:avLst/>
          </a:prstGeom>
        </p:spPr>
      </p:pic>
      <p:pic>
        <p:nvPicPr>
          <p:cNvPr id="6" name="Picture 5"/>
          <p:cNvPicPr>
            <a:picLocks noChangeAspect="1"/>
          </p:cNvPicPr>
          <p:nvPr/>
        </p:nvPicPr>
        <p:blipFill>
          <a:blip r:embed="rId5"/>
          <a:stretch>
            <a:fillRect/>
          </a:stretch>
        </p:blipFill>
        <p:spPr>
          <a:xfrm>
            <a:off x="3305050" y="3037588"/>
            <a:ext cx="5310070" cy="1980152"/>
          </a:xfrm>
          <a:prstGeom prst="rect">
            <a:avLst/>
          </a:prstGeom>
        </p:spPr>
      </p:pic>
    </p:spTree>
    <p:extLst>
      <p:ext uri="{BB962C8B-B14F-4D97-AF65-F5344CB8AC3E}">
        <p14:creationId xmlns:p14="http://schemas.microsoft.com/office/powerpoint/2010/main" val="4000396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Routing</a:t>
            </a:r>
            <a:endParaRPr lang="en-ZA" dirty="0"/>
          </a:p>
        </p:txBody>
      </p:sp>
      <p:sp>
        <p:nvSpPr>
          <p:cNvPr id="3" name="Content Placeholder 2"/>
          <p:cNvSpPr>
            <a:spLocks noGrp="1"/>
          </p:cNvSpPr>
          <p:nvPr>
            <p:ph idx="1"/>
          </p:nvPr>
        </p:nvSpPr>
        <p:spPr/>
        <p:txBody>
          <a:bodyPr/>
          <a:lstStyle/>
          <a:p>
            <a:r>
              <a:rPr lang="en-ZA" dirty="0" smtClean="0"/>
              <a:t>Naming conventions</a:t>
            </a:r>
          </a:p>
          <a:p>
            <a:pPr lvl="1"/>
            <a:r>
              <a:rPr lang="en-ZA" dirty="0" smtClean="0"/>
              <a:t>&lt;Name&gt;Controller</a:t>
            </a:r>
          </a:p>
          <a:p>
            <a:pPr lvl="1"/>
            <a:r>
              <a:rPr lang="en-ZA" dirty="0" smtClean="0"/>
              <a:t>Controller &lt;Action&gt; (method within the controller)</a:t>
            </a:r>
          </a:p>
          <a:p>
            <a:pPr lvl="1"/>
            <a:r>
              <a:rPr lang="en-ZA" dirty="0" smtClean="0"/>
              <a:t>Results in URL &lt;Name&gt;/Action</a:t>
            </a:r>
            <a:endParaRPr lang="en-ZA" dirty="0"/>
          </a:p>
        </p:txBody>
      </p:sp>
      <p:pic>
        <p:nvPicPr>
          <p:cNvPr id="6" name="Picture 5"/>
          <p:cNvPicPr>
            <a:picLocks noChangeAspect="1"/>
          </p:cNvPicPr>
          <p:nvPr/>
        </p:nvPicPr>
        <p:blipFill>
          <a:blip r:embed="rId2"/>
          <a:stretch>
            <a:fillRect/>
          </a:stretch>
        </p:blipFill>
        <p:spPr>
          <a:xfrm>
            <a:off x="3039294" y="2836873"/>
            <a:ext cx="3086100" cy="1400175"/>
          </a:xfrm>
          <a:prstGeom prst="rect">
            <a:avLst/>
          </a:prstGeom>
        </p:spPr>
      </p:pic>
    </p:spTree>
    <p:extLst>
      <p:ext uri="{BB962C8B-B14F-4D97-AF65-F5344CB8AC3E}">
        <p14:creationId xmlns:p14="http://schemas.microsoft.com/office/powerpoint/2010/main" val="236144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Routing</a:t>
            </a:r>
            <a:endParaRPr lang="en-ZA" dirty="0"/>
          </a:p>
        </p:txBody>
      </p:sp>
      <p:sp>
        <p:nvSpPr>
          <p:cNvPr id="3" name="Content Placeholder 2"/>
          <p:cNvSpPr>
            <a:spLocks noGrp="1"/>
          </p:cNvSpPr>
          <p:nvPr>
            <p:ph idx="1"/>
          </p:nvPr>
        </p:nvSpPr>
        <p:spPr/>
        <p:txBody>
          <a:bodyPr/>
          <a:lstStyle/>
          <a:p>
            <a:r>
              <a:rPr lang="en-ZA" baseline="30000" dirty="0" smtClean="0">
                <a:solidFill>
                  <a:schemeClr val="tx1"/>
                </a:solidFill>
              </a:rPr>
              <a:t>[3]</a:t>
            </a:r>
            <a:r>
              <a:rPr lang="en-ZA" dirty="0" smtClean="0">
                <a:solidFill>
                  <a:schemeClr val="tx1"/>
                </a:solidFill>
              </a:rPr>
              <a:t>“ASP.NET </a:t>
            </a:r>
            <a:r>
              <a:rPr lang="en-ZA" dirty="0">
                <a:solidFill>
                  <a:schemeClr val="tx1"/>
                </a:solidFill>
              </a:rPr>
              <a:t>routing enables you to use URLs that do not have to map to specific files in a Web site. Because the URL does not have to map to a file, you can use URLs in a Web application that are descriptive of the user's action and therefore more easily understood by users</a:t>
            </a:r>
            <a:r>
              <a:rPr lang="en-ZA" dirty="0" smtClean="0">
                <a:solidFill>
                  <a:schemeClr val="tx1"/>
                </a:solidFill>
              </a:rPr>
              <a:t>”</a:t>
            </a:r>
            <a:endParaRPr lang="en-ZA" dirty="0">
              <a:solidFill>
                <a:schemeClr val="tx1"/>
              </a:solidFill>
            </a:endParaRPr>
          </a:p>
          <a:p>
            <a:endParaRPr lang="en-ZA" dirty="0"/>
          </a:p>
        </p:txBody>
      </p:sp>
      <p:pic>
        <p:nvPicPr>
          <p:cNvPr id="4" name="Picture 3"/>
          <p:cNvPicPr>
            <a:picLocks noChangeAspect="1"/>
          </p:cNvPicPr>
          <p:nvPr/>
        </p:nvPicPr>
        <p:blipFill>
          <a:blip r:embed="rId3"/>
          <a:stretch>
            <a:fillRect/>
          </a:stretch>
        </p:blipFill>
        <p:spPr>
          <a:xfrm>
            <a:off x="467544" y="2929508"/>
            <a:ext cx="8402475" cy="2138536"/>
          </a:xfrm>
          <a:prstGeom prst="rect">
            <a:avLst/>
          </a:prstGeom>
        </p:spPr>
      </p:pic>
    </p:spTree>
    <p:extLst>
      <p:ext uri="{BB962C8B-B14F-4D97-AF65-F5344CB8AC3E}">
        <p14:creationId xmlns:p14="http://schemas.microsoft.com/office/powerpoint/2010/main" val="1172661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Routing</a:t>
            </a:r>
            <a:endParaRPr lang="en-ZA" dirty="0"/>
          </a:p>
        </p:txBody>
      </p:sp>
      <p:sp>
        <p:nvSpPr>
          <p:cNvPr id="3" name="Content Placeholder 2"/>
          <p:cNvSpPr>
            <a:spLocks noGrp="1"/>
          </p:cNvSpPr>
          <p:nvPr>
            <p:ph idx="1"/>
          </p:nvPr>
        </p:nvSpPr>
        <p:spPr/>
        <p:txBody>
          <a:bodyPr/>
          <a:lstStyle/>
          <a:p>
            <a:r>
              <a:rPr lang="en-ZA" dirty="0" smtClean="0"/>
              <a:t>Your </a:t>
            </a:r>
            <a:r>
              <a:rPr lang="en-ZA" dirty="0" err="1" smtClean="0"/>
              <a:t>Global.asax</a:t>
            </a:r>
            <a:r>
              <a:rPr lang="en-ZA" dirty="0" smtClean="0"/>
              <a:t> is the start of your web application. When your web site starts, it goes here first</a:t>
            </a:r>
          </a:p>
          <a:p>
            <a:endParaRPr lang="en-ZA" dirty="0"/>
          </a:p>
          <a:p>
            <a:endParaRPr lang="en-ZA" dirty="0" smtClean="0"/>
          </a:p>
          <a:p>
            <a:endParaRPr lang="en-ZA" dirty="0"/>
          </a:p>
          <a:p>
            <a:r>
              <a:rPr lang="en-ZA" dirty="0" smtClean="0"/>
              <a:t>Routes are registered here at start-up via the </a:t>
            </a:r>
            <a:r>
              <a:rPr lang="en-ZA" dirty="0" err="1" smtClean="0"/>
              <a:t>RouteConfig.RegisterRoutes</a:t>
            </a:r>
            <a:r>
              <a:rPr lang="en-ZA" dirty="0" smtClean="0"/>
              <a:t/>
            </a:r>
            <a:br>
              <a:rPr lang="en-ZA" dirty="0" smtClean="0"/>
            </a:br>
            <a:r>
              <a:rPr lang="en-ZA" dirty="0" smtClean="0"/>
              <a:t>method shown previously</a:t>
            </a:r>
            <a:endParaRPr lang="en-ZA" dirty="0"/>
          </a:p>
        </p:txBody>
      </p:sp>
      <p:pic>
        <p:nvPicPr>
          <p:cNvPr id="5" name="Picture 4"/>
          <p:cNvPicPr>
            <a:picLocks noChangeAspect="1"/>
          </p:cNvPicPr>
          <p:nvPr/>
        </p:nvPicPr>
        <p:blipFill>
          <a:blip r:embed="rId2"/>
          <a:stretch>
            <a:fillRect/>
          </a:stretch>
        </p:blipFill>
        <p:spPr>
          <a:xfrm>
            <a:off x="3353619" y="1777380"/>
            <a:ext cx="2457450" cy="1162050"/>
          </a:xfrm>
          <a:prstGeom prst="rect">
            <a:avLst/>
          </a:prstGeom>
        </p:spPr>
      </p:pic>
      <p:pic>
        <p:nvPicPr>
          <p:cNvPr id="6" name="Picture 5"/>
          <p:cNvPicPr>
            <a:picLocks noChangeAspect="1"/>
          </p:cNvPicPr>
          <p:nvPr/>
        </p:nvPicPr>
        <p:blipFill>
          <a:blip r:embed="rId3"/>
          <a:stretch>
            <a:fillRect/>
          </a:stretch>
        </p:blipFill>
        <p:spPr>
          <a:xfrm>
            <a:off x="5436096" y="3577580"/>
            <a:ext cx="3137478" cy="1848871"/>
          </a:xfrm>
          <a:prstGeom prst="rect">
            <a:avLst/>
          </a:prstGeom>
        </p:spPr>
      </p:pic>
    </p:spTree>
    <p:extLst>
      <p:ext uri="{BB962C8B-B14F-4D97-AF65-F5344CB8AC3E}">
        <p14:creationId xmlns:p14="http://schemas.microsoft.com/office/powerpoint/2010/main" val="4265657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Routing</a:t>
            </a:r>
            <a:endParaRPr lang="en-ZA" dirty="0"/>
          </a:p>
        </p:txBody>
      </p:sp>
      <p:sp>
        <p:nvSpPr>
          <p:cNvPr id="3" name="Content Placeholder 2"/>
          <p:cNvSpPr>
            <a:spLocks noGrp="1"/>
          </p:cNvSpPr>
          <p:nvPr>
            <p:ph idx="1"/>
          </p:nvPr>
        </p:nvSpPr>
        <p:spPr/>
        <p:txBody>
          <a:bodyPr>
            <a:normAutofit fontScale="85000" lnSpcReduction="10000"/>
          </a:bodyPr>
          <a:lstStyle/>
          <a:p>
            <a:r>
              <a:rPr lang="en-ZA" dirty="0" smtClean="0"/>
              <a:t>You can add more routes or ignore some (as is the case below)</a:t>
            </a:r>
          </a:p>
          <a:p>
            <a:endParaRPr lang="en-ZA" dirty="0"/>
          </a:p>
          <a:p>
            <a:endParaRPr lang="en-ZA" dirty="0" smtClean="0"/>
          </a:p>
          <a:p>
            <a:endParaRPr lang="en-ZA" dirty="0"/>
          </a:p>
          <a:p>
            <a:endParaRPr lang="en-ZA" dirty="0" smtClean="0"/>
          </a:p>
          <a:p>
            <a:endParaRPr lang="en-ZA" dirty="0"/>
          </a:p>
          <a:p>
            <a:endParaRPr lang="en-ZA" dirty="0" smtClean="0"/>
          </a:p>
          <a:p>
            <a:endParaRPr lang="en-ZA" dirty="0" smtClean="0"/>
          </a:p>
          <a:p>
            <a:endParaRPr lang="en-ZA" dirty="0"/>
          </a:p>
          <a:p>
            <a:r>
              <a:rPr lang="en-ZA" dirty="0" smtClean="0"/>
              <a:t>See here for </a:t>
            </a:r>
            <a:r>
              <a:rPr lang="en-ZA" dirty="0"/>
              <a:t>more </a:t>
            </a:r>
            <a:r>
              <a:rPr lang="en-ZA" dirty="0" smtClean="0"/>
              <a:t>information on routing </a:t>
            </a:r>
            <a:r>
              <a:rPr lang="en-ZA" dirty="0"/>
              <a:t>- </a:t>
            </a:r>
            <a:r>
              <a:rPr lang="en-ZA" dirty="0">
                <a:hlinkClick r:id="rId2"/>
              </a:rPr>
              <a:t>https://</a:t>
            </a:r>
            <a:r>
              <a:rPr lang="en-ZA" dirty="0" smtClean="0">
                <a:hlinkClick r:id="rId2"/>
              </a:rPr>
              <a:t>msdn.microsoft.com/en-us/library/cc668201.aspx</a:t>
            </a:r>
            <a:endParaRPr lang="en-ZA" dirty="0" smtClean="0"/>
          </a:p>
          <a:p>
            <a:endParaRPr lang="en-ZA" dirty="0"/>
          </a:p>
        </p:txBody>
      </p:sp>
      <p:pic>
        <p:nvPicPr>
          <p:cNvPr id="4" name="Picture 3"/>
          <p:cNvPicPr>
            <a:picLocks noChangeAspect="1"/>
          </p:cNvPicPr>
          <p:nvPr/>
        </p:nvPicPr>
        <p:blipFill>
          <a:blip r:embed="rId3"/>
          <a:stretch>
            <a:fillRect/>
          </a:stretch>
        </p:blipFill>
        <p:spPr>
          <a:xfrm>
            <a:off x="1572853" y="1417340"/>
            <a:ext cx="5998294" cy="2481763"/>
          </a:xfrm>
          <a:prstGeom prst="rect">
            <a:avLst/>
          </a:prstGeom>
        </p:spPr>
      </p:pic>
    </p:spTree>
    <p:extLst>
      <p:ext uri="{BB962C8B-B14F-4D97-AF65-F5344CB8AC3E}">
        <p14:creationId xmlns:p14="http://schemas.microsoft.com/office/powerpoint/2010/main" val="4145351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Routing</a:t>
            </a:r>
            <a:endParaRPr lang="en-ZA" dirty="0"/>
          </a:p>
        </p:txBody>
      </p:sp>
      <p:sp>
        <p:nvSpPr>
          <p:cNvPr id="3" name="Content Placeholder 2"/>
          <p:cNvSpPr>
            <a:spLocks noGrp="1"/>
          </p:cNvSpPr>
          <p:nvPr>
            <p:ph idx="1"/>
          </p:nvPr>
        </p:nvSpPr>
        <p:spPr/>
        <p:txBody>
          <a:bodyPr/>
          <a:lstStyle/>
          <a:p>
            <a:r>
              <a:rPr lang="en-ZA" dirty="0" smtClean="0"/>
              <a:t>Now it works!</a:t>
            </a:r>
            <a:endParaRPr lang="en-ZA" dirty="0"/>
          </a:p>
        </p:txBody>
      </p:sp>
      <p:pic>
        <p:nvPicPr>
          <p:cNvPr id="5" name="Picture 4"/>
          <p:cNvPicPr>
            <a:picLocks noChangeAspect="1"/>
          </p:cNvPicPr>
          <p:nvPr/>
        </p:nvPicPr>
        <p:blipFill>
          <a:blip r:embed="rId3"/>
          <a:stretch>
            <a:fillRect/>
          </a:stretch>
        </p:blipFill>
        <p:spPr>
          <a:xfrm>
            <a:off x="971600" y="1633364"/>
            <a:ext cx="2609850" cy="1447800"/>
          </a:xfrm>
          <a:prstGeom prst="rect">
            <a:avLst/>
          </a:prstGeom>
        </p:spPr>
      </p:pic>
      <p:sp>
        <p:nvSpPr>
          <p:cNvPr id="7" name="TextBox 6"/>
          <p:cNvSpPr txBox="1"/>
          <p:nvPr/>
        </p:nvSpPr>
        <p:spPr>
          <a:xfrm>
            <a:off x="971600" y="3217540"/>
            <a:ext cx="5832648" cy="646331"/>
          </a:xfrm>
          <a:prstGeom prst="rect">
            <a:avLst/>
          </a:prstGeom>
          <a:noFill/>
        </p:spPr>
        <p:txBody>
          <a:bodyPr wrap="square" rtlCol="0">
            <a:spAutoFit/>
          </a:bodyPr>
          <a:lstStyle/>
          <a:p>
            <a:r>
              <a:rPr lang="en-ZA" dirty="0" smtClean="0"/>
              <a:t>Its quite sad that we are happy about a blank page that says Index</a:t>
            </a:r>
            <a:endParaRPr lang="en-ZA" dirty="0"/>
          </a:p>
        </p:txBody>
      </p:sp>
      <p:pic>
        <p:nvPicPr>
          <p:cNvPr id="8" name="Picture 7"/>
          <p:cNvPicPr>
            <a:picLocks noChangeAspect="1"/>
          </p:cNvPicPr>
          <p:nvPr/>
        </p:nvPicPr>
        <p:blipFill>
          <a:blip r:embed="rId4"/>
          <a:stretch>
            <a:fillRect/>
          </a:stretch>
        </p:blipFill>
        <p:spPr>
          <a:xfrm>
            <a:off x="6919192" y="2371031"/>
            <a:ext cx="1733550" cy="1905000"/>
          </a:xfrm>
          <a:prstGeom prst="rect">
            <a:avLst/>
          </a:prstGeom>
        </p:spPr>
      </p:pic>
    </p:spTree>
    <p:extLst>
      <p:ext uri="{BB962C8B-B14F-4D97-AF65-F5344CB8AC3E}">
        <p14:creationId xmlns:p14="http://schemas.microsoft.com/office/powerpoint/2010/main" val="1893060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UI, Layouts and Themes</a:t>
            </a:r>
            <a:endParaRPr lang="en-ZA" dirty="0"/>
          </a:p>
        </p:txBody>
      </p:sp>
      <p:sp>
        <p:nvSpPr>
          <p:cNvPr id="3" name="Content Placeholder 2"/>
          <p:cNvSpPr>
            <a:spLocks noGrp="1"/>
          </p:cNvSpPr>
          <p:nvPr>
            <p:ph idx="1"/>
          </p:nvPr>
        </p:nvSpPr>
        <p:spPr/>
        <p:txBody>
          <a:bodyPr/>
          <a:lstStyle/>
          <a:p>
            <a:r>
              <a:rPr lang="en-ZA" dirty="0" smtClean="0"/>
              <a:t>Your current view (generated when adding a new view looks like this</a:t>
            </a:r>
          </a:p>
          <a:p>
            <a:endParaRPr lang="en-ZA" dirty="0"/>
          </a:p>
          <a:p>
            <a:endParaRPr lang="en-ZA" dirty="0" smtClean="0"/>
          </a:p>
          <a:p>
            <a:endParaRPr lang="en-ZA" dirty="0"/>
          </a:p>
          <a:p>
            <a:endParaRPr lang="en-ZA" dirty="0" smtClean="0"/>
          </a:p>
          <a:p>
            <a:r>
              <a:rPr lang="en-ZA" dirty="0" smtClean="0"/>
              <a:t>Enter Razor Syntax…</a:t>
            </a:r>
            <a:endParaRPr lang="en-ZA" dirty="0"/>
          </a:p>
        </p:txBody>
      </p:sp>
      <p:pic>
        <p:nvPicPr>
          <p:cNvPr id="4" name="Picture 3"/>
          <p:cNvPicPr>
            <a:picLocks noChangeAspect="1"/>
          </p:cNvPicPr>
          <p:nvPr/>
        </p:nvPicPr>
        <p:blipFill>
          <a:blip r:embed="rId2"/>
          <a:stretch>
            <a:fillRect/>
          </a:stretch>
        </p:blipFill>
        <p:spPr>
          <a:xfrm>
            <a:off x="899592" y="1849388"/>
            <a:ext cx="3200400" cy="1295400"/>
          </a:xfrm>
          <a:prstGeom prst="rect">
            <a:avLst/>
          </a:prstGeom>
        </p:spPr>
      </p:pic>
    </p:spTree>
    <p:extLst>
      <p:ext uri="{BB962C8B-B14F-4D97-AF65-F5344CB8AC3E}">
        <p14:creationId xmlns:p14="http://schemas.microsoft.com/office/powerpoint/2010/main" val="830659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UI and Layouts</a:t>
            </a:r>
            <a:endParaRPr lang="en-ZA" dirty="0"/>
          </a:p>
        </p:txBody>
      </p:sp>
      <p:sp>
        <p:nvSpPr>
          <p:cNvPr id="3" name="Content Placeholder 2"/>
          <p:cNvSpPr>
            <a:spLocks noGrp="1"/>
          </p:cNvSpPr>
          <p:nvPr>
            <p:ph idx="1"/>
          </p:nvPr>
        </p:nvSpPr>
        <p:spPr/>
        <p:txBody>
          <a:bodyPr/>
          <a:lstStyle/>
          <a:p>
            <a:r>
              <a:rPr lang="en-ZA" dirty="0" smtClean="0"/>
              <a:t>Razor allows you to write C# code within your HTML view. So lets write some random code</a:t>
            </a:r>
            <a:endParaRPr lang="en-ZA" dirty="0"/>
          </a:p>
          <a:p>
            <a:endParaRPr lang="en-ZA" dirty="0" smtClean="0"/>
          </a:p>
          <a:p>
            <a:endParaRPr lang="en-ZA" dirty="0"/>
          </a:p>
          <a:p>
            <a:endParaRPr lang="en-ZA" dirty="0" smtClean="0"/>
          </a:p>
        </p:txBody>
      </p:sp>
      <p:pic>
        <p:nvPicPr>
          <p:cNvPr id="5" name="Picture 4"/>
          <p:cNvPicPr>
            <a:picLocks noChangeAspect="1"/>
          </p:cNvPicPr>
          <p:nvPr/>
        </p:nvPicPr>
        <p:blipFill>
          <a:blip r:embed="rId3"/>
          <a:stretch>
            <a:fillRect/>
          </a:stretch>
        </p:blipFill>
        <p:spPr>
          <a:xfrm>
            <a:off x="2153469" y="2137420"/>
            <a:ext cx="4857750" cy="2085975"/>
          </a:xfrm>
          <a:prstGeom prst="rect">
            <a:avLst/>
          </a:prstGeom>
        </p:spPr>
      </p:pic>
    </p:spTree>
    <p:extLst>
      <p:ext uri="{BB962C8B-B14F-4D97-AF65-F5344CB8AC3E}">
        <p14:creationId xmlns:p14="http://schemas.microsoft.com/office/powerpoint/2010/main" val="1310571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UI, Layouts and Themes</a:t>
            </a:r>
            <a:endParaRPr lang="en-ZA" dirty="0"/>
          </a:p>
        </p:txBody>
      </p:sp>
      <p:pic>
        <p:nvPicPr>
          <p:cNvPr id="4" name="Content Placeholder 3"/>
          <p:cNvPicPr>
            <a:picLocks noGrp="1" noChangeAspect="1"/>
          </p:cNvPicPr>
          <p:nvPr>
            <p:ph idx="1"/>
          </p:nvPr>
        </p:nvPicPr>
        <p:blipFill>
          <a:blip r:embed="rId2"/>
          <a:stretch>
            <a:fillRect/>
          </a:stretch>
        </p:blipFill>
        <p:spPr>
          <a:xfrm>
            <a:off x="1720850" y="1774825"/>
            <a:ext cx="5724525" cy="2095500"/>
          </a:xfrm>
          <a:prstGeom prst="rect">
            <a:avLst/>
          </a:prstGeom>
        </p:spPr>
      </p:pic>
    </p:spTree>
    <p:extLst>
      <p:ext uri="{BB962C8B-B14F-4D97-AF65-F5344CB8AC3E}">
        <p14:creationId xmlns:p14="http://schemas.microsoft.com/office/powerpoint/2010/main" val="31535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Disclaimer</a:t>
            </a:r>
            <a:endParaRPr lang="en-ZA" dirty="0"/>
          </a:p>
        </p:txBody>
      </p:sp>
      <p:sp>
        <p:nvSpPr>
          <p:cNvPr id="3" name="Content Placeholder 2"/>
          <p:cNvSpPr>
            <a:spLocks noGrp="1"/>
          </p:cNvSpPr>
          <p:nvPr>
            <p:ph idx="1"/>
          </p:nvPr>
        </p:nvSpPr>
        <p:spPr/>
        <p:txBody>
          <a:bodyPr/>
          <a:lstStyle/>
          <a:p>
            <a:r>
              <a:rPr lang="en-ZA" dirty="0" smtClean="0"/>
              <a:t>Microsoft and Visual Studio sometimes try to do too much for you in its attempt to push convention over configuration. Be careful with visual studio scaffolding everything for you. Try to understand why things are there. You will see in the videos, under references, that even Microsoft techies get it wrong.</a:t>
            </a:r>
            <a:endParaRPr lang="en-ZA" dirty="0"/>
          </a:p>
        </p:txBody>
      </p:sp>
    </p:spTree>
    <p:extLst>
      <p:ext uri="{BB962C8B-B14F-4D97-AF65-F5344CB8AC3E}">
        <p14:creationId xmlns:p14="http://schemas.microsoft.com/office/powerpoint/2010/main" val="2395254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UI and Layouts</a:t>
            </a:r>
          </a:p>
        </p:txBody>
      </p:sp>
      <p:sp>
        <p:nvSpPr>
          <p:cNvPr id="3" name="Content Placeholder 2"/>
          <p:cNvSpPr>
            <a:spLocks noGrp="1"/>
          </p:cNvSpPr>
          <p:nvPr>
            <p:ph idx="1"/>
          </p:nvPr>
        </p:nvSpPr>
        <p:spPr/>
        <p:txBody>
          <a:bodyPr/>
          <a:lstStyle/>
          <a:p>
            <a:r>
              <a:rPr lang="en-ZA" dirty="0" smtClean="0"/>
              <a:t>You can even write functions in your views</a:t>
            </a:r>
          </a:p>
          <a:p>
            <a:r>
              <a:rPr lang="en-ZA" dirty="0" smtClean="0"/>
              <a:t>Following separation of concerns, ONLY VIEW LOGIC – logic that determines how your view will display – should be placed there. Any data logic should be placed on the controller or, even better, in a service DLL (similar to a service JAR from Java)</a:t>
            </a:r>
          </a:p>
        </p:txBody>
      </p:sp>
    </p:spTree>
    <p:extLst>
      <p:ext uri="{BB962C8B-B14F-4D97-AF65-F5344CB8AC3E}">
        <p14:creationId xmlns:p14="http://schemas.microsoft.com/office/powerpoint/2010/main" val="15856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UI and Layouts</a:t>
            </a:r>
          </a:p>
        </p:txBody>
      </p:sp>
      <p:pic>
        <p:nvPicPr>
          <p:cNvPr id="4" name="Content Placeholder 3"/>
          <p:cNvPicPr>
            <a:picLocks noGrp="1" noChangeAspect="1"/>
          </p:cNvPicPr>
          <p:nvPr>
            <p:ph idx="1"/>
          </p:nvPr>
        </p:nvPicPr>
        <p:blipFill>
          <a:blip r:embed="rId2"/>
          <a:stretch>
            <a:fillRect/>
          </a:stretch>
        </p:blipFill>
        <p:spPr>
          <a:xfrm>
            <a:off x="539552" y="817273"/>
            <a:ext cx="7019925" cy="3276600"/>
          </a:xfrm>
          <a:prstGeom prst="rect">
            <a:avLst/>
          </a:prstGeom>
        </p:spPr>
      </p:pic>
      <p:pic>
        <p:nvPicPr>
          <p:cNvPr id="5" name="Picture 4"/>
          <p:cNvPicPr>
            <a:picLocks noChangeAspect="1"/>
          </p:cNvPicPr>
          <p:nvPr/>
        </p:nvPicPr>
        <p:blipFill>
          <a:blip r:embed="rId3"/>
          <a:stretch>
            <a:fillRect/>
          </a:stretch>
        </p:blipFill>
        <p:spPr>
          <a:xfrm>
            <a:off x="539552" y="4513684"/>
            <a:ext cx="7776864" cy="536335"/>
          </a:xfrm>
          <a:prstGeom prst="rect">
            <a:avLst/>
          </a:prstGeom>
        </p:spPr>
      </p:pic>
    </p:spTree>
    <p:extLst>
      <p:ext uri="{BB962C8B-B14F-4D97-AF65-F5344CB8AC3E}">
        <p14:creationId xmlns:p14="http://schemas.microsoft.com/office/powerpoint/2010/main" val="2210607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UI and Layouts</a:t>
            </a:r>
          </a:p>
        </p:txBody>
      </p:sp>
      <p:sp>
        <p:nvSpPr>
          <p:cNvPr id="3" name="Content Placeholder 2"/>
          <p:cNvSpPr>
            <a:spLocks noGrp="1"/>
          </p:cNvSpPr>
          <p:nvPr>
            <p:ph idx="1"/>
          </p:nvPr>
        </p:nvSpPr>
        <p:spPr/>
        <p:txBody>
          <a:bodyPr/>
          <a:lstStyle/>
          <a:p>
            <a:r>
              <a:rPr lang="en-ZA" dirty="0" smtClean="0"/>
              <a:t>But my HTML was not rendered correctly</a:t>
            </a:r>
          </a:p>
          <a:p>
            <a:r>
              <a:rPr lang="en-ZA" dirty="0" smtClean="0"/>
              <a:t>Enter HTML Helpers and Model Data</a:t>
            </a:r>
          </a:p>
          <a:p>
            <a:r>
              <a:rPr lang="en-ZA" dirty="0" smtClean="0"/>
              <a:t>Razor is also an engine that renders HTML as shown next</a:t>
            </a:r>
            <a:endParaRPr lang="en-ZA" dirty="0"/>
          </a:p>
        </p:txBody>
      </p:sp>
    </p:spTree>
    <p:extLst>
      <p:ext uri="{BB962C8B-B14F-4D97-AF65-F5344CB8AC3E}">
        <p14:creationId xmlns:p14="http://schemas.microsoft.com/office/powerpoint/2010/main" val="403026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UI and Layouts</a:t>
            </a:r>
          </a:p>
        </p:txBody>
      </p:sp>
      <p:pic>
        <p:nvPicPr>
          <p:cNvPr id="4" name="Content Placeholder 3"/>
          <p:cNvPicPr>
            <a:picLocks noGrp="1" noChangeAspect="1"/>
          </p:cNvPicPr>
          <p:nvPr>
            <p:ph idx="1"/>
          </p:nvPr>
        </p:nvPicPr>
        <p:blipFill>
          <a:blip r:embed="rId2"/>
          <a:stretch>
            <a:fillRect/>
          </a:stretch>
        </p:blipFill>
        <p:spPr>
          <a:xfrm>
            <a:off x="457200" y="985292"/>
            <a:ext cx="4021511" cy="3771900"/>
          </a:xfrm>
          <a:prstGeom prst="rect">
            <a:avLst/>
          </a:prstGeom>
        </p:spPr>
      </p:pic>
      <p:pic>
        <p:nvPicPr>
          <p:cNvPr id="5" name="Picture 4"/>
          <p:cNvPicPr>
            <a:picLocks noChangeAspect="1"/>
          </p:cNvPicPr>
          <p:nvPr/>
        </p:nvPicPr>
        <p:blipFill>
          <a:blip r:embed="rId3"/>
          <a:stretch>
            <a:fillRect/>
          </a:stretch>
        </p:blipFill>
        <p:spPr>
          <a:xfrm>
            <a:off x="4484429" y="985292"/>
            <a:ext cx="4240163" cy="1377476"/>
          </a:xfrm>
          <a:prstGeom prst="rect">
            <a:avLst/>
          </a:prstGeom>
        </p:spPr>
      </p:pic>
      <p:pic>
        <p:nvPicPr>
          <p:cNvPr id="6" name="Picture 5"/>
          <p:cNvPicPr>
            <a:picLocks noChangeAspect="1"/>
          </p:cNvPicPr>
          <p:nvPr/>
        </p:nvPicPr>
        <p:blipFill>
          <a:blip r:embed="rId4"/>
          <a:stretch>
            <a:fillRect/>
          </a:stretch>
        </p:blipFill>
        <p:spPr>
          <a:xfrm>
            <a:off x="6876256" y="3985667"/>
            <a:ext cx="1609725" cy="771525"/>
          </a:xfrm>
          <a:prstGeom prst="rect">
            <a:avLst/>
          </a:prstGeom>
        </p:spPr>
      </p:pic>
      <p:sp>
        <p:nvSpPr>
          <p:cNvPr id="7" name="Right Arrow 6"/>
          <p:cNvSpPr/>
          <p:nvPr/>
        </p:nvSpPr>
        <p:spPr>
          <a:xfrm rot="18492833">
            <a:off x="4716016" y="3145532"/>
            <a:ext cx="72008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Box 8"/>
          <p:cNvSpPr txBox="1"/>
          <p:nvPr/>
        </p:nvSpPr>
        <p:spPr>
          <a:xfrm>
            <a:off x="5468508" y="3217540"/>
            <a:ext cx="687668" cy="369332"/>
          </a:xfrm>
          <a:prstGeom prst="rect">
            <a:avLst/>
          </a:prstGeom>
          <a:noFill/>
        </p:spPr>
        <p:txBody>
          <a:bodyPr wrap="square" rtlCol="0">
            <a:spAutoFit/>
          </a:bodyPr>
          <a:lstStyle/>
          <a:p>
            <a:r>
              <a:rPr lang="en-ZA" dirty="0" smtClean="0"/>
              <a:t>AND</a:t>
            </a:r>
            <a:endParaRPr lang="en-ZA" dirty="0"/>
          </a:p>
        </p:txBody>
      </p:sp>
      <p:sp>
        <p:nvSpPr>
          <p:cNvPr id="10" name="Down Arrow 9"/>
          <p:cNvSpPr/>
          <p:nvPr/>
        </p:nvSpPr>
        <p:spPr>
          <a:xfrm>
            <a:off x="6948264" y="2641476"/>
            <a:ext cx="504056" cy="1136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TextBox 10"/>
          <p:cNvSpPr txBox="1"/>
          <p:nvPr/>
        </p:nvSpPr>
        <p:spPr>
          <a:xfrm>
            <a:off x="7812360" y="2991680"/>
            <a:ext cx="1080120" cy="369332"/>
          </a:xfrm>
          <a:prstGeom prst="rect">
            <a:avLst/>
          </a:prstGeom>
          <a:noFill/>
        </p:spPr>
        <p:txBody>
          <a:bodyPr wrap="square" rtlCol="0">
            <a:spAutoFit/>
          </a:bodyPr>
          <a:lstStyle/>
          <a:p>
            <a:r>
              <a:rPr lang="en-ZA" dirty="0" smtClean="0"/>
              <a:t>Shows</a:t>
            </a:r>
            <a:endParaRPr lang="en-ZA" dirty="0"/>
          </a:p>
        </p:txBody>
      </p:sp>
      <p:sp>
        <p:nvSpPr>
          <p:cNvPr id="12" name="TextBox 11"/>
          <p:cNvSpPr txBox="1"/>
          <p:nvPr/>
        </p:nvSpPr>
        <p:spPr>
          <a:xfrm>
            <a:off x="457200" y="4945732"/>
            <a:ext cx="8229600" cy="923330"/>
          </a:xfrm>
          <a:prstGeom prst="rect">
            <a:avLst/>
          </a:prstGeom>
          <a:noFill/>
        </p:spPr>
        <p:txBody>
          <a:bodyPr wrap="square" rtlCol="0">
            <a:spAutoFit/>
          </a:bodyPr>
          <a:lstStyle/>
          <a:p>
            <a:r>
              <a:rPr lang="en-ZA" dirty="0" smtClean="0"/>
              <a:t>More on Razor: </a:t>
            </a:r>
            <a:r>
              <a:rPr lang="en-ZA" dirty="0" smtClean="0">
                <a:hlinkClick r:id="rId5"/>
              </a:rPr>
              <a:t>http</a:t>
            </a:r>
            <a:r>
              <a:rPr lang="en-ZA" dirty="0">
                <a:hlinkClick r:id="rId5"/>
              </a:rPr>
              <a:t>://www.asp.net/web-pages/overview/getting-started/introducing-razor-syntax-(c</a:t>
            </a:r>
            <a:r>
              <a:rPr lang="en-ZA" dirty="0" smtClean="0">
                <a:hlinkClick r:id="rId5"/>
              </a:rPr>
              <a:t>)</a:t>
            </a:r>
            <a:endParaRPr lang="en-ZA" dirty="0" smtClean="0"/>
          </a:p>
          <a:p>
            <a:endParaRPr lang="en-ZA" dirty="0"/>
          </a:p>
        </p:txBody>
      </p:sp>
    </p:spTree>
    <p:extLst>
      <p:ext uri="{BB962C8B-B14F-4D97-AF65-F5344CB8AC3E}">
        <p14:creationId xmlns:p14="http://schemas.microsoft.com/office/powerpoint/2010/main" val="3050397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UI and Layouts</a:t>
            </a:r>
          </a:p>
        </p:txBody>
      </p:sp>
      <p:sp>
        <p:nvSpPr>
          <p:cNvPr id="3" name="Content Placeholder 2"/>
          <p:cNvSpPr>
            <a:spLocks noGrp="1"/>
          </p:cNvSpPr>
          <p:nvPr>
            <p:ph idx="1"/>
          </p:nvPr>
        </p:nvSpPr>
        <p:spPr/>
        <p:txBody>
          <a:bodyPr>
            <a:normAutofit fontScale="92500" lnSpcReduction="10000"/>
          </a:bodyPr>
          <a:lstStyle/>
          <a:p>
            <a:r>
              <a:rPr lang="en-ZA" dirty="0" smtClean="0"/>
              <a:t>Now lets work on a layout that can be used across multiple views</a:t>
            </a:r>
          </a:p>
          <a:p>
            <a:r>
              <a:rPr lang="en-ZA" dirty="0" smtClean="0"/>
              <a:t>A normal HTML document is split up between your:</a:t>
            </a:r>
          </a:p>
          <a:p>
            <a:pPr lvl="1"/>
            <a:r>
              <a:rPr lang="en-ZA" dirty="0" smtClean="0"/>
              <a:t>Header – contains the rendering of scripts</a:t>
            </a:r>
            <a:r>
              <a:rPr lang="en-ZA" dirty="0"/>
              <a:t> </a:t>
            </a:r>
            <a:r>
              <a:rPr lang="en-ZA" dirty="0" smtClean="0"/>
              <a:t>and styles.</a:t>
            </a:r>
          </a:p>
          <a:p>
            <a:pPr lvl="1"/>
            <a:r>
              <a:rPr lang="en-ZA" dirty="0" smtClean="0"/>
              <a:t>Body – Contains the content for each page</a:t>
            </a:r>
          </a:p>
          <a:p>
            <a:pPr lvl="1"/>
            <a:r>
              <a:rPr lang="en-ZA" dirty="0" smtClean="0"/>
              <a:t>Footer – General footer information</a:t>
            </a:r>
          </a:p>
          <a:p>
            <a:r>
              <a:rPr lang="en-ZA" dirty="0" smtClean="0"/>
              <a:t>Your layout page contains</a:t>
            </a:r>
            <a:br>
              <a:rPr lang="en-ZA" dirty="0" smtClean="0"/>
            </a:br>
            <a:r>
              <a:rPr lang="en-ZA" dirty="0" smtClean="0"/>
              <a:t>these parts and the Razor for</a:t>
            </a:r>
            <a:br>
              <a:rPr lang="en-ZA" dirty="0" smtClean="0"/>
            </a:br>
            <a:r>
              <a:rPr lang="en-ZA" dirty="0" smtClean="0"/>
              <a:t>@</a:t>
            </a:r>
            <a:r>
              <a:rPr lang="en-ZA" dirty="0" err="1" smtClean="0"/>
              <a:t>RenderBody</a:t>
            </a:r>
            <a:r>
              <a:rPr lang="en-ZA" dirty="0" smtClean="0"/>
              <a:t>() is replaced </a:t>
            </a:r>
            <a:br>
              <a:rPr lang="en-ZA" dirty="0" smtClean="0"/>
            </a:br>
            <a:r>
              <a:rPr lang="en-ZA" dirty="0" smtClean="0"/>
              <a:t>with the body of the page that</a:t>
            </a:r>
            <a:br>
              <a:rPr lang="en-ZA" dirty="0" smtClean="0"/>
            </a:br>
            <a:r>
              <a:rPr lang="en-ZA" dirty="0" smtClean="0"/>
              <a:t>is injected</a:t>
            </a:r>
            <a:endParaRPr lang="en-ZA" dirty="0"/>
          </a:p>
        </p:txBody>
      </p:sp>
      <p:pic>
        <p:nvPicPr>
          <p:cNvPr id="4" name="Picture 3"/>
          <p:cNvPicPr>
            <a:picLocks noChangeAspect="1"/>
          </p:cNvPicPr>
          <p:nvPr/>
        </p:nvPicPr>
        <p:blipFill>
          <a:blip r:embed="rId2"/>
          <a:stretch>
            <a:fillRect/>
          </a:stretch>
        </p:blipFill>
        <p:spPr>
          <a:xfrm>
            <a:off x="5292080" y="3145532"/>
            <a:ext cx="3715319" cy="2444502"/>
          </a:xfrm>
          <a:prstGeom prst="rect">
            <a:avLst/>
          </a:prstGeom>
        </p:spPr>
      </p:pic>
    </p:spTree>
    <p:extLst>
      <p:ext uri="{BB962C8B-B14F-4D97-AF65-F5344CB8AC3E}">
        <p14:creationId xmlns:p14="http://schemas.microsoft.com/office/powerpoint/2010/main" val="2265093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UI, Layouts and Themes</a:t>
            </a:r>
            <a:endParaRPr lang="en-ZA" dirty="0"/>
          </a:p>
        </p:txBody>
      </p:sp>
      <p:sp>
        <p:nvSpPr>
          <p:cNvPr id="3" name="Content Placeholder 2"/>
          <p:cNvSpPr>
            <a:spLocks noGrp="1"/>
          </p:cNvSpPr>
          <p:nvPr>
            <p:ph idx="1"/>
          </p:nvPr>
        </p:nvSpPr>
        <p:spPr/>
        <p:txBody>
          <a:bodyPr>
            <a:normAutofit fontScale="92500" lnSpcReduction="10000"/>
          </a:bodyPr>
          <a:lstStyle/>
          <a:p>
            <a:r>
              <a:rPr lang="en-ZA" dirty="0" smtClean="0"/>
              <a:t>Reference the layout page</a:t>
            </a:r>
          </a:p>
          <a:p>
            <a:endParaRPr lang="en-ZA" dirty="0"/>
          </a:p>
          <a:p>
            <a:pPr lvl="6"/>
            <a:r>
              <a:rPr lang="en-ZA" dirty="0" smtClean="0"/>
              <a:t>Layout page generated when project is created</a:t>
            </a:r>
          </a:p>
          <a:p>
            <a:pPr lvl="6"/>
            <a:endParaRPr lang="en-ZA" dirty="0"/>
          </a:p>
          <a:p>
            <a:pPr lvl="6"/>
            <a:endParaRPr lang="en-ZA" dirty="0" smtClean="0"/>
          </a:p>
          <a:p>
            <a:pPr lvl="6"/>
            <a:endParaRPr lang="en-ZA" dirty="0"/>
          </a:p>
          <a:p>
            <a:pPr lvl="6"/>
            <a:endParaRPr lang="en-ZA" dirty="0" smtClean="0"/>
          </a:p>
          <a:p>
            <a:r>
              <a:rPr lang="en-ZA" dirty="0" smtClean="0"/>
              <a:t>Use Razor @</a:t>
            </a:r>
            <a:br>
              <a:rPr lang="en-ZA" dirty="0" smtClean="0"/>
            </a:br>
            <a:r>
              <a:rPr lang="en-ZA" dirty="0" smtClean="0"/>
              <a:t>syntax to reference</a:t>
            </a:r>
            <a:br>
              <a:rPr lang="en-ZA" dirty="0" smtClean="0"/>
            </a:br>
            <a:r>
              <a:rPr lang="en-ZA" dirty="0" smtClean="0"/>
              <a:t>the layout page in</a:t>
            </a:r>
            <a:br>
              <a:rPr lang="en-ZA" dirty="0" smtClean="0"/>
            </a:br>
            <a:r>
              <a:rPr lang="en-ZA" dirty="0" smtClean="0"/>
              <a:t>your view</a:t>
            </a:r>
            <a:endParaRPr lang="en-ZA" dirty="0"/>
          </a:p>
        </p:txBody>
      </p:sp>
      <p:pic>
        <p:nvPicPr>
          <p:cNvPr id="4" name="Picture 3"/>
          <p:cNvPicPr>
            <a:picLocks noChangeAspect="1"/>
          </p:cNvPicPr>
          <p:nvPr/>
        </p:nvPicPr>
        <p:blipFill>
          <a:blip r:embed="rId2"/>
          <a:stretch>
            <a:fillRect/>
          </a:stretch>
        </p:blipFill>
        <p:spPr>
          <a:xfrm>
            <a:off x="3739020" y="3505572"/>
            <a:ext cx="4962525" cy="1666875"/>
          </a:xfrm>
          <a:prstGeom prst="rect">
            <a:avLst/>
          </a:prstGeom>
        </p:spPr>
      </p:pic>
      <p:pic>
        <p:nvPicPr>
          <p:cNvPr id="5" name="Picture 4"/>
          <p:cNvPicPr>
            <a:picLocks noChangeAspect="1"/>
          </p:cNvPicPr>
          <p:nvPr/>
        </p:nvPicPr>
        <p:blipFill>
          <a:blip r:embed="rId3"/>
          <a:stretch>
            <a:fillRect/>
          </a:stretch>
        </p:blipFill>
        <p:spPr>
          <a:xfrm>
            <a:off x="1115616" y="1561356"/>
            <a:ext cx="1866900" cy="1371600"/>
          </a:xfrm>
          <a:prstGeom prst="rect">
            <a:avLst/>
          </a:prstGeom>
        </p:spPr>
      </p:pic>
    </p:spTree>
    <p:extLst>
      <p:ext uri="{BB962C8B-B14F-4D97-AF65-F5344CB8AC3E}">
        <p14:creationId xmlns:p14="http://schemas.microsoft.com/office/powerpoint/2010/main" val="3313592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UI and Layouts</a:t>
            </a:r>
          </a:p>
        </p:txBody>
      </p:sp>
      <p:sp>
        <p:nvSpPr>
          <p:cNvPr id="5" name="Content Placeholder 4"/>
          <p:cNvSpPr>
            <a:spLocks noGrp="1"/>
          </p:cNvSpPr>
          <p:nvPr>
            <p:ph idx="1"/>
          </p:nvPr>
        </p:nvSpPr>
        <p:spPr/>
        <p:txBody>
          <a:bodyPr/>
          <a:lstStyle/>
          <a:p>
            <a:r>
              <a:rPr lang="en-ZA" dirty="0" smtClean="0"/>
              <a:t>I added this here</a:t>
            </a:r>
            <a:endParaRPr lang="en-ZA" dirty="0"/>
          </a:p>
        </p:txBody>
      </p:sp>
      <p:pic>
        <p:nvPicPr>
          <p:cNvPr id="6" name="Picture 5"/>
          <p:cNvPicPr>
            <a:picLocks noChangeAspect="1"/>
          </p:cNvPicPr>
          <p:nvPr/>
        </p:nvPicPr>
        <p:blipFill>
          <a:blip r:embed="rId2"/>
          <a:stretch>
            <a:fillRect/>
          </a:stretch>
        </p:blipFill>
        <p:spPr>
          <a:xfrm>
            <a:off x="2555776" y="1622824"/>
            <a:ext cx="4410075" cy="3086100"/>
          </a:xfrm>
          <a:prstGeom prst="rect">
            <a:avLst/>
          </a:prstGeom>
        </p:spPr>
      </p:pic>
    </p:spTree>
    <p:extLst>
      <p:ext uri="{BB962C8B-B14F-4D97-AF65-F5344CB8AC3E}">
        <p14:creationId xmlns:p14="http://schemas.microsoft.com/office/powerpoint/2010/main" val="2209303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UI and Layouts</a:t>
            </a:r>
          </a:p>
        </p:txBody>
      </p:sp>
      <p:sp>
        <p:nvSpPr>
          <p:cNvPr id="3" name="Content Placeholder 2"/>
          <p:cNvSpPr>
            <a:spLocks noGrp="1"/>
          </p:cNvSpPr>
          <p:nvPr>
            <p:ph idx="1"/>
          </p:nvPr>
        </p:nvSpPr>
        <p:spPr/>
        <p:txBody>
          <a:bodyPr/>
          <a:lstStyle/>
          <a:p>
            <a:r>
              <a:rPr lang="en-ZA" dirty="0" smtClean="0"/>
              <a:t>That text will be displayed everywhere</a:t>
            </a:r>
          </a:p>
          <a:p>
            <a:endParaRPr lang="en-ZA" dirty="0"/>
          </a:p>
          <a:p>
            <a:endParaRPr lang="en-ZA" dirty="0" smtClean="0"/>
          </a:p>
          <a:p>
            <a:endParaRPr lang="en-ZA" dirty="0"/>
          </a:p>
          <a:p>
            <a:endParaRPr lang="en-ZA" dirty="0" smtClean="0"/>
          </a:p>
          <a:p>
            <a:r>
              <a:rPr lang="en-ZA" dirty="0" smtClean="0"/>
              <a:t>Now you can add styling that you want referenced on all pages</a:t>
            </a:r>
          </a:p>
          <a:p>
            <a:r>
              <a:rPr lang="en-ZA" dirty="0" smtClean="0"/>
              <a:t>Lets add a navigation bar</a:t>
            </a:r>
            <a:endParaRPr lang="en-ZA" dirty="0"/>
          </a:p>
        </p:txBody>
      </p:sp>
      <p:pic>
        <p:nvPicPr>
          <p:cNvPr id="4" name="Picture 3"/>
          <p:cNvPicPr>
            <a:picLocks noChangeAspect="1"/>
          </p:cNvPicPr>
          <p:nvPr/>
        </p:nvPicPr>
        <p:blipFill>
          <a:blip r:embed="rId2"/>
          <a:stretch>
            <a:fillRect/>
          </a:stretch>
        </p:blipFill>
        <p:spPr>
          <a:xfrm>
            <a:off x="899592" y="1417340"/>
            <a:ext cx="2152650" cy="1228725"/>
          </a:xfrm>
          <a:prstGeom prst="rect">
            <a:avLst/>
          </a:prstGeom>
        </p:spPr>
      </p:pic>
    </p:spTree>
    <p:extLst>
      <p:ext uri="{BB962C8B-B14F-4D97-AF65-F5344CB8AC3E}">
        <p14:creationId xmlns:p14="http://schemas.microsoft.com/office/powerpoint/2010/main" val="1605743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Working with Partials</a:t>
            </a:r>
            <a:endParaRPr lang="en-ZA" dirty="0"/>
          </a:p>
        </p:txBody>
      </p:sp>
      <p:pic>
        <p:nvPicPr>
          <p:cNvPr id="8" name="Content Placeholder 7"/>
          <p:cNvPicPr>
            <a:picLocks noGrp="1" noChangeAspect="1"/>
          </p:cNvPicPr>
          <p:nvPr>
            <p:ph idx="1"/>
          </p:nvPr>
        </p:nvPicPr>
        <p:blipFill>
          <a:blip r:embed="rId2"/>
          <a:stretch>
            <a:fillRect/>
          </a:stretch>
        </p:blipFill>
        <p:spPr>
          <a:xfrm>
            <a:off x="611560" y="985292"/>
            <a:ext cx="3801541" cy="3771900"/>
          </a:xfrm>
          <a:prstGeom prst="rect">
            <a:avLst/>
          </a:prstGeom>
        </p:spPr>
      </p:pic>
      <p:sp>
        <p:nvSpPr>
          <p:cNvPr id="9" name="TextBox 8"/>
          <p:cNvSpPr txBox="1"/>
          <p:nvPr/>
        </p:nvSpPr>
        <p:spPr>
          <a:xfrm>
            <a:off x="4644008" y="985292"/>
            <a:ext cx="3888432" cy="1200329"/>
          </a:xfrm>
          <a:prstGeom prst="rect">
            <a:avLst/>
          </a:prstGeom>
          <a:noFill/>
        </p:spPr>
        <p:txBody>
          <a:bodyPr wrap="square" rtlCol="0">
            <a:spAutoFit/>
          </a:bodyPr>
          <a:lstStyle/>
          <a:p>
            <a:r>
              <a:rPr lang="en-ZA" dirty="0" smtClean="0"/>
              <a:t>Partial views do not contain any layout and can be used as standalone views that you can inject into other pages using the </a:t>
            </a:r>
            <a:r>
              <a:rPr lang="en-ZA" dirty="0" err="1" smtClean="0"/>
              <a:t>RenderPartial</a:t>
            </a:r>
            <a:r>
              <a:rPr lang="en-ZA" dirty="0" smtClean="0"/>
              <a:t>() method</a:t>
            </a:r>
            <a:endParaRPr lang="en-ZA" dirty="0"/>
          </a:p>
        </p:txBody>
      </p:sp>
    </p:spTree>
    <p:extLst>
      <p:ext uri="{BB962C8B-B14F-4D97-AF65-F5344CB8AC3E}">
        <p14:creationId xmlns:p14="http://schemas.microsoft.com/office/powerpoint/2010/main" val="706973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Working with Partials</a:t>
            </a:r>
          </a:p>
        </p:txBody>
      </p:sp>
      <p:sp>
        <p:nvSpPr>
          <p:cNvPr id="3" name="Content Placeholder 2"/>
          <p:cNvSpPr>
            <a:spLocks noGrp="1"/>
          </p:cNvSpPr>
          <p:nvPr>
            <p:ph idx="1"/>
          </p:nvPr>
        </p:nvSpPr>
        <p:spPr/>
        <p:txBody>
          <a:bodyPr/>
          <a:lstStyle/>
          <a:p>
            <a:r>
              <a:rPr lang="en-ZA" dirty="0" smtClean="0"/>
              <a:t>But first, let’s add Twitter Bootstrap which makes UI layouts easier. Tools &gt; </a:t>
            </a:r>
            <a:r>
              <a:rPr lang="en-ZA" dirty="0" err="1" smtClean="0"/>
              <a:t>NuGet</a:t>
            </a:r>
            <a:r>
              <a:rPr lang="en-ZA" dirty="0" smtClean="0"/>
              <a:t> Package Manager &gt; Package Manager Console</a:t>
            </a:r>
            <a:endParaRPr lang="en-ZA" dirty="0"/>
          </a:p>
        </p:txBody>
      </p:sp>
      <p:pic>
        <p:nvPicPr>
          <p:cNvPr id="4" name="Picture 3"/>
          <p:cNvPicPr>
            <a:picLocks noChangeAspect="1"/>
          </p:cNvPicPr>
          <p:nvPr/>
        </p:nvPicPr>
        <p:blipFill>
          <a:blip r:embed="rId2"/>
          <a:stretch>
            <a:fillRect/>
          </a:stretch>
        </p:blipFill>
        <p:spPr>
          <a:xfrm>
            <a:off x="1610544" y="2137420"/>
            <a:ext cx="5943600" cy="3200400"/>
          </a:xfrm>
          <a:prstGeom prst="rect">
            <a:avLst/>
          </a:prstGeom>
        </p:spPr>
      </p:pic>
    </p:spTree>
    <p:extLst>
      <p:ext uri="{BB962C8B-B14F-4D97-AF65-F5344CB8AC3E}">
        <p14:creationId xmlns:p14="http://schemas.microsoft.com/office/powerpoint/2010/main" val="397764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MVC Intro</a:t>
            </a:r>
            <a:endParaRPr lang="en-ZA" dirty="0"/>
          </a:p>
        </p:txBody>
      </p:sp>
      <p:pic>
        <p:nvPicPr>
          <p:cNvPr id="4" name="Content Placeholder 3"/>
          <p:cNvPicPr>
            <a:picLocks noGrp="1" noChangeAspect="1"/>
          </p:cNvPicPr>
          <p:nvPr>
            <p:ph idx="1"/>
          </p:nvPr>
        </p:nvPicPr>
        <p:blipFill>
          <a:blip r:embed="rId3"/>
          <a:stretch>
            <a:fillRect/>
          </a:stretch>
        </p:blipFill>
        <p:spPr>
          <a:xfrm>
            <a:off x="5241708" y="936625"/>
            <a:ext cx="3445092" cy="3771900"/>
          </a:xfrm>
          <a:prstGeom prst="rect">
            <a:avLst/>
          </a:prstGeom>
        </p:spPr>
      </p:pic>
      <p:sp>
        <p:nvSpPr>
          <p:cNvPr id="5" name="TextBox 4"/>
          <p:cNvSpPr txBox="1"/>
          <p:nvPr/>
        </p:nvSpPr>
        <p:spPr>
          <a:xfrm>
            <a:off x="611560" y="936625"/>
            <a:ext cx="4320480" cy="2308324"/>
          </a:xfrm>
          <a:prstGeom prst="rect">
            <a:avLst/>
          </a:prstGeom>
          <a:noFill/>
        </p:spPr>
        <p:txBody>
          <a:bodyPr wrap="square" rtlCol="0">
            <a:spAutoFit/>
          </a:bodyPr>
          <a:lstStyle/>
          <a:p>
            <a:r>
              <a:rPr lang="en-ZA" dirty="0" err="1">
                <a:hlinkClick r:id="rId4" tooltip="Trygve Reenskaug"/>
              </a:rPr>
              <a:t>Trygve</a:t>
            </a:r>
            <a:r>
              <a:rPr lang="en-ZA" dirty="0">
                <a:hlinkClick r:id="rId4" tooltip="Trygve Reenskaug"/>
              </a:rPr>
              <a:t> </a:t>
            </a:r>
            <a:r>
              <a:rPr lang="en-ZA" dirty="0" err="1">
                <a:hlinkClick r:id="rId4" tooltip="Trygve Reenskaug"/>
              </a:rPr>
              <a:t>Reenskaug</a:t>
            </a:r>
            <a:r>
              <a:rPr lang="en-ZA" dirty="0"/>
              <a:t> introduced MVC into Smalltalk-76 while visiting </a:t>
            </a:r>
            <a:r>
              <a:rPr lang="en-ZA" dirty="0">
                <a:hlinkClick r:id="rId5" tooltip="PARC (company)"/>
              </a:rPr>
              <a:t>Xerox </a:t>
            </a:r>
            <a:r>
              <a:rPr lang="en-ZA" dirty="0" err="1" smtClean="0">
                <a:hlinkClick r:id="rId5" tooltip="PARC (company)"/>
              </a:rPr>
              <a:t>Parc</a:t>
            </a:r>
            <a:r>
              <a:rPr lang="en-ZA" dirty="0"/>
              <a:t> in the 1970s. In the 1980s, Jim </a:t>
            </a:r>
            <a:r>
              <a:rPr lang="en-ZA" dirty="0" err="1"/>
              <a:t>Althoff</a:t>
            </a:r>
            <a:r>
              <a:rPr lang="en-ZA" dirty="0"/>
              <a:t> and others implemented a version of MVC for the </a:t>
            </a:r>
            <a:r>
              <a:rPr lang="en-ZA" dirty="0">
                <a:hlinkClick r:id="rId6" tooltip="Smalltalk-80"/>
              </a:rPr>
              <a:t>Smalltalk-80</a:t>
            </a:r>
            <a:r>
              <a:rPr lang="en-ZA" dirty="0"/>
              <a:t> class library. It was only later, in a 1988 article in </a:t>
            </a:r>
            <a:r>
              <a:rPr lang="en-ZA" dirty="0">
                <a:hlinkClick r:id="rId7" tooltip="The Journal of Object Technology"/>
              </a:rPr>
              <a:t>The Journal of Object Technology</a:t>
            </a:r>
            <a:r>
              <a:rPr lang="en-ZA" dirty="0"/>
              <a:t>, that MVC was expressed as a general </a:t>
            </a:r>
            <a:r>
              <a:rPr lang="en-ZA" dirty="0" smtClean="0"/>
              <a:t>concept</a:t>
            </a:r>
            <a:r>
              <a:rPr lang="en-ZA" baseline="30000" dirty="0" smtClean="0"/>
              <a:t>[1]</a:t>
            </a:r>
            <a:endParaRPr lang="en-ZA" baseline="30000" dirty="0"/>
          </a:p>
        </p:txBody>
      </p:sp>
    </p:spTree>
    <p:extLst>
      <p:ext uri="{BB962C8B-B14F-4D97-AF65-F5344CB8AC3E}">
        <p14:creationId xmlns:p14="http://schemas.microsoft.com/office/powerpoint/2010/main" val="2991390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Working with Partials</a:t>
            </a:r>
          </a:p>
        </p:txBody>
      </p:sp>
      <p:pic>
        <p:nvPicPr>
          <p:cNvPr id="7" name="Content Placeholder 6"/>
          <p:cNvPicPr>
            <a:picLocks noGrp="1" noChangeAspect="1"/>
          </p:cNvPicPr>
          <p:nvPr>
            <p:ph idx="1"/>
          </p:nvPr>
        </p:nvPicPr>
        <p:blipFill>
          <a:blip r:embed="rId2"/>
          <a:stretch>
            <a:fillRect/>
          </a:stretch>
        </p:blipFill>
        <p:spPr>
          <a:xfrm>
            <a:off x="457200" y="1057300"/>
            <a:ext cx="3848100" cy="857250"/>
          </a:xfrm>
          <a:prstGeom prst="rect">
            <a:avLst/>
          </a:prstGeom>
        </p:spPr>
      </p:pic>
      <p:sp>
        <p:nvSpPr>
          <p:cNvPr id="8" name="TextBox 7"/>
          <p:cNvSpPr txBox="1"/>
          <p:nvPr/>
        </p:nvSpPr>
        <p:spPr>
          <a:xfrm>
            <a:off x="457200" y="1969911"/>
            <a:ext cx="4752528" cy="369332"/>
          </a:xfrm>
          <a:prstGeom prst="rect">
            <a:avLst/>
          </a:prstGeom>
          <a:noFill/>
        </p:spPr>
        <p:txBody>
          <a:bodyPr wrap="square" rtlCol="0">
            <a:spAutoFit/>
          </a:bodyPr>
          <a:lstStyle/>
          <a:p>
            <a:r>
              <a:rPr lang="en-ZA" dirty="0">
                <a:hlinkClick r:id="rId3"/>
              </a:rPr>
              <a:t>https://www.nuget.org/packages/bootstrap</a:t>
            </a:r>
            <a:r>
              <a:rPr lang="en-ZA" dirty="0" smtClean="0">
                <a:hlinkClick r:id="rId3"/>
              </a:rPr>
              <a:t>/</a:t>
            </a:r>
            <a:r>
              <a:rPr lang="en-ZA" dirty="0" smtClean="0"/>
              <a:t> </a:t>
            </a:r>
            <a:endParaRPr lang="en-ZA" dirty="0"/>
          </a:p>
        </p:txBody>
      </p:sp>
      <p:pic>
        <p:nvPicPr>
          <p:cNvPr id="9" name="Picture 8"/>
          <p:cNvPicPr>
            <a:picLocks noChangeAspect="1"/>
          </p:cNvPicPr>
          <p:nvPr/>
        </p:nvPicPr>
        <p:blipFill>
          <a:blip r:embed="rId4"/>
          <a:stretch>
            <a:fillRect/>
          </a:stretch>
        </p:blipFill>
        <p:spPr>
          <a:xfrm>
            <a:off x="3606155" y="2400597"/>
            <a:ext cx="5080645" cy="2919911"/>
          </a:xfrm>
          <a:prstGeom prst="rect">
            <a:avLst/>
          </a:prstGeom>
        </p:spPr>
      </p:pic>
      <p:sp>
        <p:nvSpPr>
          <p:cNvPr id="10" name="TextBox 9"/>
          <p:cNvSpPr txBox="1"/>
          <p:nvPr/>
        </p:nvSpPr>
        <p:spPr>
          <a:xfrm>
            <a:off x="539552" y="2929508"/>
            <a:ext cx="2808312" cy="646331"/>
          </a:xfrm>
          <a:prstGeom prst="rect">
            <a:avLst/>
          </a:prstGeom>
          <a:noFill/>
        </p:spPr>
        <p:txBody>
          <a:bodyPr wrap="square" rtlCol="0">
            <a:spAutoFit/>
          </a:bodyPr>
          <a:lstStyle/>
          <a:p>
            <a:r>
              <a:rPr lang="en-ZA" dirty="0" smtClean="0"/>
              <a:t>In my layout page I add the following</a:t>
            </a:r>
            <a:endParaRPr lang="en-ZA" dirty="0"/>
          </a:p>
        </p:txBody>
      </p:sp>
    </p:spTree>
    <p:extLst>
      <p:ext uri="{BB962C8B-B14F-4D97-AF65-F5344CB8AC3E}">
        <p14:creationId xmlns:p14="http://schemas.microsoft.com/office/powerpoint/2010/main" val="2648491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Working with Partials</a:t>
            </a:r>
          </a:p>
        </p:txBody>
      </p:sp>
      <p:sp>
        <p:nvSpPr>
          <p:cNvPr id="3" name="Content Placeholder 2"/>
          <p:cNvSpPr>
            <a:spLocks noGrp="1"/>
          </p:cNvSpPr>
          <p:nvPr>
            <p:ph idx="1"/>
          </p:nvPr>
        </p:nvSpPr>
        <p:spPr>
          <a:xfrm>
            <a:off x="434832" y="913284"/>
            <a:ext cx="8229600" cy="3771636"/>
          </a:xfrm>
        </p:spPr>
        <p:txBody>
          <a:bodyPr>
            <a:normAutofit/>
          </a:bodyPr>
          <a:lstStyle/>
          <a:p>
            <a:r>
              <a:rPr lang="en-ZA" dirty="0" smtClean="0"/>
              <a:t>In the _</a:t>
            </a:r>
            <a:r>
              <a:rPr lang="en-ZA" dirty="0" err="1" smtClean="0"/>
              <a:t>NavBar</a:t>
            </a:r>
            <a:r>
              <a:rPr lang="en-ZA" dirty="0" smtClean="0"/>
              <a:t> partial view I add the following</a:t>
            </a:r>
          </a:p>
          <a:p>
            <a:endParaRPr lang="en-ZA" dirty="0"/>
          </a:p>
          <a:p>
            <a:endParaRPr lang="en-ZA" dirty="0" smtClean="0"/>
          </a:p>
          <a:p>
            <a:endParaRPr lang="en-ZA" dirty="0"/>
          </a:p>
          <a:p>
            <a:endParaRPr lang="en-ZA" dirty="0" smtClean="0"/>
          </a:p>
          <a:p>
            <a:endParaRPr lang="en-ZA" dirty="0"/>
          </a:p>
          <a:p>
            <a:endParaRPr lang="en-ZA" dirty="0" smtClean="0"/>
          </a:p>
          <a:p>
            <a:r>
              <a:rPr lang="en-ZA" dirty="0" smtClean="0"/>
              <a:t>The CSS classes are those from bootstrap</a:t>
            </a:r>
          </a:p>
          <a:p>
            <a:endParaRPr lang="en-ZA" dirty="0"/>
          </a:p>
          <a:p>
            <a:pPr marL="3200400" lvl="7" indent="0">
              <a:buNone/>
            </a:pPr>
            <a:endParaRPr lang="en-ZA" dirty="0" smtClean="0"/>
          </a:p>
          <a:p>
            <a:endParaRPr lang="en-ZA" dirty="0"/>
          </a:p>
        </p:txBody>
      </p:sp>
      <p:pic>
        <p:nvPicPr>
          <p:cNvPr id="4" name="Picture 3"/>
          <p:cNvPicPr>
            <a:picLocks noChangeAspect="1"/>
          </p:cNvPicPr>
          <p:nvPr/>
        </p:nvPicPr>
        <p:blipFill>
          <a:blip r:embed="rId2"/>
          <a:stretch>
            <a:fillRect/>
          </a:stretch>
        </p:blipFill>
        <p:spPr>
          <a:xfrm>
            <a:off x="899592" y="1417340"/>
            <a:ext cx="4486275" cy="2533650"/>
          </a:xfrm>
          <a:prstGeom prst="rect">
            <a:avLst/>
          </a:prstGeom>
        </p:spPr>
      </p:pic>
      <p:pic>
        <p:nvPicPr>
          <p:cNvPr id="5" name="Picture 4"/>
          <p:cNvPicPr>
            <a:picLocks noChangeAspect="1"/>
          </p:cNvPicPr>
          <p:nvPr/>
        </p:nvPicPr>
        <p:blipFill>
          <a:blip r:embed="rId3"/>
          <a:stretch>
            <a:fillRect/>
          </a:stretch>
        </p:blipFill>
        <p:spPr>
          <a:xfrm>
            <a:off x="899592" y="4585135"/>
            <a:ext cx="2514600" cy="590550"/>
          </a:xfrm>
          <a:prstGeom prst="rect">
            <a:avLst/>
          </a:prstGeom>
        </p:spPr>
      </p:pic>
      <p:sp>
        <p:nvSpPr>
          <p:cNvPr id="6" name="TextBox 5"/>
          <p:cNvSpPr txBox="1"/>
          <p:nvPr/>
        </p:nvSpPr>
        <p:spPr>
          <a:xfrm>
            <a:off x="3851920" y="4684920"/>
            <a:ext cx="3672408" cy="646331"/>
          </a:xfrm>
          <a:prstGeom prst="rect">
            <a:avLst/>
          </a:prstGeom>
          <a:noFill/>
        </p:spPr>
        <p:txBody>
          <a:bodyPr wrap="square" rtlCol="0">
            <a:spAutoFit/>
          </a:bodyPr>
          <a:lstStyle/>
          <a:p>
            <a:r>
              <a:rPr lang="en-ZA" dirty="0" smtClean="0"/>
              <a:t>The layout page also renders the _</a:t>
            </a:r>
            <a:r>
              <a:rPr lang="en-ZA" dirty="0" err="1" smtClean="0"/>
              <a:t>NavBar</a:t>
            </a:r>
            <a:r>
              <a:rPr lang="en-ZA" dirty="0" smtClean="0"/>
              <a:t> partial view</a:t>
            </a:r>
            <a:endParaRPr lang="en-ZA" dirty="0"/>
          </a:p>
        </p:txBody>
      </p:sp>
    </p:spTree>
    <p:extLst>
      <p:ext uri="{BB962C8B-B14F-4D97-AF65-F5344CB8AC3E}">
        <p14:creationId xmlns:p14="http://schemas.microsoft.com/office/powerpoint/2010/main" val="2809226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Working with Partials</a:t>
            </a:r>
          </a:p>
        </p:txBody>
      </p:sp>
      <p:sp>
        <p:nvSpPr>
          <p:cNvPr id="3" name="Content Placeholder 2"/>
          <p:cNvSpPr>
            <a:spLocks noGrp="1"/>
          </p:cNvSpPr>
          <p:nvPr>
            <p:ph idx="1"/>
          </p:nvPr>
        </p:nvSpPr>
        <p:spPr/>
        <p:txBody>
          <a:bodyPr/>
          <a:lstStyle/>
          <a:p>
            <a:r>
              <a:rPr lang="en-ZA" dirty="0" smtClean="0"/>
              <a:t>Now all views that link the Layout will contain the new </a:t>
            </a:r>
            <a:r>
              <a:rPr lang="en-ZA" dirty="0" err="1" smtClean="0"/>
              <a:t>navbar</a:t>
            </a:r>
            <a:endParaRPr lang="en-ZA" dirty="0"/>
          </a:p>
        </p:txBody>
      </p:sp>
      <p:pic>
        <p:nvPicPr>
          <p:cNvPr id="5" name="Picture 4"/>
          <p:cNvPicPr>
            <a:picLocks noChangeAspect="1"/>
          </p:cNvPicPr>
          <p:nvPr/>
        </p:nvPicPr>
        <p:blipFill>
          <a:blip r:embed="rId3"/>
          <a:stretch>
            <a:fillRect/>
          </a:stretch>
        </p:blipFill>
        <p:spPr>
          <a:xfrm>
            <a:off x="2471737" y="1747837"/>
            <a:ext cx="4200525" cy="2219325"/>
          </a:xfrm>
          <a:prstGeom prst="rect">
            <a:avLst/>
          </a:prstGeom>
        </p:spPr>
      </p:pic>
    </p:spTree>
    <p:extLst>
      <p:ext uri="{BB962C8B-B14F-4D97-AF65-F5344CB8AC3E}">
        <p14:creationId xmlns:p14="http://schemas.microsoft.com/office/powerpoint/2010/main" val="2958732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Working with Partials</a:t>
            </a:r>
          </a:p>
        </p:txBody>
      </p:sp>
      <p:sp>
        <p:nvSpPr>
          <p:cNvPr id="3" name="Content Placeholder 2"/>
          <p:cNvSpPr>
            <a:spLocks noGrp="1"/>
          </p:cNvSpPr>
          <p:nvPr>
            <p:ph idx="1"/>
          </p:nvPr>
        </p:nvSpPr>
        <p:spPr/>
        <p:txBody>
          <a:bodyPr/>
          <a:lstStyle/>
          <a:p>
            <a:r>
              <a:rPr lang="en-ZA" dirty="0" smtClean="0"/>
              <a:t>You can render a partial directly from a view</a:t>
            </a:r>
            <a:endParaRPr lang="en-ZA" dirty="0"/>
          </a:p>
        </p:txBody>
      </p:sp>
      <p:pic>
        <p:nvPicPr>
          <p:cNvPr id="4" name="Picture 3"/>
          <p:cNvPicPr>
            <a:picLocks noChangeAspect="1"/>
          </p:cNvPicPr>
          <p:nvPr/>
        </p:nvPicPr>
        <p:blipFill>
          <a:blip r:embed="rId2"/>
          <a:stretch>
            <a:fillRect/>
          </a:stretch>
        </p:blipFill>
        <p:spPr>
          <a:xfrm>
            <a:off x="962025" y="1489348"/>
            <a:ext cx="3609975" cy="571500"/>
          </a:xfrm>
          <a:prstGeom prst="rect">
            <a:avLst/>
          </a:prstGeom>
        </p:spPr>
      </p:pic>
      <p:pic>
        <p:nvPicPr>
          <p:cNvPr id="5" name="Picture 4"/>
          <p:cNvPicPr>
            <a:picLocks noChangeAspect="1"/>
          </p:cNvPicPr>
          <p:nvPr/>
        </p:nvPicPr>
        <p:blipFill>
          <a:blip r:embed="rId3"/>
          <a:stretch>
            <a:fillRect/>
          </a:stretch>
        </p:blipFill>
        <p:spPr>
          <a:xfrm>
            <a:off x="958213" y="2503823"/>
            <a:ext cx="5686425" cy="1762125"/>
          </a:xfrm>
          <a:prstGeom prst="rect">
            <a:avLst/>
          </a:prstGeom>
        </p:spPr>
      </p:pic>
    </p:spTree>
    <p:extLst>
      <p:ext uri="{BB962C8B-B14F-4D97-AF65-F5344CB8AC3E}">
        <p14:creationId xmlns:p14="http://schemas.microsoft.com/office/powerpoint/2010/main" val="3021154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Working with Partials</a:t>
            </a:r>
            <a:endParaRPr lang="en-ZA" dirty="0"/>
          </a:p>
        </p:txBody>
      </p:sp>
      <p:sp>
        <p:nvSpPr>
          <p:cNvPr id="3" name="Content Placeholder 2"/>
          <p:cNvSpPr>
            <a:spLocks noGrp="1"/>
          </p:cNvSpPr>
          <p:nvPr>
            <p:ph idx="1"/>
          </p:nvPr>
        </p:nvSpPr>
        <p:spPr/>
        <p:txBody>
          <a:bodyPr/>
          <a:lstStyle/>
          <a:p>
            <a:r>
              <a:rPr lang="en-ZA" dirty="0" smtClean="0"/>
              <a:t>You can </a:t>
            </a:r>
            <a:r>
              <a:rPr lang="en-ZA" dirty="0"/>
              <a:t>return the result of a partial view action result controller method </a:t>
            </a:r>
            <a:r>
              <a:rPr lang="en-ZA" dirty="0" smtClean="0"/>
              <a:t>using </a:t>
            </a:r>
            <a:r>
              <a:rPr lang="en-ZA" sz="2200" dirty="0" smtClean="0"/>
              <a:t>@</a:t>
            </a:r>
            <a:r>
              <a:rPr lang="en-ZA" sz="2200" dirty="0" err="1" smtClean="0"/>
              <a:t>Html.Action</a:t>
            </a:r>
            <a:r>
              <a:rPr lang="en-ZA" sz="2200" dirty="0" smtClean="0"/>
              <a:t>(“</a:t>
            </a:r>
            <a:r>
              <a:rPr lang="en-ZA" sz="2200" dirty="0" err="1" smtClean="0"/>
              <a:t>PartialViewResultName</a:t>
            </a:r>
            <a:r>
              <a:rPr lang="en-ZA" sz="2200" dirty="0" smtClean="0"/>
              <a:t>”,”</a:t>
            </a:r>
            <a:r>
              <a:rPr lang="en-ZA" sz="2200" dirty="0" err="1" smtClean="0"/>
              <a:t>ControllerName</a:t>
            </a:r>
            <a:r>
              <a:rPr lang="en-ZA" sz="2200" dirty="0" smtClean="0"/>
              <a:t>”) </a:t>
            </a:r>
          </a:p>
          <a:p>
            <a:r>
              <a:rPr lang="en-ZA" dirty="0" smtClean="0"/>
              <a:t>You can also return the result of a partial view action result controller method using AJAX</a:t>
            </a:r>
            <a:endParaRPr lang="en-ZA" dirty="0"/>
          </a:p>
        </p:txBody>
      </p:sp>
      <p:pic>
        <p:nvPicPr>
          <p:cNvPr id="4" name="Picture 3"/>
          <p:cNvPicPr>
            <a:picLocks noChangeAspect="1"/>
          </p:cNvPicPr>
          <p:nvPr/>
        </p:nvPicPr>
        <p:blipFill>
          <a:blip r:embed="rId2"/>
          <a:stretch>
            <a:fillRect/>
          </a:stretch>
        </p:blipFill>
        <p:spPr>
          <a:xfrm>
            <a:off x="5121746" y="2929508"/>
            <a:ext cx="3600400" cy="2425217"/>
          </a:xfrm>
          <a:prstGeom prst="rect">
            <a:avLst/>
          </a:prstGeom>
        </p:spPr>
      </p:pic>
      <p:pic>
        <p:nvPicPr>
          <p:cNvPr id="5" name="Picture 4"/>
          <p:cNvPicPr>
            <a:picLocks noChangeAspect="1"/>
          </p:cNvPicPr>
          <p:nvPr/>
        </p:nvPicPr>
        <p:blipFill>
          <a:blip r:embed="rId3"/>
          <a:stretch>
            <a:fillRect/>
          </a:stretch>
        </p:blipFill>
        <p:spPr>
          <a:xfrm>
            <a:off x="1010469" y="3505572"/>
            <a:ext cx="3571875" cy="400050"/>
          </a:xfrm>
          <a:prstGeom prst="rect">
            <a:avLst/>
          </a:prstGeom>
        </p:spPr>
      </p:pic>
    </p:spTree>
    <p:extLst>
      <p:ext uri="{BB962C8B-B14F-4D97-AF65-F5344CB8AC3E}">
        <p14:creationId xmlns:p14="http://schemas.microsoft.com/office/powerpoint/2010/main" val="503565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Working with Partials</a:t>
            </a:r>
          </a:p>
        </p:txBody>
      </p:sp>
      <p:pic>
        <p:nvPicPr>
          <p:cNvPr id="7" name="Content Placeholder 6"/>
          <p:cNvPicPr>
            <a:picLocks noGrp="1" noChangeAspect="1"/>
          </p:cNvPicPr>
          <p:nvPr>
            <p:ph idx="1"/>
          </p:nvPr>
        </p:nvPicPr>
        <p:blipFill>
          <a:blip r:embed="rId2"/>
          <a:stretch>
            <a:fillRect/>
          </a:stretch>
        </p:blipFill>
        <p:spPr>
          <a:xfrm>
            <a:off x="2273300" y="1341437"/>
            <a:ext cx="4619625" cy="2962275"/>
          </a:xfrm>
          <a:prstGeom prst="rect">
            <a:avLst/>
          </a:prstGeom>
        </p:spPr>
      </p:pic>
    </p:spTree>
    <p:extLst>
      <p:ext uri="{BB962C8B-B14F-4D97-AF65-F5344CB8AC3E}">
        <p14:creationId xmlns:p14="http://schemas.microsoft.com/office/powerpoint/2010/main" val="1361108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Javascript</a:t>
            </a:r>
            <a:r>
              <a:rPr lang="en-ZA" dirty="0" smtClean="0"/>
              <a:t> and Ajax</a:t>
            </a:r>
            <a:endParaRPr lang="en-ZA" dirty="0"/>
          </a:p>
        </p:txBody>
      </p:sp>
      <p:sp>
        <p:nvSpPr>
          <p:cNvPr id="3" name="Content Placeholder 2"/>
          <p:cNvSpPr>
            <a:spLocks noGrp="1"/>
          </p:cNvSpPr>
          <p:nvPr>
            <p:ph idx="1"/>
          </p:nvPr>
        </p:nvSpPr>
        <p:spPr/>
        <p:txBody>
          <a:bodyPr/>
          <a:lstStyle/>
          <a:p>
            <a:pPr marL="342900" lvl="2" indent="-342900">
              <a:buClrTx/>
              <a:buSzTx/>
              <a:buFont typeface="Arial" pitchFamily="34" charset="0"/>
              <a:buChar char="•"/>
            </a:pPr>
            <a:r>
              <a:rPr lang="en-ZA" sz="2400" dirty="0"/>
              <a:t>If you want to get data out, consider web API (covered later)</a:t>
            </a:r>
          </a:p>
          <a:p>
            <a:r>
              <a:rPr lang="en-ZA" dirty="0" smtClean="0"/>
              <a:t>You can add script tags on views but rather combine related </a:t>
            </a:r>
            <a:r>
              <a:rPr lang="en-ZA" dirty="0" err="1" smtClean="0"/>
              <a:t>javascript</a:t>
            </a:r>
            <a:r>
              <a:rPr lang="en-ZA" dirty="0" smtClean="0"/>
              <a:t> functions into a script file and reference that script file in the view that requires it (</a:t>
            </a:r>
            <a:r>
              <a:rPr lang="en-ZA" dirty="0" err="1" smtClean="0"/>
              <a:t>a.k.a</a:t>
            </a:r>
            <a:r>
              <a:rPr lang="en-ZA" dirty="0" smtClean="0"/>
              <a:t> Page scripts)</a:t>
            </a:r>
          </a:p>
          <a:p>
            <a:pPr lvl="1"/>
            <a:r>
              <a:rPr lang="en-ZA" dirty="0" smtClean="0"/>
              <a:t>Easier to read and cleaner</a:t>
            </a:r>
            <a:endParaRPr lang="en-ZA" dirty="0"/>
          </a:p>
        </p:txBody>
      </p:sp>
    </p:spTree>
    <p:extLst>
      <p:ext uri="{BB962C8B-B14F-4D97-AF65-F5344CB8AC3E}">
        <p14:creationId xmlns:p14="http://schemas.microsoft.com/office/powerpoint/2010/main" val="106885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Working with data</a:t>
            </a:r>
            <a:endParaRPr lang="en-ZA" dirty="0"/>
          </a:p>
        </p:txBody>
      </p:sp>
      <p:sp>
        <p:nvSpPr>
          <p:cNvPr id="3" name="Content Placeholder 2"/>
          <p:cNvSpPr>
            <a:spLocks noGrp="1"/>
          </p:cNvSpPr>
          <p:nvPr>
            <p:ph idx="1"/>
          </p:nvPr>
        </p:nvSpPr>
        <p:spPr/>
        <p:txBody>
          <a:bodyPr/>
          <a:lstStyle/>
          <a:p>
            <a:r>
              <a:rPr lang="en-ZA" dirty="0" smtClean="0"/>
              <a:t>In order to add a persistence layer, first you must have a database (not required when using a code first approach)</a:t>
            </a:r>
          </a:p>
          <a:p>
            <a:endParaRPr lang="en-ZA" dirty="0"/>
          </a:p>
          <a:p>
            <a:endParaRPr lang="en-ZA" dirty="0" smtClean="0"/>
          </a:p>
          <a:p>
            <a:r>
              <a:rPr lang="en-ZA" dirty="0" smtClean="0"/>
              <a:t>Data access in this context is</a:t>
            </a:r>
            <a:br>
              <a:rPr lang="en-ZA" dirty="0" smtClean="0"/>
            </a:br>
            <a:r>
              <a:rPr lang="en-ZA" dirty="0" smtClean="0"/>
              <a:t>simply a class library (DLL) that</a:t>
            </a:r>
            <a:br>
              <a:rPr lang="en-ZA" dirty="0" smtClean="0"/>
            </a:br>
            <a:r>
              <a:rPr lang="en-ZA" dirty="0" smtClean="0"/>
              <a:t>holds our ORM (Entity Framework)</a:t>
            </a:r>
          </a:p>
          <a:p>
            <a:endParaRPr lang="en-ZA" dirty="0"/>
          </a:p>
          <a:p>
            <a:endParaRPr lang="en-ZA" dirty="0"/>
          </a:p>
        </p:txBody>
      </p:sp>
      <p:pic>
        <p:nvPicPr>
          <p:cNvPr id="4" name="Picture 3"/>
          <p:cNvPicPr>
            <a:picLocks noChangeAspect="1"/>
          </p:cNvPicPr>
          <p:nvPr/>
        </p:nvPicPr>
        <p:blipFill>
          <a:blip r:embed="rId2"/>
          <a:stretch>
            <a:fillRect/>
          </a:stretch>
        </p:blipFill>
        <p:spPr>
          <a:xfrm>
            <a:off x="3681412" y="1921396"/>
            <a:ext cx="1781175" cy="514350"/>
          </a:xfrm>
          <a:prstGeom prst="rect">
            <a:avLst/>
          </a:prstGeom>
        </p:spPr>
      </p:pic>
      <p:pic>
        <p:nvPicPr>
          <p:cNvPr id="5" name="Picture 4"/>
          <p:cNvPicPr>
            <a:picLocks noChangeAspect="1"/>
          </p:cNvPicPr>
          <p:nvPr/>
        </p:nvPicPr>
        <p:blipFill>
          <a:blip r:embed="rId3"/>
          <a:stretch>
            <a:fillRect/>
          </a:stretch>
        </p:blipFill>
        <p:spPr>
          <a:xfrm>
            <a:off x="5683257" y="2641476"/>
            <a:ext cx="2981325" cy="1685925"/>
          </a:xfrm>
          <a:prstGeom prst="rect">
            <a:avLst/>
          </a:prstGeom>
        </p:spPr>
      </p:pic>
    </p:spTree>
    <p:extLst>
      <p:ext uri="{BB962C8B-B14F-4D97-AF65-F5344CB8AC3E}">
        <p14:creationId xmlns:p14="http://schemas.microsoft.com/office/powerpoint/2010/main" val="370847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Working with data</a:t>
            </a:r>
            <a:endParaRPr lang="en-ZA" dirty="0"/>
          </a:p>
        </p:txBody>
      </p:sp>
      <p:sp>
        <p:nvSpPr>
          <p:cNvPr id="3" name="Content Placeholder 2"/>
          <p:cNvSpPr>
            <a:spLocks noGrp="1"/>
          </p:cNvSpPr>
          <p:nvPr>
            <p:ph idx="1"/>
          </p:nvPr>
        </p:nvSpPr>
        <p:spPr/>
        <p:txBody>
          <a:bodyPr/>
          <a:lstStyle/>
          <a:p>
            <a:r>
              <a:rPr lang="en-ZA" dirty="0" smtClean="0"/>
              <a:t>Next we reference that DLL in our MVC project</a:t>
            </a:r>
          </a:p>
          <a:p>
            <a:endParaRPr lang="en-ZA" dirty="0"/>
          </a:p>
          <a:p>
            <a:endParaRPr lang="en-ZA" dirty="0" smtClean="0"/>
          </a:p>
          <a:p>
            <a:endParaRPr lang="en-ZA" dirty="0"/>
          </a:p>
          <a:p>
            <a:r>
              <a:rPr lang="en-ZA" dirty="0" smtClean="0"/>
              <a:t>Change the database </a:t>
            </a:r>
            <a:r>
              <a:rPr lang="en-ZA" dirty="0" err="1" smtClean="0"/>
              <a:t>web.config</a:t>
            </a:r>
            <a:r>
              <a:rPr lang="en-ZA" dirty="0" smtClean="0"/>
              <a:t> to point to our database</a:t>
            </a:r>
            <a:endParaRPr lang="en-ZA" dirty="0"/>
          </a:p>
        </p:txBody>
      </p:sp>
      <p:pic>
        <p:nvPicPr>
          <p:cNvPr id="4" name="Picture 3"/>
          <p:cNvPicPr>
            <a:picLocks noChangeAspect="1"/>
          </p:cNvPicPr>
          <p:nvPr/>
        </p:nvPicPr>
        <p:blipFill>
          <a:blip r:embed="rId2"/>
          <a:stretch>
            <a:fillRect/>
          </a:stretch>
        </p:blipFill>
        <p:spPr>
          <a:xfrm>
            <a:off x="899592" y="1561356"/>
            <a:ext cx="2095500" cy="819150"/>
          </a:xfrm>
          <a:prstGeom prst="rect">
            <a:avLst/>
          </a:prstGeom>
        </p:spPr>
      </p:pic>
      <p:pic>
        <p:nvPicPr>
          <p:cNvPr id="5" name="Picture 4"/>
          <p:cNvPicPr>
            <a:picLocks noChangeAspect="1"/>
          </p:cNvPicPr>
          <p:nvPr/>
        </p:nvPicPr>
        <p:blipFill>
          <a:blip r:embed="rId3"/>
          <a:stretch>
            <a:fillRect/>
          </a:stretch>
        </p:blipFill>
        <p:spPr>
          <a:xfrm>
            <a:off x="364704" y="3721596"/>
            <a:ext cx="8435280" cy="394740"/>
          </a:xfrm>
          <a:prstGeom prst="rect">
            <a:avLst/>
          </a:prstGeom>
        </p:spPr>
      </p:pic>
    </p:spTree>
    <p:extLst>
      <p:ext uri="{BB962C8B-B14F-4D97-AF65-F5344CB8AC3E}">
        <p14:creationId xmlns:p14="http://schemas.microsoft.com/office/powerpoint/2010/main" val="2810450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Working with data</a:t>
            </a:r>
          </a:p>
        </p:txBody>
      </p:sp>
      <p:sp>
        <p:nvSpPr>
          <p:cNvPr id="3" name="Content Placeholder 2"/>
          <p:cNvSpPr>
            <a:spLocks noGrp="1"/>
          </p:cNvSpPr>
          <p:nvPr>
            <p:ph idx="1"/>
          </p:nvPr>
        </p:nvSpPr>
        <p:spPr/>
        <p:txBody>
          <a:bodyPr/>
          <a:lstStyle/>
          <a:p>
            <a:r>
              <a:rPr lang="en-ZA" dirty="0" smtClean="0"/>
              <a:t>In your controller (for example) you can now reference the namespace of your data access layer to access the entities generated in Entity Framework and use them</a:t>
            </a:r>
            <a:endParaRPr lang="en-ZA" dirty="0"/>
          </a:p>
        </p:txBody>
      </p:sp>
      <p:pic>
        <p:nvPicPr>
          <p:cNvPr id="4" name="Picture 3"/>
          <p:cNvPicPr>
            <a:picLocks noChangeAspect="1"/>
          </p:cNvPicPr>
          <p:nvPr/>
        </p:nvPicPr>
        <p:blipFill>
          <a:blip r:embed="rId2"/>
          <a:stretch>
            <a:fillRect/>
          </a:stretch>
        </p:blipFill>
        <p:spPr>
          <a:xfrm>
            <a:off x="4550446" y="3217540"/>
            <a:ext cx="4295775" cy="2238375"/>
          </a:xfrm>
          <a:prstGeom prst="rect">
            <a:avLst/>
          </a:prstGeom>
        </p:spPr>
      </p:pic>
      <p:pic>
        <p:nvPicPr>
          <p:cNvPr id="5" name="Picture 4"/>
          <p:cNvPicPr>
            <a:picLocks noChangeAspect="1"/>
          </p:cNvPicPr>
          <p:nvPr/>
        </p:nvPicPr>
        <p:blipFill>
          <a:blip r:embed="rId3"/>
          <a:stretch>
            <a:fillRect/>
          </a:stretch>
        </p:blipFill>
        <p:spPr>
          <a:xfrm>
            <a:off x="457200" y="2193602"/>
            <a:ext cx="3619500" cy="2143125"/>
          </a:xfrm>
          <a:prstGeom prst="rect">
            <a:avLst/>
          </a:prstGeom>
        </p:spPr>
      </p:pic>
    </p:spTree>
    <p:extLst>
      <p:ext uri="{BB962C8B-B14F-4D97-AF65-F5344CB8AC3E}">
        <p14:creationId xmlns:p14="http://schemas.microsoft.com/office/powerpoint/2010/main" val="426394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MVC Intro</a:t>
            </a:r>
            <a:endParaRPr lang="en-ZA" dirty="0"/>
          </a:p>
        </p:txBody>
      </p:sp>
      <p:sp>
        <p:nvSpPr>
          <p:cNvPr id="5" name="TextBox 4"/>
          <p:cNvSpPr txBox="1"/>
          <p:nvPr/>
        </p:nvSpPr>
        <p:spPr>
          <a:xfrm>
            <a:off x="1403648" y="825323"/>
            <a:ext cx="504056" cy="369332"/>
          </a:xfrm>
          <a:prstGeom prst="rect">
            <a:avLst/>
          </a:prstGeom>
          <a:noFill/>
        </p:spPr>
        <p:txBody>
          <a:bodyPr wrap="square" rtlCol="0">
            <a:spAutoFit/>
          </a:bodyPr>
          <a:lstStyle/>
          <a:p>
            <a:r>
              <a:rPr lang="en-ZA" dirty="0" smtClean="0"/>
              <a:t>[2]</a:t>
            </a:r>
            <a:endParaRPr lang="en-ZA" dirty="0"/>
          </a:p>
        </p:txBody>
      </p:sp>
      <p:pic>
        <p:nvPicPr>
          <p:cNvPr id="7" name="Content Placeholder 6"/>
          <p:cNvPicPr>
            <a:picLocks noGrp="1" noChangeAspect="1"/>
          </p:cNvPicPr>
          <p:nvPr>
            <p:ph idx="1"/>
          </p:nvPr>
        </p:nvPicPr>
        <p:blipFill>
          <a:blip r:embed="rId3"/>
          <a:stretch>
            <a:fillRect/>
          </a:stretch>
        </p:blipFill>
        <p:spPr>
          <a:xfrm>
            <a:off x="1782897" y="936625"/>
            <a:ext cx="5600432" cy="3771900"/>
          </a:xfrm>
          <a:prstGeom prst="rect">
            <a:avLst/>
          </a:prstGeom>
        </p:spPr>
      </p:pic>
    </p:spTree>
    <p:extLst>
      <p:ext uri="{BB962C8B-B14F-4D97-AF65-F5344CB8AC3E}">
        <p14:creationId xmlns:p14="http://schemas.microsoft.com/office/powerpoint/2010/main" val="3223970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Working with data</a:t>
            </a:r>
            <a:endParaRPr lang="en-ZA" dirty="0"/>
          </a:p>
        </p:txBody>
      </p:sp>
      <p:sp>
        <p:nvSpPr>
          <p:cNvPr id="3" name="Content Placeholder 2"/>
          <p:cNvSpPr>
            <a:spLocks noGrp="1"/>
          </p:cNvSpPr>
          <p:nvPr>
            <p:ph idx="1"/>
          </p:nvPr>
        </p:nvSpPr>
        <p:spPr/>
        <p:txBody>
          <a:bodyPr/>
          <a:lstStyle/>
          <a:p>
            <a:r>
              <a:rPr lang="en-ZA" dirty="0" smtClean="0"/>
              <a:t>Dealing with forms</a:t>
            </a:r>
          </a:p>
          <a:p>
            <a:r>
              <a:rPr lang="en-ZA" dirty="0" smtClean="0"/>
              <a:t>Example Login Form</a:t>
            </a:r>
            <a:endParaRPr lang="en-ZA" dirty="0"/>
          </a:p>
        </p:txBody>
      </p:sp>
      <p:pic>
        <p:nvPicPr>
          <p:cNvPr id="4" name="Picture 3"/>
          <p:cNvPicPr>
            <a:picLocks noChangeAspect="1"/>
          </p:cNvPicPr>
          <p:nvPr/>
        </p:nvPicPr>
        <p:blipFill>
          <a:blip r:embed="rId2"/>
          <a:stretch>
            <a:fillRect/>
          </a:stretch>
        </p:blipFill>
        <p:spPr>
          <a:xfrm>
            <a:off x="3995936" y="937288"/>
            <a:ext cx="2952328" cy="1702317"/>
          </a:xfrm>
          <a:prstGeom prst="rect">
            <a:avLst/>
          </a:prstGeom>
        </p:spPr>
      </p:pic>
      <p:pic>
        <p:nvPicPr>
          <p:cNvPr id="5" name="Picture 4"/>
          <p:cNvPicPr>
            <a:picLocks noChangeAspect="1"/>
          </p:cNvPicPr>
          <p:nvPr/>
        </p:nvPicPr>
        <p:blipFill>
          <a:blip r:embed="rId3"/>
          <a:stretch>
            <a:fillRect/>
          </a:stretch>
        </p:blipFill>
        <p:spPr>
          <a:xfrm>
            <a:off x="467544" y="2759620"/>
            <a:ext cx="6044217" cy="2906192"/>
          </a:xfrm>
          <a:prstGeom prst="rect">
            <a:avLst/>
          </a:prstGeom>
        </p:spPr>
      </p:pic>
    </p:spTree>
    <p:extLst>
      <p:ext uri="{BB962C8B-B14F-4D97-AF65-F5344CB8AC3E}">
        <p14:creationId xmlns:p14="http://schemas.microsoft.com/office/powerpoint/2010/main" val="2102636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Performance</a:t>
            </a:r>
            <a:endParaRPr lang="en-ZA" dirty="0"/>
          </a:p>
        </p:txBody>
      </p:sp>
      <p:sp>
        <p:nvSpPr>
          <p:cNvPr id="3" name="Content Placeholder 2"/>
          <p:cNvSpPr>
            <a:spLocks noGrp="1"/>
          </p:cNvSpPr>
          <p:nvPr>
            <p:ph idx="1"/>
          </p:nvPr>
        </p:nvSpPr>
        <p:spPr/>
        <p:txBody>
          <a:bodyPr/>
          <a:lstStyle/>
          <a:p>
            <a:r>
              <a:rPr lang="en-ZA" dirty="0" smtClean="0"/>
              <a:t>Remember this</a:t>
            </a:r>
            <a:endParaRPr lang="en-ZA" dirty="0"/>
          </a:p>
        </p:txBody>
      </p:sp>
      <p:pic>
        <p:nvPicPr>
          <p:cNvPr id="4" name="Picture 3"/>
          <p:cNvPicPr>
            <a:picLocks noChangeAspect="1"/>
          </p:cNvPicPr>
          <p:nvPr/>
        </p:nvPicPr>
        <p:blipFill>
          <a:blip r:embed="rId3"/>
          <a:stretch>
            <a:fillRect/>
          </a:stretch>
        </p:blipFill>
        <p:spPr>
          <a:xfrm>
            <a:off x="1724025" y="2223031"/>
            <a:ext cx="5695950" cy="1200150"/>
          </a:xfrm>
          <a:prstGeom prst="rect">
            <a:avLst/>
          </a:prstGeom>
        </p:spPr>
      </p:pic>
    </p:spTree>
    <p:extLst>
      <p:ext uri="{BB962C8B-B14F-4D97-AF65-F5344CB8AC3E}">
        <p14:creationId xmlns:p14="http://schemas.microsoft.com/office/powerpoint/2010/main" val="3517743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Performance</a:t>
            </a:r>
            <a:endParaRPr lang="en-ZA" dirty="0"/>
          </a:p>
        </p:txBody>
      </p:sp>
      <p:sp>
        <p:nvSpPr>
          <p:cNvPr id="3" name="Content Placeholder 2"/>
          <p:cNvSpPr>
            <a:spLocks noGrp="1"/>
          </p:cNvSpPr>
          <p:nvPr>
            <p:ph idx="1"/>
          </p:nvPr>
        </p:nvSpPr>
        <p:spPr/>
        <p:txBody>
          <a:bodyPr/>
          <a:lstStyle/>
          <a:p>
            <a:r>
              <a:rPr lang="en-ZA" dirty="0" smtClean="0"/>
              <a:t>Since MVC 3, being able to bundle script files and </a:t>
            </a:r>
            <a:r>
              <a:rPr lang="en-ZA" dirty="0" err="1" smtClean="0"/>
              <a:t>css</a:t>
            </a:r>
            <a:r>
              <a:rPr lang="en-ZA" dirty="0" smtClean="0"/>
              <a:t> files was made available.</a:t>
            </a:r>
          </a:p>
          <a:p>
            <a:r>
              <a:rPr lang="en-ZA" dirty="0"/>
              <a:t>Bundling reduces the number of individual HTTP requests to server by combining multiple CSS files and </a:t>
            </a:r>
            <a:r>
              <a:rPr lang="en-ZA" dirty="0" err="1"/>
              <a:t>Javascript</a:t>
            </a:r>
            <a:r>
              <a:rPr lang="en-ZA" dirty="0"/>
              <a:t> files into single CSS file and </a:t>
            </a:r>
            <a:r>
              <a:rPr lang="en-ZA" dirty="0" err="1"/>
              <a:t>javascript</a:t>
            </a:r>
            <a:r>
              <a:rPr lang="en-ZA" dirty="0"/>
              <a:t> file.</a:t>
            </a:r>
          </a:p>
          <a:p>
            <a:r>
              <a:rPr lang="en-ZA" dirty="0" err="1"/>
              <a:t>Minification</a:t>
            </a:r>
            <a:r>
              <a:rPr lang="en-ZA" dirty="0"/>
              <a:t> reduces the file download size of CSS and </a:t>
            </a:r>
            <a:r>
              <a:rPr lang="en-ZA" dirty="0" err="1"/>
              <a:t>javascript</a:t>
            </a:r>
            <a:r>
              <a:rPr lang="en-ZA" dirty="0"/>
              <a:t> files by removing whitespace, comments and other unnecessary characters</a:t>
            </a:r>
            <a:r>
              <a:rPr lang="en-ZA" dirty="0" smtClean="0"/>
              <a:t>.</a:t>
            </a:r>
            <a:endParaRPr lang="en-ZA" dirty="0"/>
          </a:p>
        </p:txBody>
      </p:sp>
    </p:spTree>
    <p:extLst>
      <p:ext uri="{BB962C8B-B14F-4D97-AF65-F5344CB8AC3E}">
        <p14:creationId xmlns:p14="http://schemas.microsoft.com/office/powerpoint/2010/main" val="2443579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Performance</a:t>
            </a:r>
            <a:endParaRPr lang="en-ZA" dirty="0"/>
          </a:p>
        </p:txBody>
      </p:sp>
      <p:sp>
        <p:nvSpPr>
          <p:cNvPr id="3" name="Content Placeholder 2"/>
          <p:cNvSpPr>
            <a:spLocks noGrp="1"/>
          </p:cNvSpPr>
          <p:nvPr>
            <p:ph idx="1"/>
          </p:nvPr>
        </p:nvSpPr>
        <p:spPr/>
        <p:txBody>
          <a:bodyPr/>
          <a:lstStyle/>
          <a:p>
            <a:r>
              <a:rPr lang="en-ZA" dirty="0" smtClean="0"/>
              <a:t>As with Route </a:t>
            </a:r>
            <a:r>
              <a:rPr lang="en-ZA" dirty="0" err="1" smtClean="0"/>
              <a:t>Config</a:t>
            </a:r>
            <a:r>
              <a:rPr lang="en-ZA" dirty="0" smtClean="0"/>
              <a:t> (shown earlier), the </a:t>
            </a:r>
            <a:r>
              <a:rPr lang="en-ZA" dirty="0" err="1" smtClean="0"/>
              <a:t>Budle</a:t>
            </a:r>
            <a:r>
              <a:rPr lang="en-ZA" dirty="0" smtClean="0"/>
              <a:t> </a:t>
            </a:r>
            <a:r>
              <a:rPr lang="en-ZA" dirty="0" err="1" smtClean="0"/>
              <a:t>Config</a:t>
            </a:r>
            <a:r>
              <a:rPr lang="en-ZA" dirty="0" smtClean="0"/>
              <a:t> is stored in the </a:t>
            </a:r>
            <a:r>
              <a:rPr lang="en-ZA" dirty="0" err="1" smtClean="0"/>
              <a:t>App_Start</a:t>
            </a:r>
            <a:r>
              <a:rPr lang="en-ZA" dirty="0" smtClean="0"/>
              <a:t> folder</a:t>
            </a:r>
            <a:endParaRPr lang="en-ZA" dirty="0"/>
          </a:p>
        </p:txBody>
      </p:sp>
      <p:pic>
        <p:nvPicPr>
          <p:cNvPr id="4" name="Picture 3"/>
          <p:cNvPicPr>
            <a:picLocks noChangeAspect="1"/>
          </p:cNvPicPr>
          <p:nvPr/>
        </p:nvPicPr>
        <p:blipFill>
          <a:blip r:embed="rId2"/>
          <a:stretch>
            <a:fillRect/>
          </a:stretch>
        </p:blipFill>
        <p:spPr>
          <a:xfrm>
            <a:off x="3495675" y="1857375"/>
            <a:ext cx="2152650" cy="2000250"/>
          </a:xfrm>
          <a:prstGeom prst="rect">
            <a:avLst/>
          </a:prstGeom>
        </p:spPr>
      </p:pic>
    </p:spTree>
    <p:extLst>
      <p:ext uri="{BB962C8B-B14F-4D97-AF65-F5344CB8AC3E}">
        <p14:creationId xmlns:p14="http://schemas.microsoft.com/office/powerpoint/2010/main" val="3049969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Performance</a:t>
            </a:r>
            <a:endParaRPr lang="en-ZA" dirty="0"/>
          </a:p>
        </p:txBody>
      </p:sp>
      <p:sp>
        <p:nvSpPr>
          <p:cNvPr id="3" name="Content Placeholder 2"/>
          <p:cNvSpPr>
            <a:spLocks noGrp="1"/>
          </p:cNvSpPr>
          <p:nvPr>
            <p:ph idx="1"/>
          </p:nvPr>
        </p:nvSpPr>
        <p:spPr/>
        <p:txBody>
          <a:bodyPr/>
          <a:lstStyle/>
          <a:p>
            <a:r>
              <a:rPr lang="en-ZA" dirty="0" smtClean="0"/>
              <a:t>We can now move bootstrap into the bundle</a:t>
            </a:r>
            <a:endParaRPr lang="en-ZA" dirty="0"/>
          </a:p>
        </p:txBody>
      </p:sp>
      <p:pic>
        <p:nvPicPr>
          <p:cNvPr id="7" name="Picture 6"/>
          <p:cNvPicPr>
            <a:picLocks noChangeAspect="1"/>
          </p:cNvPicPr>
          <p:nvPr/>
        </p:nvPicPr>
        <p:blipFill>
          <a:blip r:embed="rId2"/>
          <a:stretch>
            <a:fillRect/>
          </a:stretch>
        </p:blipFill>
        <p:spPr>
          <a:xfrm>
            <a:off x="2483768" y="1489348"/>
            <a:ext cx="4319857" cy="3888432"/>
          </a:xfrm>
          <a:prstGeom prst="rect">
            <a:avLst/>
          </a:prstGeom>
        </p:spPr>
      </p:pic>
    </p:spTree>
    <p:extLst>
      <p:ext uri="{BB962C8B-B14F-4D97-AF65-F5344CB8AC3E}">
        <p14:creationId xmlns:p14="http://schemas.microsoft.com/office/powerpoint/2010/main" val="13744992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Performance</a:t>
            </a:r>
            <a:endParaRPr lang="en-ZA" dirty="0"/>
          </a:p>
        </p:txBody>
      </p:sp>
      <p:sp>
        <p:nvSpPr>
          <p:cNvPr id="3" name="Content Placeholder 2"/>
          <p:cNvSpPr>
            <a:spLocks noGrp="1"/>
          </p:cNvSpPr>
          <p:nvPr>
            <p:ph idx="1"/>
          </p:nvPr>
        </p:nvSpPr>
        <p:spPr>
          <a:xfrm>
            <a:off x="467544" y="937288"/>
            <a:ext cx="8229600" cy="4512500"/>
          </a:xfrm>
        </p:spPr>
        <p:txBody>
          <a:bodyPr>
            <a:normAutofit/>
          </a:bodyPr>
          <a:lstStyle/>
          <a:p>
            <a:r>
              <a:rPr lang="en-ZA" dirty="0" smtClean="0"/>
              <a:t>There are two types of bundles mainly used:</a:t>
            </a:r>
          </a:p>
          <a:p>
            <a:pPr lvl="1"/>
            <a:r>
              <a:rPr lang="en-ZA" dirty="0" smtClean="0"/>
              <a:t>Script Bundles – for </a:t>
            </a:r>
            <a:r>
              <a:rPr lang="en-ZA" dirty="0" err="1" smtClean="0"/>
              <a:t>javascript</a:t>
            </a:r>
            <a:endParaRPr lang="en-ZA" dirty="0" smtClean="0"/>
          </a:p>
          <a:p>
            <a:pPr lvl="1"/>
            <a:r>
              <a:rPr lang="en-ZA" dirty="0" smtClean="0"/>
              <a:t>Style Bundles – for </a:t>
            </a:r>
            <a:r>
              <a:rPr lang="en-ZA" dirty="0" err="1" smtClean="0"/>
              <a:t>css</a:t>
            </a:r>
            <a:endParaRPr lang="en-ZA" dirty="0" smtClean="0"/>
          </a:p>
          <a:p>
            <a:pPr lvl="1"/>
            <a:endParaRPr lang="en-ZA" dirty="0"/>
          </a:p>
          <a:p>
            <a:pPr lvl="1"/>
            <a:endParaRPr lang="en-ZA" dirty="0" smtClean="0"/>
          </a:p>
          <a:p>
            <a:pPr lvl="1"/>
            <a:endParaRPr lang="en-ZA" dirty="0"/>
          </a:p>
          <a:p>
            <a:pPr lvl="1"/>
            <a:endParaRPr lang="en-ZA" dirty="0" smtClean="0"/>
          </a:p>
          <a:p>
            <a:r>
              <a:rPr lang="en-ZA" dirty="0" smtClean="0"/>
              <a:t>“~/bundles/bootstrap” is the name of the bundle and it includes the </a:t>
            </a:r>
            <a:r>
              <a:rPr lang="en-ZA" dirty="0" err="1" smtClean="0"/>
              <a:t>javascript</a:t>
            </a:r>
            <a:r>
              <a:rPr lang="en-ZA" dirty="0" smtClean="0"/>
              <a:t> bootstrap file </a:t>
            </a:r>
            <a:r>
              <a:rPr lang="en-ZA" dirty="0"/>
              <a:t>(already minified</a:t>
            </a:r>
            <a:r>
              <a:rPr lang="en-ZA" dirty="0" smtClean="0"/>
              <a:t>).</a:t>
            </a:r>
          </a:p>
          <a:p>
            <a:r>
              <a:rPr lang="en-ZA" dirty="0" smtClean="0"/>
              <a:t>The same naming convention applies to the style bundle</a:t>
            </a:r>
          </a:p>
          <a:p>
            <a:endParaRPr lang="en-ZA" dirty="0"/>
          </a:p>
        </p:txBody>
      </p:sp>
      <p:pic>
        <p:nvPicPr>
          <p:cNvPr id="5" name="Picture 4"/>
          <p:cNvPicPr>
            <a:picLocks noChangeAspect="1"/>
          </p:cNvPicPr>
          <p:nvPr/>
        </p:nvPicPr>
        <p:blipFill>
          <a:blip r:embed="rId2"/>
          <a:stretch>
            <a:fillRect/>
          </a:stretch>
        </p:blipFill>
        <p:spPr>
          <a:xfrm>
            <a:off x="1038225" y="2528887"/>
            <a:ext cx="7067550" cy="657225"/>
          </a:xfrm>
          <a:prstGeom prst="rect">
            <a:avLst/>
          </a:prstGeom>
        </p:spPr>
      </p:pic>
    </p:spTree>
    <p:extLst>
      <p:ext uri="{BB962C8B-B14F-4D97-AF65-F5344CB8AC3E}">
        <p14:creationId xmlns:p14="http://schemas.microsoft.com/office/powerpoint/2010/main" val="18773167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Performance</a:t>
            </a:r>
            <a:endParaRPr lang="en-ZA" dirty="0"/>
          </a:p>
        </p:txBody>
      </p:sp>
      <p:sp>
        <p:nvSpPr>
          <p:cNvPr id="3" name="Content Placeholder 2"/>
          <p:cNvSpPr>
            <a:spLocks noGrp="1"/>
          </p:cNvSpPr>
          <p:nvPr>
            <p:ph idx="1"/>
          </p:nvPr>
        </p:nvSpPr>
        <p:spPr/>
        <p:txBody>
          <a:bodyPr/>
          <a:lstStyle/>
          <a:p>
            <a:r>
              <a:rPr lang="en-ZA" dirty="0" smtClean="0"/>
              <a:t>Your layout page will now contain the bundles</a:t>
            </a:r>
            <a:endParaRPr lang="en-ZA" dirty="0"/>
          </a:p>
        </p:txBody>
      </p:sp>
      <p:pic>
        <p:nvPicPr>
          <p:cNvPr id="4" name="Picture 3"/>
          <p:cNvPicPr>
            <a:picLocks noChangeAspect="1"/>
          </p:cNvPicPr>
          <p:nvPr/>
        </p:nvPicPr>
        <p:blipFill>
          <a:blip r:embed="rId2"/>
          <a:stretch>
            <a:fillRect/>
          </a:stretch>
        </p:blipFill>
        <p:spPr>
          <a:xfrm>
            <a:off x="363550" y="1950338"/>
            <a:ext cx="8437587" cy="2869636"/>
          </a:xfrm>
          <a:prstGeom prst="rect">
            <a:avLst/>
          </a:prstGeom>
        </p:spPr>
      </p:pic>
    </p:spTree>
    <p:extLst>
      <p:ext uri="{BB962C8B-B14F-4D97-AF65-F5344CB8AC3E}">
        <p14:creationId xmlns:p14="http://schemas.microsoft.com/office/powerpoint/2010/main" val="40063298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Further Reading/Watching</a:t>
            </a:r>
            <a:endParaRPr lang="en-ZA" dirty="0"/>
          </a:p>
        </p:txBody>
      </p:sp>
      <p:sp>
        <p:nvSpPr>
          <p:cNvPr id="3" name="Content Placeholder 2"/>
          <p:cNvSpPr>
            <a:spLocks noGrp="1"/>
          </p:cNvSpPr>
          <p:nvPr>
            <p:ph idx="1"/>
          </p:nvPr>
        </p:nvSpPr>
        <p:spPr/>
        <p:txBody>
          <a:bodyPr>
            <a:normAutofit fontScale="92500" lnSpcReduction="20000"/>
          </a:bodyPr>
          <a:lstStyle/>
          <a:p>
            <a:r>
              <a:rPr lang="en-ZA" dirty="0" smtClean="0">
                <a:hlinkClick r:id="rId2"/>
              </a:rPr>
              <a:t>ASP.NET Fundamentals </a:t>
            </a:r>
            <a:r>
              <a:rPr lang="en-ZA" dirty="0" err="1" smtClean="0">
                <a:hlinkClick r:id="rId2"/>
              </a:rPr>
              <a:t>Pluralsight</a:t>
            </a:r>
            <a:r>
              <a:rPr lang="en-ZA" dirty="0" smtClean="0">
                <a:hlinkClick r:id="rId2"/>
              </a:rPr>
              <a:t> Video</a:t>
            </a:r>
            <a:endParaRPr lang="en-ZA" dirty="0" smtClean="0"/>
          </a:p>
          <a:p>
            <a:r>
              <a:rPr lang="en-ZA" dirty="0" smtClean="0">
                <a:hlinkClick r:id="rId3"/>
              </a:rPr>
              <a:t>Using Bootstrap in ASP.NET MVC </a:t>
            </a:r>
            <a:r>
              <a:rPr lang="en-ZA" dirty="0" err="1" smtClean="0">
                <a:hlinkClick r:id="rId3"/>
              </a:rPr>
              <a:t>Pluralsight</a:t>
            </a:r>
            <a:r>
              <a:rPr lang="en-ZA" dirty="0" smtClean="0">
                <a:hlinkClick r:id="rId3"/>
              </a:rPr>
              <a:t> Video</a:t>
            </a:r>
            <a:endParaRPr lang="en-ZA" dirty="0"/>
          </a:p>
          <a:p>
            <a:r>
              <a:rPr lang="en-ZA" dirty="0">
                <a:hlinkClick r:id="rId4"/>
              </a:rPr>
              <a:t>Getting Started with Entity Framework 6 Code First using MVC</a:t>
            </a:r>
            <a:endParaRPr lang="en-ZA" dirty="0" smtClean="0"/>
          </a:p>
          <a:p>
            <a:r>
              <a:rPr lang="en-ZA" dirty="0">
                <a:hlinkClick r:id="rId5"/>
              </a:rPr>
              <a:t>Deploy a Secure ASP.NET MVC 5 app with Membership, </a:t>
            </a:r>
            <a:r>
              <a:rPr lang="en-ZA" dirty="0" err="1">
                <a:hlinkClick r:id="rId5"/>
              </a:rPr>
              <a:t>OAuth</a:t>
            </a:r>
            <a:r>
              <a:rPr lang="en-ZA" dirty="0">
                <a:hlinkClick r:id="rId5"/>
              </a:rPr>
              <a:t>, and SQL Database to an Azure </a:t>
            </a:r>
            <a:r>
              <a:rPr lang="en-ZA" dirty="0" smtClean="0">
                <a:hlinkClick r:id="rId5"/>
              </a:rPr>
              <a:t>Website</a:t>
            </a:r>
            <a:endParaRPr lang="en-ZA" dirty="0" smtClean="0"/>
          </a:p>
          <a:p>
            <a:r>
              <a:rPr lang="en-ZA" dirty="0" err="1" smtClean="0">
                <a:hlinkClick r:id="rId6"/>
              </a:rPr>
              <a:t>SignalR</a:t>
            </a:r>
            <a:endParaRPr lang="en-ZA" dirty="0" smtClean="0"/>
          </a:p>
          <a:p>
            <a:r>
              <a:rPr lang="en-ZA" dirty="0" smtClean="0">
                <a:hlinkClick r:id="rId7"/>
              </a:rPr>
              <a:t>Security Extensibility in ASP.NET 4</a:t>
            </a:r>
            <a:endParaRPr lang="en-ZA" dirty="0"/>
          </a:p>
          <a:p>
            <a:r>
              <a:rPr lang="nl-NL" dirty="0" smtClean="0">
                <a:hlinkClick r:id="rId8" action="ppaction://hlinkfile"/>
              </a:rPr>
              <a:t>ASP .NET MVC Basics – Videos</a:t>
            </a:r>
            <a:r>
              <a:rPr lang="nl-NL" dirty="0" smtClean="0"/>
              <a:t> – The guy’s voice is a little irritating and video 2 is pretty bad coming from Microsoft</a:t>
            </a:r>
          </a:p>
          <a:p>
            <a:r>
              <a:rPr lang="nl-NL" dirty="0" smtClean="0">
                <a:hlinkClick r:id="rId9"/>
              </a:rPr>
              <a:t>Bundling and Minification</a:t>
            </a:r>
            <a:endParaRPr lang="en-ZA" dirty="0"/>
          </a:p>
        </p:txBody>
      </p:sp>
    </p:spTree>
    <p:extLst>
      <p:ext uri="{BB962C8B-B14F-4D97-AF65-F5344CB8AC3E}">
        <p14:creationId xmlns:p14="http://schemas.microsoft.com/office/powerpoint/2010/main" val="644323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References</a:t>
            </a:r>
            <a:endParaRPr lang="en-ZA" dirty="0"/>
          </a:p>
        </p:txBody>
      </p:sp>
      <p:sp>
        <p:nvSpPr>
          <p:cNvPr id="3" name="Content Placeholder 2"/>
          <p:cNvSpPr>
            <a:spLocks noGrp="1"/>
          </p:cNvSpPr>
          <p:nvPr>
            <p:ph idx="1"/>
          </p:nvPr>
        </p:nvSpPr>
        <p:spPr/>
        <p:txBody>
          <a:bodyPr>
            <a:normAutofit fontScale="92500"/>
          </a:bodyPr>
          <a:lstStyle/>
          <a:p>
            <a:r>
              <a:rPr lang="en-ZA" dirty="0"/>
              <a:t>ASP.NET - </a:t>
            </a:r>
            <a:r>
              <a:rPr lang="en-ZA" dirty="0">
                <a:hlinkClick r:id="rId2"/>
              </a:rPr>
              <a:t>http://</a:t>
            </a:r>
            <a:r>
              <a:rPr lang="en-ZA" dirty="0" smtClean="0">
                <a:hlinkClick r:id="rId2"/>
              </a:rPr>
              <a:t>www.asp.net/mvc/overview/getting-started/introduction/getting-started</a:t>
            </a:r>
            <a:endParaRPr lang="en-ZA" dirty="0" smtClean="0"/>
          </a:p>
          <a:p>
            <a:r>
              <a:rPr lang="en-ZA" baseline="30000" dirty="0" smtClean="0"/>
              <a:t>[1] </a:t>
            </a:r>
            <a:r>
              <a:rPr lang="en-ZA" dirty="0" smtClean="0"/>
              <a:t>Model – </a:t>
            </a:r>
            <a:r>
              <a:rPr lang="en-ZA" dirty="0"/>
              <a:t>View – Controller - </a:t>
            </a:r>
            <a:r>
              <a:rPr lang="en-ZA" dirty="0">
                <a:hlinkClick r:id="rId3"/>
              </a:rPr>
              <a:t>http://</a:t>
            </a:r>
            <a:r>
              <a:rPr lang="en-ZA" dirty="0" smtClean="0">
                <a:hlinkClick r:id="rId3"/>
              </a:rPr>
              <a:t>en.wikipedia.org/wiki/Model%E2%80%93view%E2%80%93controller</a:t>
            </a:r>
            <a:endParaRPr lang="en-ZA" dirty="0" smtClean="0"/>
          </a:p>
          <a:p>
            <a:r>
              <a:rPr lang="en-ZA" baseline="30000" dirty="0" smtClean="0"/>
              <a:t>[2] </a:t>
            </a:r>
            <a:r>
              <a:rPr lang="en-ZA" dirty="0" smtClean="0"/>
              <a:t>Introduction to ASP.NET MVC (Video 1) - Basics of MVC and </a:t>
            </a:r>
            <a:r>
              <a:rPr lang="en-ZA" dirty="0"/>
              <a:t>Moving Parts - </a:t>
            </a:r>
            <a:r>
              <a:rPr lang="en-ZA" dirty="0">
                <a:hlinkClick r:id="rId4"/>
              </a:rPr>
              <a:t>http://</a:t>
            </a:r>
            <a:r>
              <a:rPr lang="en-ZA" dirty="0" smtClean="0">
                <a:hlinkClick r:id="rId4"/>
              </a:rPr>
              <a:t>www.microsoftvirtualacademy.com/training-courses/introduction-to-asp-net-mvc</a:t>
            </a:r>
            <a:endParaRPr lang="en-ZA" dirty="0" smtClean="0"/>
          </a:p>
          <a:p>
            <a:r>
              <a:rPr lang="en-ZA" baseline="30000" dirty="0" smtClean="0"/>
              <a:t>[3]</a:t>
            </a:r>
            <a:r>
              <a:rPr lang="en-ZA" dirty="0" smtClean="0"/>
              <a:t> </a:t>
            </a:r>
            <a:r>
              <a:rPr lang="en-ZA" dirty="0">
                <a:solidFill>
                  <a:schemeClr val="tx1"/>
                </a:solidFill>
                <a:hlinkClick r:id="rId5"/>
              </a:rPr>
              <a:t>https://</a:t>
            </a:r>
            <a:r>
              <a:rPr lang="en-ZA" dirty="0" smtClean="0">
                <a:solidFill>
                  <a:schemeClr val="tx1"/>
                </a:solidFill>
                <a:hlinkClick r:id="rId5"/>
              </a:rPr>
              <a:t>msdn.microsoft.com/en-us/library/cc668201.aspx</a:t>
            </a:r>
            <a:endParaRPr lang="en-ZA" dirty="0" smtClean="0">
              <a:solidFill>
                <a:schemeClr val="tx1"/>
              </a:solidFill>
            </a:endParaRPr>
          </a:p>
          <a:p>
            <a:endParaRPr lang="en-ZA" dirty="0" smtClean="0"/>
          </a:p>
          <a:p>
            <a:endParaRPr lang="en-ZA" dirty="0" smtClean="0"/>
          </a:p>
          <a:p>
            <a:endParaRPr lang="en-ZA" dirty="0"/>
          </a:p>
        </p:txBody>
      </p:sp>
    </p:spTree>
    <p:extLst>
      <p:ext uri="{BB962C8B-B14F-4D97-AF65-F5344CB8AC3E}">
        <p14:creationId xmlns:p14="http://schemas.microsoft.com/office/powerpoint/2010/main" val="352016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Creating a new ASP.NET MVC </a:t>
            </a:r>
            <a:br>
              <a:rPr lang="en-ZA" dirty="0" smtClean="0"/>
            </a:br>
            <a:r>
              <a:rPr lang="en-ZA" dirty="0" smtClean="0"/>
              <a:t>Web Project</a:t>
            </a:r>
            <a:endParaRPr lang="en-ZA" dirty="0"/>
          </a:p>
        </p:txBody>
      </p:sp>
      <p:sp>
        <p:nvSpPr>
          <p:cNvPr id="3" name="Content Placeholder 2"/>
          <p:cNvSpPr>
            <a:spLocks noGrp="1"/>
          </p:cNvSpPr>
          <p:nvPr>
            <p:ph idx="1"/>
          </p:nvPr>
        </p:nvSpPr>
        <p:spPr/>
        <p:txBody>
          <a:bodyPr/>
          <a:lstStyle/>
          <a:p>
            <a:r>
              <a:rPr lang="en-ZA" dirty="0" smtClean="0"/>
              <a:t>VS 2013 is a bit different (see reference videos for that)</a:t>
            </a:r>
          </a:p>
          <a:p>
            <a:r>
              <a:rPr lang="en-ZA" dirty="0" smtClean="0"/>
              <a:t>VS 2012 </a:t>
            </a:r>
            <a:r>
              <a:rPr lang="en-ZA" dirty="0" err="1" smtClean="0"/>
              <a:t>SampleMVCApplication</a:t>
            </a:r>
            <a:r>
              <a:rPr lang="en-ZA" dirty="0" smtClean="0"/>
              <a:t> creation</a:t>
            </a:r>
            <a:endParaRPr lang="en-ZA" dirty="0"/>
          </a:p>
        </p:txBody>
      </p:sp>
      <p:pic>
        <p:nvPicPr>
          <p:cNvPr id="5" name="Picture 4"/>
          <p:cNvPicPr>
            <a:picLocks noChangeAspect="1"/>
          </p:cNvPicPr>
          <p:nvPr/>
        </p:nvPicPr>
        <p:blipFill>
          <a:blip r:embed="rId2"/>
          <a:stretch>
            <a:fillRect/>
          </a:stretch>
        </p:blipFill>
        <p:spPr>
          <a:xfrm>
            <a:off x="899592" y="2209428"/>
            <a:ext cx="2724150" cy="2143125"/>
          </a:xfrm>
          <a:prstGeom prst="rect">
            <a:avLst/>
          </a:prstGeom>
        </p:spPr>
      </p:pic>
      <p:pic>
        <p:nvPicPr>
          <p:cNvPr id="7" name="Picture 6"/>
          <p:cNvPicPr>
            <a:picLocks noChangeAspect="1"/>
          </p:cNvPicPr>
          <p:nvPr/>
        </p:nvPicPr>
        <p:blipFill>
          <a:blip r:embed="rId3"/>
          <a:stretch>
            <a:fillRect/>
          </a:stretch>
        </p:blipFill>
        <p:spPr>
          <a:xfrm>
            <a:off x="3923928" y="2214983"/>
            <a:ext cx="4676775" cy="2228850"/>
          </a:xfrm>
          <a:prstGeom prst="rect">
            <a:avLst/>
          </a:prstGeom>
        </p:spPr>
      </p:pic>
    </p:spTree>
    <p:extLst>
      <p:ext uri="{BB962C8B-B14F-4D97-AF65-F5344CB8AC3E}">
        <p14:creationId xmlns:p14="http://schemas.microsoft.com/office/powerpoint/2010/main" val="130748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Creating a new ASP.NET MVC </a:t>
            </a:r>
            <a:br>
              <a:rPr lang="en-ZA" dirty="0"/>
            </a:br>
            <a:r>
              <a:rPr lang="en-ZA" dirty="0"/>
              <a:t>Web Project</a:t>
            </a:r>
          </a:p>
        </p:txBody>
      </p:sp>
      <p:pic>
        <p:nvPicPr>
          <p:cNvPr id="4" name="Content Placeholder 3"/>
          <p:cNvPicPr>
            <a:picLocks noGrp="1" noChangeAspect="1"/>
          </p:cNvPicPr>
          <p:nvPr>
            <p:ph idx="1"/>
          </p:nvPr>
        </p:nvPicPr>
        <p:blipFill>
          <a:blip r:embed="rId2"/>
          <a:stretch>
            <a:fillRect/>
          </a:stretch>
        </p:blipFill>
        <p:spPr>
          <a:xfrm>
            <a:off x="665563" y="1796906"/>
            <a:ext cx="3886200" cy="1990725"/>
          </a:xfrm>
          <a:prstGeom prst="rect">
            <a:avLst/>
          </a:prstGeom>
        </p:spPr>
      </p:pic>
      <p:pic>
        <p:nvPicPr>
          <p:cNvPr id="6" name="Picture 5"/>
          <p:cNvPicPr>
            <a:picLocks noChangeAspect="1"/>
          </p:cNvPicPr>
          <p:nvPr/>
        </p:nvPicPr>
        <p:blipFill>
          <a:blip r:embed="rId3"/>
          <a:stretch>
            <a:fillRect/>
          </a:stretch>
        </p:blipFill>
        <p:spPr>
          <a:xfrm>
            <a:off x="5220072" y="1811664"/>
            <a:ext cx="2266950" cy="1971675"/>
          </a:xfrm>
          <a:prstGeom prst="rect">
            <a:avLst/>
          </a:prstGeom>
        </p:spPr>
      </p:pic>
    </p:spTree>
    <p:extLst>
      <p:ext uri="{BB962C8B-B14F-4D97-AF65-F5344CB8AC3E}">
        <p14:creationId xmlns:p14="http://schemas.microsoft.com/office/powerpoint/2010/main" val="95183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Creating a new ASP.NET MVC </a:t>
            </a:r>
            <a:br>
              <a:rPr lang="en-ZA" dirty="0"/>
            </a:br>
            <a:r>
              <a:rPr lang="en-ZA" dirty="0"/>
              <a:t>Web Project</a:t>
            </a:r>
          </a:p>
        </p:txBody>
      </p:sp>
      <p:pic>
        <p:nvPicPr>
          <p:cNvPr id="5" name="Content Placeholder 4"/>
          <p:cNvPicPr>
            <a:picLocks noGrp="1" noChangeAspect="1"/>
          </p:cNvPicPr>
          <p:nvPr>
            <p:ph idx="1"/>
          </p:nvPr>
        </p:nvPicPr>
        <p:blipFill>
          <a:blip r:embed="rId2"/>
          <a:stretch>
            <a:fillRect/>
          </a:stretch>
        </p:blipFill>
        <p:spPr>
          <a:xfrm>
            <a:off x="3224893" y="1129308"/>
            <a:ext cx="2694214" cy="3771900"/>
          </a:xfrm>
          <a:prstGeom prst="rect">
            <a:avLst/>
          </a:prstGeom>
        </p:spPr>
      </p:pic>
    </p:spTree>
    <p:extLst>
      <p:ext uri="{BB962C8B-B14F-4D97-AF65-F5344CB8AC3E}">
        <p14:creationId xmlns:p14="http://schemas.microsoft.com/office/powerpoint/2010/main" val="121448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Adding a model</a:t>
            </a:r>
            <a:endParaRPr lang="en-ZA" dirty="0"/>
          </a:p>
        </p:txBody>
      </p:sp>
      <p:pic>
        <p:nvPicPr>
          <p:cNvPr id="6" name="Content Placeholder 5"/>
          <p:cNvPicPr>
            <a:picLocks noGrp="1" noChangeAspect="1"/>
          </p:cNvPicPr>
          <p:nvPr>
            <p:ph idx="1"/>
          </p:nvPr>
        </p:nvPicPr>
        <p:blipFill>
          <a:blip r:embed="rId3"/>
          <a:stretch>
            <a:fillRect/>
          </a:stretch>
        </p:blipFill>
        <p:spPr>
          <a:xfrm>
            <a:off x="677863" y="1355725"/>
            <a:ext cx="7810500" cy="2933700"/>
          </a:xfrm>
          <a:prstGeom prst="rect">
            <a:avLst/>
          </a:prstGeom>
        </p:spPr>
      </p:pic>
    </p:spTree>
    <p:extLst>
      <p:ext uri="{BB962C8B-B14F-4D97-AF65-F5344CB8AC3E}">
        <p14:creationId xmlns:p14="http://schemas.microsoft.com/office/powerpoint/2010/main" val="304615771"/>
      </p:ext>
    </p:extLst>
  </p:cSld>
  <p:clrMapOvr>
    <a:masterClrMapping/>
  </p:clrMapOvr>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5857</TotalTime>
  <Words>1823</Words>
  <Application>Microsoft Office PowerPoint</Application>
  <PresentationFormat>On-screen Show (16:10)</PresentationFormat>
  <Paragraphs>248</Paragraphs>
  <Slides>58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Courier New</vt:lpstr>
      <vt:lpstr>Wingdings</vt:lpstr>
      <vt:lpstr>Office Theme</vt:lpstr>
      <vt:lpstr>ASP.NET MVC</vt:lpstr>
      <vt:lpstr>Contents</vt:lpstr>
      <vt:lpstr>Disclaimer</vt:lpstr>
      <vt:lpstr>MVC Intro</vt:lpstr>
      <vt:lpstr>MVC Intro</vt:lpstr>
      <vt:lpstr>Creating a new ASP.NET MVC  Web Project</vt:lpstr>
      <vt:lpstr>Creating a new ASP.NET MVC  Web Project</vt:lpstr>
      <vt:lpstr>Creating a new ASP.NET MVC  Web Project</vt:lpstr>
      <vt:lpstr>Adding a model</vt:lpstr>
      <vt:lpstr>Adding a model</vt:lpstr>
      <vt:lpstr>Organizing your models</vt:lpstr>
      <vt:lpstr>Organizing your models</vt:lpstr>
      <vt:lpstr>Adding a controller</vt:lpstr>
      <vt:lpstr>Adding a controller</vt:lpstr>
      <vt:lpstr>Adding a controller</vt:lpstr>
      <vt:lpstr>Adding a controller</vt:lpstr>
      <vt:lpstr>Adding a controller</vt:lpstr>
      <vt:lpstr>Adding a view</vt:lpstr>
      <vt:lpstr>Adding a view</vt:lpstr>
      <vt:lpstr>Adding a view</vt:lpstr>
      <vt:lpstr>Routing</vt:lpstr>
      <vt:lpstr>Routing</vt:lpstr>
      <vt:lpstr>Routing</vt:lpstr>
      <vt:lpstr>Routing</vt:lpstr>
      <vt:lpstr>Routing</vt:lpstr>
      <vt:lpstr>Routing</vt:lpstr>
      <vt:lpstr>UI, Layouts and Themes</vt:lpstr>
      <vt:lpstr>UI and Layouts</vt:lpstr>
      <vt:lpstr>UI, Layouts and Themes</vt:lpstr>
      <vt:lpstr>UI and Layouts</vt:lpstr>
      <vt:lpstr>UI and Layouts</vt:lpstr>
      <vt:lpstr>UI and Layouts</vt:lpstr>
      <vt:lpstr>UI and Layouts</vt:lpstr>
      <vt:lpstr>UI and Layouts</vt:lpstr>
      <vt:lpstr>UI, Layouts and Themes</vt:lpstr>
      <vt:lpstr>UI and Layouts</vt:lpstr>
      <vt:lpstr>UI and Layouts</vt:lpstr>
      <vt:lpstr>Working with Partials</vt:lpstr>
      <vt:lpstr>Working with Partials</vt:lpstr>
      <vt:lpstr>Working with Partials</vt:lpstr>
      <vt:lpstr>Working with Partials</vt:lpstr>
      <vt:lpstr>Working with Partials</vt:lpstr>
      <vt:lpstr>Working with Partials</vt:lpstr>
      <vt:lpstr>Working with Partials</vt:lpstr>
      <vt:lpstr>Working with Partials</vt:lpstr>
      <vt:lpstr>Javascript and Ajax</vt:lpstr>
      <vt:lpstr>Working with data</vt:lpstr>
      <vt:lpstr>Working with data</vt:lpstr>
      <vt:lpstr>Working with data</vt:lpstr>
      <vt:lpstr>Working with data</vt:lpstr>
      <vt:lpstr>Performance</vt:lpstr>
      <vt:lpstr>Performance</vt:lpstr>
      <vt:lpstr>Performance</vt:lpstr>
      <vt:lpstr>Performance</vt:lpstr>
      <vt:lpstr>Performance</vt:lpstr>
      <vt:lpstr>Performance</vt:lpstr>
      <vt:lpstr>Further Reading/Watching</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Lishen Ramsudh</cp:lastModifiedBy>
  <cp:revision>191</cp:revision>
  <cp:lastPrinted>2011-01-10T15:18:30Z</cp:lastPrinted>
  <dcterms:created xsi:type="dcterms:W3CDTF">2010-08-29T06:05:31Z</dcterms:created>
  <dcterms:modified xsi:type="dcterms:W3CDTF">2015-02-12T07:45:44Z</dcterms:modified>
</cp:coreProperties>
</file>