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4" r:id="rId3"/>
    <p:sldId id="275" r:id="rId4"/>
    <p:sldId id="276" r:id="rId5"/>
    <p:sldId id="282" r:id="rId6"/>
    <p:sldId id="277" r:id="rId7"/>
    <p:sldId id="278" r:id="rId8"/>
    <p:sldId id="279" r:id="rId9"/>
    <p:sldId id="280" r:id="rId10"/>
    <p:sldId id="281" r:id="rId11"/>
    <p:sldId id="283" r:id="rId12"/>
    <p:sldId id="259" r:id="rId13"/>
    <p:sldId id="284" r:id="rId14"/>
    <p:sldId id="272" r:id="rId15"/>
    <p:sldId id="285" r:id="rId16"/>
    <p:sldId id="269" r:id="rId17"/>
    <p:sldId id="257" r:id="rId18"/>
    <p:sldId id="296" r:id="rId19"/>
    <p:sldId id="286" r:id="rId20"/>
    <p:sldId id="263" r:id="rId21"/>
    <p:sldId id="287" r:id="rId22"/>
    <p:sldId id="288" r:id="rId23"/>
    <p:sldId id="297" r:id="rId24"/>
    <p:sldId id="290" r:id="rId25"/>
    <p:sldId id="291" r:id="rId26"/>
    <p:sldId id="293" r:id="rId27"/>
    <p:sldId id="294" r:id="rId28"/>
    <p:sldId id="289" r:id="rId29"/>
    <p:sldId id="292" r:id="rId30"/>
    <p:sldId id="295" r:id="rId31"/>
    <p:sldId id="298" r:id="rId32"/>
    <p:sldId id="301" r:id="rId33"/>
    <p:sldId id="300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3A8F6-EECB-40F1-866A-3D1985BB9C8D}" v="15" dt="2023-05-23T17:04:0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o Sabbadin (MSC Technology Italia)" userId="f8357f29-6ff7-44d2-b7b2-9cedbb0f212d" providerId="ADAL" clId="{48D3A8F6-EECB-40F1-866A-3D1985BB9C8D}"/>
    <pc:docChg chg="undo custSel addSld delSld modSld sldOrd">
      <pc:chgData name="Enrico Sabbadin (MSC Technology Italia)" userId="f8357f29-6ff7-44d2-b7b2-9cedbb0f212d" providerId="ADAL" clId="{48D3A8F6-EECB-40F1-866A-3D1985BB9C8D}" dt="2023-05-23T17:04:45.100" v="3784" actId="478"/>
      <pc:docMkLst>
        <pc:docMk/>
      </pc:docMkLst>
      <pc:sldChg chg="modSp mod">
        <pc:chgData name="Enrico Sabbadin (MSC Technology Italia)" userId="f8357f29-6ff7-44d2-b7b2-9cedbb0f212d" providerId="ADAL" clId="{48D3A8F6-EECB-40F1-866A-3D1985BB9C8D}" dt="2023-05-23T12:47:33.457" v="79" actId="20577"/>
        <pc:sldMkLst>
          <pc:docMk/>
          <pc:sldMk cId="1051701184" sldId="256"/>
        </pc:sldMkLst>
        <pc:spChg chg="mod">
          <ac:chgData name="Enrico Sabbadin (MSC Technology Italia)" userId="f8357f29-6ff7-44d2-b7b2-9cedbb0f212d" providerId="ADAL" clId="{48D3A8F6-EECB-40F1-866A-3D1985BB9C8D}" dt="2023-05-23T12:46:50.285" v="15" actId="20577"/>
          <ac:spMkLst>
            <pc:docMk/>
            <pc:sldMk cId="1051701184" sldId="256"/>
            <ac:spMk id="2" creationId="{D6D85BEC-7A0E-585B-839D-763E22C399B3}"/>
          </ac:spMkLst>
        </pc:spChg>
        <pc:spChg chg="mod">
          <ac:chgData name="Enrico Sabbadin (MSC Technology Italia)" userId="f8357f29-6ff7-44d2-b7b2-9cedbb0f212d" providerId="ADAL" clId="{48D3A8F6-EECB-40F1-866A-3D1985BB9C8D}" dt="2023-05-23T12:47:33.457" v="79" actId="20577"/>
          <ac:spMkLst>
            <pc:docMk/>
            <pc:sldMk cId="1051701184" sldId="256"/>
            <ac:spMk id="3" creationId="{0D082748-5E8B-E137-3E2A-428D03B6862F}"/>
          </ac:spMkLst>
        </pc:spChg>
      </pc:sldChg>
      <pc:sldChg chg="modSp new mod ord">
        <pc:chgData name="Enrico Sabbadin (MSC Technology Italia)" userId="f8357f29-6ff7-44d2-b7b2-9cedbb0f212d" providerId="ADAL" clId="{48D3A8F6-EECB-40F1-866A-3D1985BB9C8D}" dt="2023-05-23T16:50:21.933" v="2866" actId="6549"/>
        <pc:sldMkLst>
          <pc:docMk/>
          <pc:sldMk cId="3866675652" sldId="257"/>
        </pc:sldMkLst>
        <pc:spChg chg="mod">
          <ac:chgData name="Enrico Sabbadin (MSC Technology Italia)" userId="f8357f29-6ff7-44d2-b7b2-9cedbb0f212d" providerId="ADAL" clId="{48D3A8F6-EECB-40F1-866A-3D1985BB9C8D}" dt="2023-05-23T16:50:21.933" v="2866" actId="6549"/>
          <ac:spMkLst>
            <pc:docMk/>
            <pc:sldMk cId="3866675652" sldId="257"/>
            <ac:spMk id="2" creationId="{CE7FC585-163E-6E80-9D89-3BA9386216A9}"/>
          </ac:spMkLst>
        </pc:spChg>
        <pc:spChg chg="mod">
          <ac:chgData name="Enrico Sabbadin (MSC Technology Italia)" userId="f8357f29-6ff7-44d2-b7b2-9cedbb0f212d" providerId="ADAL" clId="{48D3A8F6-EECB-40F1-866A-3D1985BB9C8D}" dt="2023-05-23T16:49:35.415" v="2823" actId="21"/>
          <ac:spMkLst>
            <pc:docMk/>
            <pc:sldMk cId="3866675652" sldId="257"/>
            <ac:spMk id="3" creationId="{0F7BFB46-41FF-DF26-314F-86DDF74877FD}"/>
          </ac:spMkLst>
        </pc:spChg>
      </pc:sldChg>
      <pc:sldChg chg="addSp modSp new mod">
        <pc:chgData name="Enrico Sabbadin (MSC Technology Italia)" userId="f8357f29-6ff7-44d2-b7b2-9cedbb0f212d" providerId="ADAL" clId="{48D3A8F6-EECB-40F1-866A-3D1985BB9C8D}" dt="2023-05-23T14:49:19.316" v="1377" actId="20577"/>
        <pc:sldMkLst>
          <pc:docMk/>
          <pc:sldMk cId="1999615921" sldId="258"/>
        </pc:sldMkLst>
        <pc:spChg chg="mod">
          <ac:chgData name="Enrico Sabbadin (MSC Technology Italia)" userId="f8357f29-6ff7-44d2-b7b2-9cedbb0f212d" providerId="ADAL" clId="{48D3A8F6-EECB-40F1-866A-3D1985BB9C8D}" dt="2023-05-23T14:25:25.625" v="480"/>
          <ac:spMkLst>
            <pc:docMk/>
            <pc:sldMk cId="1999615921" sldId="258"/>
            <ac:spMk id="2" creationId="{2AF11B43-4A77-B40C-3195-40C2577DB4A6}"/>
          </ac:spMkLst>
        </pc:spChg>
        <pc:spChg chg="mod">
          <ac:chgData name="Enrico Sabbadin (MSC Technology Italia)" userId="f8357f29-6ff7-44d2-b7b2-9cedbb0f212d" providerId="ADAL" clId="{48D3A8F6-EECB-40F1-866A-3D1985BB9C8D}" dt="2023-05-23T14:49:19.316" v="1377" actId="20577"/>
          <ac:spMkLst>
            <pc:docMk/>
            <pc:sldMk cId="1999615921" sldId="258"/>
            <ac:spMk id="3" creationId="{CD08062A-2937-7FC0-4DBE-C6CE1F6B32AB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9.883" v="1023" actId="1037"/>
          <ac:spMkLst>
            <pc:docMk/>
            <pc:sldMk cId="1999615921" sldId="258"/>
            <ac:spMk id="4" creationId="{94F840D7-34D5-F24C-42F6-EA2CC8920EA4}"/>
          </ac:spMkLst>
        </pc:spChg>
        <pc:spChg chg="add mod or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5" creationId="{410D8494-A833-42C9-E3D7-6C776B9116A9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6" creationId="{46FEA90A-F2A9-61EC-1C7E-443007C0B74D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7" creationId="{93B3EECB-7764-FF21-7F98-176A7145054C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8" creationId="{4935DE9E-177D-F015-EB56-EB60DCC857DA}"/>
          </ac:spMkLst>
        </pc:spChg>
      </pc:sldChg>
      <pc:sldChg chg="modSp new mod ord">
        <pc:chgData name="Enrico Sabbadin (MSC Technology Italia)" userId="f8357f29-6ff7-44d2-b7b2-9cedbb0f212d" providerId="ADAL" clId="{48D3A8F6-EECB-40F1-866A-3D1985BB9C8D}" dt="2023-05-23T16:41:16.713" v="2209" actId="6549"/>
        <pc:sldMkLst>
          <pc:docMk/>
          <pc:sldMk cId="3513814426" sldId="259"/>
        </pc:sldMkLst>
        <pc:spChg chg="mod">
          <ac:chgData name="Enrico Sabbadin (MSC Technology Italia)" userId="f8357f29-6ff7-44d2-b7b2-9cedbb0f212d" providerId="ADAL" clId="{48D3A8F6-EECB-40F1-866A-3D1985BB9C8D}" dt="2023-05-23T14:37:56.666" v="1107" actId="20577"/>
          <ac:spMkLst>
            <pc:docMk/>
            <pc:sldMk cId="3513814426" sldId="259"/>
            <ac:spMk id="2" creationId="{1A82D360-06E5-890B-9E16-0CC48FC8AD86}"/>
          </ac:spMkLst>
        </pc:spChg>
        <pc:spChg chg="mod">
          <ac:chgData name="Enrico Sabbadin (MSC Technology Italia)" userId="f8357f29-6ff7-44d2-b7b2-9cedbb0f212d" providerId="ADAL" clId="{48D3A8F6-EECB-40F1-866A-3D1985BB9C8D}" dt="2023-05-23T16:41:16.713" v="2209" actId="6549"/>
          <ac:spMkLst>
            <pc:docMk/>
            <pc:sldMk cId="3513814426" sldId="259"/>
            <ac:spMk id="3" creationId="{A71FEAB2-5B03-AE25-DDFF-5998967D4D8F}"/>
          </ac:spMkLst>
        </pc:spChg>
      </pc:sldChg>
      <pc:sldChg chg="modSp new mod">
        <pc:chgData name="Enrico Sabbadin (MSC Technology Italia)" userId="f8357f29-6ff7-44d2-b7b2-9cedbb0f212d" providerId="ADAL" clId="{48D3A8F6-EECB-40F1-866A-3D1985BB9C8D}" dt="2023-05-23T14:40:34.752" v="1333" actId="20577"/>
        <pc:sldMkLst>
          <pc:docMk/>
          <pc:sldMk cId="2145063667" sldId="260"/>
        </pc:sldMkLst>
        <pc:spChg chg="mod">
          <ac:chgData name="Enrico Sabbadin (MSC Technology Italia)" userId="f8357f29-6ff7-44d2-b7b2-9cedbb0f212d" providerId="ADAL" clId="{48D3A8F6-EECB-40F1-866A-3D1985BB9C8D}" dt="2023-05-23T14:38:59.359" v="1185" actId="6549"/>
          <ac:spMkLst>
            <pc:docMk/>
            <pc:sldMk cId="2145063667" sldId="260"/>
            <ac:spMk id="2" creationId="{C9E7D598-9996-62BC-5C9E-3BC739CD7F3B}"/>
          </ac:spMkLst>
        </pc:spChg>
        <pc:spChg chg="mod">
          <ac:chgData name="Enrico Sabbadin (MSC Technology Italia)" userId="f8357f29-6ff7-44d2-b7b2-9cedbb0f212d" providerId="ADAL" clId="{48D3A8F6-EECB-40F1-866A-3D1985BB9C8D}" dt="2023-05-23T14:40:34.752" v="1333" actId="20577"/>
          <ac:spMkLst>
            <pc:docMk/>
            <pc:sldMk cId="2145063667" sldId="260"/>
            <ac:spMk id="3" creationId="{7A062A05-A010-50BE-C0DA-FDAB6FA5E4D7}"/>
          </ac:spMkLst>
        </pc:spChg>
      </pc:sldChg>
      <pc:sldChg chg="modSp new mod">
        <pc:chgData name="Enrico Sabbadin (MSC Technology Italia)" userId="f8357f29-6ff7-44d2-b7b2-9cedbb0f212d" providerId="ADAL" clId="{48D3A8F6-EECB-40F1-866A-3D1985BB9C8D}" dt="2023-05-23T15:00:54.468" v="1987" actId="20577"/>
        <pc:sldMkLst>
          <pc:docMk/>
          <pc:sldMk cId="917078439" sldId="261"/>
        </pc:sldMkLst>
        <pc:spChg chg="mod">
          <ac:chgData name="Enrico Sabbadin (MSC Technology Italia)" userId="f8357f29-6ff7-44d2-b7b2-9cedbb0f212d" providerId="ADAL" clId="{48D3A8F6-EECB-40F1-866A-3D1985BB9C8D}" dt="2023-05-23T14:53:16.320" v="1699" actId="20577"/>
          <ac:spMkLst>
            <pc:docMk/>
            <pc:sldMk cId="917078439" sldId="261"/>
            <ac:spMk id="2" creationId="{E8DC1241-D844-11EE-780A-7EC5F1C96A0F}"/>
          </ac:spMkLst>
        </pc:spChg>
        <pc:spChg chg="mod">
          <ac:chgData name="Enrico Sabbadin (MSC Technology Italia)" userId="f8357f29-6ff7-44d2-b7b2-9cedbb0f212d" providerId="ADAL" clId="{48D3A8F6-EECB-40F1-866A-3D1985BB9C8D}" dt="2023-05-23T15:00:54.468" v="1987" actId="20577"/>
          <ac:spMkLst>
            <pc:docMk/>
            <pc:sldMk cId="917078439" sldId="261"/>
            <ac:spMk id="3" creationId="{74029BBD-2D60-4979-E193-3B94368D99BA}"/>
          </ac:spMkLst>
        </pc:spChg>
      </pc:sldChg>
      <pc:sldChg chg="modSp add del mod">
        <pc:chgData name="Enrico Sabbadin (MSC Technology Italia)" userId="f8357f29-6ff7-44d2-b7b2-9cedbb0f212d" providerId="ADAL" clId="{48D3A8F6-EECB-40F1-866A-3D1985BB9C8D}" dt="2023-05-23T16:46:11.283" v="2616" actId="47"/>
        <pc:sldMkLst>
          <pc:docMk/>
          <pc:sldMk cId="2474521883" sldId="262"/>
        </pc:sldMkLst>
        <pc:spChg chg="mod">
          <ac:chgData name="Enrico Sabbadin (MSC Technology Italia)" userId="f8357f29-6ff7-44d2-b7b2-9cedbb0f212d" providerId="ADAL" clId="{48D3A8F6-EECB-40F1-866A-3D1985BB9C8D}" dt="2023-05-23T16:45:48.703" v="2615" actId="20577"/>
          <ac:spMkLst>
            <pc:docMk/>
            <pc:sldMk cId="2474521883" sldId="262"/>
            <ac:spMk id="3" creationId="{0F7BFB46-41FF-DF26-314F-86DDF74877FD}"/>
          </ac:spMkLst>
        </pc:spChg>
      </pc:sldChg>
      <pc:sldChg chg="modSp new mod ord">
        <pc:chgData name="Enrico Sabbadin (MSC Technology Italia)" userId="f8357f29-6ff7-44d2-b7b2-9cedbb0f212d" providerId="ADAL" clId="{48D3A8F6-EECB-40F1-866A-3D1985BB9C8D}" dt="2023-05-23T16:58:30.819" v="3673" actId="20577"/>
        <pc:sldMkLst>
          <pc:docMk/>
          <pc:sldMk cId="3917042565" sldId="262"/>
        </pc:sldMkLst>
        <pc:spChg chg="mod">
          <ac:chgData name="Enrico Sabbadin (MSC Technology Italia)" userId="f8357f29-6ff7-44d2-b7b2-9cedbb0f212d" providerId="ADAL" clId="{48D3A8F6-EECB-40F1-866A-3D1985BB9C8D}" dt="2023-05-23T16:58:30.819" v="3673" actId="20577"/>
          <ac:spMkLst>
            <pc:docMk/>
            <pc:sldMk cId="3917042565" sldId="262"/>
            <ac:spMk id="2" creationId="{6AEC95F5-6CD6-29D3-645A-9DFD7745F050}"/>
          </ac:spMkLst>
        </pc:spChg>
      </pc:sldChg>
      <pc:sldChg chg="modSp add mod">
        <pc:chgData name="Enrico Sabbadin (MSC Technology Italia)" userId="f8357f29-6ff7-44d2-b7b2-9cedbb0f212d" providerId="ADAL" clId="{48D3A8F6-EECB-40F1-866A-3D1985BB9C8D}" dt="2023-05-23T16:57:31.655" v="3589" actId="20577"/>
        <pc:sldMkLst>
          <pc:docMk/>
          <pc:sldMk cId="562905419" sldId="263"/>
        </pc:sldMkLst>
        <pc:spChg chg="mod">
          <ac:chgData name="Enrico Sabbadin (MSC Technology Italia)" userId="f8357f29-6ff7-44d2-b7b2-9cedbb0f212d" providerId="ADAL" clId="{48D3A8F6-EECB-40F1-866A-3D1985BB9C8D}" dt="2023-05-23T16:50:30.742" v="2874" actId="6549"/>
          <ac:spMkLst>
            <pc:docMk/>
            <pc:sldMk cId="562905419" sldId="263"/>
            <ac:spMk id="2" creationId="{CE7FC585-163E-6E80-9D89-3BA9386216A9}"/>
          </ac:spMkLst>
        </pc:spChg>
        <pc:spChg chg="mod">
          <ac:chgData name="Enrico Sabbadin (MSC Technology Italia)" userId="f8357f29-6ff7-44d2-b7b2-9cedbb0f212d" providerId="ADAL" clId="{48D3A8F6-EECB-40F1-866A-3D1985BB9C8D}" dt="2023-05-23T16:57:31.655" v="3589" actId="20577"/>
          <ac:spMkLst>
            <pc:docMk/>
            <pc:sldMk cId="562905419" sldId="263"/>
            <ac:spMk id="3" creationId="{0F7BFB46-41FF-DF26-314F-86DDF74877FD}"/>
          </ac:spMkLst>
        </pc:spChg>
      </pc:sldChg>
      <pc:sldChg chg="modSp new mod">
        <pc:chgData name="Enrico Sabbadin (MSC Technology Italia)" userId="f8357f29-6ff7-44d2-b7b2-9cedbb0f212d" providerId="ADAL" clId="{48D3A8F6-EECB-40F1-866A-3D1985BB9C8D}" dt="2023-05-23T16:58:06.440" v="3654" actId="20577"/>
        <pc:sldMkLst>
          <pc:docMk/>
          <pc:sldMk cId="3967876307" sldId="264"/>
        </pc:sldMkLst>
        <pc:spChg chg="mod">
          <ac:chgData name="Enrico Sabbadin (MSC Technology Italia)" userId="f8357f29-6ff7-44d2-b7b2-9cedbb0f212d" providerId="ADAL" clId="{48D3A8F6-EECB-40F1-866A-3D1985BB9C8D}" dt="2023-05-23T16:52:39.305" v="3045" actId="20577"/>
          <ac:spMkLst>
            <pc:docMk/>
            <pc:sldMk cId="3967876307" sldId="264"/>
            <ac:spMk id="2" creationId="{9AAA3F2D-4B4A-2E2B-9199-F056A5CA14AA}"/>
          </ac:spMkLst>
        </pc:spChg>
        <pc:spChg chg="mod">
          <ac:chgData name="Enrico Sabbadin (MSC Technology Italia)" userId="f8357f29-6ff7-44d2-b7b2-9cedbb0f212d" providerId="ADAL" clId="{48D3A8F6-EECB-40F1-866A-3D1985BB9C8D}" dt="2023-05-23T16:58:06.440" v="3654" actId="20577"/>
          <ac:spMkLst>
            <pc:docMk/>
            <pc:sldMk cId="3967876307" sldId="264"/>
            <ac:spMk id="3" creationId="{F463BA8D-36A1-B280-4E2F-7157C137ADCE}"/>
          </ac:spMkLst>
        </pc:spChg>
      </pc:sldChg>
      <pc:sldChg chg="addSp delSp modSp new mod">
        <pc:chgData name="Enrico Sabbadin (MSC Technology Italia)" userId="f8357f29-6ff7-44d2-b7b2-9cedbb0f212d" providerId="ADAL" clId="{48D3A8F6-EECB-40F1-866A-3D1985BB9C8D}" dt="2023-05-23T17:04:45.100" v="3784" actId="478"/>
        <pc:sldMkLst>
          <pc:docMk/>
          <pc:sldMk cId="59084771" sldId="265"/>
        </pc:sldMkLst>
        <pc:spChg chg="mod">
          <ac:chgData name="Enrico Sabbadin (MSC Technology Italia)" userId="f8357f29-6ff7-44d2-b7b2-9cedbb0f212d" providerId="ADAL" clId="{48D3A8F6-EECB-40F1-866A-3D1985BB9C8D}" dt="2023-05-23T17:00:06.585" v="3734" actId="114"/>
          <ac:spMkLst>
            <pc:docMk/>
            <pc:sldMk cId="59084771" sldId="265"/>
            <ac:spMk id="2" creationId="{690F34A4-DB09-51C8-97A4-259F15E3C371}"/>
          </ac:spMkLst>
        </pc:spChg>
        <pc:spChg chg="add del">
          <ac:chgData name="Enrico Sabbadin (MSC Technology Italia)" userId="f8357f29-6ff7-44d2-b7b2-9cedbb0f212d" providerId="ADAL" clId="{48D3A8F6-EECB-40F1-866A-3D1985BB9C8D}" dt="2023-05-23T17:04:45.100" v="3784" actId="478"/>
          <ac:spMkLst>
            <pc:docMk/>
            <pc:sldMk cId="59084771" sldId="265"/>
            <ac:spMk id="3" creationId="{225FB6E1-2588-64C7-7C63-AEB2B31DFDCF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3:42.636" v="3777" actId="14100"/>
          <ac:spMkLst>
            <pc:docMk/>
            <pc:sldMk cId="59084771" sldId="265"/>
            <ac:spMk id="4" creationId="{5641E6EE-F8F8-3A76-F496-F60946E75457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3:45.523" v="3778" actId="1076"/>
          <ac:spMkLst>
            <pc:docMk/>
            <pc:sldMk cId="59084771" sldId="265"/>
            <ac:spMk id="5" creationId="{AFEC9DE1-3355-FB11-F1CD-435E9120198A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3:21.330" v="3772" actId="1076"/>
          <ac:spMkLst>
            <pc:docMk/>
            <pc:sldMk cId="59084771" sldId="265"/>
            <ac:spMk id="6" creationId="{CE099B5A-E6D0-D7E5-1CDB-3C267E53A65C}"/>
          </ac:spMkLst>
        </pc:spChg>
        <pc:spChg chg="add del mod">
          <ac:chgData name="Enrico Sabbadin (MSC Technology Italia)" userId="f8357f29-6ff7-44d2-b7b2-9cedbb0f212d" providerId="ADAL" clId="{48D3A8F6-EECB-40F1-866A-3D1985BB9C8D}" dt="2023-05-23T17:01:37.467" v="3744"/>
          <ac:spMkLst>
            <pc:docMk/>
            <pc:sldMk cId="59084771" sldId="265"/>
            <ac:spMk id="7" creationId="{F73DE604-9A39-CF28-6AB7-B149604CDDAA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1:44.199" v="3746" actId="1076"/>
          <ac:spMkLst>
            <pc:docMk/>
            <pc:sldMk cId="59084771" sldId="265"/>
            <ac:spMk id="8" creationId="{79D3368E-961A-4FA6-0E55-986F5E2B8D64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1:48.360" v="3748" actId="1076"/>
          <ac:spMkLst>
            <pc:docMk/>
            <pc:sldMk cId="59084771" sldId="265"/>
            <ac:spMk id="9" creationId="{B4CFABD9-F1F9-AD7F-45FF-52B2005E4984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1:52.375" v="3750" actId="1076"/>
          <ac:spMkLst>
            <pc:docMk/>
            <pc:sldMk cId="59084771" sldId="265"/>
            <ac:spMk id="10" creationId="{66EF66A2-3A1F-FDB5-40B9-01974E3632A0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2:03.171" v="3756" actId="1036"/>
          <ac:spMkLst>
            <pc:docMk/>
            <pc:sldMk cId="59084771" sldId="265"/>
            <ac:spMk id="11" creationId="{7E16FB56-03F1-1D7F-2C20-FA11516B8DE7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2:09.944" v="3758" actId="1076"/>
          <ac:spMkLst>
            <pc:docMk/>
            <pc:sldMk cId="59084771" sldId="265"/>
            <ac:spMk id="12" creationId="{34D6414E-6C5A-9536-FF68-B3564B770126}"/>
          </ac:spMkLst>
        </pc:spChg>
        <pc:spChg chg="add del mod">
          <ac:chgData name="Enrico Sabbadin (MSC Technology Italia)" userId="f8357f29-6ff7-44d2-b7b2-9cedbb0f212d" providerId="ADAL" clId="{48D3A8F6-EECB-40F1-866A-3D1985BB9C8D}" dt="2023-05-23T17:03:37.327" v="3776" actId="478"/>
          <ac:spMkLst>
            <pc:docMk/>
            <pc:sldMk cId="59084771" sldId="265"/>
            <ac:spMk id="15" creationId="{FFDB031E-C1DB-336E-15D8-21E532884FFB}"/>
          </ac:spMkLst>
        </pc:spChg>
        <pc:spChg chg="add del mod">
          <ac:chgData name="Enrico Sabbadin (MSC Technology Italia)" userId="f8357f29-6ff7-44d2-b7b2-9cedbb0f212d" providerId="ADAL" clId="{48D3A8F6-EECB-40F1-866A-3D1985BB9C8D}" dt="2023-05-23T17:03:36.234" v="3775" actId="478"/>
          <ac:spMkLst>
            <pc:docMk/>
            <pc:sldMk cId="59084771" sldId="265"/>
            <ac:spMk id="16" creationId="{D63D3475-6604-C53D-FB5E-E9B4C0027B3A}"/>
          </ac:spMkLst>
        </pc:spChg>
        <pc:cxnChg chg="add del">
          <ac:chgData name="Enrico Sabbadin (MSC Technology Italia)" userId="f8357f29-6ff7-44d2-b7b2-9cedbb0f212d" providerId="ADAL" clId="{48D3A8F6-EECB-40F1-866A-3D1985BB9C8D}" dt="2023-05-23T17:02:28.375" v="3760" actId="478"/>
          <ac:cxnSpMkLst>
            <pc:docMk/>
            <pc:sldMk cId="59084771" sldId="265"/>
            <ac:cxnSpMk id="14" creationId="{ABE1BC6B-F818-7575-C5B8-B02AC10791ED}"/>
          </ac:cxnSpMkLst>
        </pc:cxnChg>
        <pc:cxnChg chg="add mod">
          <ac:chgData name="Enrico Sabbadin (MSC Technology Italia)" userId="f8357f29-6ff7-44d2-b7b2-9cedbb0f212d" providerId="ADAL" clId="{48D3A8F6-EECB-40F1-866A-3D1985BB9C8D}" dt="2023-05-23T17:04:02.049" v="3780" actId="14100"/>
          <ac:cxnSpMkLst>
            <pc:docMk/>
            <pc:sldMk cId="59084771" sldId="265"/>
            <ac:cxnSpMk id="18" creationId="{90DCEACB-BBB7-96C7-3472-DD0CCEDA348C}"/>
          </ac:cxnSpMkLst>
        </pc:cxnChg>
        <pc:cxnChg chg="add mod">
          <ac:chgData name="Enrico Sabbadin (MSC Technology Italia)" userId="f8357f29-6ff7-44d2-b7b2-9cedbb0f212d" providerId="ADAL" clId="{48D3A8F6-EECB-40F1-866A-3D1985BB9C8D}" dt="2023-05-23T17:04:08.984" v="3783" actId="1076"/>
          <ac:cxnSpMkLst>
            <pc:docMk/>
            <pc:sldMk cId="59084771" sldId="265"/>
            <ac:cxnSpMk id="20" creationId="{EBB2715C-7591-9CA9-B792-53DB11806AA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F39A58-8495-C35D-D133-23ABFA097B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72B6-4A4B-918A-A4A6-BD6D8059B8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D67CD-1376-4041-9C2C-7C68791EC28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B13F8-360A-3AC5-286D-AE1E2D8267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7EA2E-6DA4-BE19-C86F-3E8762A58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C27B-AE88-405E-A651-3243A6CA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7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3D98-412F-4391-9700-1C73209DE1F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475EB-D6EA-494D-AAFC-94EFEB74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70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26A-6501-643D-5EFB-33AE6CC57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41F7A-D3D1-040E-A373-1BA16DDC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D076B-1892-85A0-9F5C-032A102B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A7DF-07BC-9760-F4AC-D6DAC86A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19BF-403A-4C36-6502-C9AC1EC2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AF74-42C8-DB4E-69B7-B2C8CE9A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1D0C2-A7C5-CDBE-38ED-01B6D39F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15D5-E021-452E-8C34-E0EDA90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D3FA-7013-77AA-30CE-9433E483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7464-7BB5-593A-C0C6-B30C09B8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43B43-ED81-A0EF-31B5-4E58FFDA4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CFD8-420F-17E4-129A-B46858DDF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340E-DCA9-8AF1-8F10-76AB25DB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99E3-75A2-8E33-5036-9C42FF47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21F5-B3C5-E4C2-4086-D9F18E31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6F81-F2D9-F8F2-A738-EE488EE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876-547A-767E-B2A7-DC09004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9CE-AEEB-7ACF-CB5F-45B37C5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892B-42B2-3127-DDF5-F8EB70D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8E97-0ECC-80DB-3404-956F54A4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2113-3DC2-0580-4D65-0ED3448F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8A56-0AA2-F80B-17C5-B7EF209D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8800-0BDA-67CF-2662-C49BA3AB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D916-237C-FA74-2C7F-F0D9E3BB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ECB9-F59A-0AC5-CC35-D33381EB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A716-5ACB-8D39-E7E4-E1CE13F9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0305-CCAC-B598-3871-63D66ACF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859DB-AD3C-5D7B-BFD8-B426E95B4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ECB64-A0D0-D701-09BF-FD8C9B9E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E05AC-2541-E9F7-B4AC-9B628B0C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88354-5ADC-B250-0AE3-0486369D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D50B-6FA8-B68B-9815-C35F683D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E35A9-7A28-F10B-8A76-88DD0538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8470-BB88-DB3E-4E43-168DE5FD7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E085F-EAC9-0CA9-8172-B6D5D53EC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BE084-8793-4576-7F60-576D2758F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0476E-5AA7-1E44-F713-AC9E55A8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47A82-EFA5-A751-7AFF-FD5042A6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77DD9-0AFA-8072-628F-FCFD028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0853-B0AB-B939-9514-F9B8DC9A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0929C-4CC9-AC38-9FA5-701D0C9E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B9260-8405-9C63-9581-12D06B3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9912-A56B-9B74-5504-A29E5A53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A1607-82AF-0FE2-0AEE-7D9A055B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E87BD-18E4-63F5-D75F-28BBD75E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EFC81-6639-D46E-0929-668ABEA3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24F9-68F8-C32A-3DF0-F3CA3A3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A322-BAC1-1676-0BE9-0DB16351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BDF9C-542E-C78F-B8ED-09DCD3CE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7DE8-8648-EEC8-5349-FD58450D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9E1BC-2780-28AD-8C4C-3DE57667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D3F9E-7F26-2858-2D91-9768CA26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E168-17E7-BBD7-D057-4AE654E6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37D4A-A854-C447-760E-B6B11DFF5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ECFA-F000-D0B5-FEEE-91394CC9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A60A-794A-239C-4C42-89D25D60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977E-2E9F-420D-06C0-5859FBBE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6E01-C273-4D51-3C29-3BC3EF69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0ADC3-1A7C-D4DB-2F61-FCDCDA3A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7C76-DD66-FDA5-0F2A-842DD1DE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195E-169A-F13D-F95D-532BEDD6D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19E7-05B6-4637-82E9-CF9038322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6EE4-80FE-95FC-35A7-2D702B8E3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B631-1593-0E49-2D8A-473AFAEB1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977CB-D169-3236-C44F-0BCE5729EC7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984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mmunity.openai.com/t/embeddings-and-cosine-similarity/17761/1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azure-sql/vector-similarity-search-with-azure-sql-database-and-open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ample-app-aoai-chatGP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BEC-7A0E-585B-839D-763E22C39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your domain expert chatbot using </a:t>
            </a:r>
            <a:br>
              <a:rPr lang="en-US" dirty="0"/>
            </a:br>
            <a:r>
              <a:rPr lang="en-US" dirty="0"/>
              <a:t>azure open.ai and </a:t>
            </a:r>
            <a:r>
              <a:rPr lang="en-US" dirty="0" err="1"/>
              <a:t>c#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535E298-43D5-71D0-D6D1-D550DA5BE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a.k.a</a:t>
            </a:r>
            <a:r>
              <a:rPr lang="en-US" dirty="0"/>
              <a:t> R.A.G.</a:t>
            </a:r>
          </a:p>
        </p:txBody>
      </p:sp>
    </p:spTree>
    <p:extLst>
      <p:ext uri="{BB962C8B-B14F-4D97-AF65-F5344CB8AC3E}">
        <p14:creationId xmlns:p14="http://schemas.microsoft.com/office/powerpoint/2010/main" val="105170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6186196" y="5007976"/>
            <a:ext cx="2920482" cy="612648"/>
          </a:xfrm>
          <a:prstGeom prst="borderCallout1">
            <a:avLst>
              <a:gd name="adj1" fmla="val 18750"/>
              <a:gd name="adj2" fmla="val -8333"/>
              <a:gd name="adj3" fmla="val -189053"/>
              <a:gd name="adj4" fmla="val -4220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186196" y="5729783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D3D1A-3F16-AD4B-21D3-4B41FF39BCD9}"/>
              </a:ext>
            </a:extLst>
          </p:cNvPr>
          <p:cNvSpPr txBox="1"/>
          <p:nvPr/>
        </p:nvSpPr>
        <p:spPr>
          <a:xfrm>
            <a:off x="503853" y="5878286"/>
            <a:ext cx="24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DEMO: Postman and C#</a:t>
            </a:r>
          </a:p>
        </p:txBody>
      </p:sp>
    </p:spTree>
    <p:extLst>
      <p:ext uri="{BB962C8B-B14F-4D97-AF65-F5344CB8AC3E}">
        <p14:creationId xmlns:p14="http://schemas.microsoft.com/office/powerpoint/2010/main" val="106326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1B03-546C-6370-EC74-828C4B13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on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7BCC-B718-8A75-253B-35AA6B678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word or this technique is: "Retrieval Augmented Generation" </a:t>
            </a:r>
          </a:p>
          <a:p>
            <a:r>
              <a:rPr lang="en-US" dirty="0"/>
              <a:t>The basic idea is to provide as part of the input, as user message(s), </a:t>
            </a:r>
            <a:r>
              <a:rPr lang="en-US" b="1" i="1" dirty="0"/>
              <a:t>text </a:t>
            </a:r>
            <a:r>
              <a:rPr lang="en-US" dirty="0"/>
              <a:t>that contains relevant information for the AI to answer the user question.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Well, but.. wait, How do I select the relevant document to the question ? I cannot provide as input all my knowledge "corpus" due to the token limit….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Time to get to know embeddings …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928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D360-06E5-890B-9E16-0CC48FC8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"the hell" are embeddings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EAB2-5B03-AE25-DDFF-5998967D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embedding model converts a block of text into a vector (array) of floats that </a:t>
            </a:r>
            <a:r>
              <a:rPr lang="en-US" b="1" i="1" dirty="0"/>
              <a:t>"captures" the context/meaning of the provided text</a:t>
            </a:r>
          </a:p>
          <a:p>
            <a:pPr lvl="1"/>
            <a:r>
              <a:rPr lang="en-US" i="1" dirty="0"/>
              <a:t>text-embedding-ada-002</a:t>
            </a:r>
            <a:r>
              <a:rPr lang="en-US" dirty="0"/>
              <a:t> is currently recommended one</a:t>
            </a:r>
          </a:p>
          <a:p>
            <a:pPr lvl="1"/>
            <a:r>
              <a:rPr lang="en-US" i="1" dirty="0"/>
              <a:t>text-embedding-ada-002 response </a:t>
            </a:r>
            <a:r>
              <a:rPr lang="en-US" dirty="0"/>
              <a:t>vector has 1536 elements </a:t>
            </a:r>
          </a:p>
          <a:p>
            <a:pPr lvl="1"/>
            <a:r>
              <a:rPr lang="en-US" dirty="0"/>
              <a:t>Exposed as an api endpoint by azure open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D360-06E5-890B-9E16-0CC48FC8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"similarity"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EAB2-5B03-AE25-DDFF-5998967D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corresponding embedding vectors, It's possible to evaluate the "similarity" between two block of texts</a:t>
            </a:r>
          </a:p>
          <a:p>
            <a:pPr lvl="1"/>
            <a:r>
              <a:rPr lang="en-US" i="1" dirty="0"/>
              <a:t>Calculate the "distance" of the corresponding two embedding vectors</a:t>
            </a:r>
          </a:p>
          <a:p>
            <a:pPr lvl="1"/>
            <a:r>
              <a:rPr lang="en-US" i="1" dirty="0"/>
              <a:t>Small distance means more similarity</a:t>
            </a:r>
          </a:p>
          <a:p>
            <a:pPr lvl="2"/>
            <a:r>
              <a:rPr lang="en-US" dirty="0"/>
              <a:t>Cosine similarity is currently the recommended method to calculate the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9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A6875EF-D497-1E0E-FFCC-2D378105A8EF}"/>
              </a:ext>
            </a:extLst>
          </p:cNvPr>
          <p:cNvSpPr/>
          <p:nvPr/>
        </p:nvSpPr>
        <p:spPr>
          <a:xfrm>
            <a:off x="1025847" y="5337831"/>
            <a:ext cx="5290452" cy="1199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47BD2-F230-3F22-C949-0D1A94A8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 </a:t>
            </a:r>
            <a:r>
              <a:rPr lang="it-IT" dirty="0" err="1"/>
              <a:t>now</a:t>
            </a:r>
            <a:r>
              <a:rPr lang="it-IT" dirty="0"/>
              <a:t> some </a:t>
            </a:r>
            <a:r>
              <a:rPr lang="it-IT" dirty="0" err="1"/>
              <a:t>math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A5048-C239-BB59-D160-48BA72829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114801"/>
            <a:ext cx="8357737" cy="1667669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962B10-7564-DE92-3A68-E443B916C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0721" y="947123"/>
            <a:ext cx="3939073" cy="244368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D86117-3B80-1101-7CDD-5B7CE7D5D3C2}"/>
              </a:ext>
            </a:extLst>
          </p:cNvPr>
          <p:cNvCxnSpPr/>
          <p:nvPr/>
        </p:nvCxnSpPr>
        <p:spPr>
          <a:xfrm>
            <a:off x="3147754" y="1616623"/>
            <a:ext cx="0" cy="319106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8A56F9-AC2C-2E36-C73F-70AE7A94573D}"/>
              </a:ext>
            </a:extLst>
          </p:cNvPr>
          <p:cNvCxnSpPr>
            <a:cxnSpLocks/>
          </p:cNvCxnSpPr>
          <p:nvPr/>
        </p:nvCxnSpPr>
        <p:spPr>
          <a:xfrm>
            <a:off x="1164957" y="3390808"/>
            <a:ext cx="391765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5BAD07-8389-81CB-DF3F-514270F477FA}"/>
              </a:ext>
            </a:extLst>
          </p:cNvPr>
          <p:cNvSpPr txBox="1"/>
          <p:nvPr/>
        </p:nvSpPr>
        <p:spPr>
          <a:xfrm>
            <a:off x="5130552" y="33138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5B719-C5E3-1E95-5217-93818A0FD52C}"/>
              </a:ext>
            </a:extLst>
          </p:cNvPr>
          <p:cNvSpPr txBox="1"/>
          <p:nvPr/>
        </p:nvSpPr>
        <p:spPr>
          <a:xfrm>
            <a:off x="3258209" y="13481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9B3AAE-1E2A-8BB2-9C25-01D78C2C91A4}"/>
              </a:ext>
            </a:extLst>
          </p:cNvPr>
          <p:cNvCxnSpPr>
            <a:cxnSpLocks/>
          </p:cNvCxnSpPr>
          <p:nvPr/>
        </p:nvCxnSpPr>
        <p:spPr>
          <a:xfrm flipH="1">
            <a:off x="3147754" y="2306146"/>
            <a:ext cx="1476291" cy="1084662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B5C6E-CA86-8E75-C08A-9D9DB35163D9}"/>
              </a:ext>
            </a:extLst>
          </p:cNvPr>
          <p:cNvCxnSpPr>
            <a:cxnSpLocks/>
          </p:cNvCxnSpPr>
          <p:nvPr/>
        </p:nvCxnSpPr>
        <p:spPr>
          <a:xfrm flipH="1">
            <a:off x="3125928" y="1616623"/>
            <a:ext cx="998202" cy="1781338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2E9C7B-331D-EF4D-7662-F0BB9AED36F8}"/>
              </a:ext>
            </a:extLst>
          </p:cNvPr>
          <p:cNvCxnSpPr>
            <a:cxnSpLocks/>
          </p:cNvCxnSpPr>
          <p:nvPr/>
        </p:nvCxnSpPr>
        <p:spPr>
          <a:xfrm flipV="1">
            <a:off x="1346718" y="3390807"/>
            <a:ext cx="1801035" cy="53932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94BD79-FA2F-C23C-D376-E1F069FABDBC}"/>
              </a:ext>
            </a:extLst>
          </p:cNvPr>
          <p:cNvSpPr txBox="1"/>
          <p:nvPr/>
        </p:nvSpPr>
        <p:spPr>
          <a:xfrm>
            <a:off x="4099087" y="134097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V1 (0.5,1)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4C3BD-62EE-810A-F6F4-8548BA14410E}"/>
              </a:ext>
            </a:extLst>
          </p:cNvPr>
          <p:cNvSpPr txBox="1"/>
          <p:nvPr/>
        </p:nvSpPr>
        <p:spPr>
          <a:xfrm>
            <a:off x="4645871" y="20927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V2 (0.7,0.7)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55BFDA-2AF3-849D-7707-CEF2C2F3D29F}"/>
              </a:ext>
            </a:extLst>
          </p:cNvPr>
          <p:cNvSpPr txBox="1"/>
          <p:nvPr/>
        </p:nvSpPr>
        <p:spPr>
          <a:xfrm>
            <a:off x="1025847" y="39301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V3 (-1.5,-0.5)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C79DC0-D808-78FE-15E1-5BE5167A4CBF}"/>
              </a:ext>
            </a:extLst>
          </p:cNvPr>
          <p:cNvSpPr txBox="1"/>
          <p:nvPr/>
        </p:nvSpPr>
        <p:spPr>
          <a:xfrm>
            <a:off x="987241" y="550987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Don't</a:t>
            </a:r>
            <a:r>
              <a:rPr lang="it-IT" dirty="0"/>
              <a:t> be </a:t>
            </a:r>
            <a:r>
              <a:rPr lang="it-IT" dirty="0" err="1"/>
              <a:t>afraid</a:t>
            </a:r>
            <a:r>
              <a:rPr lang="it-IT" dirty="0"/>
              <a:t> 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for loop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8" name="Picture 3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CD567A2-6454-6BB6-2A37-C680B5F79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55" y="5445760"/>
            <a:ext cx="1091120" cy="1091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5EEFCD-A88D-7894-EEB0-633D738F81A7}"/>
              </a:ext>
            </a:extLst>
          </p:cNvPr>
          <p:cNvSpPr txBox="1"/>
          <p:nvPr/>
        </p:nvSpPr>
        <p:spPr>
          <a:xfrm>
            <a:off x="7464700" y="3745467"/>
            <a:ext cx="9428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: 1536</a:t>
            </a:r>
          </a:p>
        </p:txBody>
      </p:sp>
    </p:spTree>
    <p:extLst>
      <p:ext uri="{BB962C8B-B14F-4D97-AF65-F5344CB8AC3E}">
        <p14:creationId xmlns:p14="http://schemas.microsoft.com/office/powerpoint/2010/main" val="268108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56AF8-5A82-FBD8-8551-D84896867691}"/>
              </a:ext>
            </a:extLst>
          </p:cNvPr>
          <p:cNvSpPr txBox="1"/>
          <p:nvPr/>
        </p:nvSpPr>
        <p:spPr>
          <a:xfrm>
            <a:off x="541175" y="612845"/>
            <a:ext cx="112340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 float </a:t>
            </a:r>
            <a:r>
              <a:rPr lang="en-US" sz="2000" dirty="0" err="1"/>
              <a:t>GetProximity</a:t>
            </a:r>
            <a:r>
              <a:rPr lang="en-US" sz="2000" dirty="0"/>
              <a:t>(</a:t>
            </a:r>
            <a:r>
              <a:rPr lang="en-US" sz="2000" dirty="0" err="1"/>
              <a:t>IReadOnlyList</a:t>
            </a:r>
            <a:r>
              <a:rPr lang="en-US" sz="2000" dirty="0"/>
              <a:t>&lt;float&gt; </a:t>
            </a:r>
            <a:r>
              <a:rPr lang="en-US" sz="2000" i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</a:t>
            </a:r>
            <a:r>
              <a:rPr lang="en-US" sz="2000" dirty="0" err="1"/>
              <a:t>IReadOnlyList</a:t>
            </a:r>
            <a:r>
              <a:rPr lang="en-US" sz="2000" dirty="0"/>
              <a:t>&lt;float&gt;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i="1" dirty="0"/>
              <a:t>           // TO DO : check A and B has same length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vectorLength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FF0000"/>
                </a:solidFill>
              </a:rPr>
              <a:t>A</a:t>
            </a:r>
            <a:r>
              <a:rPr lang="en-US" sz="2000" dirty="0" err="1"/>
              <a:t>.Count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var sum = 0.0f;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ALength</a:t>
            </a:r>
            <a:r>
              <a:rPr lang="en-US" sz="2000" dirty="0"/>
              <a:t> = 0.0f;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BLength</a:t>
            </a:r>
            <a:r>
              <a:rPr lang="en-US" sz="2000" dirty="0"/>
              <a:t> = 0.0f;</a:t>
            </a:r>
          </a:p>
          <a:p>
            <a:r>
              <a:rPr lang="en-US" sz="2000" dirty="0"/>
              <a:t>            for (var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vectorLength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 {</a:t>
            </a:r>
          </a:p>
          <a:p>
            <a:r>
              <a:rPr lang="en-US" sz="2000" dirty="0"/>
              <a:t>	sum +=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*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ALength</a:t>
            </a:r>
            <a:r>
              <a:rPr lang="en-US" sz="2000" dirty="0"/>
              <a:t> += </a:t>
            </a:r>
            <a:r>
              <a:rPr lang="en-US" sz="2000" dirty="0" err="1"/>
              <a:t>Convert.ToSingle</a:t>
            </a:r>
            <a:r>
              <a:rPr lang="en-US" sz="2000" dirty="0"/>
              <a:t>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2)); </a:t>
            </a:r>
            <a:r>
              <a:rPr lang="en-US" sz="2000" dirty="0">
                <a:solidFill>
                  <a:srgbClr val="00B050"/>
                </a:solidFill>
              </a:rPr>
              <a:t>// A[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]^2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BLength</a:t>
            </a:r>
            <a:r>
              <a:rPr lang="en-US" sz="2000" dirty="0"/>
              <a:t> += </a:t>
            </a:r>
            <a:r>
              <a:rPr lang="en-US" sz="2000" dirty="0" err="1"/>
              <a:t>Convert.ToSingle</a:t>
            </a:r>
            <a:r>
              <a:rPr lang="en-US" sz="2000" dirty="0"/>
              <a:t>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2)); </a:t>
            </a:r>
            <a:r>
              <a:rPr lang="en-US" sz="2000" dirty="0">
                <a:solidFill>
                  <a:srgbClr val="00B050"/>
                </a:solidFill>
              </a:rPr>
              <a:t>// B[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]^2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    var proximity = sum / 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 err="1"/>
              <a:t>ALength</a:t>
            </a:r>
            <a:r>
              <a:rPr lang="en-US" sz="2000" dirty="0"/>
              <a:t>, 0.5) * 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 err="1"/>
              <a:t>BLength</a:t>
            </a:r>
            <a:r>
              <a:rPr lang="en-US" sz="2000" dirty="0"/>
              <a:t>, 0.5));</a:t>
            </a:r>
          </a:p>
          <a:p>
            <a:r>
              <a:rPr lang="en-US" sz="2000" dirty="0"/>
              <a:t>            return </a:t>
            </a:r>
            <a:r>
              <a:rPr lang="en-US" sz="2000" dirty="0" err="1"/>
              <a:t>Convert.ToSingle</a:t>
            </a:r>
            <a:r>
              <a:rPr lang="en-US" sz="2000" dirty="0"/>
              <a:t>(proximity);</a:t>
            </a:r>
          </a:p>
          <a:p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17887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A16-6F48-5EC4-62A0-58D14511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 on Cosine </a:t>
            </a:r>
            <a:r>
              <a:rPr lang="it-IT" dirty="0" err="1"/>
              <a:t>proximity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983-352A-A76B-2588-A2553B9A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random vectors distribution it ranges from -1 to 1</a:t>
            </a:r>
          </a:p>
          <a:p>
            <a:r>
              <a:rPr lang="en-US" dirty="0"/>
              <a:t>Vectors coming from </a:t>
            </a:r>
            <a:r>
              <a:rPr lang="en-US" i="1" dirty="0"/>
              <a:t>text-embedding-ada-002 </a:t>
            </a:r>
            <a:r>
              <a:rPr lang="en-US" dirty="0"/>
              <a:t>have a bias, values always positive, approximately distributed in a gaussian way around 0.7</a:t>
            </a:r>
          </a:p>
          <a:p>
            <a:pPr lvl="1"/>
            <a:r>
              <a:rPr lang="en-US" dirty="0"/>
              <a:t>Experiment with values in the range like 0,75 – 0.8 for minimum proximity threshold </a:t>
            </a:r>
          </a:p>
          <a:p>
            <a:pPr lvl="1"/>
            <a:r>
              <a:rPr lang="en-US" dirty="0">
                <a:hlinkClick r:id="rId2"/>
              </a:rPr>
              <a:t>https://community.openai.com/t/embeddings-and-cosine-similarity/17761/10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plot, diagram, text, screenshot&#10;&#10;Description automatically generated">
            <a:extLst>
              <a:ext uri="{FF2B5EF4-FFF2-40B4-BE49-F238E27FC236}">
                <a16:creationId xmlns:a16="http://schemas.microsoft.com/office/drawing/2014/main" id="{5E9BCB8A-7E59-BF57-4777-DA3EB33F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44" y="4721290"/>
            <a:ext cx="3206827" cy="20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9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can </a:t>
            </a:r>
            <a:r>
              <a:rPr lang="it-IT" dirty="0" err="1"/>
              <a:t>embeddings</a:t>
            </a:r>
            <a:r>
              <a:rPr lang="it-IT" dirty="0"/>
              <a:t> can help me </a:t>
            </a:r>
            <a:r>
              <a:rPr lang="it-IT" dirty="0" err="1"/>
              <a:t>then</a:t>
            </a:r>
            <a:r>
              <a:rPr lang="it-IT" dirty="0"/>
              <a:t>?</a:t>
            </a:r>
            <a:br>
              <a:rPr lang="it-IT" dirty="0"/>
            </a:br>
            <a:r>
              <a:rPr lang="it-IT" dirty="0"/>
              <a:t>a) Chatbot up-front setup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Embeddings preparation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preparation (splitting and conversion) if required </a:t>
            </a:r>
          </a:p>
          <a:p>
            <a:pPr lvl="2"/>
            <a:r>
              <a:rPr lang="en-US" dirty="0"/>
              <a:t>AI understand text files only (markdown include, which is even better than "normal" text files)</a:t>
            </a:r>
          </a:p>
          <a:p>
            <a:pPr lvl="2"/>
            <a:r>
              <a:rPr lang="en-US" dirty="0"/>
              <a:t>PDF, HTML files must be converted to text format </a:t>
            </a:r>
          </a:p>
          <a:p>
            <a:pPr lvl="2"/>
            <a:r>
              <a:rPr lang="en-US" dirty="0"/>
              <a:t>Splitting: Suggestion is to try to stay below 1000 token (but it depends on the max token limit of the chat completion model)</a:t>
            </a:r>
          </a:p>
          <a:p>
            <a:r>
              <a:rPr lang="en-US" dirty="0"/>
              <a:t>Use Azure </a:t>
            </a:r>
            <a:r>
              <a:rPr lang="en-US" dirty="0" err="1"/>
              <a:t>OpenAi</a:t>
            </a:r>
            <a:r>
              <a:rPr lang="en-US" dirty="0"/>
              <a:t> embedding api endpoint to get corresponding embedding of your relevant "documents"</a:t>
            </a:r>
          </a:p>
          <a:p>
            <a:pPr lvl="2"/>
            <a:r>
              <a:rPr lang="en-US" dirty="0"/>
              <a:t>Store document -&gt; corresponding embedding vector "somewhere"</a:t>
            </a:r>
          </a:p>
        </p:txBody>
      </p:sp>
    </p:spTree>
    <p:extLst>
      <p:ext uri="{BB962C8B-B14F-4D97-AF65-F5344CB8AC3E}">
        <p14:creationId xmlns:p14="http://schemas.microsoft.com/office/powerpoint/2010/main" val="38666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964A-89F5-BC8C-4751-FBA50E2F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document preparation  /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37F8-0FB5-7255-16E9-C491837A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if based on token count, not words count</a:t>
            </a:r>
          </a:p>
          <a:p>
            <a:r>
              <a:rPr lang="en-US" dirty="0"/>
              <a:t>Keep some text overlapping when splitting</a:t>
            </a:r>
          </a:p>
          <a:p>
            <a:r>
              <a:rPr lang="en-US" dirty="0" err="1"/>
              <a:t>LangChain</a:t>
            </a:r>
            <a:r>
              <a:rPr lang="en-US" dirty="0"/>
              <a:t> suggests "</a:t>
            </a:r>
            <a:r>
              <a:rPr lang="en-US" i="1" dirty="0" err="1"/>
              <a:t>RecursiveCharacterTextSplitter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but it's python</a:t>
            </a:r>
          </a:p>
          <a:p>
            <a:pPr lvl="1"/>
            <a:r>
              <a:rPr lang="en-US" dirty="0"/>
              <a:t>… MS Semantic Kernel  SDK come to rescue (</a:t>
            </a:r>
            <a:r>
              <a:rPr lang="en-US" dirty="0" err="1"/>
              <a:t>TextChunker</a:t>
            </a:r>
            <a:r>
              <a:rPr lang="en-US" dirty="0"/>
              <a:t> class where one will obviously pass a </a:t>
            </a:r>
            <a:r>
              <a:rPr lang="en-US" i="1" dirty="0"/>
              <a:t>tik-token tokenizer </a:t>
            </a:r>
          </a:p>
        </p:txBody>
      </p:sp>
    </p:spTree>
    <p:extLst>
      <p:ext uri="{BB962C8B-B14F-4D97-AF65-F5344CB8AC3E}">
        <p14:creationId xmlns:p14="http://schemas.microsoft.com/office/powerpoint/2010/main" val="61351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ADDB-B8F8-990F-4FB6-7F8EC0D9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/ Documents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51F1-E2F6-DFC1-9C5A-C61C4857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/>
          <a:lstStyle/>
          <a:p>
            <a:r>
              <a:rPr lang="en-US" dirty="0"/>
              <a:t>There are vectors databases that provide vector operations (cosine similarity included) out-of-the-box</a:t>
            </a:r>
          </a:p>
          <a:p>
            <a:pPr lvl="1"/>
            <a:r>
              <a:rPr lang="en-US" dirty="0"/>
              <a:t>Azure Cognitive Services Vector Search (public preview)</a:t>
            </a:r>
          </a:p>
          <a:p>
            <a:pPr lvl="1"/>
            <a:r>
              <a:rPr lang="en-US" dirty="0" err="1"/>
              <a:t>PineCone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sz="2400" i="1" dirty="0"/>
              <a:t>Or</a:t>
            </a:r>
            <a:r>
              <a:rPr lang="en-US" dirty="0"/>
              <a:t> </a:t>
            </a:r>
          </a:p>
          <a:p>
            <a:r>
              <a:rPr lang="en-US" dirty="0"/>
              <a:t>SQL server as storage is ok to start with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C# in memory cosine proximity calculation, </a:t>
            </a:r>
            <a:br>
              <a:rPr lang="en-US" dirty="0"/>
            </a:br>
            <a:r>
              <a:rPr lang="en-US" i="1" dirty="0"/>
              <a:t>or ..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Have SQL do the math </a:t>
            </a:r>
            <a:r>
              <a:rPr lang="en-US" dirty="0">
                <a:hlinkClick r:id="rId2"/>
              </a:rPr>
              <a:t>https://devblogs.microsoft.com/azure-sql/vector-similarity-search-with-azure-sql-database-and-openai/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84F31-15DD-4FB1-4884-885F84B62A85}"/>
              </a:ext>
            </a:extLst>
          </p:cNvPr>
          <p:cNvSpPr txBox="1"/>
          <p:nvPr/>
        </p:nvSpPr>
        <p:spPr>
          <a:xfrm>
            <a:off x="5861364" y="5449218"/>
            <a:ext cx="6097554" cy="11695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SELECT     SUM(</a:t>
            </a:r>
            <a:r>
              <a:rPr lang="en-US" sz="1400" dirty="0" err="1"/>
              <a:t>a.value</a:t>
            </a:r>
            <a:r>
              <a:rPr lang="en-US" sz="1400" dirty="0"/>
              <a:t> * </a:t>
            </a:r>
            <a:r>
              <a:rPr lang="en-US" sz="1400" dirty="0" err="1"/>
              <a:t>b.value</a:t>
            </a:r>
            <a:r>
              <a:rPr lang="en-US" sz="1400" dirty="0"/>
              <a:t>) / (  </a:t>
            </a:r>
          </a:p>
          <a:p>
            <a:r>
              <a:rPr lang="en-US" sz="1400" dirty="0"/>
              <a:t>        SQRT(SUM(</a:t>
            </a:r>
            <a:r>
              <a:rPr lang="en-US" sz="1400" dirty="0" err="1"/>
              <a:t>a.value</a:t>
            </a:r>
            <a:r>
              <a:rPr lang="en-US" sz="1400" dirty="0"/>
              <a:t> * </a:t>
            </a:r>
            <a:r>
              <a:rPr lang="en-US" sz="1400" dirty="0" err="1"/>
              <a:t>a.value</a:t>
            </a:r>
            <a:r>
              <a:rPr lang="en-US" sz="1400" dirty="0"/>
              <a:t>)) * SQRT(SUM(</a:t>
            </a:r>
            <a:r>
              <a:rPr lang="en-US" sz="1400" dirty="0" err="1"/>
              <a:t>b.value</a:t>
            </a:r>
            <a:r>
              <a:rPr lang="en-US" sz="1400" dirty="0"/>
              <a:t> * </a:t>
            </a:r>
            <a:r>
              <a:rPr lang="en-US" sz="1400" dirty="0" err="1"/>
              <a:t>b.value</a:t>
            </a:r>
            <a:r>
              <a:rPr lang="en-US" sz="1400" dirty="0"/>
              <a:t>))   </a:t>
            </a:r>
          </a:p>
          <a:p>
            <a:r>
              <a:rPr lang="en-US" sz="1400" dirty="0"/>
              <a:t>    ) AS </a:t>
            </a:r>
            <a:r>
              <a:rPr lang="en-US" sz="1400" dirty="0" err="1"/>
              <a:t>cosine_similarity</a:t>
            </a:r>
            <a:endParaRPr lang="en-US" sz="1400" dirty="0"/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vectors_values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22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DA8C-9294-5579-2685-C9E75B42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November 30,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BF5945-2A79-C320-9B1B-6EB6EDAE4D79}"/>
              </a:ext>
            </a:extLst>
          </p:cNvPr>
          <p:cNvSpPr txBox="1">
            <a:spLocks/>
          </p:cNvSpPr>
          <p:nvPr/>
        </p:nvSpPr>
        <p:spPr>
          <a:xfrm>
            <a:off x="838200" y="1476375"/>
            <a:ext cx="10515600" cy="470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Developers' questions </a:t>
            </a:r>
          </a:p>
          <a:p>
            <a:endParaRPr lang="en-US" dirty="0"/>
          </a:p>
          <a:p>
            <a:r>
              <a:rPr lang="en-US" dirty="0"/>
              <a:t>Can I run chatgpt on my PC -&gt; </a:t>
            </a:r>
            <a:r>
              <a:rPr 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US" dirty="0"/>
              <a:t>Can I access it as </a:t>
            </a:r>
            <a:br>
              <a:rPr lang="en-US" dirty="0"/>
            </a:br>
            <a:r>
              <a:rPr lang="en-US" dirty="0"/>
              <a:t>an api service? -&gt;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r>
              <a:rPr lang="en-US" dirty="0"/>
              <a:t>Can make a clone of the model, </a:t>
            </a:r>
            <a:br>
              <a:rPr lang="en-US" dirty="0"/>
            </a:br>
            <a:r>
              <a:rPr lang="en-US" dirty="0"/>
              <a:t>and train (fine-tune) it, </a:t>
            </a:r>
            <a:br>
              <a:rPr lang="en-US" dirty="0"/>
            </a:br>
            <a:r>
              <a:rPr lang="en-US" dirty="0"/>
              <a:t>so that it can reply about </a:t>
            </a:r>
            <a:br>
              <a:rPr lang="en-US" dirty="0"/>
            </a:br>
            <a:r>
              <a:rPr lang="en-US" dirty="0"/>
              <a:t>my domain specific data ? -&gt; </a:t>
            </a:r>
            <a:r>
              <a:rPr lang="en-US" dirty="0">
                <a:solidFill>
                  <a:srgbClr val="FF0000"/>
                </a:solidFill>
              </a:rPr>
              <a:t>Ni</a:t>
            </a:r>
          </a:p>
          <a:p>
            <a:r>
              <a:rPr lang="en-US" dirty="0"/>
              <a:t>If fine tuning is not an option, is there another way to have it answer about my domain specific data ? -&gt;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endParaRPr lang="en-US" dirty="0"/>
          </a:p>
          <a:p>
            <a:r>
              <a:rPr lang="en-US" i="1" dirty="0"/>
              <a:t>This talk will elaborate on the last question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EC207-CAF9-D909-5233-F10D0C7589E2}"/>
              </a:ext>
            </a:extLst>
          </p:cNvPr>
          <p:cNvSpPr txBox="1"/>
          <p:nvPr/>
        </p:nvSpPr>
        <p:spPr>
          <a:xfrm>
            <a:off x="5753100" y="474864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https://chat.openai.com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5B9A3B-F423-945E-4A77-8BB9A4A24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858685"/>
            <a:ext cx="6115604" cy="3684053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6374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embeddings can help me then?</a:t>
            </a:r>
            <a:br>
              <a:rPr lang="en-US" dirty="0"/>
            </a:br>
            <a:r>
              <a:rPr lang="en-US" dirty="0"/>
              <a:t>b) user question arrives to "your"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2069"/>
          </a:xfrm>
        </p:spPr>
        <p:txBody>
          <a:bodyPr>
            <a:normAutofit/>
          </a:bodyPr>
          <a:lstStyle/>
          <a:p>
            <a:r>
              <a:rPr lang="en-US" dirty="0"/>
              <a:t>Prepare payload to be sent to open.ai completion api as follow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user question embedding vector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cosine proximity of user question embedding against </a:t>
            </a:r>
            <a:r>
              <a:rPr lang="en-US" i="1" dirty="0"/>
              <a:t>each</a:t>
            </a:r>
            <a:r>
              <a:rPr lang="en-US" dirty="0"/>
              <a:t> stored document embedding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up the documents whose embeddings </a:t>
            </a:r>
            <a:r>
              <a:rPr lang="en-US" i="1" dirty="0"/>
              <a:t>are closer to the question embedding using </a:t>
            </a:r>
            <a:r>
              <a:rPr lang="en-US" b="1" i="1" dirty="0"/>
              <a:t>cosine proximity </a:t>
            </a:r>
          </a:p>
          <a:p>
            <a:pPr lvl="1"/>
            <a:r>
              <a:rPr lang="en-US" dirty="0"/>
              <a:t>In the text selection define a minimum proximity threshold (e.g. 0.73) and possibly a max num of documents to pick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text blocks as Role="user" messages in the request before the actual user question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6186196" y="5007976"/>
            <a:ext cx="2920482" cy="612648"/>
          </a:xfrm>
          <a:prstGeom prst="borderCallout1">
            <a:avLst>
              <a:gd name="adj1" fmla="val 41595"/>
              <a:gd name="adj2" fmla="val -3541"/>
              <a:gd name="adj3" fmla="val -189053"/>
              <a:gd name="adj4" fmla="val -4220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8915891" y="5450304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D3D1A-3F16-AD4B-21D3-4B41FF39BCD9}"/>
              </a:ext>
            </a:extLst>
          </p:cNvPr>
          <p:cNvSpPr txBox="1"/>
          <p:nvPr/>
        </p:nvSpPr>
        <p:spPr>
          <a:xfrm>
            <a:off x="503853" y="5878286"/>
            <a:ext cx="24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DEMO: Postman and C#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7646437" y="1368402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50712"/>
              <a:gd name="adj4" fmla="val -291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45DF416-F2E0-698C-F824-BD87CFF82527}"/>
              </a:ext>
            </a:extLst>
          </p:cNvPr>
          <p:cNvSpPr/>
          <p:nvPr/>
        </p:nvSpPr>
        <p:spPr>
          <a:xfrm>
            <a:off x="7065275" y="95736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A649-DCC6-F8A5-80D2-4E4C2D4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message for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6F2A-D4BD-5E0D-2D3D-8810AFC8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let users use your chatbot for generic queries </a:t>
            </a:r>
          </a:p>
          <a:p>
            <a:r>
              <a:rPr lang="en-US" dirty="0"/>
              <a:t>Instruct ai model via proper system message, such as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0B544-CA92-C096-CC0D-8B6F018EAAFF}"/>
              </a:ext>
            </a:extLst>
          </p:cNvPr>
          <p:cNvSpPr txBox="1"/>
          <p:nvPr/>
        </p:nvSpPr>
        <p:spPr>
          <a:xfrm>
            <a:off x="838200" y="3094473"/>
            <a:ext cx="6097554" cy="23083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You are a bot that assists users of the </a:t>
            </a:r>
            <a:r>
              <a:rPr lang="en-US" i="1" dirty="0" err="1"/>
              <a:t>myMSC</a:t>
            </a:r>
            <a:r>
              <a:rPr lang="en-US" i="1" dirty="0"/>
              <a:t> web site. </a:t>
            </a:r>
            <a:br>
              <a:rPr lang="en-US" i="1" dirty="0"/>
            </a:br>
            <a:r>
              <a:rPr lang="en-US" i="1" dirty="0"/>
              <a:t>If the answer is not related to </a:t>
            </a:r>
            <a:r>
              <a:rPr lang="en-US" i="1" dirty="0" err="1"/>
              <a:t>myMSC</a:t>
            </a:r>
            <a:r>
              <a:rPr lang="en-US" i="1" dirty="0"/>
              <a:t>, that is, it's not provided in the context of the question or the context is irrelevant to the user question, never absolutely provide an answer to the questions, just say: </a:t>
            </a:r>
            <a:br>
              <a:rPr lang="en-US" i="1" dirty="0"/>
            </a:br>
            <a:r>
              <a:rPr lang="en-US" i="1" dirty="0"/>
              <a:t>'Sorry I couldn't get your question, or I am not allowed to reply to it. Know that I am not a general-purpose bot, I provide </a:t>
            </a:r>
            <a:r>
              <a:rPr lang="en-US" i="1" dirty="0" err="1"/>
              <a:t>myMSC</a:t>
            </a:r>
            <a:r>
              <a:rPr lang="en-US" i="1" dirty="0"/>
              <a:t> related information only'</a:t>
            </a:r>
          </a:p>
        </p:txBody>
      </p:sp>
    </p:spTree>
    <p:extLst>
      <p:ext uri="{BB962C8B-B14F-4D97-AF65-F5344CB8AC3E}">
        <p14:creationId xmlns:p14="http://schemas.microsoft.com/office/powerpoint/2010/main" val="15221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2824431" y="4904905"/>
            <a:ext cx="2920482" cy="612648"/>
          </a:xfrm>
          <a:prstGeom prst="borderCallout1">
            <a:avLst>
              <a:gd name="adj1" fmla="val -5230"/>
              <a:gd name="adj2" fmla="val 32987"/>
              <a:gd name="adj3" fmla="val -191979"/>
              <a:gd name="adj4" fmla="val 5970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2123605" y="5296533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D3D1A-3F16-AD4B-21D3-4B41FF39BCD9}"/>
              </a:ext>
            </a:extLst>
          </p:cNvPr>
          <p:cNvSpPr txBox="1"/>
          <p:nvPr/>
        </p:nvSpPr>
        <p:spPr>
          <a:xfrm>
            <a:off x="503853" y="5878286"/>
            <a:ext cx="24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DEMO: Postman and C#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7646437" y="1368402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50712"/>
              <a:gd name="adj4" fmla="val -291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45DF416-F2E0-698C-F824-BD87CFF82527}"/>
              </a:ext>
            </a:extLst>
          </p:cNvPr>
          <p:cNvSpPr/>
          <p:nvPr/>
        </p:nvSpPr>
        <p:spPr>
          <a:xfrm>
            <a:off x="7065275" y="95736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7F38DE1-250F-2C2F-5399-0BCE342D430B}"/>
              </a:ext>
            </a:extLst>
          </p:cNvPr>
          <p:cNvSpPr/>
          <p:nvPr/>
        </p:nvSpPr>
        <p:spPr>
          <a:xfrm>
            <a:off x="8775441" y="3139494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6D75448-32A6-F536-02C8-6841BDE8B6A1}"/>
              </a:ext>
            </a:extLst>
          </p:cNvPr>
          <p:cNvSpPr/>
          <p:nvPr/>
        </p:nvSpPr>
        <p:spPr>
          <a:xfrm>
            <a:off x="6096000" y="4906192"/>
            <a:ext cx="2920482" cy="612648"/>
          </a:xfrm>
          <a:prstGeom prst="borderCallout1">
            <a:avLst>
              <a:gd name="adj1" fmla="val -9619"/>
              <a:gd name="adj2" fmla="val 35750"/>
              <a:gd name="adj3" fmla="val -183199"/>
              <a:gd name="adj4" fmla="val 8886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6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3BAF-A797-00EC-D27A-1B56116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C395-726C-19DD-620A-1461CB20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Chat-completion api knows a lot of languages, so what's the issue ? </a:t>
            </a:r>
          </a:p>
          <a:p>
            <a:r>
              <a:rPr lang="en-US" dirty="0"/>
              <a:t>Problem is that cosine proximity of two vectors generated from text of different languages does not work well.</a:t>
            </a:r>
          </a:p>
          <a:p>
            <a:pPr lvl="1"/>
            <a:r>
              <a:rPr lang="en-US" dirty="0"/>
              <a:t>But my documents are only in a single language !!</a:t>
            </a:r>
          </a:p>
          <a:p>
            <a:r>
              <a:rPr lang="en-US" dirty="0"/>
              <a:t>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user question to language of the documentation, and detect user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Pick up relevant documents and send them to AI together with translated user question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ai answer to original language </a:t>
            </a:r>
          </a:p>
          <a:p>
            <a:r>
              <a:rPr lang="en-US" dirty="0"/>
              <a:t>Can be done with chat-completions api itself or Azure Translator (part of Azure Cognitive Service)</a:t>
            </a:r>
          </a:p>
        </p:txBody>
      </p:sp>
    </p:spTree>
    <p:extLst>
      <p:ext uri="{BB962C8B-B14F-4D97-AF65-F5344CB8AC3E}">
        <p14:creationId xmlns:p14="http://schemas.microsoft.com/office/powerpoint/2010/main" val="42343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4321537" y="5340283"/>
            <a:ext cx="2920482" cy="612648"/>
          </a:xfrm>
          <a:prstGeom prst="borderCallout1">
            <a:avLst>
              <a:gd name="adj1" fmla="val -8156"/>
              <a:gd name="adj2" fmla="val 45266"/>
              <a:gd name="adj3" fmla="val -238804"/>
              <a:gd name="adj4" fmla="val 1826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923031" y="5773024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7646437" y="1368402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50712"/>
              <a:gd name="adj4" fmla="val -291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7913"/>
              <a:gd name="adj4" fmla="val 935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48B31398-F16C-EDD5-5E90-88172C5ADC2C}"/>
              </a:ext>
            </a:extLst>
          </p:cNvPr>
          <p:cNvSpPr/>
          <p:nvPr/>
        </p:nvSpPr>
        <p:spPr>
          <a:xfrm>
            <a:off x="7065275" y="95291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B458C37-85F4-28FD-F6A9-C38EA7A38299}"/>
              </a:ext>
            </a:extLst>
          </p:cNvPr>
          <p:cNvSpPr/>
          <p:nvPr/>
        </p:nvSpPr>
        <p:spPr>
          <a:xfrm>
            <a:off x="8775441" y="3139494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6511A6D4-68CD-39C1-E0C2-5B1EE199286E}"/>
              </a:ext>
            </a:extLst>
          </p:cNvPr>
          <p:cNvSpPr/>
          <p:nvPr/>
        </p:nvSpPr>
        <p:spPr>
          <a:xfrm>
            <a:off x="7977674" y="4911629"/>
            <a:ext cx="2920482" cy="612648"/>
          </a:xfrm>
          <a:prstGeom prst="borderCallout1">
            <a:avLst>
              <a:gd name="adj1" fmla="val -839"/>
              <a:gd name="adj2" fmla="val 41582"/>
              <a:gd name="adj3" fmla="val -174419"/>
              <a:gd name="adj4" fmla="val 3760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6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6AD7-29D7-C838-D1EF-4439928B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Houston, we have a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1EBD-4D25-DC69-D361-F69DB874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719"/>
            <a:ext cx="10515600" cy="46672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 Calculating relevant documents on "last question only" does not work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simple option is to send context document also for previous questions </a:t>
            </a:r>
          </a:p>
          <a:p>
            <a:r>
              <a:rPr lang="en-US" dirty="0">
                <a:sym typeface="Wingdings" panose="05000000000000000000" pitchFamily="2" charset="2"/>
              </a:rPr>
              <a:t>A more sophisticated one is trying to detect the user has changed topic, and, if it's the case, avoid sending context from previous conversation history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Obviously, "Has the user changed the topic?" is a question to do to the AI 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55D64-98B5-2ED1-2D00-F45ED2E867D5}"/>
              </a:ext>
            </a:extLst>
          </p:cNvPr>
          <p:cNvSpPr txBox="1"/>
          <p:nvPr/>
        </p:nvSpPr>
        <p:spPr>
          <a:xfrm>
            <a:off x="1024035" y="1825625"/>
            <a:ext cx="6097554" cy="138499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i="1" dirty="0"/>
              <a:t>Q: What is Instant Quote </a:t>
            </a:r>
          </a:p>
          <a:p>
            <a:r>
              <a:rPr lang="en-US" sz="2800" i="1" dirty="0"/>
              <a:t>A: ...</a:t>
            </a:r>
          </a:p>
          <a:p>
            <a:r>
              <a:rPr lang="en-US" sz="2800" i="1" dirty="0"/>
              <a:t>Q: Tell me more about it </a:t>
            </a:r>
          </a:p>
        </p:txBody>
      </p:sp>
    </p:spTree>
    <p:extLst>
      <p:ext uri="{BB962C8B-B14F-4D97-AF65-F5344CB8AC3E}">
        <p14:creationId xmlns:p14="http://schemas.microsoft.com/office/powerpoint/2010/main" val="24670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4285678" y="5014064"/>
            <a:ext cx="2920482" cy="612648"/>
          </a:xfrm>
          <a:prstGeom prst="borderCallout1">
            <a:avLst>
              <a:gd name="adj1" fmla="val -9620"/>
              <a:gd name="adj2" fmla="val 15491"/>
              <a:gd name="adj3" fmla="val -183200"/>
              <a:gd name="adj4" fmla="val 167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972336" y="5514851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7555499" y="316968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757732" y="1116370"/>
            <a:ext cx="2920482" cy="720762"/>
          </a:xfrm>
          <a:prstGeom prst="borderCallout1">
            <a:avLst>
              <a:gd name="adj1" fmla="val 106703"/>
              <a:gd name="adj2" fmla="val 44959"/>
              <a:gd name="adj3" fmla="val 264394"/>
              <a:gd name="adj4" fmla="val 378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7913"/>
              <a:gd name="adj4" fmla="val 935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56F0436-6848-B32E-68A0-5814DBC1A8F2}"/>
              </a:ext>
            </a:extLst>
          </p:cNvPr>
          <p:cNvSpPr/>
          <p:nvPr/>
        </p:nvSpPr>
        <p:spPr>
          <a:xfrm>
            <a:off x="6029104" y="3168010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891A1A6-57FF-7388-E8E3-FB973BF334A3}"/>
              </a:ext>
            </a:extLst>
          </p:cNvPr>
          <p:cNvSpPr/>
          <p:nvPr/>
        </p:nvSpPr>
        <p:spPr>
          <a:xfrm>
            <a:off x="8126967" y="4880059"/>
            <a:ext cx="2920482" cy="1269583"/>
          </a:xfrm>
          <a:prstGeom prst="borderCallout1">
            <a:avLst>
              <a:gd name="adj1" fmla="val -7252"/>
              <a:gd name="adj2" fmla="val 18867"/>
              <a:gd name="adj3" fmla="val -91211"/>
              <a:gd name="adj4" fmla="val -4752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Change topic detector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If the user has changed topic, push to the execution context this information, so that </a:t>
            </a:r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 and </a:t>
            </a:r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 act accordingly 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853B52B1-46DB-F31D-6E66-C959C46DCAFB}"/>
              </a:ext>
            </a:extLst>
          </p:cNvPr>
          <p:cNvSpPr/>
          <p:nvPr/>
        </p:nvSpPr>
        <p:spPr>
          <a:xfrm>
            <a:off x="6083631" y="763728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B161E33-9031-DC92-DF90-4C80DA3C114C}"/>
              </a:ext>
            </a:extLst>
          </p:cNvPr>
          <p:cNvSpPr/>
          <p:nvPr/>
        </p:nvSpPr>
        <p:spPr>
          <a:xfrm>
            <a:off x="8775441" y="3166870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339BEAF-C02B-0132-1523-A031052BF630}"/>
              </a:ext>
            </a:extLst>
          </p:cNvPr>
          <p:cNvSpPr/>
          <p:nvPr/>
        </p:nvSpPr>
        <p:spPr>
          <a:xfrm>
            <a:off x="8775441" y="375767"/>
            <a:ext cx="2920482" cy="612648"/>
          </a:xfrm>
          <a:prstGeom prst="borderCallout1">
            <a:avLst>
              <a:gd name="adj1" fmla="val 108906"/>
              <a:gd name="adj2" fmla="val 70129"/>
              <a:gd name="adj3" fmla="val 457715"/>
              <a:gd name="adj4" fmla="val 2041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1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6DB-19A1-196E-59FA-B9AD240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input token count under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6022-A1BB-A222-5CC1-F93F18DC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count of input message can get quite "big" due to the presence of context documents retrieved with the embedding technique </a:t>
            </a:r>
          </a:p>
          <a:p>
            <a:r>
              <a:rPr lang="en-US" dirty="0"/>
              <a:t>Put a limit on conversation iteration</a:t>
            </a:r>
          </a:p>
          <a:p>
            <a:r>
              <a:rPr lang="en-US" dirty="0"/>
              <a:t>Even with a conversation length limit, it's a good practice to keep token count under control </a:t>
            </a:r>
          </a:p>
          <a:p>
            <a:pPr lvl="1"/>
            <a:r>
              <a:rPr lang="en-US" dirty="0"/>
              <a:t>If &lt;input token count&gt; * (1- &lt;fraction of tokens to keep for reply) &gt; max allowed total token count for the model , then …</a:t>
            </a:r>
          </a:p>
          <a:p>
            <a:pPr marL="457200" lvl="1" indent="0">
              <a:buNone/>
            </a:pPr>
            <a:r>
              <a:rPr lang="en-US" dirty="0"/>
              <a:t>Drop older conversation item and corresponding context documents, until above condition is not true 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412824" y="3178718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3971030" y="5007976"/>
            <a:ext cx="2920482" cy="612648"/>
          </a:xfrm>
          <a:prstGeom prst="borderCallout1">
            <a:avLst>
              <a:gd name="adj1" fmla="val -6693"/>
              <a:gd name="adj2" fmla="val 44344"/>
              <a:gd name="adj3" fmla="val -178810"/>
              <a:gd name="adj4" fmla="val 2962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664518" y="5466700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5588575" y="317871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5661477" y="667492"/>
            <a:ext cx="2920482" cy="720762"/>
          </a:xfrm>
          <a:prstGeom prst="borderCallout1">
            <a:avLst>
              <a:gd name="adj1" fmla="val 106703"/>
              <a:gd name="adj2" fmla="val 28076"/>
              <a:gd name="adj3" fmla="val 335289"/>
              <a:gd name="adj4" fmla="val 4763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2331"/>
              <a:gd name="adj4" fmla="val 9262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D9AA6B0-B7CD-279D-0F5D-F6D50517263A}"/>
              </a:ext>
            </a:extLst>
          </p:cNvPr>
          <p:cNvSpPr/>
          <p:nvPr/>
        </p:nvSpPr>
        <p:spPr>
          <a:xfrm>
            <a:off x="8795365" y="165620"/>
            <a:ext cx="2920482" cy="612648"/>
          </a:xfrm>
          <a:prstGeom prst="borderCallout1">
            <a:avLst>
              <a:gd name="adj1" fmla="val 109896"/>
              <a:gd name="adj2" fmla="val 86294"/>
              <a:gd name="adj3" fmla="val 481798"/>
              <a:gd name="adj4" fmla="val 19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Max tokens guard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Keep tokens count in input message "under control"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E91E229-C519-7DCC-0F67-C6F99C798DAA}"/>
              </a:ext>
            </a:extLst>
          </p:cNvPr>
          <p:cNvSpPr/>
          <p:nvPr/>
        </p:nvSpPr>
        <p:spPr>
          <a:xfrm>
            <a:off x="7745721" y="3166869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940B378-CDDF-5A78-EF70-608436ABB6D2}"/>
              </a:ext>
            </a:extLst>
          </p:cNvPr>
          <p:cNvSpPr/>
          <p:nvPr/>
        </p:nvSpPr>
        <p:spPr>
          <a:xfrm>
            <a:off x="6696078" y="3166869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C9707F16-2351-95FC-7077-7F509755ADED}"/>
              </a:ext>
            </a:extLst>
          </p:cNvPr>
          <p:cNvSpPr/>
          <p:nvPr/>
        </p:nvSpPr>
        <p:spPr>
          <a:xfrm>
            <a:off x="7823162" y="4898134"/>
            <a:ext cx="2920482" cy="1269583"/>
          </a:xfrm>
          <a:prstGeom prst="borderCallout1">
            <a:avLst>
              <a:gd name="adj1" fmla="val -7252"/>
              <a:gd name="adj2" fmla="val 18867"/>
              <a:gd name="adj3" fmla="val -81325"/>
              <a:gd name="adj4" fmla="val -622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Change topic detector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If the user has changed topic, push to the execution context this information, so that </a:t>
            </a:r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 and </a:t>
            </a:r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 act accordingly 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15547E6D-06A2-2BC9-855A-05B9451F6A76}"/>
              </a:ext>
            </a:extLst>
          </p:cNvPr>
          <p:cNvSpPr/>
          <p:nvPr/>
        </p:nvSpPr>
        <p:spPr>
          <a:xfrm>
            <a:off x="5204277" y="15174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45076EC-8B65-B19E-7247-934D09C71076}"/>
              </a:ext>
            </a:extLst>
          </p:cNvPr>
          <p:cNvSpPr/>
          <p:nvPr/>
        </p:nvSpPr>
        <p:spPr>
          <a:xfrm>
            <a:off x="8795365" y="3178718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5A0E5DB2-38E4-7ACA-0F40-09255FD80CC1}"/>
              </a:ext>
            </a:extLst>
          </p:cNvPr>
          <p:cNvSpPr/>
          <p:nvPr/>
        </p:nvSpPr>
        <p:spPr>
          <a:xfrm>
            <a:off x="8775726" y="1118538"/>
            <a:ext cx="1460241" cy="724549"/>
          </a:xfrm>
          <a:prstGeom prst="borderCallout1">
            <a:avLst>
              <a:gd name="adj1" fmla="val 105979"/>
              <a:gd name="adj2" fmla="val 20401"/>
              <a:gd name="adj3" fmla="val 267434"/>
              <a:gd name="adj4" fmla="val -307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7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675F-F29F-A90D-F629-37C3B33A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Chat-completion rest api a first look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0604-38FB-9A4E-084C-A481EF3F3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first look </a:t>
            </a:r>
            <a:br>
              <a:rPr lang="en-US" dirty="0"/>
            </a:br>
            <a:r>
              <a:rPr lang="en-US" dirty="0"/>
              <a:t>using postman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084C26A-00E8-5405-A52E-2477C612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51" y="1270453"/>
            <a:ext cx="8831249" cy="54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08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66D2-7581-C394-0A89-20FC759C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OpenAI on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61FE-F006-CDE0-285E-C18DB019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874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No-Code experience to develop "your domain expert chatbot using azure open.ai" </a:t>
            </a:r>
          </a:p>
          <a:p>
            <a:endParaRPr lang="en-US" dirty="0"/>
          </a:p>
          <a:p>
            <a:r>
              <a:rPr lang="en-US" dirty="0"/>
              <a:t>Exposed as an api extension of competition-chat 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YOUR_RESOURCE_NAME/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openai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/deployments/YOUR_DEPLOYMENT_NAME/</a:t>
            </a:r>
            <a:r>
              <a:rPr lang="en-US" b="1" i="0" dirty="0">
                <a:solidFill>
                  <a:srgbClr val="161616"/>
                </a:solidFill>
                <a:effectLst/>
                <a:latin typeface="SFMono-Regular"/>
              </a:rPr>
              <a:t>extensions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/chat/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completions?api-version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=.. </a:t>
            </a:r>
          </a:p>
          <a:p>
            <a:r>
              <a:rPr lang="en-US" dirty="0"/>
              <a:t>Document upload </a:t>
            </a:r>
          </a:p>
          <a:p>
            <a:pPr lvl="1"/>
            <a:r>
              <a:rPr lang="en-US" dirty="0"/>
              <a:t>Automatic conversion of html, pdf, word, </a:t>
            </a:r>
            <a:r>
              <a:rPr lang="en-US" dirty="0" err="1"/>
              <a:t>etc</a:t>
            </a:r>
            <a:r>
              <a:rPr lang="en-US" dirty="0"/>
              <a:t> .. files to text files</a:t>
            </a:r>
          </a:p>
          <a:p>
            <a:pPr lvl="1"/>
            <a:r>
              <a:rPr lang="en-US" dirty="0"/>
              <a:t>Splitting of docs must be done upfront </a:t>
            </a:r>
          </a:p>
        </p:txBody>
      </p:sp>
    </p:spTree>
    <p:extLst>
      <p:ext uri="{BB962C8B-B14F-4D97-AF65-F5344CB8AC3E}">
        <p14:creationId xmlns:p14="http://schemas.microsoft.com/office/powerpoint/2010/main" val="3467651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2EB9-F952-1F10-3ADD-9FBBF26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OpenAI on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00B6-4724-2D7E-4574-74598088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storage account where documents are uploaded</a:t>
            </a:r>
          </a:p>
          <a:p>
            <a:r>
              <a:rPr lang="en-US" dirty="0"/>
              <a:t>Requires an Azure Cognitive Search index</a:t>
            </a:r>
          </a:p>
          <a:p>
            <a:pPr lvl="1"/>
            <a:r>
              <a:rPr lang="en-US" i="1" dirty="0"/>
              <a:t>Recently vector search (cosine proximity) has been made available</a:t>
            </a:r>
          </a:p>
          <a:p>
            <a:pPr lvl="1"/>
            <a:r>
              <a:rPr lang="en-US" i="1" dirty="0"/>
              <a:t>Recently a persistent storage for conversation con be used (Cosmo </a:t>
            </a:r>
            <a:r>
              <a:rPr lang="en-US" i="1" dirty="0" err="1"/>
              <a:t>db</a:t>
            </a:r>
            <a:r>
              <a:rPr lang="en-US" i="1" dirty="0"/>
              <a:t>)</a:t>
            </a:r>
          </a:p>
          <a:p>
            <a:r>
              <a:rPr lang="en-US" dirty="0"/>
              <a:t>One quick deployment as an Azure web app</a:t>
            </a:r>
          </a:p>
          <a:p>
            <a:pPr lvl="1"/>
            <a:r>
              <a:rPr lang="en-US" dirty="0">
                <a:hlinkClick r:id="rId2"/>
              </a:rPr>
              <a:t>https://github.com/microsoft/sample-app-aoai-chatGPT</a:t>
            </a:r>
            <a:r>
              <a:rPr lang="en-US" dirty="0"/>
              <a:t> (Python code)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7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380A-5264-55BA-1F11-AF322B28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</a:t>
            </a:r>
            <a:r>
              <a:rPr lang="en-US"/>
              <a:t>Semantic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FCC0-BE04-32CE-D5E0-1414A670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</a:t>
            </a:r>
            <a:r>
              <a:rPr lang="en-US" dirty="0" err="1"/>
              <a:t>libaries</a:t>
            </a:r>
            <a:r>
              <a:rPr lang="en-US" dirty="0"/>
              <a:t> in Python, Java and Net that abstract to a certain degree </a:t>
            </a:r>
          </a:p>
          <a:p>
            <a:r>
              <a:rPr lang="en-US" dirty="0"/>
              <a:t>Interaction with LLM</a:t>
            </a:r>
          </a:p>
          <a:p>
            <a:r>
              <a:rPr lang="en-US" dirty="0"/>
              <a:t>Conversation management</a:t>
            </a:r>
          </a:p>
          <a:p>
            <a:r>
              <a:rPr lang="en-US" dirty="0"/>
              <a:t>Text splitting</a:t>
            </a:r>
          </a:p>
          <a:p>
            <a:r>
              <a:rPr lang="en-US" dirty="0" err="1"/>
              <a:t>Etc</a:t>
            </a:r>
            <a:r>
              <a:rPr lang="en-US" dirty="0"/>
              <a:t> .. </a:t>
            </a:r>
          </a:p>
        </p:txBody>
      </p:sp>
    </p:spTree>
    <p:extLst>
      <p:ext uri="{BB962C8B-B14F-4D97-AF65-F5344CB8AC3E}">
        <p14:creationId xmlns:p14="http://schemas.microsoft.com/office/powerpoint/2010/main" val="826998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310-4C4A-9F13-34B0-7D3A00C5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or out of the shelf solution, or in between (MS Semantic Kernel)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6467-3C14-1B90-9C21-74370B96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depends, but now you know what is under the cover</a:t>
            </a:r>
          </a:p>
          <a:p>
            <a:pPr lvl="1"/>
            <a:r>
              <a:rPr lang="en-US" dirty="0"/>
              <a:t>Embeddings</a:t>
            </a:r>
          </a:p>
          <a:p>
            <a:pPr lvl="1"/>
            <a:r>
              <a:rPr lang="en-US" dirty="0"/>
              <a:t>Token limits</a:t>
            </a:r>
          </a:p>
          <a:p>
            <a:pPr lvl="1"/>
            <a:r>
              <a:rPr lang="en-US" dirty="0"/>
              <a:t>etc..</a:t>
            </a:r>
          </a:p>
          <a:p>
            <a:r>
              <a:rPr lang="en-US" dirty="0"/>
              <a:t>So that you have the knowledge to take the right decision</a:t>
            </a:r>
          </a:p>
          <a:p>
            <a:r>
              <a:rPr lang="en-US" dirty="0"/>
              <a:t>And this stuff applies to other LLM as well (e.g. Llama2)</a:t>
            </a:r>
          </a:p>
        </p:txBody>
      </p:sp>
    </p:spTree>
    <p:extLst>
      <p:ext uri="{BB962C8B-B14F-4D97-AF65-F5344CB8AC3E}">
        <p14:creationId xmlns:p14="http://schemas.microsoft.com/office/powerpoint/2010/main" val="2373690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F390-9EB5-4F27-2CA8-A43368C7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2B49-C16E-E9E1-F42D-9DF20313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2432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848F21-ECCD-EA20-95D0-74C61155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/>
          <a:p>
            <a:pPr marR="0" algn="l" rtl="0"/>
            <a:r>
              <a:rPr lang="en-US" dirty="0"/>
              <a:t>It's a "brand" : not only text but also images, (dalle-2, whisper)</a:t>
            </a:r>
          </a:p>
          <a:p>
            <a:r>
              <a:rPr lang="en-US" dirty="0"/>
              <a:t>All models are offered as api only, its a black box.</a:t>
            </a:r>
          </a:p>
          <a:p>
            <a:pPr marL="0" marR="0" indent="0" algn="l" rtl="0">
              <a:buNone/>
            </a:pPr>
            <a:br>
              <a:rPr lang="en-US" sz="1800" b="0" i="0" u="none" strike="noStrike" baseline="0" dirty="0">
                <a:latin typeface="Times New Roman" panose="02020603050405020304" pitchFamily="18" charset="0"/>
              </a:rPr>
            </a:br>
            <a:endParaRPr lang="en-US" sz="18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94C73-CC85-0FA7-82DD-3B7E392F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OpenAI GPT history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1141FB-CAF4-21E0-137E-F8E943D874F3}"/>
              </a:ext>
            </a:extLst>
          </p:cNvPr>
          <p:cNvCxnSpPr/>
          <p:nvPr/>
        </p:nvCxnSpPr>
        <p:spPr>
          <a:xfrm flipV="1">
            <a:off x="485215" y="4495800"/>
            <a:ext cx="10936941" cy="13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llout: Line 8">
            <a:extLst>
              <a:ext uri="{FF2B5EF4-FFF2-40B4-BE49-F238E27FC236}">
                <a16:creationId xmlns:a16="http://schemas.microsoft.com/office/drawing/2014/main" id="{83C0DE17-2444-0790-3A85-60636195C188}"/>
              </a:ext>
            </a:extLst>
          </p:cNvPr>
          <p:cNvSpPr/>
          <p:nvPr/>
        </p:nvSpPr>
        <p:spPr>
          <a:xfrm>
            <a:off x="1428750" y="3248585"/>
            <a:ext cx="1333500" cy="558800"/>
          </a:xfrm>
          <a:custGeom>
            <a:avLst/>
            <a:gdLst>
              <a:gd name="connsiteX0" fmla="*/ 0 w 1333500"/>
              <a:gd name="connsiteY0" fmla="*/ 0 h 558800"/>
              <a:gd name="connsiteX1" fmla="*/ 431165 w 1333500"/>
              <a:gd name="connsiteY1" fmla="*/ 0 h 558800"/>
              <a:gd name="connsiteX2" fmla="*/ 835660 w 1333500"/>
              <a:gd name="connsiteY2" fmla="*/ 0 h 558800"/>
              <a:gd name="connsiteX3" fmla="*/ 1333500 w 1333500"/>
              <a:gd name="connsiteY3" fmla="*/ 0 h 558800"/>
              <a:gd name="connsiteX4" fmla="*/ 1333500 w 1333500"/>
              <a:gd name="connsiteY4" fmla="*/ 558800 h 558800"/>
              <a:gd name="connsiteX5" fmla="*/ 915670 w 1333500"/>
              <a:gd name="connsiteY5" fmla="*/ 558800 h 558800"/>
              <a:gd name="connsiteX6" fmla="*/ 444500 w 1333500"/>
              <a:gd name="connsiteY6" fmla="*/ 558800 h 558800"/>
              <a:gd name="connsiteX7" fmla="*/ 0 w 1333500"/>
              <a:gd name="connsiteY7" fmla="*/ 558800 h 558800"/>
              <a:gd name="connsiteX8" fmla="*/ 0 w 1333500"/>
              <a:gd name="connsiteY8" fmla="*/ 0 h 558800"/>
              <a:gd name="connsiteX0" fmla="*/ -111121 w 1333500"/>
              <a:gd name="connsiteY0" fmla="*/ 104775 h 558800"/>
              <a:gd name="connsiteX1" fmla="*/ -333244 w 1333500"/>
              <a:gd name="connsiteY1" fmla="*/ 532195 h 558800"/>
              <a:gd name="connsiteX2" fmla="*/ -549081 w 1333500"/>
              <a:gd name="connsiteY2" fmla="*/ 947518 h 558800"/>
              <a:gd name="connsiteX3" fmla="*/ -739772 w 1333500"/>
              <a:gd name="connsiteY3" fmla="*/ 1314454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558800" extrusionOk="0">
                <a:moveTo>
                  <a:pt x="0" y="0"/>
                </a:moveTo>
                <a:cubicBezTo>
                  <a:pt x="119955" y="-9516"/>
                  <a:pt x="257489" y="48996"/>
                  <a:pt x="431165" y="0"/>
                </a:cubicBezTo>
                <a:cubicBezTo>
                  <a:pt x="604841" y="-48996"/>
                  <a:pt x="661194" y="11171"/>
                  <a:pt x="835660" y="0"/>
                </a:cubicBezTo>
                <a:cubicBezTo>
                  <a:pt x="1010126" y="-11171"/>
                  <a:pt x="1230436" y="10239"/>
                  <a:pt x="1333500" y="0"/>
                </a:cubicBezTo>
                <a:cubicBezTo>
                  <a:pt x="1372647" y="117237"/>
                  <a:pt x="1285916" y="431522"/>
                  <a:pt x="1333500" y="558800"/>
                </a:cubicBezTo>
                <a:cubicBezTo>
                  <a:pt x="1191267" y="586919"/>
                  <a:pt x="1118644" y="523722"/>
                  <a:pt x="915670" y="558800"/>
                </a:cubicBezTo>
                <a:cubicBezTo>
                  <a:pt x="712696" y="593878"/>
                  <a:pt x="634338" y="519698"/>
                  <a:pt x="444500" y="558800"/>
                </a:cubicBezTo>
                <a:cubicBezTo>
                  <a:pt x="254662" y="597902"/>
                  <a:pt x="148948" y="507045"/>
                  <a:pt x="0" y="558800"/>
                </a:cubicBezTo>
                <a:cubicBezTo>
                  <a:pt x="-44229" y="413778"/>
                  <a:pt x="30445" y="179332"/>
                  <a:pt x="0" y="0"/>
                </a:cubicBezTo>
                <a:close/>
              </a:path>
              <a:path w="1333500" h="558800" fill="none" extrusionOk="0">
                <a:moveTo>
                  <a:pt x="-111121" y="104775"/>
                </a:moveTo>
                <a:cubicBezTo>
                  <a:pt x="-123877" y="229623"/>
                  <a:pt x="-261825" y="320079"/>
                  <a:pt x="-333244" y="532195"/>
                </a:cubicBezTo>
                <a:cubicBezTo>
                  <a:pt x="-404663" y="744310"/>
                  <a:pt x="-469383" y="745689"/>
                  <a:pt x="-549081" y="947518"/>
                </a:cubicBezTo>
                <a:cubicBezTo>
                  <a:pt x="-628779" y="1149347"/>
                  <a:pt x="-703565" y="1138332"/>
                  <a:pt x="-739772" y="1314454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borderCallout1">
                    <a:avLst>
                      <a:gd name="adj1" fmla="val 18750"/>
                      <a:gd name="adj2" fmla="val -8333"/>
                      <a:gd name="adj3" fmla="val 235228"/>
                      <a:gd name="adj4" fmla="val -5547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June </a:t>
            </a:r>
            <a:r>
              <a:rPr lang="en-US" dirty="0">
                <a:solidFill>
                  <a:srgbClr val="FF0000"/>
                </a:solidFill>
              </a:rPr>
              <a:t>2020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5233ED95-0693-6848-6559-AC00C97EFCDC}"/>
              </a:ext>
            </a:extLst>
          </p:cNvPr>
          <p:cNvSpPr/>
          <p:nvPr/>
        </p:nvSpPr>
        <p:spPr>
          <a:xfrm>
            <a:off x="2614612" y="5055861"/>
            <a:ext cx="2452688" cy="1193799"/>
          </a:xfrm>
          <a:custGeom>
            <a:avLst/>
            <a:gdLst>
              <a:gd name="connsiteX0" fmla="*/ 0 w 2452688"/>
              <a:gd name="connsiteY0" fmla="*/ 0 h 1193799"/>
              <a:gd name="connsiteX1" fmla="*/ 539591 w 2452688"/>
              <a:gd name="connsiteY1" fmla="*/ 0 h 1193799"/>
              <a:gd name="connsiteX2" fmla="*/ 956548 w 2452688"/>
              <a:gd name="connsiteY2" fmla="*/ 0 h 1193799"/>
              <a:gd name="connsiteX3" fmla="*/ 1373505 w 2452688"/>
              <a:gd name="connsiteY3" fmla="*/ 0 h 1193799"/>
              <a:gd name="connsiteX4" fmla="*/ 1864043 w 2452688"/>
              <a:gd name="connsiteY4" fmla="*/ 0 h 1193799"/>
              <a:gd name="connsiteX5" fmla="*/ 2452688 w 2452688"/>
              <a:gd name="connsiteY5" fmla="*/ 0 h 1193799"/>
              <a:gd name="connsiteX6" fmla="*/ 2452688 w 2452688"/>
              <a:gd name="connsiteY6" fmla="*/ 573024 h 1193799"/>
              <a:gd name="connsiteX7" fmla="*/ 2452688 w 2452688"/>
              <a:gd name="connsiteY7" fmla="*/ 1193799 h 1193799"/>
              <a:gd name="connsiteX8" fmla="*/ 2011204 w 2452688"/>
              <a:gd name="connsiteY8" fmla="*/ 1193799 h 1193799"/>
              <a:gd name="connsiteX9" fmla="*/ 1471613 w 2452688"/>
              <a:gd name="connsiteY9" fmla="*/ 1193799 h 1193799"/>
              <a:gd name="connsiteX10" fmla="*/ 981075 w 2452688"/>
              <a:gd name="connsiteY10" fmla="*/ 1193799 h 1193799"/>
              <a:gd name="connsiteX11" fmla="*/ 441484 w 2452688"/>
              <a:gd name="connsiteY11" fmla="*/ 1193799 h 1193799"/>
              <a:gd name="connsiteX12" fmla="*/ 0 w 2452688"/>
              <a:gd name="connsiteY12" fmla="*/ 1193799 h 1193799"/>
              <a:gd name="connsiteX13" fmla="*/ 0 w 2452688"/>
              <a:gd name="connsiteY13" fmla="*/ 620775 h 1193799"/>
              <a:gd name="connsiteX14" fmla="*/ 0 w 2452688"/>
              <a:gd name="connsiteY14" fmla="*/ 0 h 1193799"/>
              <a:gd name="connsiteX0" fmla="*/ 1172949 w 2452688"/>
              <a:gd name="connsiteY0" fmla="*/ 23088 h 1193799"/>
              <a:gd name="connsiteX1" fmla="*/ 1237013 w 2452688"/>
              <a:gd name="connsiteY1" fmla="*/ -475789 h 1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2688" h="1193799" extrusionOk="0">
                <a:moveTo>
                  <a:pt x="0" y="0"/>
                </a:moveTo>
                <a:cubicBezTo>
                  <a:pt x="243965" y="-64620"/>
                  <a:pt x="401514" y="31812"/>
                  <a:pt x="539591" y="0"/>
                </a:cubicBezTo>
                <a:cubicBezTo>
                  <a:pt x="677668" y="-31812"/>
                  <a:pt x="850874" y="19511"/>
                  <a:pt x="956548" y="0"/>
                </a:cubicBezTo>
                <a:cubicBezTo>
                  <a:pt x="1062222" y="-19511"/>
                  <a:pt x="1169662" y="44859"/>
                  <a:pt x="1373505" y="0"/>
                </a:cubicBezTo>
                <a:cubicBezTo>
                  <a:pt x="1577348" y="-44859"/>
                  <a:pt x="1635085" y="17445"/>
                  <a:pt x="1864043" y="0"/>
                </a:cubicBezTo>
                <a:cubicBezTo>
                  <a:pt x="2093001" y="-17445"/>
                  <a:pt x="2284352" y="31956"/>
                  <a:pt x="2452688" y="0"/>
                </a:cubicBezTo>
                <a:cubicBezTo>
                  <a:pt x="2482929" y="205607"/>
                  <a:pt x="2419703" y="398373"/>
                  <a:pt x="2452688" y="573024"/>
                </a:cubicBezTo>
                <a:cubicBezTo>
                  <a:pt x="2485673" y="747675"/>
                  <a:pt x="2434264" y="1036881"/>
                  <a:pt x="2452688" y="1193799"/>
                </a:cubicBezTo>
                <a:cubicBezTo>
                  <a:pt x="2273857" y="1241378"/>
                  <a:pt x="2128144" y="1163824"/>
                  <a:pt x="2011204" y="1193799"/>
                </a:cubicBezTo>
                <a:cubicBezTo>
                  <a:pt x="1894264" y="1223774"/>
                  <a:pt x="1687380" y="1187492"/>
                  <a:pt x="1471613" y="1193799"/>
                </a:cubicBezTo>
                <a:cubicBezTo>
                  <a:pt x="1255846" y="1200106"/>
                  <a:pt x="1214097" y="1148373"/>
                  <a:pt x="981075" y="1193799"/>
                </a:cubicBezTo>
                <a:cubicBezTo>
                  <a:pt x="748053" y="1239225"/>
                  <a:pt x="696011" y="1147279"/>
                  <a:pt x="441484" y="1193799"/>
                </a:cubicBezTo>
                <a:cubicBezTo>
                  <a:pt x="186957" y="1240319"/>
                  <a:pt x="139972" y="1166411"/>
                  <a:pt x="0" y="1193799"/>
                </a:cubicBezTo>
                <a:cubicBezTo>
                  <a:pt x="-12257" y="933266"/>
                  <a:pt x="60126" y="842161"/>
                  <a:pt x="0" y="620775"/>
                </a:cubicBezTo>
                <a:cubicBezTo>
                  <a:pt x="-60126" y="399389"/>
                  <a:pt x="54351" y="184104"/>
                  <a:pt x="0" y="0"/>
                </a:cubicBezTo>
                <a:close/>
              </a:path>
              <a:path w="2452688" h="1193799" fill="none" extrusionOk="0">
                <a:moveTo>
                  <a:pt x="1172949" y="23088"/>
                </a:moveTo>
                <a:cubicBezTo>
                  <a:pt x="1164133" y="-152646"/>
                  <a:pt x="1234684" y="-336231"/>
                  <a:pt x="1237013" y="-475789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76940149">
                  <a:prstGeom prst="borderCallout1">
                    <a:avLst>
                      <a:gd name="adj1" fmla="val 1934"/>
                      <a:gd name="adj2" fmla="val 47823"/>
                      <a:gd name="adj3" fmla="val -39855"/>
                      <a:gd name="adj4" fmla="val 5043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InstructGPT</a:t>
            </a:r>
            <a:r>
              <a:rPr lang="en-US" dirty="0">
                <a:solidFill>
                  <a:schemeClr val="tx1"/>
                </a:solidFill>
              </a:rPr>
              <a:t> models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 text-davinci-002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4EB7CAF-B676-54DD-4210-1A6E6619E3C6}"/>
              </a:ext>
            </a:extLst>
          </p:cNvPr>
          <p:cNvSpPr/>
          <p:nvPr/>
        </p:nvSpPr>
        <p:spPr>
          <a:xfrm>
            <a:off x="4953002" y="2908705"/>
            <a:ext cx="1905000" cy="935034"/>
          </a:xfrm>
          <a:custGeom>
            <a:avLst/>
            <a:gdLst>
              <a:gd name="connsiteX0" fmla="*/ 0 w 1905000"/>
              <a:gd name="connsiteY0" fmla="*/ 0 h 935034"/>
              <a:gd name="connsiteX1" fmla="*/ 419100 w 1905000"/>
              <a:gd name="connsiteY1" fmla="*/ 0 h 935034"/>
              <a:gd name="connsiteX2" fmla="*/ 857250 w 1905000"/>
              <a:gd name="connsiteY2" fmla="*/ 0 h 935034"/>
              <a:gd name="connsiteX3" fmla="*/ 1276350 w 1905000"/>
              <a:gd name="connsiteY3" fmla="*/ 0 h 935034"/>
              <a:gd name="connsiteX4" fmla="*/ 1905000 w 1905000"/>
              <a:gd name="connsiteY4" fmla="*/ 0 h 935034"/>
              <a:gd name="connsiteX5" fmla="*/ 1905000 w 1905000"/>
              <a:gd name="connsiteY5" fmla="*/ 476867 h 935034"/>
              <a:gd name="connsiteX6" fmla="*/ 1905000 w 1905000"/>
              <a:gd name="connsiteY6" fmla="*/ 935034 h 935034"/>
              <a:gd name="connsiteX7" fmla="*/ 1466850 w 1905000"/>
              <a:gd name="connsiteY7" fmla="*/ 935034 h 935034"/>
              <a:gd name="connsiteX8" fmla="*/ 952500 w 1905000"/>
              <a:gd name="connsiteY8" fmla="*/ 935034 h 935034"/>
              <a:gd name="connsiteX9" fmla="*/ 457200 w 1905000"/>
              <a:gd name="connsiteY9" fmla="*/ 935034 h 935034"/>
              <a:gd name="connsiteX10" fmla="*/ 0 w 1905000"/>
              <a:gd name="connsiteY10" fmla="*/ 935034 h 935034"/>
              <a:gd name="connsiteX11" fmla="*/ 0 w 1905000"/>
              <a:gd name="connsiteY11" fmla="*/ 458167 h 935034"/>
              <a:gd name="connsiteX12" fmla="*/ 0 w 1905000"/>
              <a:gd name="connsiteY12" fmla="*/ 0 h 935034"/>
              <a:gd name="connsiteX0" fmla="*/ 927106 w 1905000"/>
              <a:gd name="connsiteY0" fmla="*/ 1116318 h 935034"/>
              <a:gd name="connsiteX1" fmla="*/ 915080 w 1905000"/>
              <a:gd name="connsiteY1" fmla="*/ 1428592 h 935034"/>
              <a:gd name="connsiteX2" fmla="*/ 903980 w 1905000"/>
              <a:gd name="connsiteY2" fmla="*/ 1716844 h 9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935034" extrusionOk="0">
                <a:moveTo>
                  <a:pt x="0" y="0"/>
                </a:moveTo>
                <a:cubicBezTo>
                  <a:pt x="98256" y="-38653"/>
                  <a:pt x="300402" y="39227"/>
                  <a:pt x="419100" y="0"/>
                </a:cubicBezTo>
                <a:cubicBezTo>
                  <a:pt x="537798" y="-39227"/>
                  <a:pt x="747564" y="30918"/>
                  <a:pt x="857250" y="0"/>
                </a:cubicBezTo>
                <a:cubicBezTo>
                  <a:pt x="966936" y="-30918"/>
                  <a:pt x="1074177" y="40170"/>
                  <a:pt x="1276350" y="0"/>
                </a:cubicBezTo>
                <a:cubicBezTo>
                  <a:pt x="1478523" y="-40170"/>
                  <a:pt x="1655902" y="23633"/>
                  <a:pt x="1905000" y="0"/>
                </a:cubicBezTo>
                <a:cubicBezTo>
                  <a:pt x="1937459" y="160784"/>
                  <a:pt x="1869781" y="296009"/>
                  <a:pt x="1905000" y="476867"/>
                </a:cubicBezTo>
                <a:cubicBezTo>
                  <a:pt x="1940219" y="657725"/>
                  <a:pt x="1853641" y="795282"/>
                  <a:pt x="1905000" y="935034"/>
                </a:cubicBezTo>
                <a:cubicBezTo>
                  <a:pt x="1733516" y="951461"/>
                  <a:pt x="1593277" y="920944"/>
                  <a:pt x="1466850" y="935034"/>
                </a:cubicBezTo>
                <a:cubicBezTo>
                  <a:pt x="1340423" y="949124"/>
                  <a:pt x="1131761" y="897461"/>
                  <a:pt x="952500" y="935034"/>
                </a:cubicBezTo>
                <a:cubicBezTo>
                  <a:pt x="773239" y="972607"/>
                  <a:pt x="690800" y="913133"/>
                  <a:pt x="457200" y="935034"/>
                </a:cubicBezTo>
                <a:cubicBezTo>
                  <a:pt x="223600" y="956935"/>
                  <a:pt x="203246" y="892044"/>
                  <a:pt x="0" y="935034"/>
                </a:cubicBezTo>
                <a:cubicBezTo>
                  <a:pt x="-30698" y="789335"/>
                  <a:pt x="10995" y="589581"/>
                  <a:pt x="0" y="458167"/>
                </a:cubicBezTo>
                <a:cubicBezTo>
                  <a:pt x="-10995" y="326753"/>
                  <a:pt x="31200" y="137989"/>
                  <a:pt x="0" y="0"/>
                </a:cubicBezTo>
                <a:close/>
              </a:path>
              <a:path w="1905000" h="935034" fill="none" extrusionOk="0">
                <a:moveTo>
                  <a:pt x="927106" y="1116318"/>
                </a:moveTo>
                <a:cubicBezTo>
                  <a:pt x="954744" y="1258786"/>
                  <a:pt x="886560" y="1352478"/>
                  <a:pt x="915080" y="1428592"/>
                </a:cubicBezTo>
                <a:cubicBezTo>
                  <a:pt x="943601" y="1504706"/>
                  <a:pt x="897725" y="1622808"/>
                  <a:pt x="903980" y="1716844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591214605">
                  <a:prstGeom prst="borderCallout1">
                    <a:avLst>
                      <a:gd name="adj1" fmla="val 119388"/>
                      <a:gd name="adj2" fmla="val 48667"/>
                      <a:gd name="adj3" fmla="val 183613"/>
                      <a:gd name="adj4" fmla="val 474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3.5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text-davinci-003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40BEA03-9F9D-A63E-0F0F-63154A08ACED}"/>
              </a:ext>
            </a:extLst>
          </p:cNvPr>
          <p:cNvSpPr/>
          <p:nvPr/>
        </p:nvSpPr>
        <p:spPr>
          <a:xfrm>
            <a:off x="5718642" y="5426077"/>
            <a:ext cx="1905000" cy="849638"/>
          </a:xfrm>
          <a:custGeom>
            <a:avLst/>
            <a:gdLst>
              <a:gd name="connsiteX0" fmla="*/ 0 w 1905000"/>
              <a:gd name="connsiteY0" fmla="*/ 0 h 849638"/>
              <a:gd name="connsiteX1" fmla="*/ 419100 w 1905000"/>
              <a:gd name="connsiteY1" fmla="*/ 0 h 849638"/>
              <a:gd name="connsiteX2" fmla="*/ 895350 w 1905000"/>
              <a:gd name="connsiteY2" fmla="*/ 0 h 849638"/>
              <a:gd name="connsiteX3" fmla="*/ 1409700 w 1905000"/>
              <a:gd name="connsiteY3" fmla="*/ 0 h 849638"/>
              <a:gd name="connsiteX4" fmla="*/ 1905000 w 1905000"/>
              <a:gd name="connsiteY4" fmla="*/ 0 h 849638"/>
              <a:gd name="connsiteX5" fmla="*/ 1905000 w 1905000"/>
              <a:gd name="connsiteY5" fmla="*/ 433315 h 849638"/>
              <a:gd name="connsiteX6" fmla="*/ 1905000 w 1905000"/>
              <a:gd name="connsiteY6" fmla="*/ 849638 h 849638"/>
              <a:gd name="connsiteX7" fmla="*/ 1447800 w 1905000"/>
              <a:gd name="connsiteY7" fmla="*/ 849638 h 849638"/>
              <a:gd name="connsiteX8" fmla="*/ 971550 w 1905000"/>
              <a:gd name="connsiteY8" fmla="*/ 849638 h 849638"/>
              <a:gd name="connsiteX9" fmla="*/ 457200 w 1905000"/>
              <a:gd name="connsiteY9" fmla="*/ 849638 h 849638"/>
              <a:gd name="connsiteX10" fmla="*/ 0 w 1905000"/>
              <a:gd name="connsiteY10" fmla="*/ 849638 h 849638"/>
              <a:gd name="connsiteX11" fmla="*/ 0 w 1905000"/>
              <a:gd name="connsiteY11" fmla="*/ 416323 h 849638"/>
              <a:gd name="connsiteX12" fmla="*/ 0 w 1905000"/>
              <a:gd name="connsiteY12" fmla="*/ 0 h 849638"/>
              <a:gd name="connsiteX0" fmla="*/ 936631 w 1905000"/>
              <a:gd name="connsiteY0" fmla="*/ -70851 h 849638"/>
              <a:gd name="connsiteX1" fmla="*/ 633647 w 1905000"/>
              <a:gd name="connsiteY1" fmla="*/ -348227 h 849638"/>
              <a:gd name="connsiteX2" fmla="*/ 330664 w 1905000"/>
              <a:gd name="connsiteY2" fmla="*/ -625602 h 849638"/>
              <a:gd name="connsiteX3" fmla="*/ 27680 w 1905000"/>
              <a:gd name="connsiteY3" fmla="*/ -902978 h 84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849638" fill="none" extrusionOk="0">
                <a:moveTo>
                  <a:pt x="0" y="0"/>
                </a:moveTo>
                <a:cubicBezTo>
                  <a:pt x="132346" y="-47468"/>
                  <a:pt x="292708" y="20612"/>
                  <a:pt x="419100" y="0"/>
                </a:cubicBezTo>
                <a:cubicBezTo>
                  <a:pt x="545492" y="-20612"/>
                  <a:pt x="755131" y="52244"/>
                  <a:pt x="895350" y="0"/>
                </a:cubicBezTo>
                <a:cubicBezTo>
                  <a:pt x="1035569" y="-52244"/>
                  <a:pt x="1280425" y="45459"/>
                  <a:pt x="1409700" y="0"/>
                </a:cubicBezTo>
                <a:cubicBezTo>
                  <a:pt x="1538975" y="-45459"/>
                  <a:pt x="1752710" y="4423"/>
                  <a:pt x="1905000" y="0"/>
                </a:cubicBezTo>
                <a:cubicBezTo>
                  <a:pt x="1938038" y="115628"/>
                  <a:pt x="1882125" y="315627"/>
                  <a:pt x="1905000" y="433315"/>
                </a:cubicBezTo>
                <a:cubicBezTo>
                  <a:pt x="1927875" y="551003"/>
                  <a:pt x="1898556" y="758696"/>
                  <a:pt x="1905000" y="849638"/>
                </a:cubicBezTo>
                <a:cubicBezTo>
                  <a:pt x="1720565" y="899782"/>
                  <a:pt x="1661802" y="842795"/>
                  <a:pt x="1447800" y="849638"/>
                </a:cubicBezTo>
                <a:cubicBezTo>
                  <a:pt x="1233798" y="856481"/>
                  <a:pt x="1151844" y="839617"/>
                  <a:pt x="971550" y="849638"/>
                </a:cubicBezTo>
                <a:cubicBezTo>
                  <a:pt x="791256" y="859659"/>
                  <a:pt x="598791" y="832090"/>
                  <a:pt x="457200" y="849638"/>
                </a:cubicBezTo>
                <a:cubicBezTo>
                  <a:pt x="315609" y="867186"/>
                  <a:pt x="185277" y="795072"/>
                  <a:pt x="0" y="849638"/>
                </a:cubicBezTo>
                <a:cubicBezTo>
                  <a:pt x="-39692" y="667675"/>
                  <a:pt x="45206" y="580578"/>
                  <a:pt x="0" y="416323"/>
                </a:cubicBezTo>
                <a:cubicBezTo>
                  <a:pt x="-45206" y="252068"/>
                  <a:pt x="4169" y="100947"/>
                  <a:pt x="0" y="0"/>
                </a:cubicBezTo>
                <a:close/>
              </a:path>
              <a:path w="1905000" h="849638" fill="none" extrusionOk="0">
                <a:moveTo>
                  <a:pt x="936631" y="-70851"/>
                </a:moveTo>
                <a:cubicBezTo>
                  <a:pt x="811294" y="-156828"/>
                  <a:pt x="786189" y="-243520"/>
                  <a:pt x="633647" y="-348227"/>
                </a:cubicBezTo>
                <a:cubicBezTo>
                  <a:pt x="481105" y="-452934"/>
                  <a:pt x="458037" y="-562239"/>
                  <a:pt x="330664" y="-625602"/>
                </a:cubicBezTo>
                <a:cubicBezTo>
                  <a:pt x="203291" y="-688965"/>
                  <a:pt x="165274" y="-826377"/>
                  <a:pt x="27680" y="-902978"/>
                </a:cubicBezTo>
              </a:path>
              <a:path w="1905000" h="849638" stroke="0" extrusionOk="0">
                <a:moveTo>
                  <a:pt x="0" y="0"/>
                </a:moveTo>
                <a:cubicBezTo>
                  <a:pt x="159825" y="-13040"/>
                  <a:pt x="316413" y="47240"/>
                  <a:pt x="476250" y="0"/>
                </a:cubicBezTo>
                <a:cubicBezTo>
                  <a:pt x="636087" y="-47240"/>
                  <a:pt x="789685" y="3747"/>
                  <a:pt x="990600" y="0"/>
                </a:cubicBezTo>
                <a:cubicBezTo>
                  <a:pt x="1191515" y="-3747"/>
                  <a:pt x="1306542" y="46742"/>
                  <a:pt x="1485900" y="0"/>
                </a:cubicBezTo>
                <a:cubicBezTo>
                  <a:pt x="1665258" y="-46742"/>
                  <a:pt x="1718465" y="26295"/>
                  <a:pt x="1905000" y="0"/>
                </a:cubicBezTo>
                <a:cubicBezTo>
                  <a:pt x="1913786" y="91862"/>
                  <a:pt x="1863021" y="277912"/>
                  <a:pt x="1905000" y="441812"/>
                </a:cubicBezTo>
                <a:cubicBezTo>
                  <a:pt x="1946979" y="605712"/>
                  <a:pt x="1875617" y="669621"/>
                  <a:pt x="1905000" y="849638"/>
                </a:cubicBezTo>
                <a:cubicBezTo>
                  <a:pt x="1759822" y="864809"/>
                  <a:pt x="1647273" y="849052"/>
                  <a:pt x="1485900" y="849638"/>
                </a:cubicBezTo>
                <a:cubicBezTo>
                  <a:pt x="1324527" y="850224"/>
                  <a:pt x="1126993" y="816212"/>
                  <a:pt x="990600" y="849638"/>
                </a:cubicBezTo>
                <a:cubicBezTo>
                  <a:pt x="854207" y="883064"/>
                  <a:pt x="755034" y="817113"/>
                  <a:pt x="552450" y="849638"/>
                </a:cubicBezTo>
                <a:cubicBezTo>
                  <a:pt x="349866" y="882163"/>
                  <a:pt x="257421" y="828512"/>
                  <a:pt x="0" y="849638"/>
                </a:cubicBezTo>
                <a:cubicBezTo>
                  <a:pt x="-41732" y="753921"/>
                  <a:pt x="4226" y="542080"/>
                  <a:pt x="0" y="424819"/>
                </a:cubicBezTo>
                <a:cubicBezTo>
                  <a:pt x="-4226" y="307558"/>
                  <a:pt x="48927" y="107640"/>
                  <a:pt x="0" y="0"/>
                </a:cubicBezTo>
                <a:close/>
              </a:path>
              <a:path w="1905000" h="849638" fill="none" stroke="0" extrusionOk="0">
                <a:moveTo>
                  <a:pt x="936631" y="-70851"/>
                </a:moveTo>
                <a:cubicBezTo>
                  <a:pt x="852381" y="-101318"/>
                  <a:pt x="772651" y="-246273"/>
                  <a:pt x="651826" y="-331584"/>
                </a:cubicBezTo>
                <a:cubicBezTo>
                  <a:pt x="531002" y="-416895"/>
                  <a:pt x="479294" y="-541153"/>
                  <a:pt x="348843" y="-608960"/>
                </a:cubicBezTo>
                <a:cubicBezTo>
                  <a:pt x="218392" y="-676767"/>
                  <a:pt x="200940" y="-797000"/>
                  <a:pt x="27680" y="-902978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97291335">
                  <a:prstGeom prst="borderCallout1">
                    <a:avLst>
                      <a:gd name="adj1" fmla="val -8339"/>
                      <a:gd name="adj2" fmla="val 49167"/>
                      <a:gd name="adj3" fmla="val -106278"/>
                      <a:gd name="adj4" fmla="val 14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ChatGpt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(Web interface)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1FEAC168-E3B1-0C15-7F19-1F90B7865971}"/>
              </a:ext>
            </a:extLst>
          </p:cNvPr>
          <p:cNvSpPr/>
          <p:nvPr/>
        </p:nvSpPr>
        <p:spPr>
          <a:xfrm>
            <a:off x="7343775" y="3401221"/>
            <a:ext cx="2303369" cy="747711"/>
          </a:xfrm>
          <a:custGeom>
            <a:avLst/>
            <a:gdLst>
              <a:gd name="connsiteX0" fmla="*/ 0 w 2303369"/>
              <a:gd name="connsiteY0" fmla="*/ 0 h 747711"/>
              <a:gd name="connsiteX1" fmla="*/ 621910 w 2303369"/>
              <a:gd name="connsiteY1" fmla="*/ 0 h 747711"/>
              <a:gd name="connsiteX2" fmla="*/ 1151685 w 2303369"/>
              <a:gd name="connsiteY2" fmla="*/ 0 h 747711"/>
              <a:gd name="connsiteX3" fmla="*/ 1658426 w 2303369"/>
              <a:gd name="connsiteY3" fmla="*/ 0 h 747711"/>
              <a:gd name="connsiteX4" fmla="*/ 2303369 w 2303369"/>
              <a:gd name="connsiteY4" fmla="*/ 0 h 747711"/>
              <a:gd name="connsiteX5" fmla="*/ 2303369 w 2303369"/>
              <a:gd name="connsiteY5" fmla="*/ 366378 h 747711"/>
              <a:gd name="connsiteX6" fmla="*/ 2303369 w 2303369"/>
              <a:gd name="connsiteY6" fmla="*/ 747711 h 747711"/>
              <a:gd name="connsiteX7" fmla="*/ 1681459 w 2303369"/>
              <a:gd name="connsiteY7" fmla="*/ 747711 h 747711"/>
              <a:gd name="connsiteX8" fmla="*/ 1128651 w 2303369"/>
              <a:gd name="connsiteY8" fmla="*/ 747711 h 747711"/>
              <a:gd name="connsiteX9" fmla="*/ 575842 w 2303369"/>
              <a:gd name="connsiteY9" fmla="*/ 747711 h 747711"/>
              <a:gd name="connsiteX10" fmla="*/ 0 w 2303369"/>
              <a:gd name="connsiteY10" fmla="*/ 747711 h 747711"/>
              <a:gd name="connsiteX11" fmla="*/ 0 w 2303369"/>
              <a:gd name="connsiteY11" fmla="*/ 366378 h 747711"/>
              <a:gd name="connsiteX12" fmla="*/ 0 w 2303369"/>
              <a:gd name="connsiteY12" fmla="*/ 0 h 747711"/>
              <a:gd name="connsiteX0" fmla="*/ 1270700 w 2303369"/>
              <a:gd name="connsiteY0" fmla="*/ 778375 h 747711"/>
              <a:gd name="connsiteX1" fmla="*/ 1427006 w 2303369"/>
              <a:gd name="connsiteY1" fmla="*/ 1174826 h 7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3369" h="747711" extrusionOk="0">
                <a:moveTo>
                  <a:pt x="0" y="0"/>
                </a:moveTo>
                <a:cubicBezTo>
                  <a:pt x="254886" y="-72834"/>
                  <a:pt x="422552" y="41598"/>
                  <a:pt x="621910" y="0"/>
                </a:cubicBezTo>
                <a:cubicBezTo>
                  <a:pt x="821268" y="-41598"/>
                  <a:pt x="911010" y="27449"/>
                  <a:pt x="1151685" y="0"/>
                </a:cubicBezTo>
                <a:cubicBezTo>
                  <a:pt x="1392361" y="-27449"/>
                  <a:pt x="1424948" y="36690"/>
                  <a:pt x="1658426" y="0"/>
                </a:cubicBezTo>
                <a:cubicBezTo>
                  <a:pt x="1891904" y="-36690"/>
                  <a:pt x="2084413" y="66036"/>
                  <a:pt x="2303369" y="0"/>
                </a:cubicBezTo>
                <a:cubicBezTo>
                  <a:pt x="2334591" y="78906"/>
                  <a:pt x="2279936" y="235829"/>
                  <a:pt x="2303369" y="366378"/>
                </a:cubicBezTo>
                <a:cubicBezTo>
                  <a:pt x="2326802" y="496927"/>
                  <a:pt x="2289680" y="586389"/>
                  <a:pt x="2303369" y="747711"/>
                </a:cubicBezTo>
                <a:cubicBezTo>
                  <a:pt x="2056723" y="813433"/>
                  <a:pt x="1990915" y="701872"/>
                  <a:pt x="1681459" y="747711"/>
                </a:cubicBezTo>
                <a:cubicBezTo>
                  <a:pt x="1372003" y="793550"/>
                  <a:pt x="1277888" y="717858"/>
                  <a:pt x="1128651" y="747711"/>
                </a:cubicBezTo>
                <a:cubicBezTo>
                  <a:pt x="979414" y="777564"/>
                  <a:pt x="724515" y="717715"/>
                  <a:pt x="575842" y="747711"/>
                </a:cubicBezTo>
                <a:cubicBezTo>
                  <a:pt x="427169" y="777707"/>
                  <a:pt x="243774" y="683512"/>
                  <a:pt x="0" y="747711"/>
                </a:cubicBezTo>
                <a:cubicBezTo>
                  <a:pt x="-43424" y="626392"/>
                  <a:pt x="45196" y="446560"/>
                  <a:pt x="0" y="366378"/>
                </a:cubicBezTo>
                <a:cubicBezTo>
                  <a:pt x="-45196" y="286196"/>
                  <a:pt x="37302" y="153801"/>
                  <a:pt x="0" y="0"/>
                </a:cubicBezTo>
                <a:close/>
              </a:path>
              <a:path w="2303369" h="747711" fill="none" extrusionOk="0">
                <a:moveTo>
                  <a:pt x="1270700" y="778375"/>
                </a:moveTo>
                <a:cubicBezTo>
                  <a:pt x="1392294" y="951982"/>
                  <a:pt x="1323170" y="1006740"/>
                  <a:pt x="1427006" y="1174826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087724328">
                  <a:prstGeom prst="borderCallout1">
                    <a:avLst>
                      <a:gd name="adj1" fmla="val 104101"/>
                      <a:gd name="adj2" fmla="val 55167"/>
                      <a:gd name="adj3" fmla="val 157123"/>
                      <a:gd name="adj4" fmla="val 619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3.5 turbo (0301)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March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D41A9E9-818B-9315-1039-743B5DBE2BFC}"/>
              </a:ext>
            </a:extLst>
          </p:cNvPr>
          <p:cNvSpPr/>
          <p:nvPr/>
        </p:nvSpPr>
        <p:spPr>
          <a:xfrm>
            <a:off x="9230285" y="4902201"/>
            <a:ext cx="1905000" cy="558800"/>
          </a:xfrm>
          <a:custGeom>
            <a:avLst/>
            <a:gdLst>
              <a:gd name="connsiteX0" fmla="*/ 0 w 1905000"/>
              <a:gd name="connsiteY0" fmla="*/ 0 h 558800"/>
              <a:gd name="connsiteX1" fmla="*/ 457200 w 1905000"/>
              <a:gd name="connsiteY1" fmla="*/ 0 h 558800"/>
              <a:gd name="connsiteX2" fmla="*/ 914400 w 1905000"/>
              <a:gd name="connsiteY2" fmla="*/ 0 h 558800"/>
              <a:gd name="connsiteX3" fmla="*/ 1390650 w 1905000"/>
              <a:gd name="connsiteY3" fmla="*/ 0 h 558800"/>
              <a:gd name="connsiteX4" fmla="*/ 1905000 w 1905000"/>
              <a:gd name="connsiteY4" fmla="*/ 0 h 558800"/>
              <a:gd name="connsiteX5" fmla="*/ 1905000 w 1905000"/>
              <a:gd name="connsiteY5" fmla="*/ 558800 h 558800"/>
              <a:gd name="connsiteX6" fmla="*/ 1409700 w 1905000"/>
              <a:gd name="connsiteY6" fmla="*/ 558800 h 558800"/>
              <a:gd name="connsiteX7" fmla="*/ 933450 w 1905000"/>
              <a:gd name="connsiteY7" fmla="*/ 558800 h 558800"/>
              <a:gd name="connsiteX8" fmla="*/ 495300 w 1905000"/>
              <a:gd name="connsiteY8" fmla="*/ 558800 h 558800"/>
              <a:gd name="connsiteX9" fmla="*/ 0 w 1905000"/>
              <a:gd name="connsiteY9" fmla="*/ 558800 h 558800"/>
              <a:gd name="connsiteX10" fmla="*/ 0 w 1905000"/>
              <a:gd name="connsiteY10" fmla="*/ 0 h 558800"/>
              <a:gd name="connsiteX0" fmla="*/ -158744 w 1905000"/>
              <a:gd name="connsiteY0" fmla="*/ 104775 h 558800"/>
              <a:gd name="connsiteX1" fmla="*/ -458095 w 1905000"/>
              <a:gd name="connsiteY1" fmla="*/ -36194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558800" extrusionOk="0">
                <a:moveTo>
                  <a:pt x="0" y="0"/>
                </a:moveTo>
                <a:cubicBezTo>
                  <a:pt x="106905" y="-11300"/>
                  <a:pt x="315796" y="53601"/>
                  <a:pt x="457200" y="0"/>
                </a:cubicBezTo>
                <a:cubicBezTo>
                  <a:pt x="598604" y="-53601"/>
                  <a:pt x="713800" y="36990"/>
                  <a:pt x="914400" y="0"/>
                </a:cubicBezTo>
                <a:cubicBezTo>
                  <a:pt x="1115000" y="-36990"/>
                  <a:pt x="1253256" y="28292"/>
                  <a:pt x="1390650" y="0"/>
                </a:cubicBezTo>
                <a:cubicBezTo>
                  <a:pt x="1528044" y="-28292"/>
                  <a:pt x="1663109" y="51620"/>
                  <a:pt x="1905000" y="0"/>
                </a:cubicBezTo>
                <a:cubicBezTo>
                  <a:pt x="1905536" y="167063"/>
                  <a:pt x="1863384" y="416013"/>
                  <a:pt x="1905000" y="558800"/>
                </a:cubicBezTo>
                <a:cubicBezTo>
                  <a:pt x="1665953" y="593213"/>
                  <a:pt x="1641302" y="518056"/>
                  <a:pt x="1409700" y="558800"/>
                </a:cubicBezTo>
                <a:cubicBezTo>
                  <a:pt x="1178098" y="599544"/>
                  <a:pt x="1142204" y="545071"/>
                  <a:pt x="933450" y="558800"/>
                </a:cubicBezTo>
                <a:cubicBezTo>
                  <a:pt x="724696" y="572529"/>
                  <a:pt x="674851" y="539497"/>
                  <a:pt x="495300" y="558800"/>
                </a:cubicBezTo>
                <a:cubicBezTo>
                  <a:pt x="315749" y="578103"/>
                  <a:pt x="210289" y="501922"/>
                  <a:pt x="0" y="558800"/>
                </a:cubicBezTo>
                <a:cubicBezTo>
                  <a:pt x="-34302" y="301879"/>
                  <a:pt x="43662" y="267876"/>
                  <a:pt x="0" y="0"/>
                </a:cubicBezTo>
                <a:close/>
              </a:path>
              <a:path w="1905000" h="558800" fill="none" extrusionOk="0">
                <a:moveTo>
                  <a:pt x="-158744" y="104775"/>
                </a:moveTo>
                <a:cubicBezTo>
                  <a:pt x="-313787" y="-78102"/>
                  <a:pt x="-267198" y="-162643"/>
                  <a:pt x="-458095" y="-361940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3016462237">
                  <a:prstGeom prst="borderCallout1">
                    <a:avLst>
                      <a:gd name="adj1" fmla="val 18750"/>
                      <a:gd name="adj2" fmla="val -8333"/>
                      <a:gd name="adj3" fmla="val -64771"/>
                      <a:gd name="adj4" fmla="val -2404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4 (0314)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D396D30-50AB-2615-B98D-16EEE4EBDE41}"/>
              </a:ext>
            </a:extLst>
          </p:cNvPr>
          <p:cNvSpPr/>
          <p:nvPr/>
        </p:nvSpPr>
        <p:spPr>
          <a:xfrm>
            <a:off x="9791700" y="2730037"/>
            <a:ext cx="2303368" cy="935034"/>
          </a:xfrm>
          <a:custGeom>
            <a:avLst/>
            <a:gdLst>
              <a:gd name="connsiteX0" fmla="*/ 0 w 2303368"/>
              <a:gd name="connsiteY0" fmla="*/ 0 h 935034"/>
              <a:gd name="connsiteX1" fmla="*/ 529775 w 2303368"/>
              <a:gd name="connsiteY1" fmla="*/ 0 h 935034"/>
              <a:gd name="connsiteX2" fmla="*/ 1036516 w 2303368"/>
              <a:gd name="connsiteY2" fmla="*/ 0 h 935034"/>
              <a:gd name="connsiteX3" fmla="*/ 1635391 w 2303368"/>
              <a:gd name="connsiteY3" fmla="*/ 0 h 935034"/>
              <a:gd name="connsiteX4" fmla="*/ 2303368 w 2303368"/>
              <a:gd name="connsiteY4" fmla="*/ 0 h 935034"/>
              <a:gd name="connsiteX5" fmla="*/ 2303368 w 2303368"/>
              <a:gd name="connsiteY5" fmla="*/ 467517 h 935034"/>
              <a:gd name="connsiteX6" fmla="*/ 2303368 w 2303368"/>
              <a:gd name="connsiteY6" fmla="*/ 935034 h 935034"/>
              <a:gd name="connsiteX7" fmla="*/ 1704492 w 2303368"/>
              <a:gd name="connsiteY7" fmla="*/ 935034 h 935034"/>
              <a:gd name="connsiteX8" fmla="*/ 1197751 w 2303368"/>
              <a:gd name="connsiteY8" fmla="*/ 935034 h 935034"/>
              <a:gd name="connsiteX9" fmla="*/ 575842 w 2303368"/>
              <a:gd name="connsiteY9" fmla="*/ 935034 h 935034"/>
              <a:gd name="connsiteX10" fmla="*/ 0 w 2303368"/>
              <a:gd name="connsiteY10" fmla="*/ 935034 h 935034"/>
              <a:gd name="connsiteX11" fmla="*/ 0 w 2303368"/>
              <a:gd name="connsiteY11" fmla="*/ 448816 h 935034"/>
              <a:gd name="connsiteX12" fmla="*/ 0 w 2303368"/>
              <a:gd name="connsiteY12" fmla="*/ 0 h 935034"/>
              <a:gd name="connsiteX0" fmla="*/ 867610 w 2303368"/>
              <a:gd name="connsiteY0" fmla="*/ 1051913 h 935034"/>
              <a:gd name="connsiteX1" fmla="*/ 985082 w 2303368"/>
              <a:gd name="connsiteY1" fmla="*/ 1376146 h 935034"/>
              <a:gd name="connsiteX2" fmla="*/ 1102553 w 2303368"/>
              <a:gd name="connsiteY2" fmla="*/ 1700378 h 9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3368" h="935034" extrusionOk="0">
                <a:moveTo>
                  <a:pt x="0" y="0"/>
                </a:moveTo>
                <a:cubicBezTo>
                  <a:pt x="164429" y="-34606"/>
                  <a:pt x="401510" y="43763"/>
                  <a:pt x="529775" y="0"/>
                </a:cubicBezTo>
                <a:cubicBezTo>
                  <a:pt x="658040" y="-43763"/>
                  <a:pt x="915075" y="36205"/>
                  <a:pt x="1036516" y="0"/>
                </a:cubicBezTo>
                <a:cubicBezTo>
                  <a:pt x="1157957" y="-36205"/>
                  <a:pt x="1383592" y="41495"/>
                  <a:pt x="1635391" y="0"/>
                </a:cubicBezTo>
                <a:cubicBezTo>
                  <a:pt x="1887191" y="-41495"/>
                  <a:pt x="2090337" y="47263"/>
                  <a:pt x="2303368" y="0"/>
                </a:cubicBezTo>
                <a:cubicBezTo>
                  <a:pt x="2344926" y="230570"/>
                  <a:pt x="2277625" y="278644"/>
                  <a:pt x="2303368" y="467517"/>
                </a:cubicBezTo>
                <a:cubicBezTo>
                  <a:pt x="2329111" y="656390"/>
                  <a:pt x="2257384" y="801178"/>
                  <a:pt x="2303368" y="935034"/>
                </a:cubicBezTo>
                <a:cubicBezTo>
                  <a:pt x="2160636" y="951602"/>
                  <a:pt x="1867524" y="901283"/>
                  <a:pt x="1704492" y="935034"/>
                </a:cubicBezTo>
                <a:cubicBezTo>
                  <a:pt x="1541460" y="968785"/>
                  <a:pt x="1341748" y="877440"/>
                  <a:pt x="1197751" y="935034"/>
                </a:cubicBezTo>
                <a:cubicBezTo>
                  <a:pt x="1053754" y="992628"/>
                  <a:pt x="764940" y="884044"/>
                  <a:pt x="575842" y="935034"/>
                </a:cubicBezTo>
                <a:cubicBezTo>
                  <a:pt x="386744" y="986024"/>
                  <a:pt x="147594" y="908068"/>
                  <a:pt x="0" y="935034"/>
                </a:cubicBezTo>
                <a:cubicBezTo>
                  <a:pt x="-3982" y="770217"/>
                  <a:pt x="38335" y="611450"/>
                  <a:pt x="0" y="448816"/>
                </a:cubicBezTo>
                <a:cubicBezTo>
                  <a:pt x="-38335" y="286182"/>
                  <a:pt x="18502" y="182285"/>
                  <a:pt x="0" y="0"/>
                </a:cubicBezTo>
                <a:close/>
              </a:path>
              <a:path w="2303368" h="935034" fill="none" extrusionOk="0">
                <a:moveTo>
                  <a:pt x="867610" y="1051913"/>
                </a:moveTo>
                <a:cubicBezTo>
                  <a:pt x="917785" y="1153180"/>
                  <a:pt x="910501" y="1246745"/>
                  <a:pt x="985082" y="1376146"/>
                </a:cubicBezTo>
                <a:cubicBezTo>
                  <a:pt x="1059663" y="1505547"/>
                  <a:pt x="1037840" y="1605791"/>
                  <a:pt x="1102553" y="1700378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590014606">
                  <a:prstGeom prst="borderCallout1">
                    <a:avLst>
                      <a:gd name="adj1" fmla="val 112500"/>
                      <a:gd name="adj2" fmla="val 37667"/>
                      <a:gd name="adj3" fmla="val 181852"/>
                      <a:gd name="adj4" fmla="val 47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GPT 3.5 turbo (0613)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GPT 4 (0613)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Jun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662969A1-854D-6A5D-DCFE-3620EFB22CA8}"/>
              </a:ext>
            </a:extLst>
          </p:cNvPr>
          <p:cNvSpPr/>
          <p:nvPr/>
        </p:nvSpPr>
        <p:spPr>
          <a:xfrm>
            <a:off x="657225" y="5254625"/>
            <a:ext cx="1603281" cy="1193799"/>
          </a:xfrm>
          <a:custGeom>
            <a:avLst/>
            <a:gdLst>
              <a:gd name="connsiteX0" fmla="*/ 0 w 1603281"/>
              <a:gd name="connsiteY0" fmla="*/ 0 h 1193799"/>
              <a:gd name="connsiteX1" fmla="*/ 502361 w 1603281"/>
              <a:gd name="connsiteY1" fmla="*/ 0 h 1193799"/>
              <a:gd name="connsiteX2" fmla="*/ 988690 w 1603281"/>
              <a:gd name="connsiteY2" fmla="*/ 0 h 1193799"/>
              <a:gd name="connsiteX3" fmla="*/ 1603281 w 1603281"/>
              <a:gd name="connsiteY3" fmla="*/ 0 h 1193799"/>
              <a:gd name="connsiteX4" fmla="*/ 1603281 w 1603281"/>
              <a:gd name="connsiteY4" fmla="*/ 584962 h 1193799"/>
              <a:gd name="connsiteX5" fmla="*/ 1603281 w 1603281"/>
              <a:gd name="connsiteY5" fmla="*/ 1193799 h 1193799"/>
              <a:gd name="connsiteX6" fmla="*/ 1036788 w 1603281"/>
              <a:gd name="connsiteY6" fmla="*/ 1193799 h 1193799"/>
              <a:gd name="connsiteX7" fmla="*/ 534427 w 1603281"/>
              <a:gd name="connsiteY7" fmla="*/ 1193799 h 1193799"/>
              <a:gd name="connsiteX8" fmla="*/ 0 w 1603281"/>
              <a:gd name="connsiteY8" fmla="*/ 1193799 h 1193799"/>
              <a:gd name="connsiteX9" fmla="*/ 0 w 1603281"/>
              <a:gd name="connsiteY9" fmla="*/ 573024 h 1193799"/>
              <a:gd name="connsiteX10" fmla="*/ 0 w 1603281"/>
              <a:gd name="connsiteY10" fmla="*/ 0 h 1193799"/>
              <a:gd name="connsiteX0" fmla="*/ 839815 w 1603281"/>
              <a:gd name="connsiteY0" fmla="*/ -81393 h 1193799"/>
              <a:gd name="connsiteX1" fmla="*/ 1039840 w 1603281"/>
              <a:gd name="connsiteY1" fmla="*/ -597473 h 1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3281" h="1193799" extrusionOk="0">
                <a:moveTo>
                  <a:pt x="0" y="0"/>
                </a:moveTo>
                <a:cubicBezTo>
                  <a:pt x="135357" y="-55421"/>
                  <a:pt x="256639" y="8739"/>
                  <a:pt x="502361" y="0"/>
                </a:cubicBezTo>
                <a:cubicBezTo>
                  <a:pt x="748083" y="-8739"/>
                  <a:pt x="763397" y="43031"/>
                  <a:pt x="988690" y="0"/>
                </a:cubicBezTo>
                <a:cubicBezTo>
                  <a:pt x="1213983" y="-43031"/>
                  <a:pt x="1443009" y="48007"/>
                  <a:pt x="1603281" y="0"/>
                </a:cubicBezTo>
                <a:cubicBezTo>
                  <a:pt x="1636479" y="157913"/>
                  <a:pt x="1585070" y="329791"/>
                  <a:pt x="1603281" y="584962"/>
                </a:cubicBezTo>
                <a:cubicBezTo>
                  <a:pt x="1621492" y="840133"/>
                  <a:pt x="1598338" y="960141"/>
                  <a:pt x="1603281" y="1193799"/>
                </a:cubicBezTo>
                <a:cubicBezTo>
                  <a:pt x="1350803" y="1230542"/>
                  <a:pt x="1198423" y="1185103"/>
                  <a:pt x="1036788" y="1193799"/>
                </a:cubicBezTo>
                <a:cubicBezTo>
                  <a:pt x="875153" y="1202495"/>
                  <a:pt x="753201" y="1180307"/>
                  <a:pt x="534427" y="1193799"/>
                </a:cubicBezTo>
                <a:cubicBezTo>
                  <a:pt x="315653" y="1207291"/>
                  <a:pt x="225988" y="1145003"/>
                  <a:pt x="0" y="1193799"/>
                </a:cubicBezTo>
                <a:cubicBezTo>
                  <a:pt x="-31831" y="984123"/>
                  <a:pt x="38179" y="773365"/>
                  <a:pt x="0" y="573024"/>
                </a:cubicBezTo>
                <a:cubicBezTo>
                  <a:pt x="-38179" y="372684"/>
                  <a:pt x="18910" y="248094"/>
                  <a:pt x="0" y="0"/>
                </a:cubicBezTo>
                <a:close/>
              </a:path>
              <a:path w="1603281" h="1193799" fill="none" extrusionOk="0">
                <a:moveTo>
                  <a:pt x="839815" y="-81393"/>
                </a:moveTo>
                <a:cubicBezTo>
                  <a:pt x="842908" y="-208399"/>
                  <a:pt x="1013733" y="-408981"/>
                  <a:pt x="1039840" y="-59747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594157703">
                  <a:prstGeom prst="borderCallout1">
                    <a:avLst>
                      <a:gd name="adj1" fmla="val -6818"/>
                      <a:gd name="adj2" fmla="val 52381"/>
                      <a:gd name="adj3" fmla="val -50048"/>
                      <a:gd name="adj4" fmla="val 6485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DALL-E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(GPT3 based)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2021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1E64EF79-1F9F-691A-4CE0-BBC45248668D}"/>
              </a:ext>
            </a:extLst>
          </p:cNvPr>
          <p:cNvSpPr/>
          <p:nvPr/>
        </p:nvSpPr>
        <p:spPr>
          <a:xfrm>
            <a:off x="2895601" y="2781068"/>
            <a:ext cx="1905000" cy="1200382"/>
          </a:xfrm>
          <a:prstGeom prst="borderCallout1">
            <a:avLst>
              <a:gd name="adj1" fmla="val 99551"/>
              <a:gd name="adj2" fmla="val 42167"/>
              <a:gd name="adj3" fmla="val 147938"/>
              <a:gd name="adj4" fmla="val 23453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MS introduces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Azure OpenAI services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2021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3110281A-E168-D059-79E0-627A664967D9}"/>
              </a:ext>
            </a:extLst>
          </p:cNvPr>
          <p:cNvSpPr/>
          <p:nvPr/>
        </p:nvSpPr>
        <p:spPr>
          <a:xfrm>
            <a:off x="7886700" y="5618725"/>
            <a:ext cx="1905000" cy="1200382"/>
          </a:xfrm>
          <a:prstGeom prst="borderCallout1">
            <a:avLst>
              <a:gd name="adj1" fmla="val -5984"/>
              <a:gd name="adj2" fmla="val 24667"/>
              <a:gd name="adj3" fmla="val -87731"/>
              <a:gd name="adj4" fmla="val -6547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OpenAI GA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29FDF49D-06DD-CAB1-EF97-83D07A993D20}"/>
              </a:ext>
            </a:extLst>
          </p:cNvPr>
          <p:cNvSpPr/>
          <p:nvPr/>
        </p:nvSpPr>
        <p:spPr>
          <a:xfrm>
            <a:off x="10182785" y="5628642"/>
            <a:ext cx="1905000" cy="1200382"/>
          </a:xfrm>
          <a:prstGeom prst="borderCallout1">
            <a:avLst>
              <a:gd name="adj1" fmla="val -5984"/>
              <a:gd name="adj2" fmla="val 80594"/>
              <a:gd name="adj3" fmla="val -91225"/>
              <a:gd name="adj4" fmla="val 40132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OpenAI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on-your-data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3039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7DC8-7F52-1B57-6C9A-90E7B898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Open.ai vs Azure Open.ai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8987-B8AE-8396-ACCE-A53D93EF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Open.ai</a:t>
            </a:r>
          </a:p>
          <a:p>
            <a:pPr lvl="1"/>
            <a:r>
              <a:rPr lang="en-US" dirty="0" err="1"/>
              <a:t>Chatgpt</a:t>
            </a:r>
            <a:r>
              <a:rPr lang="en-US" dirty="0"/>
              <a:t> web </a:t>
            </a:r>
            <a:r>
              <a:rPr lang="en-US" dirty="0" err="1"/>
              <a:t>ui</a:t>
            </a:r>
            <a:r>
              <a:rPr lang="en-US" dirty="0"/>
              <a:t> (free and plus version, the plus version allows to use plugins) </a:t>
            </a:r>
          </a:p>
          <a:p>
            <a:pPr lvl="1"/>
            <a:r>
              <a:rPr lang="en-US" dirty="0"/>
              <a:t>Open.ai api (pay per usage)</a:t>
            </a:r>
          </a:p>
          <a:p>
            <a:pPr lvl="1"/>
            <a:r>
              <a:rPr lang="en-US" dirty="0"/>
              <a:t>Auth via api key</a:t>
            </a:r>
          </a:p>
          <a:p>
            <a:r>
              <a:rPr lang="en-US" dirty="0"/>
              <a:t>Azure Open.ai</a:t>
            </a:r>
          </a:p>
          <a:p>
            <a:pPr lvl="1"/>
            <a:r>
              <a:rPr lang="en-US" dirty="0"/>
              <a:t>Added as additional offer in the MS AI ecosystem </a:t>
            </a:r>
          </a:p>
          <a:p>
            <a:pPr lvl="1"/>
            <a:r>
              <a:rPr lang="en-US" dirty="0"/>
              <a:t>Requires submission and approval of a request form (a separate one for Gpt4 access)</a:t>
            </a:r>
          </a:p>
          <a:p>
            <a:pPr lvl="1"/>
            <a:r>
              <a:rPr lang="en-US" dirty="0"/>
              <a:t>Auth via api key or Azure Ad</a:t>
            </a:r>
          </a:p>
          <a:p>
            <a:pPr lvl="1"/>
            <a:r>
              <a:rPr lang="en-US" dirty="0"/>
              <a:t>Allows network segregation and RBAC on your azure Ai instance</a:t>
            </a:r>
          </a:p>
          <a:p>
            <a:pPr lvl="1"/>
            <a:r>
              <a:rPr lang="en-US" dirty="0"/>
              <a:t>Quotas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6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03B3-BA1E-16E9-2800-EC560FCE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Chat-completion api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8664-94A2-8444-6B7C-1CD34B76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confuse it with completion api (legacy)</a:t>
            </a:r>
          </a:p>
          <a:p>
            <a:r>
              <a:rPr lang="en-US" dirty="0"/>
              <a:t>Stateless </a:t>
            </a:r>
          </a:p>
          <a:p>
            <a:r>
              <a:rPr lang="en-US" dirty="0"/>
              <a:t>Message types </a:t>
            </a:r>
          </a:p>
          <a:p>
            <a:pPr lvl="1"/>
            <a:r>
              <a:rPr lang="en-US" i="1" dirty="0"/>
              <a:t>System messages</a:t>
            </a:r>
          </a:p>
          <a:p>
            <a:pPr lvl="1"/>
            <a:r>
              <a:rPr lang="en-US" i="1" dirty="0"/>
              <a:t>User messages</a:t>
            </a:r>
          </a:p>
          <a:p>
            <a:pPr lvl="1"/>
            <a:r>
              <a:rPr lang="en-US" i="1" dirty="0"/>
              <a:t>Assistant messages </a:t>
            </a:r>
          </a:p>
          <a:p>
            <a:r>
              <a:rPr lang="en-US" dirty="0"/>
              <a:t>Temperature (and other parameters)</a:t>
            </a:r>
          </a:p>
          <a:p>
            <a:r>
              <a:rPr lang="en-US" dirty="0"/>
              <a:t>Tokens </a:t>
            </a:r>
          </a:p>
          <a:p>
            <a:r>
              <a:rPr lang="en-US" dirty="0"/>
              <a:t>C# </a:t>
            </a:r>
            <a:r>
              <a:rPr lang="en-US" dirty="0" err="1"/>
              <a:t>Sdk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2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888A-9AAF-6CD5-780E-145AB61E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B64E-3F08-C23A-7E0C-5C470785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to 2</a:t>
            </a:r>
          </a:p>
          <a:p>
            <a:pPr lvl="1"/>
            <a:r>
              <a:rPr lang="en-US" dirty="0"/>
              <a:t>0 more deterministic (but not totally)</a:t>
            </a:r>
          </a:p>
          <a:p>
            <a:pPr lvl="1"/>
            <a:r>
              <a:rPr lang="en-US" dirty="0"/>
              <a:t>higher level of temperature : more creative (random)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Postman demo</a:t>
            </a:r>
          </a:p>
          <a:p>
            <a:endParaRPr lang="en-US" dirty="0"/>
          </a:p>
        </p:txBody>
      </p:sp>
      <p:pic>
        <p:nvPicPr>
          <p:cNvPr id="4" name="Picture 3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F8140382-9D36-2A77-EBCF-94FCFDC66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45" y="463420"/>
            <a:ext cx="2902680" cy="61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1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DC48-63F6-D415-0B7A-233170FE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17FC-4799-29D0-770B-D11BB749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906"/>
            <a:ext cx="10515600" cy="5243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Tokens are not words, roughly speaking they are syllable</a:t>
            </a:r>
          </a:p>
          <a:p>
            <a:pPr lvl="1"/>
            <a:r>
              <a:rPr lang="en-US" dirty="0"/>
              <a:t>In English tokens = words * 4/3, e.g., 3k words are 4k tokens</a:t>
            </a:r>
          </a:p>
          <a:p>
            <a:r>
              <a:rPr lang="en-US" dirty="0"/>
              <a:t>There is a limit on the size of input + output text</a:t>
            </a:r>
          </a:p>
          <a:p>
            <a:r>
              <a:rPr lang="en-US" dirty="0"/>
              <a:t>Depends on the model </a:t>
            </a:r>
          </a:p>
          <a:p>
            <a:pPr lvl="1"/>
            <a:r>
              <a:rPr lang="en-US" dirty="0"/>
              <a:t>gpt-3.5-turbo (0301/0613) : 4096</a:t>
            </a:r>
          </a:p>
          <a:p>
            <a:pPr lvl="1"/>
            <a:r>
              <a:rPr lang="en-US" dirty="0"/>
              <a:t>gpt-3.5-turbo-16k (0613) : 16384</a:t>
            </a:r>
          </a:p>
          <a:p>
            <a:pPr lvl="1"/>
            <a:r>
              <a:rPr lang="en-US" dirty="0"/>
              <a:t>gpt-4 (0314/0613) : 8192 </a:t>
            </a:r>
          </a:p>
          <a:p>
            <a:pPr lvl="1"/>
            <a:r>
              <a:rPr lang="en-US" dirty="0"/>
              <a:t>gpt-4-32k (0314/0613) : 32768 </a:t>
            </a:r>
          </a:p>
          <a:p>
            <a:r>
              <a:rPr lang="en-US" dirty="0"/>
              <a:t>Api response returns input / output tokens consumed</a:t>
            </a:r>
          </a:p>
          <a:p>
            <a:r>
              <a:rPr lang="en-US" dirty="0"/>
              <a:t>No api endpoint to calculate them upfront </a:t>
            </a:r>
          </a:p>
          <a:p>
            <a:pPr lvl="1"/>
            <a:r>
              <a:rPr lang="en-US" dirty="0"/>
              <a:t>Open AI suggests to use the </a:t>
            </a:r>
            <a:r>
              <a:rPr lang="en-US" i="1" dirty="0"/>
              <a:t>tik-token algorithm</a:t>
            </a:r>
          </a:p>
          <a:p>
            <a:pPr lvl="1"/>
            <a:r>
              <a:rPr lang="en-US" dirty="0"/>
              <a:t>libraries are available (also for .NET as </a:t>
            </a:r>
            <a:r>
              <a:rPr lang="en-US" dirty="0" err="1"/>
              <a:t>nuget</a:t>
            </a:r>
            <a:r>
              <a:rPr lang="en-US" dirty="0"/>
              <a:t> packages) to use same algorithm used by chat-completion api on server 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D74E-EA8B-4E08-F6F9-8EDC6EC7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history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096B-E436-7D43-D9AC-D79D0775E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Chat-completion api is stateless</a:t>
            </a:r>
          </a:p>
          <a:p>
            <a:pPr lvl="1"/>
            <a:r>
              <a:rPr lang="en-US" dirty="0"/>
              <a:t>You need to provide as input the previous conversation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C0481-9505-CA4E-19FA-273018FDFE80}"/>
              </a:ext>
            </a:extLst>
          </p:cNvPr>
          <p:cNvSpPr txBox="1"/>
          <p:nvPr/>
        </p:nvSpPr>
        <p:spPr>
          <a:xfrm>
            <a:off x="1189664" y="2672239"/>
            <a:ext cx="9154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Q1</a:t>
            </a:r>
            <a:r>
              <a:rPr lang="en-US" sz="1400" dirty="0"/>
              <a:t>: {"messages":     [</a:t>
            </a:r>
          </a:p>
          <a:p>
            <a:r>
              <a:rPr lang="en-US" sz="1400" dirty="0"/>
              <a:t>        {"role": "user", "content": "Who won second world war?"}</a:t>
            </a:r>
          </a:p>
          <a:p>
            <a:r>
              <a:rPr lang="en-US" sz="1400" dirty="0"/>
              <a:t>   ]</a:t>
            </a:r>
          </a:p>
          <a:p>
            <a:r>
              <a:rPr lang="en-US" sz="1400" dirty="0"/>
              <a:t>}</a:t>
            </a:r>
          </a:p>
          <a:p>
            <a:r>
              <a:rPr lang="en-US" sz="1400" b="1" dirty="0"/>
              <a:t>A1</a:t>
            </a:r>
            <a:r>
              <a:rPr lang="en-US" sz="1400" dirty="0"/>
              <a:t>: {"message": {</a:t>
            </a:r>
          </a:p>
          <a:p>
            <a:r>
              <a:rPr lang="en-US" sz="1400" dirty="0"/>
              <a:t>                "role": "assistant",</a:t>
            </a:r>
          </a:p>
          <a:p>
            <a:r>
              <a:rPr lang="en-US" sz="1400" b="1" dirty="0"/>
              <a:t>                "content": "The Allied Powers, led by the United States .."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-----------------------------------------------</a:t>
            </a:r>
          </a:p>
          <a:p>
            <a:r>
              <a:rPr lang="en-US" sz="1400" b="1" dirty="0"/>
              <a:t>Q2</a:t>
            </a:r>
            <a:r>
              <a:rPr lang="en-US" sz="1400" dirty="0"/>
              <a:t>: {"messages":    [</a:t>
            </a:r>
          </a:p>
          <a:p>
            <a:r>
              <a:rPr lang="en-US" sz="1400" dirty="0"/>
              <a:t>      {"role": "user", "content": "Who won second world war?"},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{ "role": "assistant", "content": "The Allied Powers, led by the United States .." },</a:t>
            </a:r>
          </a:p>
          <a:p>
            <a:r>
              <a:rPr lang="en-US" sz="1400" dirty="0"/>
              <a:t>      {"role": "user", "content": "and who lost it ?"}</a:t>
            </a:r>
          </a:p>
          <a:p>
            <a:r>
              <a:rPr lang="en-US" sz="1400" dirty="0"/>
              <a:t>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19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d38f7c5-8395-4346-97e3-960b3861d380}" enabled="1" method="Privilege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2622</Words>
  <Application>Microsoft Office PowerPoint</Application>
  <PresentationFormat>Widescreen</PresentationFormat>
  <Paragraphs>299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SFMono-Regular</vt:lpstr>
      <vt:lpstr>Times New Roman</vt:lpstr>
      <vt:lpstr>Office Theme</vt:lpstr>
      <vt:lpstr>Build your domain expert chatbot using  azure open.ai and c#</vt:lpstr>
      <vt:lpstr>November 30, 2022</vt:lpstr>
      <vt:lpstr>Chat-completion rest api a first look </vt:lpstr>
      <vt:lpstr>OpenAI GPT history</vt:lpstr>
      <vt:lpstr>Open.ai vs Azure Open.ai</vt:lpstr>
      <vt:lpstr>Chat-completion api endpoint</vt:lpstr>
      <vt:lpstr>Temperature</vt:lpstr>
      <vt:lpstr>Tokens</vt:lpstr>
      <vt:lpstr>Conversation history management</vt:lpstr>
      <vt:lpstr>Application layout</vt:lpstr>
      <vt:lpstr>Chatbot on your data</vt:lpstr>
      <vt:lpstr>What "the hell" are embeddings ?</vt:lpstr>
      <vt:lpstr>Embedding "similarity"</vt:lpstr>
      <vt:lpstr>And now some math</vt:lpstr>
      <vt:lpstr>PowerPoint Presentation</vt:lpstr>
      <vt:lpstr>Note on Cosine proximity</vt:lpstr>
      <vt:lpstr>How can embeddings can help me then? a) Chatbot up-front setup </vt:lpstr>
      <vt:lpstr>About document preparation  / splitting</vt:lpstr>
      <vt:lpstr>Embeddings / Documents storage</vt:lpstr>
      <vt:lpstr>How can embeddings can help me then? b) user question arrives to "your" ChatBot</vt:lpstr>
      <vt:lpstr>Application layout</vt:lpstr>
      <vt:lpstr>System message for chatbot</vt:lpstr>
      <vt:lpstr>Application layout</vt:lpstr>
      <vt:lpstr>Multilanguage support</vt:lpstr>
      <vt:lpstr>Application layout</vt:lpstr>
      <vt:lpstr>Houston, we have a problem </vt:lpstr>
      <vt:lpstr>Application layout</vt:lpstr>
      <vt:lpstr>Keep input token count under control</vt:lpstr>
      <vt:lpstr>Application layout</vt:lpstr>
      <vt:lpstr>Azure OpenAI on your data</vt:lpstr>
      <vt:lpstr>Azure OpenAI on your data</vt:lpstr>
      <vt:lpstr>MS Semantic Kernel</vt:lpstr>
      <vt:lpstr>Ad-hoc or out of the shelf solution, or in between (MS Semantic Kernel)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32</cp:revision>
  <dcterms:created xsi:type="dcterms:W3CDTF">2023-05-23T12:45:11Z</dcterms:created>
  <dcterms:modified xsi:type="dcterms:W3CDTF">2023-09-15T15:45:20Z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Theme:9</vt:lpwstr>
  </property>
  <property fmtid="{D5CDD505-2E9C-101B-9397-08002B2CF9AE}" pid="3" name="ClassificationContentMarkingFooterText">
    <vt:lpwstr>Sensitivity: Public</vt:lpwstr>
  </property>
</Properties>
</file>