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08" r:id="rId2"/>
    <p:sldMasterId id="2147483672" r:id="rId3"/>
    <p:sldMasterId id="2147483684" r:id="rId4"/>
  </p:sldMasterIdLst>
  <p:handoutMasterIdLst>
    <p:handoutMasterId r:id="rId40"/>
  </p:handoutMasterIdLst>
  <p:sldIdLst>
    <p:sldId id="256" r:id="rId5"/>
    <p:sldId id="317" r:id="rId6"/>
    <p:sldId id="264" r:id="rId7"/>
    <p:sldId id="266" r:id="rId8"/>
    <p:sldId id="267" r:id="rId9"/>
    <p:sldId id="268" r:id="rId10"/>
    <p:sldId id="269" r:id="rId11"/>
    <p:sldId id="271" r:id="rId12"/>
    <p:sldId id="272" r:id="rId13"/>
    <p:sldId id="315" r:id="rId14"/>
    <p:sldId id="313" r:id="rId15"/>
    <p:sldId id="316" r:id="rId16"/>
    <p:sldId id="270" r:id="rId17"/>
    <p:sldId id="273" r:id="rId18"/>
    <p:sldId id="274" r:id="rId19"/>
    <p:sldId id="275" r:id="rId20"/>
    <p:sldId id="276" r:id="rId21"/>
    <p:sldId id="291" r:id="rId22"/>
    <p:sldId id="292" r:id="rId23"/>
    <p:sldId id="257" r:id="rId24"/>
    <p:sldId id="298" r:id="rId25"/>
    <p:sldId id="297" r:id="rId26"/>
    <p:sldId id="299" r:id="rId27"/>
    <p:sldId id="300" r:id="rId28"/>
    <p:sldId id="301" r:id="rId29"/>
    <p:sldId id="302" r:id="rId30"/>
    <p:sldId id="303" r:id="rId31"/>
    <p:sldId id="304" r:id="rId32"/>
    <p:sldId id="305" r:id="rId33"/>
    <p:sldId id="310" r:id="rId34"/>
    <p:sldId id="308" r:id="rId35"/>
    <p:sldId id="314" r:id="rId36"/>
    <p:sldId id="261" r:id="rId37"/>
    <p:sldId id="263" r:id="rId38"/>
    <p:sldId id="262"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302" autoAdjust="0"/>
  </p:normalViewPr>
  <p:slideViewPr>
    <p:cSldViewPr snapToGrid="0">
      <p:cViewPr varScale="1">
        <p:scale>
          <a:sx n="86" d="100"/>
          <a:sy n="86" d="100"/>
        </p:scale>
        <p:origin x="88" y="6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14/10/2023</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6.jpg"/><Relationship Id="rId4" Type="http://schemas.openxmlformats.org/officeDocument/2006/relationships/image" Target="../media/image5.jpe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F81-F2D9-F8F2-A738-EE488EE32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6876-547A-767E-B2A7-DC0900468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2A9CE-AEEB-7ACF-CB5F-45B37C59B4A5}"/>
              </a:ext>
            </a:extLst>
          </p:cNvPr>
          <p:cNvSpPr>
            <a:spLocks noGrp="1"/>
          </p:cNvSpPr>
          <p:nvPr>
            <p:ph type="dt" sz="half" idx="10"/>
          </p:nvPr>
        </p:nvSpPr>
        <p:spPr/>
        <p:txBody>
          <a:bodyPr/>
          <a:lstStyle/>
          <a:p>
            <a:fld id="{A73219E7-05B6-4637-82E9-CF903832277D}" type="datetimeFigureOut">
              <a:rPr lang="en-US" smtClean="0"/>
              <a:t>10/14/2023</a:t>
            </a:fld>
            <a:endParaRPr lang="en-US"/>
          </a:p>
        </p:txBody>
      </p:sp>
      <p:sp>
        <p:nvSpPr>
          <p:cNvPr id="5" name="Footer Placeholder 4">
            <a:extLst>
              <a:ext uri="{FF2B5EF4-FFF2-40B4-BE49-F238E27FC236}">
                <a16:creationId xmlns:a16="http://schemas.microsoft.com/office/drawing/2014/main" id="{0CE5892B-42B2-3127-DDF5-F8EB70D00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8E97-0ECC-80DB-3404-956F54A47443}"/>
              </a:ext>
            </a:extLst>
          </p:cNvPr>
          <p:cNvSpPr>
            <a:spLocks noGrp="1"/>
          </p:cNvSpPr>
          <p:nvPr>
            <p:ph type="sldNum" sz="quarter" idx="12"/>
          </p:nvPr>
        </p:nvSpPr>
        <p:spPr/>
        <p:txBody>
          <a:bodyPr/>
          <a:lstStyle/>
          <a:p>
            <a:fld id="{96343815-18D1-4788-A16E-FD1D4F03835C}" type="slidenum">
              <a:rPr lang="en-US" smtClean="0"/>
              <a:t>‹#›</a:t>
            </a:fld>
            <a:endParaRPr lang="en-US"/>
          </a:p>
        </p:txBody>
      </p:sp>
    </p:spTree>
    <p:extLst>
      <p:ext uri="{BB962C8B-B14F-4D97-AF65-F5344CB8AC3E}">
        <p14:creationId xmlns:p14="http://schemas.microsoft.com/office/powerpoint/2010/main" val="41827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
        <p:nvSpPr>
          <p:cNvPr id="9" name="TextBox 8">
            <a:extLst>
              <a:ext uri="{FF2B5EF4-FFF2-40B4-BE49-F238E27FC236}">
                <a16:creationId xmlns:a16="http://schemas.microsoft.com/office/drawing/2014/main" id="{F4C0D0F1-B029-2941-2AD7-2211F00D6D38}"/>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
        <p:nvSpPr>
          <p:cNvPr id="7" name="TextBox 6">
            <a:extLst>
              <a:ext uri="{FF2B5EF4-FFF2-40B4-BE49-F238E27FC236}">
                <a16:creationId xmlns:a16="http://schemas.microsoft.com/office/drawing/2014/main" id="{C51036C3-2B42-CE8C-FC7D-E1BD839BA696}"/>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
        <p:nvSpPr>
          <p:cNvPr id="8" name="TextBox 7">
            <a:extLst>
              <a:ext uri="{FF2B5EF4-FFF2-40B4-BE49-F238E27FC236}">
                <a16:creationId xmlns:a16="http://schemas.microsoft.com/office/drawing/2014/main" id="{0DB6F03D-54D7-2D6B-5882-566130E8EF0D}"/>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3" name="TextBox 2">
            <a:extLst>
              <a:ext uri="{FF2B5EF4-FFF2-40B4-BE49-F238E27FC236}">
                <a16:creationId xmlns:a16="http://schemas.microsoft.com/office/drawing/2014/main" id="{B37C0D1C-C372-0244-5A80-376C4E030CB2}"/>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munity.openai.com/t/embeddings-and-cosine-similarity/17761/10"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devblogs.microsoft.com/azure-sql/vector-similarity-search-with-azure-sql-database-and-openai/"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4273182" y="981897"/>
            <a:ext cx="7812800" cy="3042388"/>
          </a:xfrm>
        </p:spPr>
        <p:txBody>
          <a:bodyPr/>
          <a:lstStyle/>
          <a:p>
            <a:r>
              <a:rPr lang="en-US" dirty="0"/>
              <a:t>Build your domain expert chatbot using </a:t>
            </a:r>
            <a:br>
              <a:rPr lang="en-US" dirty="0"/>
            </a:br>
            <a:r>
              <a:rPr lang="en-US" dirty="0"/>
              <a:t>azure open.ai and </a:t>
            </a:r>
            <a:r>
              <a:rPr lang="en-US" dirty="0" err="1"/>
              <a:t>c#</a:t>
            </a:r>
            <a:r>
              <a:rPr lang="en-US" dirty="0"/>
              <a:t> (R.A.G.)</a:t>
            </a:r>
            <a:endParaRPr lang="it-IT" dirty="0"/>
          </a:p>
        </p:txBody>
      </p:sp>
      <p:sp>
        <p:nvSpPr>
          <p:cNvPr id="2" name="Titolo 3">
            <a:extLst>
              <a:ext uri="{FF2B5EF4-FFF2-40B4-BE49-F238E27FC236}">
                <a16:creationId xmlns:a16="http://schemas.microsoft.com/office/drawing/2014/main" id="{EE9FFB28-0C5E-7BC5-B50D-B2BFD36B73C2}"/>
              </a:ext>
            </a:extLst>
          </p:cNvPr>
          <p:cNvSpPr txBox="1">
            <a:spLocks/>
          </p:cNvSpPr>
          <p:nvPr/>
        </p:nvSpPr>
        <p:spPr>
          <a:xfrm>
            <a:off x="4273182" y="2905727"/>
            <a:ext cx="7812800" cy="1627517"/>
          </a:xfrm>
          <a:prstGeom prst="rect">
            <a:avLst/>
          </a:prstGeom>
        </p:spPr>
        <p:txBody>
          <a:bodyPr spcFirstLastPara="1" wrap="square" lIns="91425" tIns="91425" rIns="91425" bIns="91425" anchor="b" anchorCtr="0"/>
          <a:lstStyle>
            <a:lvl1pPr lvl="0" algn="r" defTabSz="914400" rtl="0" eaLnBrk="1" latinLnBrk="0" hangingPunct="1">
              <a:lnSpc>
                <a:spcPct val="90000"/>
              </a:lnSpc>
              <a:spcBef>
                <a:spcPts val="0"/>
              </a:spcBef>
              <a:spcAft>
                <a:spcPts val="0"/>
              </a:spcAft>
              <a:buClr>
                <a:srgbClr val="FFFFFF"/>
              </a:buClr>
              <a:buSzPts val="4800"/>
              <a:buNone/>
              <a:defRPr sz="6600" kern="1200">
                <a:solidFill>
                  <a:srgbClr val="FFFFFF"/>
                </a:solidFill>
                <a:latin typeface="+mj-lt"/>
                <a:ea typeface="+mj-ea"/>
                <a:cs typeface="+mj-cs"/>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sz="4000" dirty="0"/>
              <a:t>Enrico Sabbadin MSC</a:t>
            </a:r>
          </a:p>
        </p:txBody>
      </p:sp>
    </p:spTree>
    <p:extLst>
      <p:ext uri="{BB962C8B-B14F-4D97-AF65-F5344CB8AC3E}">
        <p14:creationId xmlns:p14="http://schemas.microsoft.com/office/powerpoint/2010/main" val="40480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67943-CCF2-F0B4-E77F-C1D3A140C4C0}"/>
              </a:ext>
            </a:extLst>
          </p:cNvPr>
          <p:cNvSpPr>
            <a:spLocks noGrp="1"/>
          </p:cNvSpPr>
          <p:nvPr>
            <p:ph idx="1"/>
          </p:nvPr>
        </p:nvSpPr>
        <p:spPr/>
        <p:txBody>
          <a:bodyPr/>
          <a:lstStyle/>
          <a:p>
            <a:r>
              <a:rPr lang="en-US" dirty="0"/>
              <a:t>DEMO : meet Emma</a:t>
            </a:r>
          </a:p>
        </p:txBody>
      </p:sp>
      <p:sp>
        <p:nvSpPr>
          <p:cNvPr id="3" name="Title 2">
            <a:extLst>
              <a:ext uri="{FF2B5EF4-FFF2-40B4-BE49-F238E27FC236}">
                <a16:creationId xmlns:a16="http://schemas.microsoft.com/office/drawing/2014/main" id="{95947B0C-28BC-55CD-B0BC-BCEBCBCB32F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025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B8873-26E7-E8FF-084E-CCD195889814}"/>
              </a:ext>
            </a:extLst>
          </p:cNvPr>
          <p:cNvSpPr>
            <a:spLocks noGrp="1"/>
          </p:cNvSpPr>
          <p:nvPr>
            <p:ph idx="1"/>
          </p:nvPr>
        </p:nvSpPr>
        <p:spPr/>
        <p:txBody>
          <a:bodyPr/>
          <a:lstStyle/>
          <a:p>
            <a:r>
              <a:rPr lang="en-US" dirty="0"/>
              <a:t>Information (text document) can be provided to the </a:t>
            </a:r>
            <a:r>
              <a:rPr lang="en-US" dirty="0" err="1"/>
              <a:t>ChatGpt</a:t>
            </a:r>
            <a:r>
              <a:rPr lang="en-US" dirty="0"/>
              <a:t> along with the user question. </a:t>
            </a:r>
            <a:r>
              <a:rPr lang="en-US" dirty="0" err="1"/>
              <a:t>ChatGpt</a:t>
            </a:r>
            <a:r>
              <a:rPr lang="en-US" dirty="0"/>
              <a:t> will use them to answer user question</a:t>
            </a:r>
          </a:p>
          <a:p>
            <a:pPr lvl="1"/>
            <a:r>
              <a:rPr lang="en-US" dirty="0"/>
              <a:t>To provide info </a:t>
            </a:r>
            <a:r>
              <a:rPr lang="en-US" dirty="0" err="1"/>
              <a:t>ChatGpt</a:t>
            </a:r>
            <a:r>
              <a:rPr lang="en-US" dirty="0"/>
              <a:t> is not aware about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
        <p:nvSpPr>
          <p:cNvPr id="3" name="Title 2">
            <a:extLst>
              <a:ext uri="{FF2B5EF4-FFF2-40B4-BE49-F238E27FC236}">
                <a16:creationId xmlns:a16="http://schemas.microsoft.com/office/drawing/2014/main" id="{85A05C9E-C0FF-75DB-79F5-E298A876196E}"/>
              </a:ext>
            </a:extLst>
          </p:cNvPr>
          <p:cNvSpPr>
            <a:spLocks noGrp="1"/>
          </p:cNvSpPr>
          <p:nvPr>
            <p:ph type="title"/>
          </p:nvPr>
        </p:nvSpPr>
        <p:spPr/>
        <p:txBody>
          <a:bodyPr>
            <a:normAutofit fontScale="90000"/>
          </a:bodyPr>
          <a:lstStyle/>
          <a:p>
            <a:r>
              <a:rPr lang="en-US" dirty="0"/>
              <a:t>Provide context with the question</a:t>
            </a:r>
          </a:p>
        </p:txBody>
      </p:sp>
      <p:sp>
        <p:nvSpPr>
          <p:cNvPr id="5" name="TextBox 4">
            <a:extLst>
              <a:ext uri="{FF2B5EF4-FFF2-40B4-BE49-F238E27FC236}">
                <a16:creationId xmlns:a16="http://schemas.microsoft.com/office/drawing/2014/main" id="{DCA778A9-46E8-AE1E-0036-39C764828573}"/>
              </a:ext>
            </a:extLst>
          </p:cNvPr>
          <p:cNvSpPr txBox="1"/>
          <p:nvPr/>
        </p:nvSpPr>
        <p:spPr>
          <a:xfrm>
            <a:off x="821092" y="2920682"/>
            <a:ext cx="8089641" cy="1200329"/>
          </a:xfrm>
          <a:prstGeom prst="rect">
            <a:avLst/>
          </a:prstGeom>
          <a:noFill/>
        </p:spPr>
        <p:txBody>
          <a:bodyPr wrap="square">
            <a:spAutoFit/>
          </a:bodyPr>
          <a:lstStyle/>
          <a:p>
            <a:r>
              <a:rPr lang="en-US" sz="1800" dirty="0"/>
              <a:t>{"messages":     [</a:t>
            </a:r>
          </a:p>
          <a:p>
            <a:r>
              <a:rPr lang="en-US" sz="1800" dirty="0"/>
              <a:t>        {"role": "user", "content": "&lt;some information about </a:t>
            </a:r>
            <a:r>
              <a:rPr lang="en-US" sz="1800" dirty="0" err="1"/>
              <a:t>AzureDay</a:t>
            </a:r>
            <a:r>
              <a:rPr lang="en-US" sz="1800" dirty="0"/>
              <a:t> 2023&gt;"}</a:t>
            </a:r>
          </a:p>
          <a:p>
            <a:r>
              <a:rPr lang="en-US" sz="1800" dirty="0"/>
              <a:t>        {"role": "user", "content": "Where Azure Day 2023 take place?"}</a:t>
            </a:r>
          </a:p>
          <a:p>
            <a:r>
              <a:rPr lang="en-US" sz="1800" dirty="0"/>
              <a:t>   ]</a:t>
            </a:r>
          </a:p>
        </p:txBody>
      </p:sp>
    </p:spTree>
    <p:extLst>
      <p:ext uri="{BB962C8B-B14F-4D97-AF65-F5344CB8AC3E}">
        <p14:creationId xmlns:p14="http://schemas.microsoft.com/office/powerpoint/2010/main" val="179803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93968-DE06-D5E0-3242-F38D8C95C8A5}"/>
              </a:ext>
            </a:extLst>
          </p:cNvPr>
          <p:cNvSpPr>
            <a:spLocks noGrp="1"/>
          </p:cNvSpPr>
          <p:nvPr>
            <p:ph idx="1"/>
          </p:nvPr>
        </p:nvSpPr>
        <p:spPr/>
        <p:txBody>
          <a:bodyPr/>
          <a:lstStyle/>
          <a:p>
            <a:r>
              <a:rPr lang="en-US" dirty="0"/>
              <a:t>POSTMAN DEMO</a:t>
            </a:r>
          </a:p>
          <a:p>
            <a:endParaRPr lang="en-US" dirty="0"/>
          </a:p>
        </p:txBody>
      </p:sp>
      <p:sp>
        <p:nvSpPr>
          <p:cNvPr id="3" name="Title 2">
            <a:extLst>
              <a:ext uri="{FF2B5EF4-FFF2-40B4-BE49-F238E27FC236}">
                <a16:creationId xmlns:a16="http://schemas.microsoft.com/office/drawing/2014/main" id="{65A90DA3-41F0-ED74-A7A3-D8C1FD4F3077}"/>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3672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C9F9-9C3E-5A9A-6909-5C31580274EF}"/>
              </a:ext>
            </a:extLst>
          </p:cNvPr>
          <p:cNvSpPr>
            <a:spLocks noGrp="1"/>
          </p:cNvSpPr>
          <p:nvPr>
            <p:ph idx="1"/>
          </p:nvPr>
        </p:nvSpPr>
        <p:spPr>
          <a:xfrm>
            <a:off x="576776" y="1314157"/>
            <a:ext cx="11205922" cy="5053592"/>
          </a:xfrm>
        </p:spPr>
        <p:txBody>
          <a:bodyPr>
            <a:normAutofit fontScale="92500" lnSpcReduction="20000"/>
          </a:bodyPr>
          <a:lstStyle/>
          <a:p>
            <a:r>
              <a:rPr lang="en-US" dirty="0"/>
              <a:t>Chatgpt internally "reasons" in tokens</a:t>
            </a:r>
          </a:p>
          <a:p>
            <a:pPr lvl="1"/>
            <a:r>
              <a:rPr lang="en-US" dirty="0"/>
              <a:t>Tokens are related to words but are not words, roughly speaking,</a:t>
            </a:r>
            <a:br>
              <a:rPr lang="en-US" dirty="0"/>
            </a:br>
            <a:r>
              <a:rPr lang="en-US" dirty="0"/>
              <a:t>they are </a:t>
            </a:r>
            <a:r>
              <a:rPr lang="en-US" i="1" dirty="0"/>
              <a:t>syllable</a:t>
            </a:r>
          </a:p>
          <a:p>
            <a:pPr lvl="1"/>
            <a:r>
              <a:rPr lang="en-US" dirty="0"/>
              <a:t>In English tokens = words * 4/3, e.g., 3k words are 4k tokens</a:t>
            </a:r>
          </a:p>
          <a:p>
            <a:r>
              <a:rPr lang="en-US" b="1" i="1" dirty="0"/>
              <a:t>Each model has a limit on the size of input + output tokens (and hence text)</a:t>
            </a:r>
          </a:p>
          <a:p>
            <a:r>
              <a:rPr lang="en-US" dirty="0"/>
              <a:t>Models </a:t>
            </a:r>
          </a:p>
          <a:p>
            <a:pPr lvl="1"/>
            <a:r>
              <a:rPr lang="en-US" dirty="0"/>
              <a:t>gpt-3.5-turbo (0301/0613) : 4096</a:t>
            </a:r>
          </a:p>
          <a:p>
            <a:pPr lvl="1"/>
            <a:r>
              <a:rPr lang="en-US" dirty="0"/>
              <a:t>gpt-3.5-turbo-16k (0613) : </a:t>
            </a:r>
            <a:r>
              <a:rPr lang="en-US" b="1" dirty="0"/>
              <a:t>16384</a:t>
            </a:r>
          </a:p>
          <a:p>
            <a:pPr lvl="1"/>
            <a:r>
              <a:rPr lang="en-US" dirty="0"/>
              <a:t>gpt-4 (0314/0613) : 8192 </a:t>
            </a:r>
          </a:p>
          <a:p>
            <a:pPr lvl="1"/>
            <a:r>
              <a:rPr lang="en-US" dirty="0"/>
              <a:t>gpt-4-32k (0314/0613) : </a:t>
            </a:r>
            <a:r>
              <a:rPr lang="en-US" b="1" dirty="0"/>
              <a:t>32768</a:t>
            </a:r>
            <a:r>
              <a:rPr lang="en-US" dirty="0"/>
              <a:t> </a:t>
            </a:r>
          </a:p>
          <a:p>
            <a:r>
              <a:rPr lang="en-US" dirty="0"/>
              <a:t>Api response returns input / output tokens consumed</a:t>
            </a:r>
          </a:p>
          <a:p>
            <a:r>
              <a:rPr lang="en-US" dirty="0"/>
              <a:t>No api endpoint to calculate them upfront </a:t>
            </a:r>
          </a:p>
          <a:p>
            <a:pPr lvl="1"/>
            <a:r>
              <a:rPr lang="en-US" dirty="0"/>
              <a:t>Open AI suggests to use the </a:t>
            </a:r>
            <a:r>
              <a:rPr lang="en-US" i="1" dirty="0"/>
              <a:t>tik-token algorithm</a:t>
            </a:r>
          </a:p>
          <a:p>
            <a:pPr lvl="1"/>
            <a:r>
              <a:rPr lang="en-US" dirty="0"/>
              <a:t>Libraries are available (also for .NET as </a:t>
            </a:r>
            <a:r>
              <a:rPr lang="en-US" dirty="0" err="1"/>
              <a:t>nuget</a:t>
            </a:r>
            <a:r>
              <a:rPr lang="en-US" dirty="0"/>
              <a:t> packages) to use same algorithm used by chat-completion api on server side</a:t>
            </a:r>
          </a:p>
          <a:p>
            <a:endParaRPr lang="en-US" dirty="0"/>
          </a:p>
        </p:txBody>
      </p:sp>
      <p:sp>
        <p:nvSpPr>
          <p:cNvPr id="3" name="Title 2">
            <a:extLst>
              <a:ext uri="{FF2B5EF4-FFF2-40B4-BE49-F238E27FC236}">
                <a16:creationId xmlns:a16="http://schemas.microsoft.com/office/drawing/2014/main" id="{A372DE64-3EFA-AC3E-4611-B737780453DD}"/>
              </a:ext>
            </a:extLst>
          </p:cNvPr>
          <p:cNvSpPr>
            <a:spLocks noGrp="1"/>
          </p:cNvSpPr>
          <p:nvPr>
            <p:ph type="title"/>
          </p:nvPr>
        </p:nvSpPr>
        <p:spPr/>
        <p:txBody>
          <a:bodyPr>
            <a:normAutofit fontScale="90000"/>
          </a:bodyPr>
          <a:lstStyle/>
          <a:p>
            <a:r>
              <a:rPr lang="en-US" dirty="0"/>
              <a:t>Tokens</a:t>
            </a:r>
          </a:p>
        </p:txBody>
      </p:sp>
    </p:spTree>
    <p:extLst>
      <p:ext uri="{BB962C8B-B14F-4D97-AF65-F5344CB8AC3E}">
        <p14:creationId xmlns:p14="http://schemas.microsoft.com/office/powerpoint/2010/main" val="32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DBEE4-6B6C-2C4D-EDF2-EC40A59A723C}"/>
              </a:ext>
            </a:extLst>
          </p:cNvPr>
          <p:cNvSpPr>
            <a:spLocks noGrp="1"/>
          </p:cNvSpPr>
          <p:nvPr>
            <p:ph idx="1"/>
          </p:nvPr>
        </p:nvSpPr>
        <p:spPr/>
        <p:txBody>
          <a:bodyPr>
            <a:normAutofit lnSpcReduction="10000"/>
          </a:bodyPr>
          <a:lstStyle/>
          <a:p>
            <a:r>
              <a:rPr lang="en-US" dirty="0"/>
              <a:t>Technical word or this technique is: </a:t>
            </a:r>
            <a:br>
              <a:rPr lang="en-US" dirty="0"/>
            </a:br>
            <a:r>
              <a:rPr lang="en-US" i="1" dirty="0"/>
              <a:t>"Retrieval Augmented Generation" </a:t>
            </a:r>
          </a:p>
          <a:p>
            <a:r>
              <a:rPr lang="en-US" dirty="0"/>
              <a:t>As we saw, it's possible to provide as part of the input, as user message(s), </a:t>
            </a:r>
            <a:r>
              <a:rPr lang="en-US" b="1" i="1" dirty="0"/>
              <a:t>text </a:t>
            </a:r>
            <a:r>
              <a:rPr lang="en-US" dirty="0"/>
              <a:t>that contains relevant information for the AI to answer the user question.</a:t>
            </a:r>
            <a:br>
              <a:rPr lang="en-US" dirty="0"/>
            </a:br>
            <a:endParaRPr lang="en-US" dirty="0"/>
          </a:p>
          <a:p>
            <a:pPr marL="457200" lvl="1" indent="0">
              <a:buNone/>
            </a:pPr>
            <a:r>
              <a:rPr lang="en-US" i="1" dirty="0"/>
              <a:t>Sounds easy, but if my chatbot must work on a list of document whose size is greater than the model token limit ? </a:t>
            </a:r>
            <a:br>
              <a:rPr lang="en-US" i="1" dirty="0"/>
            </a:br>
            <a:r>
              <a:rPr lang="en-US" i="1" dirty="0"/>
              <a:t>Ok, I can chunk my documentation in smaller pieces, but .. </a:t>
            </a:r>
            <a:br>
              <a:rPr lang="en-US" i="1" dirty="0"/>
            </a:br>
            <a:r>
              <a:rPr lang="en-US" b="1" i="1" dirty="0"/>
              <a:t>How do I extract among all the chunks all the ones relevant to the specific user question ? </a:t>
            </a:r>
          </a:p>
          <a:p>
            <a:pPr marL="457200" lvl="1" indent="0">
              <a:buNone/>
            </a:pPr>
            <a:endParaRPr lang="en-US" dirty="0"/>
          </a:p>
          <a:p>
            <a:pPr marL="457200" lvl="1" indent="0">
              <a:buNone/>
            </a:pPr>
            <a:r>
              <a:rPr lang="en-US" b="1" i="1" dirty="0"/>
              <a:t>Time to get to know embeddings … </a:t>
            </a:r>
            <a:r>
              <a:rPr lang="en-US" b="1" i="1" dirty="0">
                <a:sym typeface="Wingdings" panose="05000000000000000000" pitchFamily="2" charset="2"/>
              </a:rPr>
              <a:t></a:t>
            </a:r>
            <a:endParaRPr lang="en-US" b="1" i="1" dirty="0"/>
          </a:p>
          <a:p>
            <a:endParaRPr lang="en-US" dirty="0"/>
          </a:p>
        </p:txBody>
      </p:sp>
      <p:sp>
        <p:nvSpPr>
          <p:cNvPr id="3" name="Title 2">
            <a:extLst>
              <a:ext uri="{FF2B5EF4-FFF2-40B4-BE49-F238E27FC236}">
                <a16:creationId xmlns:a16="http://schemas.microsoft.com/office/drawing/2014/main" id="{A668DFE5-99C5-BF2B-D3E6-ACC6FBC19B05}"/>
              </a:ext>
            </a:extLst>
          </p:cNvPr>
          <p:cNvSpPr>
            <a:spLocks noGrp="1"/>
          </p:cNvSpPr>
          <p:nvPr>
            <p:ph type="title"/>
          </p:nvPr>
        </p:nvSpPr>
        <p:spPr/>
        <p:txBody>
          <a:bodyPr>
            <a:normAutofit fontScale="90000"/>
          </a:bodyPr>
          <a:lstStyle/>
          <a:p>
            <a:r>
              <a:rPr lang="en-US" dirty="0"/>
              <a:t>Chatbot on your data</a:t>
            </a:r>
          </a:p>
        </p:txBody>
      </p:sp>
    </p:spTree>
    <p:extLst>
      <p:ext uri="{BB962C8B-B14F-4D97-AF65-F5344CB8AC3E}">
        <p14:creationId xmlns:p14="http://schemas.microsoft.com/office/powerpoint/2010/main" val="35205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88092-6C5B-6636-7814-1EC092712A71}"/>
              </a:ext>
            </a:extLst>
          </p:cNvPr>
          <p:cNvSpPr>
            <a:spLocks noGrp="1"/>
          </p:cNvSpPr>
          <p:nvPr>
            <p:ph idx="1"/>
          </p:nvPr>
        </p:nvSpPr>
        <p:spPr/>
        <p:txBody>
          <a:bodyPr/>
          <a:lstStyle/>
          <a:p>
            <a:r>
              <a:rPr lang="en-US" dirty="0"/>
              <a:t>An embedding model converts a block of text into a </a:t>
            </a:r>
            <a:br>
              <a:rPr lang="en-US" dirty="0"/>
            </a:br>
            <a:r>
              <a:rPr lang="en-US" dirty="0"/>
              <a:t>vector (array) of numbers (floats) that </a:t>
            </a:r>
            <a:r>
              <a:rPr lang="en-US" b="1" i="1" dirty="0"/>
              <a:t>"captures" the context/meaning of the provided text</a:t>
            </a:r>
          </a:p>
          <a:p>
            <a:pPr lvl="1"/>
            <a:r>
              <a:rPr lang="en-US" i="1" dirty="0"/>
              <a:t>text-embedding-ada-002</a:t>
            </a:r>
            <a:r>
              <a:rPr lang="en-US" dirty="0"/>
              <a:t> is currently recommended one (1536 elements )</a:t>
            </a:r>
          </a:p>
          <a:p>
            <a:pPr lvl="1"/>
            <a:r>
              <a:rPr lang="en-US" dirty="0"/>
              <a:t>Exposed as an api endpoint by open ai  / azure open ai</a:t>
            </a:r>
          </a:p>
          <a:p>
            <a:r>
              <a:rPr lang="en-US" dirty="0"/>
              <a:t>Array and vector terms can be used </a:t>
            </a:r>
            <a:br>
              <a:rPr lang="en-US" dirty="0"/>
            </a:br>
            <a:r>
              <a:rPr lang="en-US" dirty="0"/>
              <a:t>interchangeable in this context</a:t>
            </a:r>
          </a:p>
          <a:p>
            <a:r>
              <a:rPr lang="en-US" dirty="0"/>
              <a:t>Using the term vector is more intuitive </a:t>
            </a:r>
            <a:br>
              <a:rPr lang="en-US" dirty="0"/>
            </a:br>
            <a:r>
              <a:rPr lang="en-US" dirty="0"/>
              <a:t>since vectors can be seen as arrows pointing </a:t>
            </a:r>
            <a:br>
              <a:rPr lang="en-US" dirty="0"/>
            </a:br>
            <a:r>
              <a:rPr lang="en-US" dirty="0"/>
              <a:t>from the origin to a point </a:t>
            </a:r>
            <a:br>
              <a:rPr lang="en-US" dirty="0"/>
            </a:br>
            <a:r>
              <a:rPr lang="en-US" dirty="0"/>
              <a:t>in a n dimensional space </a:t>
            </a:r>
          </a:p>
        </p:txBody>
      </p:sp>
      <p:sp>
        <p:nvSpPr>
          <p:cNvPr id="3" name="Title 2">
            <a:extLst>
              <a:ext uri="{FF2B5EF4-FFF2-40B4-BE49-F238E27FC236}">
                <a16:creationId xmlns:a16="http://schemas.microsoft.com/office/drawing/2014/main" id="{00C792A2-0DBB-4947-60AE-91016A446D76}"/>
              </a:ext>
            </a:extLst>
          </p:cNvPr>
          <p:cNvSpPr>
            <a:spLocks noGrp="1"/>
          </p:cNvSpPr>
          <p:nvPr>
            <p:ph type="title"/>
          </p:nvPr>
        </p:nvSpPr>
        <p:spPr/>
        <p:txBody>
          <a:bodyPr>
            <a:normAutofit fontScale="90000"/>
          </a:bodyPr>
          <a:lstStyle/>
          <a:p>
            <a:r>
              <a:rPr lang="en-US" dirty="0"/>
              <a:t>What "the hell" are embeddings ?</a:t>
            </a:r>
          </a:p>
        </p:txBody>
      </p:sp>
      <p:pic>
        <p:nvPicPr>
          <p:cNvPr id="4" name="Picture 3">
            <a:extLst>
              <a:ext uri="{FF2B5EF4-FFF2-40B4-BE49-F238E27FC236}">
                <a16:creationId xmlns:a16="http://schemas.microsoft.com/office/drawing/2014/main" id="{2EB602C8-84E7-2FBB-11C3-E181C50BDB7E}"/>
              </a:ext>
            </a:extLst>
          </p:cNvPr>
          <p:cNvPicPr>
            <a:picLocks noChangeAspect="1"/>
          </p:cNvPicPr>
          <p:nvPr/>
        </p:nvPicPr>
        <p:blipFill>
          <a:blip r:embed="rId2"/>
          <a:stretch>
            <a:fillRect/>
          </a:stretch>
        </p:blipFill>
        <p:spPr>
          <a:xfrm>
            <a:off x="8105775" y="3242634"/>
            <a:ext cx="4086225" cy="3524250"/>
          </a:xfrm>
          <a:prstGeom prst="rect">
            <a:avLst/>
          </a:prstGeom>
        </p:spPr>
      </p:pic>
      <p:cxnSp>
        <p:nvCxnSpPr>
          <p:cNvPr id="6" name="Straight Arrow Connector 5">
            <a:extLst>
              <a:ext uri="{FF2B5EF4-FFF2-40B4-BE49-F238E27FC236}">
                <a16:creationId xmlns:a16="http://schemas.microsoft.com/office/drawing/2014/main" id="{AA425C6E-EF2E-5F99-81C0-6989897322CF}"/>
              </a:ext>
            </a:extLst>
          </p:cNvPr>
          <p:cNvCxnSpPr>
            <a:cxnSpLocks/>
          </p:cNvCxnSpPr>
          <p:nvPr/>
        </p:nvCxnSpPr>
        <p:spPr>
          <a:xfrm flipV="1">
            <a:off x="9532189" y="4666891"/>
            <a:ext cx="914400" cy="6901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2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A9816-7DF7-7C0A-09B8-9459022C7967}"/>
              </a:ext>
            </a:extLst>
          </p:cNvPr>
          <p:cNvSpPr>
            <a:spLocks noGrp="1"/>
          </p:cNvSpPr>
          <p:nvPr>
            <p:ph idx="1"/>
          </p:nvPr>
        </p:nvSpPr>
        <p:spPr/>
        <p:txBody>
          <a:bodyPr/>
          <a:lstStyle/>
          <a:p>
            <a:r>
              <a:rPr lang="en-US" dirty="0"/>
              <a:t>Now we have converted text into vectors, we can define some math algorithm to evaluate the "similarity" between two block of texts</a:t>
            </a:r>
          </a:p>
          <a:p>
            <a:pPr lvl="1"/>
            <a:endParaRPr lang="en-US" i="1" dirty="0"/>
          </a:p>
          <a:p>
            <a:pPr lvl="1"/>
            <a:r>
              <a:rPr lang="en-US" i="1" dirty="0"/>
              <a:t>Roughly speaking we define a formula where the smaller is the angle between 2 vectors, the closer they are in semantic similarity</a:t>
            </a:r>
          </a:p>
          <a:p>
            <a:pPr lvl="1"/>
            <a:endParaRPr lang="en-US" i="1" dirty="0"/>
          </a:p>
          <a:p>
            <a:pPr lvl="1"/>
            <a:r>
              <a:rPr lang="en-US" i="1" dirty="0"/>
              <a:t>The actual used formula is the </a:t>
            </a:r>
            <a:r>
              <a:rPr lang="en-US" b="1" i="1" dirty="0"/>
              <a:t>"cosine proximity formula"</a:t>
            </a:r>
          </a:p>
          <a:p>
            <a:endParaRPr lang="en-US" dirty="0"/>
          </a:p>
          <a:p>
            <a:endParaRPr lang="en-US" dirty="0"/>
          </a:p>
        </p:txBody>
      </p:sp>
      <p:sp>
        <p:nvSpPr>
          <p:cNvPr id="3" name="Title 2">
            <a:extLst>
              <a:ext uri="{FF2B5EF4-FFF2-40B4-BE49-F238E27FC236}">
                <a16:creationId xmlns:a16="http://schemas.microsoft.com/office/drawing/2014/main" id="{C96F4A51-9295-6119-A5E4-5DC71C17DED6}"/>
              </a:ext>
            </a:extLst>
          </p:cNvPr>
          <p:cNvSpPr>
            <a:spLocks noGrp="1"/>
          </p:cNvSpPr>
          <p:nvPr>
            <p:ph type="title"/>
          </p:nvPr>
        </p:nvSpPr>
        <p:spPr/>
        <p:txBody>
          <a:bodyPr>
            <a:normAutofit fontScale="90000"/>
          </a:bodyPr>
          <a:lstStyle/>
          <a:p>
            <a:r>
              <a:rPr lang="en-US" dirty="0"/>
              <a:t>Embedding "similarity"</a:t>
            </a:r>
          </a:p>
        </p:txBody>
      </p:sp>
    </p:spTree>
    <p:extLst>
      <p:ext uri="{BB962C8B-B14F-4D97-AF65-F5344CB8AC3E}">
        <p14:creationId xmlns:p14="http://schemas.microsoft.com/office/powerpoint/2010/main" val="16130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CA563-1260-73FE-8FAB-8069EF2290CB}"/>
              </a:ext>
            </a:extLst>
          </p:cNvPr>
          <p:cNvSpPr>
            <a:spLocks noGrp="1"/>
          </p:cNvSpPr>
          <p:nvPr>
            <p:ph type="title"/>
          </p:nvPr>
        </p:nvSpPr>
        <p:spPr/>
        <p:txBody>
          <a:bodyPr>
            <a:normAutofit fontScale="90000"/>
          </a:bodyPr>
          <a:lstStyle/>
          <a:p>
            <a:r>
              <a:rPr lang="it-IT" dirty="0"/>
              <a:t>Cosine </a:t>
            </a:r>
            <a:r>
              <a:rPr lang="it-IT" dirty="0" err="1"/>
              <a:t>similarity</a:t>
            </a:r>
            <a:endParaRPr lang="en-US" dirty="0"/>
          </a:p>
        </p:txBody>
      </p:sp>
      <p:sp>
        <p:nvSpPr>
          <p:cNvPr id="20" name="Rectangle 19">
            <a:extLst>
              <a:ext uri="{FF2B5EF4-FFF2-40B4-BE49-F238E27FC236}">
                <a16:creationId xmlns:a16="http://schemas.microsoft.com/office/drawing/2014/main" id="{1FD0A5D1-5720-7671-29A1-8C63373B1CF8}"/>
              </a:ext>
            </a:extLst>
          </p:cNvPr>
          <p:cNvSpPr/>
          <p:nvPr/>
        </p:nvSpPr>
        <p:spPr>
          <a:xfrm>
            <a:off x="1346718" y="5444974"/>
            <a:ext cx="5290452" cy="1199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39C6408F-91F5-5838-6BEE-DD5D280EA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114801"/>
            <a:ext cx="8357737" cy="1667669"/>
          </a:xfrm>
          <a:prstGeom prst="rect">
            <a:avLst/>
          </a:prstGeom>
        </p:spPr>
      </p:pic>
      <p:cxnSp>
        <p:nvCxnSpPr>
          <p:cNvPr id="23" name="Straight Connector 22">
            <a:extLst>
              <a:ext uri="{FF2B5EF4-FFF2-40B4-BE49-F238E27FC236}">
                <a16:creationId xmlns:a16="http://schemas.microsoft.com/office/drawing/2014/main" id="{6DA78B0D-6599-590F-B1A8-7A8AB3857775}"/>
              </a:ext>
            </a:extLst>
          </p:cNvPr>
          <p:cNvCxnSpPr/>
          <p:nvPr/>
        </p:nvCxnSpPr>
        <p:spPr>
          <a:xfrm>
            <a:off x="3147754" y="1616623"/>
            <a:ext cx="0" cy="3191069"/>
          </a:xfrm>
          <a:prstGeom prst="line">
            <a:avLst/>
          </a:prstGeom>
          <a:ln w="15875">
            <a:solidFill>
              <a:schemeClr val="tx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443CF5-2CDC-FEA2-82CE-4706B75A3736}"/>
              </a:ext>
            </a:extLst>
          </p:cNvPr>
          <p:cNvCxnSpPr>
            <a:cxnSpLocks/>
          </p:cNvCxnSpPr>
          <p:nvPr/>
        </p:nvCxnSpPr>
        <p:spPr>
          <a:xfrm>
            <a:off x="1164957" y="3390808"/>
            <a:ext cx="3917658"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68B421-0A5B-B239-1CFC-CAE0AAA71402}"/>
              </a:ext>
            </a:extLst>
          </p:cNvPr>
          <p:cNvSpPr txBox="1"/>
          <p:nvPr/>
        </p:nvSpPr>
        <p:spPr>
          <a:xfrm>
            <a:off x="5130552" y="3313852"/>
            <a:ext cx="284052" cy="369332"/>
          </a:xfrm>
          <a:prstGeom prst="rect">
            <a:avLst/>
          </a:prstGeom>
          <a:noFill/>
        </p:spPr>
        <p:txBody>
          <a:bodyPr wrap="none" rtlCol="0">
            <a:spAutoFit/>
          </a:bodyPr>
          <a:lstStyle/>
          <a:p>
            <a:r>
              <a:rPr lang="it-IT" dirty="0"/>
              <a:t>x</a:t>
            </a:r>
            <a:endParaRPr lang="en-US" dirty="0"/>
          </a:p>
        </p:txBody>
      </p:sp>
      <p:sp>
        <p:nvSpPr>
          <p:cNvPr id="26" name="TextBox 25">
            <a:extLst>
              <a:ext uri="{FF2B5EF4-FFF2-40B4-BE49-F238E27FC236}">
                <a16:creationId xmlns:a16="http://schemas.microsoft.com/office/drawing/2014/main" id="{511805E0-3C30-E029-F7DA-FAF5803CA578}"/>
              </a:ext>
            </a:extLst>
          </p:cNvPr>
          <p:cNvSpPr txBox="1"/>
          <p:nvPr/>
        </p:nvSpPr>
        <p:spPr>
          <a:xfrm>
            <a:off x="3258209" y="1348126"/>
            <a:ext cx="288862" cy="369332"/>
          </a:xfrm>
          <a:prstGeom prst="rect">
            <a:avLst/>
          </a:prstGeom>
          <a:noFill/>
        </p:spPr>
        <p:txBody>
          <a:bodyPr wrap="none" rtlCol="0">
            <a:spAutoFit/>
          </a:bodyPr>
          <a:lstStyle/>
          <a:p>
            <a:r>
              <a:rPr lang="it-IT" dirty="0"/>
              <a:t>y</a:t>
            </a:r>
            <a:endParaRPr lang="en-US" dirty="0"/>
          </a:p>
        </p:txBody>
      </p:sp>
      <p:cxnSp>
        <p:nvCxnSpPr>
          <p:cNvPr id="27" name="Straight Connector 26">
            <a:extLst>
              <a:ext uri="{FF2B5EF4-FFF2-40B4-BE49-F238E27FC236}">
                <a16:creationId xmlns:a16="http://schemas.microsoft.com/office/drawing/2014/main" id="{01D1D5D4-FEC3-C842-04AE-B9EC54E3A5E4}"/>
              </a:ext>
            </a:extLst>
          </p:cNvPr>
          <p:cNvCxnSpPr>
            <a:cxnSpLocks/>
          </p:cNvCxnSpPr>
          <p:nvPr/>
        </p:nvCxnSpPr>
        <p:spPr>
          <a:xfrm flipH="1">
            <a:off x="3147754" y="2427145"/>
            <a:ext cx="1251943" cy="963663"/>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57A3D8-D6ED-AE0A-90F8-75C395A830A4}"/>
              </a:ext>
            </a:extLst>
          </p:cNvPr>
          <p:cNvCxnSpPr>
            <a:cxnSpLocks/>
          </p:cNvCxnSpPr>
          <p:nvPr/>
        </p:nvCxnSpPr>
        <p:spPr>
          <a:xfrm flipH="1">
            <a:off x="3125928" y="1616623"/>
            <a:ext cx="998202" cy="1781338"/>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A3BED5-3573-27C1-2EDE-7C6207A68986}"/>
              </a:ext>
            </a:extLst>
          </p:cNvPr>
          <p:cNvCxnSpPr>
            <a:cxnSpLocks/>
          </p:cNvCxnSpPr>
          <p:nvPr/>
        </p:nvCxnSpPr>
        <p:spPr>
          <a:xfrm flipV="1">
            <a:off x="1346718" y="3390807"/>
            <a:ext cx="1801035" cy="539329"/>
          </a:xfrm>
          <a:prstGeom prst="line">
            <a:avLst/>
          </a:prstGeom>
          <a:ln w="190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6E5CED3-921C-4E3F-117A-572911612AC9}"/>
              </a:ext>
            </a:extLst>
          </p:cNvPr>
          <p:cNvSpPr txBox="1"/>
          <p:nvPr/>
        </p:nvSpPr>
        <p:spPr>
          <a:xfrm>
            <a:off x="4099087" y="1340973"/>
            <a:ext cx="1093569" cy="369332"/>
          </a:xfrm>
          <a:prstGeom prst="rect">
            <a:avLst/>
          </a:prstGeom>
          <a:noFill/>
        </p:spPr>
        <p:txBody>
          <a:bodyPr wrap="none" rtlCol="0">
            <a:spAutoFit/>
          </a:bodyPr>
          <a:lstStyle/>
          <a:p>
            <a:r>
              <a:rPr lang="it-IT" dirty="0"/>
              <a:t>V1 (0.5,1)</a:t>
            </a:r>
            <a:endParaRPr lang="en-US" dirty="0"/>
          </a:p>
        </p:txBody>
      </p:sp>
      <p:sp>
        <p:nvSpPr>
          <p:cNvPr id="31" name="TextBox 30">
            <a:extLst>
              <a:ext uri="{FF2B5EF4-FFF2-40B4-BE49-F238E27FC236}">
                <a16:creationId xmlns:a16="http://schemas.microsoft.com/office/drawing/2014/main" id="{1E76750A-82D5-B853-0642-BB159641B42A}"/>
              </a:ext>
            </a:extLst>
          </p:cNvPr>
          <p:cNvSpPr txBox="1"/>
          <p:nvPr/>
        </p:nvSpPr>
        <p:spPr>
          <a:xfrm>
            <a:off x="4645871" y="2092756"/>
            <a:ext cx="1268296" cy="369332"/>
          </a:xfrm>
          <a:prstGeom prst="rect">
            <a:avLst/>
          </a:prstGeom>
          <a:noFill/>
        </p:spPr>
        <p:txBody>
          <a:bodyPr wrap="none" rtlCol="0">
            <a:spAutoFit/>
          </a:bodyPr>
          <a:lstStyle/>
          <a:p>
            <a:r>
              <a:rPr lang="it-IT" dirty="0"/>
              <a:t>V2 (0.7,0.7)</a:t>
            </a:r>
            <a:endParaRPr lang="en-US" dirty="0"/>
          </a:p>
        </p:txBody>
      </p:sp>
      <p:sp>
        <p:nvSpPr>
          <p:cNvPr id="32" name="TextBox 31">
            <a:extLst>
              <a:ext uri="{FF2B5EF4-FFF2-40B4-BE49-F238E27FC236}">
                <a16:creationId xmlns:a16="http://schemas.microsoft.com/office/drawing/2014/main" id="{4DC51517-88B9-4DF7-F8E1-375A19C17CD0}"/>
              </a:ext>
            </a:extLst>
          </p:cNvPr>
          <p:cNvSpPr txBox="1"/>
          <p:nvPr/>
        </p:nvSpPr>
        <p:spPr>
          <a:xfrm>
            <a:off x="1025847" y="3930136"/>
            <a:ext cx="1409360" cy="369332"/>
          </a:xfrm>
          <a:prstGeom prst="rect">
            <a:avLst/>
          </a:prstGeom>
          <a:noFill/>
        </p:spPr>
        <p:txBody>
          <a:bodyPr wrap="none" rtlCol="0">
            <a:spAutoFit/>
          </a:bodyPr>
          <a:lstStyle/>
          <a:p>
            <a:r>
              <a:rPr lang="it-IT" dirty="0"/>
              <a:t>V3 (-1.5,-0.5)</a:t>
            </a:r>
            <a:endParaRPr lang="en-US" dirty="0"/>
          </a:p>
        </p:txBody>
      </p:sp>
      <p:sp>
        <p:nvSpPr>
          <p:cNvPr id="33" name="TextBox 32">
            <a:extLst>
              <a:ext uri="{FF2B5EF4-FFF2-40B4-BE49-F238E27FC236}">
                <a16:creationId xmlns:a16="http://schemas.microsoft.com/office/drawing/2014/main" id="{63740D22-32E2-2CC8-90B1-84FC9534DD23}"/>
              </a:ext>
            </a:extLst>
          </p:cNvPr>
          <p:cNvSpPr txBox="1"/>
          <p:nvPr/>
        </p:nvSpPr>
        <p:spPr>
          <a:xfrm>
            <a:off x="1522878" y="5509874"/>
            <a:ext cx="3658630" cy="369332"/>
          </a:xfrm>
          <a:prstGeom prst="rect">
            <a:avLst/>
          </a:prstGeom>
          <a:noFill/>
        </p:spPr>
        <p:txBody>
          <a:bodyPr wrap="none" rtlCol="0">
            <a:spAutoFit/>
          </a:bodyPr>
          <a:lstStyle/>
          <a:p>
            <a:r>
              <a:rPr lang="it-IT" dirty="0"/>
              <a:t> </a:t>
            </a:r>
            <a:r>
              <a:rPr lang="it-IT" dirty="0" err="1"/>
              <a:t>Don't</a:t>
            </a:r>
            <a:r>
              <a:rPr lang="it-IT" dirty="0"/>
              <a:t> be </a:t>
            </a:r>
            <a:r>
              <a:rPr lang="it-IT" dirty="0" err="1"/>
              <a:t>afraid</a:t>
            </a:r>
            <a:r>
              <a:rPr lang="it-IT" dirty="0"/>
              <a:t> : </a:t>
            </a:r>
            <a:r>
              <a:rPr lang="it-IT" dirty="0" err="1"/>
              <a:t>this</a:t>
            </a:r>
            <a:r>
              <a:rPr lang="it-IT" dirty="0"/>
              <a:t> </a:t>
            </a:r>
            <a:r>
              <a:rPr lang="it-IT" dirty="0" err="1"/>
              <a:t>is</a:t>
            </a:r>
            <a:r>
              <a:rPr lang="it-IT" dirty="0"/>
              <a:t> a for loop </a:t>
            </a:r>
            <a:r>
              <a:rPr lang="it-IT" dirty="0">
                <a:sym typeface="Wingdings" panose="05000000000000000000" pitchFamily="2" charset="2"/>
              </a:rPr>
              <a:t></a:t>
            </a:r>
            <a:endParaRPr lang="en-US" dirty="0"/>
          </a:p>
        </p:txBody>
      </p:sp>
      <p:pic>
        <p:nvPicPr>
          <p:cNvPr id="34" name="Picture 33" descr="A picture containing black, darkness&#10;&#10;Description automatically generated">
            <a:extLst>
              <a:ext uri="{FF2B5EF4-FFF2-40B4-BE49-F238E27FC236}">
                <a16:creationId xmlns:a16="http://schemas.microsoft.com/office/drawing/2014/main" id="{ED4DB0EA-44BE-CB76-2420-22F1A60F0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880" y="5435149"/>
            <a:ext cx="1091120" cy="1091120"/>
          </a:xfrm>
          <a:prstGeom prst="rect">
            <a:avLst/>
          </a:prstGeom>
        </p:spPr>
      </p:pic>
      <p:sp>
        <p:nvSpPr>
          <p:cNvPr id="35" name="TextBox 34">
            <a:extLst>
              <a:ext uri="{FF2B5EF4-FFF2-40B4-BE49-F238E27FC236}">
                <a16:creationId xmlns:a16="http://schemas.microsoft.com/office/drawing/2014/main" id="{63FA61CB-F774-9EB6-5A5F-26C0B63F4F17}"/>
              </a:ext>
            </a:extLst>
          </p:cNvPr>
          <p:cNvSpPr txBox="1"/>
          <p:nvPr/>
        </p:nvSpPr>
        <p:spPr>
          <a:xfrm>
            <a:off x="7464700" y="3745467"/>
            <a:ext cx="942887" cy="369332"/>
          </a:xfrm>
          <a:prstGeom prst="rect">
            <a:avLst/>
          </a:prstGeom>
          <a:solidFill>
            <a:schemeClr val="bg1"/>
          </a:solidFill>
          <a:ln>
            <a:solidFill>
              <a:srgbClr val="000000"/>
            </a:solidFill>
          </a:ln>
        </p:spPr>
        <p:txBody>
          <a:bodyPr wrap="none" rtlCol="0">
            <a:spAutoFit/>
          </a:bodyPr>
          <a:lstStyle/>
          <a:p>
            <a:r>
              <a:rPr lang="en-US" dirty="0"/>
              <a:t>n : 1536</a:t>
            </a:r>
          </a:p>
        </p:txBody>
      </p:sp>
      <p:sp>
        <p:nvSpPr>
          <p:cNvPr id="2" name="Rectangle 1">
            <a:extLst>
              <a:ext uri="{FF2B5EF4-FFF2-40B4-BE49-F238E27FC236}">
                <a16:creationId xmlns:a16="http://schemas.microsoft.com/office/drawing/2014/main" id="{131F6D8F-7EA4-D7A2-1384-319168C5CF63}"/>
              </a:ext>
            </a:extLst>
          </p:cNvPr>
          <p:cNvSpPr/>
          <p:nvPr/>
        </p:nvSpPr>
        <p:spPr>
          <a:xfrm>
            <a:off x="8928730" y="3660471"/>
            <a:ext cx="2547257" cy="98291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A[1]*B[1] + A[2]*B[3] + A[4]*B[4] + A[5]*B[5] +</a:t>
            </a:r>
          </a:p>
          <a:p>
            <a:pPr algn="ctr"/>
            <a:r>
              <a:rPr lang="en-US" dirty="0">
                <a:solidFill>
                  <a:schemeClr val="tx1"/>
                </a:solidFill>
              </a:rPr>
              <a:t>+  .. Up to 1536</a:t>
            </a:r>
          </a:p>
        </p:txBody>
      </p:sp>
      <p:sp>
        <p:nvSpPr>
          <p:cNvPr id="7" name="Arc 6">
            <a:extLst>
              <a:ext uri="{FF2B5EF4-FFF2-40B4-BE49-F238E27FC236}">
                <a16:creationId xmlns:a16="http://schemas.microsoft.com/office/drawing/2014/main" id="{5CF0D79C-1534-2CBA-AAC7-404A78B6BD60}"/>
              </a:ext>
            </a:extLst>
          </p:cNvPr>
          <p:cNvSpPr/>
          <p:nvPr/>
        </p:nvSpPr>
        <p:spPr>
          <a:xfrm>
            <a:off x="3307933" y="2681121"/>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6017D7E6-9F73-C422-4246-46913758D4BE}"/>
              </a:ext>
            </a:extLst>
          </p:cNvPr>
          <p:cNvSpPr/>
          <p:nvPr/>
        </p:nvSpPr>
        <p:spPr>
          <a:xfrm>
            <a:off x="3355343" y="2618896"/>
            <a:ext cx="478275" cy="469092"/>
          </a:xfrm>
          <a:prstGeom prst="arc">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Bent Line with Border and Accent Bar 8">
            <a:extLst>
              <a:ext uri="{FF2B5EF4-FFF2-40B4-BE49-F238E27FC236}">
                <a16:creationId xmlns:a16="http://schemas.microsoft.com/office/drawing/2014/main" id="{81EAFAA9-F190-A068-535A-FA829354AF87}"/>
              </a:ext>
            </a:extLst>
          </p:cNvPr>
          <p:cNvSpPr/>
          <p:nvPr/>
        </p:nvSpPr>
        <p:spPr>
          <a:xfrm>
            <a:off x="7932420" y="6092190"/>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vector A</a:t>
            </a:r>
          </a:p>
        </p:txBody>
      </p:sp>
      <p:sp>
        <p:nvSpPr>
          <p:cNvPr id="10" name="Callout: Bent Line with Border and Accent Bar 9">
            <a:extLst>
              <a:ext uri="{FF2B5EF4-FFF2-40B4-BE49-F238E27FC236}">
                <a16:creationId xmlns:a16="http://schemas.microsoft.com/office/drawing/2014/main" id="{C17C0617-14CD-2EAC-6346-550B4F3DCD76}"/>
              </a:ext>
            </a:extLst>
          </p:cNvPr>
          <p:cNvSpPr/>
          <p:nvPr/>
        </p:nvSpPr>
        <p:spPr>
          <a:xfrm>
            <a:off x="9405256" y="6036878"/>
            <a:ext cx="1120140" cy="612648"/>
          </a:xfrm>
          <a:prstGeom prst="accentBorderCallout2">
            <a:avLst>
              <a:gd name="adj1" fmla="val 18750"/>
              <a:gd name="adj2" fmla="val -8333"/>
              <a:gd name="adj3" fmla="val 18750"/>
              <a:gd name="adj4" fmla="val -16667"/>
              <a:gd name="adj5" fmla="val -68470"/>
              <a:gd name="adj6" fmla="val -441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length of vector B</a:t>
            </a:r>
          </a:p>
        </p:txBody>
      </p:sp>
      <p:sp>
        <p:nvSpPr>
          <p:cNvPr id="11" name="Callout: Bent Line with Border and Accent Bar 10">
            <a:extLst>
              <a:ext uri="{FF2B5EF4-FFF2-40B4-BE49-F238E27FC236}">
                <a16:creationId xmlns:a16="http://schemas.microsoft.com/office/drawing/2014/main" id="{12FDD776-FA93-CDCA-E0BE-A13ED4496EB5}"/>
              </a:ext>
            </a:extLst>
          </p:cNvPr>
          <p:cNvSpPr/>
          <p:nvPr/>
        </p:nvSpPr>
        <p:spPr>
          <a:xfrm>
            <a:off x="534904" y="1990003"/>
            <a:ext cx="1779232" cy="1160207"/>
          </a:xfrm>
          <a:prstGeom prst="accentBorderCallout2">
            <a:avLst>
              <a:gd name="adj1" fmla="val 56064"/>
              <a:gd name="adj2" fmla="val 109014"/>
              <a:gd name="adj3" fmla="val 41138"/>
              <a:gd name="adj4" fmla="val 123129"/>
              <a:gd name="adj5" fmla="val 57749"/>
              <a:gd name="adj6" fmla="val 17609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more similar are the two corresponding texts</a:t>
            </a:r>
          </a:p>
        </p:txBody>
      </p:sp>
      <p:pic>
        <p:nvPicPr>
          <p:cNvPr id="5" name="Picture 4">
            <a:extLst>
              <a:ext uri="{FF2B5EF4-FFF2-40B4-BE49-F238E27FC236}">
                <a16:creationId xmlns:a16="http://schemas.microsoft.com/office/drawing/2014/main" id="{2B1F7CE4-1182-181F-6A6B-94CA143EC2E0}"/>
              </a:ext>
            </a:extLst>
          </p:cNvPr>
          <p:cNvPicPr>
            <a:picLocks noChangeAspect="1"/>
          </p:cNvPicPr>
          <p:nvPr/>
        </p:nvPicPr>
        <p:blipFill>
          <a:blip r:embed="rId5"/>
          <a:stretch>
            <a:fillRect/>
          </a:stretch>
        </p:blipFill>
        <p:spPr>
          <a:xfrm>
            <a:off x="7792305" y="1150159"/>
            <a:ext cx="2705100" cy="2447925"/>
          </a:xfrm>
          <a:prstGeom prst="rect">
            <a:avLst/>
          </a:prstGeom>
        </p:spPr>
      </p:pic>
      <p:sp>
        <p:nvSpPr>
          <p:cNvPr id="6" name="Callout: Bent Line with Border and Accent Bar 5">
            <a:extLst>
              <a:ext uri="{FF2B5EF4-FFF2-40B4-BE49-F238E27FC236}">
                <a16:creationId xmlns:a16="http://schemas.microsoft.com/office/drawing/2014/main" id="{B68359D4-EAD5-474E-96B3-F3CDC4D827E9}"/>
              </a:ext>
            </a:extLst>
          </p:cNvPr>
          <p:cNvSpPr/>
          <p:nvPr/>
        </p:nvSpPr>
        <p:spPr>
          <a:xfrm>
            <a:off x="5924107" y="1584643"/>
            <a:ext cx="1779232" cy="1160207"/>
          </a:xfrm>
          <a:prstGeom prst="accentBorderCallout2">
            <a:avLst>
              <a:gd name="adj1" fmla="val 56064"/>
              <a:gd name="adj2" fmla="val 109014"/>
              <a:gd name="adj3" fmla="val 41138"/>
              <a:gd name="adj4" fmla="val 123129"/>
              <a:gd name="adj5" fmla="val 81840"/>
              <a:gd name="adj6" fmla="val 18683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Smaller is the angle, greater is the cosine</a:t>
            </a:r>
          </a:p>
        </p:txBody>
      </p:sp>
    </p:spTree>
    <p:extLst>
      <p:ext uri="{BB962C8B-B14F-4D97-AF65-F5344CB8AC3E}">
        <p14:creationId xmlns:p14="http://schemas.microsoft.com/office/powerpoint/2010/main" val="33651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p:bldP spid="35" grpId="0" animBg="1"/>
      <p:bldP spid="2" grpId="0" animBg="1"/>
      <p:bldP spid="9" grpId="0" animBg="1"/>
      <p:bldP spid="10"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56AF8-5A82-FBD8-8551-D84896867691}"/>
              </a:ext>
            </a:extLst>
          </p:cNvPr>
          <p:cNvSpPr txBox="1"/>
          <p:nvPr/>
        </p:nvSpPr>
        <p:spPr>
          <a:xfrm>
            <a:off x="629310" y="1350975"/>
            <a:ext cx="11234057" cy="5016758"/>
          </a:xfrm>
          <a:prstGeom prst="rect">
            <a:avLst/>
          </a:prstGeom>
          <a:noFill/>
        </p:spPr>
        <p:txBody>
          <a:bodyPr wrap="square">
            <a:spAutoFit/>
          </a:bodyPr>
          <a:lstStyle/>
          <a:p>
            <a:r>
              <a:rPr lang="en-US" sz="2000" dirty="0"/>
              <a:t>public float </a:t>
            </a:r>
            <a:r>
              <a:rPr lang="en-US" sz="2000" dirty="0" err="1"/>
              <a:t>GetProximity</a:t>
            </a:r>
            <a:r>
              <a:rPr lang="en-US" sz="2000" dirty="0"/>
              <a:t>(</a:t>
            </a:r>
            <a:r>
              <a:rPr lang="en-US" sz="2000" dirty="0" err="1"/>
              <a:t>IReadOnlyList</a:t>
            </a:r>
            <a:r>
              <a:rPr lang="en-US" sz="2000" dirty="0"/>
              <a:t>&lt;float&gt; </a:t>
            </a:r>
            <a:r>
              <a:rPr lang="en-US" sz="2000" i="1" dirty="0">
                <a:solidFill>
                  <a:srgbClr val="FF0000"/>
                </a:solidFill>
              </a:rPr>
              <a:t>A</a:t>
            </a:r>
            <a:r>
              <a:rPr lang="en-US" sz="2000" dirty="0"/>
              <a:t>, </a:t>
            </a:r>
            <a:r>
              <a:rPr lang="en-US" sz="2000" dirty="0" err="1"/>
              <a:t>IReadOnlyList</a:t>
            </a:r>
            <a:r>
              <a:rPr lang="en-US" sz="2000" dirty="0"/>
              <a:t>&lt;float&gt; </a:t>
            </a:r>
            <a:r>
              <a:rPr lang="en-US" sz="2000" i="1" dirty="0">
                <a:solidFill>
                  <a:srgbClr val="FF0000"/>
                </a:solidFill>
              </a:rPr>
              <a:t>B</a:t>
            </a:r>
            <a:r>
              <a:rPr lang="en-US" sz="2000" dirty="0"/>
              <a:t>)</a:t>
            </a:r>
          </a:p>
          <a:p>
            <a:r>
              <a:rPr lang="en-US" sz="2000" dirty="0"/>
              <a:t>        {</a:t>
            </a:r>
          </a:p>
          <a:p>
            <a:r>
              <a:rPr lang="en-US" sz="2000" i="1" dirty="0"/>
              <a:t>           // TO DO : check A and B has same length</a:t>
            </a:r>
          </a:p>
          <a:p>
            <a:r>
              <a:rPr lang="en-US" sz="2000" dirty="0"/>
              <a:t>            var </a:t>
            </a:r>
            <a:r>
              <a:rPr lang="en-US" sz="2000" dirty="0" err="1"/>
              <a:t>vectorLength</a:t>
            </a:r>
            <a:r>
              <a:rPr lang="en-US" sz="2000" dirty="0"/>
              <a:t> = </a:t>
            </a:r>
            <a:r>
              <a:rPr lang="en-US" sz="2000" dirty="0" err="1">
                <a:solidFill>
                  <a:srgbClr val="FF0000"/>
                </a:solidFill>
              </a:rPr>
              <a:t>A</a:t>
            </a:r>
            <a:r>
              <a:rPr lang="en-US" sz="2000" dirty="0" err="1"/>
              <a:t>.Count</a:t>
            </a:r>
            <a:r>
              <a:rPr lang="en-US" sz="2000" dirty="0"/>
              <a:t>;</a:t>
            </a:r>
          </a:p>
          <a:p>
            <a:r>
              <a:rPr lang="en-US" sz="2000" dirty="0"/>
              <a:t>            var sum = 0.0f;</a:t>
            </a:r>
          </a:p>
          <a:p>
            <a:r>
              <a:rPr lang="en-US" sz="2000" dirty="0"/>
              <a:t>            var </a:t>
            </a:r>
            <a:r>
              <a:rPr lang="en-US" sz="2000" dirty="0" err="1"/>
              <a:t>ALength</a:t>
            </a:r>
            <a:r>
              <a:rPr lang="en-US" sz="2000" dirty="0"/>
              <a:t> = 0.0f;</a:t>
            </a:r>
          </a:p>
          <a:p>
            <a:r>
              <a:rPr lang="en-US" sz="2000" dirty="0"/>
              <a:t>            var </a:t>
            </a:r>
            <a:r>
              <a:rPr lang="en-US" sz="2000" dirty="0" err="1"/>
              <a:t>BLength</a:t>
            </a:r>
            <a:r>
              <a:rPr lang="en-US" sz="2000" dirty="0"/>
              <a:t> = 0.0f;</a:t>
            </a:r>
          </a:p>
          <a:p>
            <a:r>
              <a:rPr lang="en-US" sz="2000" dirty="0"/>
              <a:t>            for (var </a:t>
            </a:r>
            <a:r>
              <a:rPr lang="en-US" sz="2000" dirty="0" err="1"/>
              <a:t>i</a:t>
            </a:r>
            <a:r>
              <a:rPr lang="en-US" sz="2000" dirty="0"/>
              <a:t> = 0; </a:t>
            </a:r>
            <a:r>
              <a:rPr lang="en-US" sz="2000" dirty="0" err="1"/>
              <a:t>i</a:t>
            </a:r>
            <a:r>
              <a:rPr lang="en-US" sz="2000" dirty="0"/>
              <a:t> &lt; </a:t>
            </a:r>
            <a:r>
              <a:rPr lang="en-US" sz="2000" dirty="0" err="1"/>
              <a:t>vectorLength</a:t>
            </a:r>
            <a:r>
              <a:rPr lang="en-US" sz="2000" dirty="0"/>
              <a:t>; </a:t>
            </a:r>
            <a:r>
              <a:rPr lang="en-US" sz="2000" dirty="0" err="1"/>
              <a:t>i</a:t>
            </a:r>
            <a:r>
              <a:rPr lang="en-US" sz="2000" dirty="0"/>
              <a:t>++)  {</a:t>
            </a:r>
          </a:p>
          <a:p>
            <a:r>
              <a:rPr lang="en-US" sz="2000" dirty="0"/>
              <a:t>	</a:t>
            </a:r>
            <a:r>
              <a:rPr lang="en-US" sz="2000" dirty="0">
                <a:highlight>
                  <a:srgbClr val="FFFF00"/>
                </a:highlight>
              </a:rPr>
              <a:t>sum += </a:t>
            </a:r>
            <a:r>
              <a:rPr lang="en-US" sz="2000" dirty="0">
                <a:solidFill>
                  <a:srgbClr val="FF0000"/>
                </a:solidFill>
                <a:highlight>
                  <a:srgbClr val="FFFF00"/>
                </a:highlight>
              </a:rPr>
              <a:t>A</a:t>
            </a:r>
            <a:r>
              <a:rPr lang="en-US" sz="2000" dirty="0">
                <a:highlight>
                  <a:srgbClr val="FFFF00"/>
                </a:highlight>
              </a:rPr>
              <a:t>[</a:t>
            </a:r>
            <a:r>
              <a:rPr lang="en-US" sz="2000" dirty="0" err="1">
                <a:highlight>
                  <a:srgbClr val="FFFF00"/>
                </a:highlight>
              </a:rPr>
              <a:t>i</a:t>
            </a:r>
            <a:r>
              <a:rPr lang="en-US" sz="2000" dirty="0">
                <a:highlight>
                  <a:srgbClr val="FFFF00"/>
                </a:highlight>
              </a:rPr>
              <a:t>] * </a:t>
            </a:r>
            <a:r>
              <a:rPr lang="en-US" sz="2000" dirty="0">
                <a:solidFill>
                  <a:srgbClr val="FF0000"/>
                </a:solidFill>
                <a:highlight>
                  <a:srgbClr val="FFFF00"/>
                </a:highlight>
              </a:rPr>
              <a:t>B</a:t>
            </a:r>
            <a:r>
              <a:rPr lang="en-US" sz="2000" dirty="0">
                <a:highlight>
                  <a:srgbClr val="FFFF00"/>
                </a:highlight>
              </a:rPr>
              <a:t>[</a:t>
            </a:r>
            <a:r>
              <a:rPr lang="en-US" sz="2000" dirty="0" err="1">
                <a:highlight>
                  <a:srgbClr val="FFFF00"/>
                </a:highlight>
              </a:rPr>
              <a:t>i</a:t>
            </a:r>
            <a:r>
              <a:rPr lang="en-US" sz="2000" dirty="0">
                <a:highlight>
                  <a:srgbClr val="FFFF00"/>
                </a:highlight>
              </a:rPr>
              <a:t>];</a:t>
            </a:r>
          </a:p>
          <a:p>
            <a:r>
              <a:rPr lang="en-US" sz="2000" i="1" dirty="0"/>
              <a:t>// you can skip the code below with ..ada-002 model : vectors are normalized to a length = 1</a:t>
            </a:r>
          </a:p>
          <a:p>
            <a:r>
              <a:rPr lang="en-US" sz="2000" dirty="0"/>
              <a:t>	</a:t>
            </a:r>
            <a:r>
              <a:rPr lang="en-US" sz="2000" dirty="0" err="1"/>
              <a:t>ALength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A</a:t>
            </a:r>
            <a:r>
              <a:rPr lang="en-US" sz="2000" dirty="0"/>
              <a:t>[</a:t>
            </a:r>
            <a:r>
              <a:rPr lang="en-US" sz="2000" dirty="0" err="1"/>
              <a:t>i</a:t>
            </a:r>
            <a:r>
              <a:rPr lang="en-US" sz="2000" dirty="0"/>
              <a:t>], 2)); </a:t>
            </a:r>
            <a:r>
              <a:rPr lang="en-US" sz="2000" dirty="0">
                <a:solidFill>
                  <a:srgbClr val="00B050"/>
                </a:solidFill>
              </a:rPr>
              <a:t>// A[</a:t>
            </a:r>
            <a:r>
              <a:rPr lang="en-US" sz="2000" dirty="0" err="1">
                <a:solidFill>
                  <a:srgbClr val="00B050"/>
                </a:solidFill>
              </a:rPr>
              <a:t>i</a:t>
            </a:r>
            <a:r>
              <a:rPr lang="en-US" sz="2000" dirty="0">
                <a:solidFill>
                  <a:srgbClr val="00B050"/>
                </a:solidFill>
              </a:rPr>
              <a:t>]^2</a:t>
            </a:r>
          </a:p>
          <a:p>
            <a:r>
              <a:rPr lang="en-US" sz="2000" dirty="0"/>
              <a:t>	</a:t>
            </a:r>
            <a:r>
              <a:rPr lang="en-US" sz="2000" dirty="0" err="1"/>
              <a:t>BLength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B</a:t>
            </a:r>
            <a:r>
              <a:rPr lang="en-US" sz="2000" dirty="0"/>
              <a:t>[</a:t>
            </a:r>
            <a:r>
              <a:rPr lang="en-US" sz="2000" dirty="0" err="1"/>
              <a:t>i</a:t>
            </a:r>
            <a:r>
              <a:rPr lang="en-US" sz="2000" dirty="0"/>
              <a:t>], 2)); </a:t>
            </a:r>
            <a:r>
              <a:rPr lang="en-US" sz="2000" dirty="0">
                <a:solidFill>
                  <a:srgbClr val="00B050"/>
                </a:solidFill>
              </a:rPr>
              <a:t>// B[</a:t>
            </a:r>
            <a:r>
              <a:rPr lang="en-US" sz="2000" dirty="0" err="1">
                <a:solidFill>
                  <a:srgbClr val="00B050"/>
                </a:solidFill>
              </a:rPr>
              <a:t>i</a:t>
            </a:r>
            <a:r>
              <a:rPr lang="en-US" sz="2000" dirty="0">
                <a:solidFill>
                  <a:srgbClr val="00B050"/>
                </a:solidFill>
              </a:rPr>
              <a:t>]^2</a:t>
            </a:r>
          </a:p>
          <a:p>
            <a:r>
              <a:rPr lang="en-US" sz="2000" dirty="0"/>
              <a:t>            }</a:t>
            </a:r>
          </a:p>
          <a:p>
            <a:r>
              <a:rPr lang="en-US" sz="2000" dirty="0">
                <a:highlight>
                  <a:srgbClr val="FFFF00"/>
                </a:highlight>
              </a:rPr>
              <a:t>            var proximity = sum / (</a:t>
            </a:r>
            <a:r>
              <a:rPr lang="en-US" sz="2000" dirty="0" err="1">
                <a:highlight>
                  <a:srgbClr val="FFFF00"/>
                </a:highlight>
              </a:rPr>
              <a:t>Math.Pow</a:t>
            </a:r>
            <a:r>
              <a:rPr lang="en-US" sz="2000" dirty="0">
                <a:highlight>
                  <a:srgbClr val="FFFF00"/>
                </a:highlight>
              </a:rPr>
              <a:t>(</a:t>
            </a:r>
            <a:r>
              <a:rPr lang="en-US" sz="2000" dirty="0" err="1">
                <a:highlight>
                  <a:srgbClr val="FFFF00"/>
                </a:highlight>
              </a:rPr>
              <a:t>ALength</a:t>
            </a:r>
            <a:r>
              <a:rPr lang="en-US" sz="2000" dirty="0">
                <a:highlight>
                  <a:srgbClr val="FFFF00"/>
                </a:highlight>
              </a:rPr>
              <a:t>, 0.5) * </a:t>
            </a:r>
            <a:r>
              <a:rPr lang="en-US" sz="2000" dirty="0" err="1">
                <a:highlight>
                  <a:srgbClr val="FFFF00"/>
                </a:highlight>
              </a:rPr>
              <a:t>Math.Pow</a:t>
            </a:r>
            <a:r>
              <a:rPr lang="en-US" sz="2000" dirty="0">
                <a:highlight>
                  <a:srgbClr val="FFFF00"/>
                </a:highlight>
              </a:rPr>
              <a:t>(</a:t>
            </a:r>
            <a:r>
              <a:rPr lang="en-US" sz="2000" dirty="0" err="1">
                <a:highlight>
                  <a:srgbClr val="FFFF00"/>
                </a:highlight>
              </a:rPr>
              <a:t>BLength</a:t>
            </a:r>
            <a:r>
              <a:rPr lang="en-US" sz="2000" dirty="0">
                <a:highlight>
                  <a:srgbClr val="FFFF00"/>
                </a:highlight>
              </a:rPr>
              <a:t>, 0.5));</a:t>
            </a:r>
          </a:p>
          <a:p>
            <a:r>
              <a:rPr lang="en-US" sz="2000" dirty="0"/>
              <a:t>            return </a:t>
            </a:r>
            <a:r>
              <a:rPr lang="en-US" sz="2000" dirty="0" err="1"/>
              <a:t>Convert.ToSingle</a:t>
            </a:r>
            <a:r>
              <a:rPr lang="en-US" sz="2000" dirty="0"/>
              <a:t>(proximity);</a:t>
            </a:r>
          </a:p>
          <a:p>
            <a:r>
              <a:rPr lang="en-US" sz="2000" dirty="0"/>
              <a:t>        }</a:t>
            </a:r>
          </a:p>
        </p:txBody>
      </p:sp>
    </p:spTree>
    <p:extLst>
      <p:ext uri="{BB962C8B-B14F-4D97-AF65-F5344CB8AC3E}">
        <p14:creationId xmlns:p14="http://schemas.microsoft.com/office/powerpoint/2010/main" val="11788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A16-6F48-5EC4-62A0-58D14511F1BA}"/>
              </a:ext>
            </a:extLst>
          </p:cNvPr>
          <p:cNvSpPr>
            <a:spLocks noGrp="1"/>
          </p:cNvSpPr>
          <p:nvPr>
            <p:ph type="title"/>
          </p:nvPr>
        </p:nvSpPr>
        <p:spPr/>
        <p:txBody>
          <a:bodyPr>
            <a:normAutofit fontScale="90000"/>
          </a:bodyPr>
          <a:lstStyle/>
          <a:p>
            <a:r>
              <a:rPr lang="it-IT" dirty="0"/>
              <a:t>Note on Cosine </a:t>
            </a:r>
            <a:r>
              <a:rPr lang="it-IT" dirty="0" err="1"/>
              <a:t>proximity</a:t>
            </a:r>
            <a:endParaRPr lang="en-US" dirty="0"/>
          </a:p>
        </p:txBody>
      </p:sp>
      <p:sp>
        <p:nvSpPr>
          <p:cNvPr id="3" name="Content Placeholder 2">
            <a:extLst>
              <a:ext uri="{FF2B5EF4-FFF2-40B4-BE49-F238E27FC236}">
                <a16:creationId xmlns:a16="http://schemas.microsoft.com/office/drawing/2014/main" id="{D30BD983-352A-A76B-2588-A2553B9A0543}"/>
              </a:ext>
            </a:extLst>
          </p:cNvPr>
          <p:cNvSpPr>
            <a:spLocks noGrp="1"/>
          </p:cNvSpPr>
          <p:nvPr>
            <p:ph idx="1"/>
          </p:nvPr>
        </p:nvSpPr>
        <p:spPr/>
        <p:txBody>
          <a:bodyPr/>
          <a:lstStyle/>
          <a:p>
            <a:r>
              <a:rPr lang="en-US" dirty="0"/>
              <a:t>With random vectors cosine distribution ranges from -1 to 1</a:t>
            </a:r>
          </a:p>
          <a:p>
            <a:r>
              <a:rPr lang="en-US" dirty="0"/>
              <a:t>Vectors coming from </a:t>
            </a:r>
            <a:r>
              <a:rPr lang="en-US" i="1" dirty="0"/>
              <a:t>text-embedding-ada-002 </a:t>
            </a:r>
            <a:r>
              <a:rPr lang="en-US" dirty="0"/>
              <a:t>have a bias, values always positive, approximately distributed in a gaussian shape around 0.7</a:t>
            </a:r>
          </a:p>
          <a:p>
            <a:pPr lvl="1"/>
            <a:r>
              <a:rPr lang="en-US" dirty="0"/>
              <a:t>Experiment with values in the range like 0,73 – 0.78 for minimum proximity threshold </a:t>
            </a:r>
          </a:p>
          <a:p>
            <a:pPr lvl="1"/>
            <a:r>
              <a:rPr lang="en-US" dirty="0">
                <a:hlinkClick r:id="rId2"/>
              </a:rPr>
              <a:t>https://community.openai.com/t/embeddings-and-cosine-similarity/17761/10</a:t>
            </a:r>
            <a:endParaRPr lang="en-US" dirty="0"/>
          </a:p>
          <a:p>
            <a:pPr lvl="1"/>
            <a:endParaRPr lang="en-US" dirty="0"/>
          </a:p>
        </p:txBody>
      </p:sp>
      <p:pic>
        <p:nvPicPr>
          <p:cNvPr id="5" name="Picture 4" descr="A picture containing plot, diagram, text, screenshot&#10;&#10;Description automatically generated">
            <a:extLst>
              <a:ext uri="{FF2B5EF4-FFF2-40B4-BE49-F238E27FC236}">
                <a16:creationId xmlns:a16="http://schemas.microsoft.com/office/drawing/2014/main" id="{5E9BCB8A-7E59-BF57-4777-DA3EB33F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575" y="4203498"/>
            <a:ext cx="3206827" cy="2016414"/>
          </a:xfrm>
          <a:prstGeom prst="rect">
            <a:avLst/>
          </a:prstGeom>
        </p:spPr>
      </p:pic>
    </p:spTree>
    <p:extLst>
      <p:ext uri="{BB962C8B-B14F-4D97-AF65-F5344CB8AC3E}">
        <p14:creationId xmlns:p14="http://schemas.microsoft.com/office/powerpoint/2010/main" val="395289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B57CE-06E0-4733-25DC-5522C9684124}"/>
              </a:ext>
            </a:extLst>
          </p:cNvPr>
          <p:cNvSpPr>
            <a:spLocks noGrp="1"/>
          </p:cNvSpPr>
          <p:nvPr>
            <p:ph idx="1"/>
          </p:nvPr>
        </p:nvSpPr>
        <p:spPr/>
        <p:txBody>
          <a:bodyPr/>
          <a:lstStyle/>
          <a:p>
            <a:pPr marL="0" indent="0">
              <a:buNone/>
            </a:pPr>
            <a:r>
              <a:rPr lang="en-US" dirty="0"/>
              <a:t>Come far </a:t>
            </a:r>
            <a:r>
              <a:rPr lang="en-US" dirty="0" err="1"/>
              <a:t>rispondere</a:t>
            </a:r>
            <a:r>
              <a:rPr lang="en-US" dirty="0"/>
              <a:t> chatgpt sun </a:t>
            </a:r>
            <a:r>
              <a:rPr lang="en-US" dirty="0" err="1"/>
              <a:t>ambito</a:t>
            </a:r>
            <a:r>
              <a:rPr lang="en-US" dirty="0"/>
              <a:t>, un </a:t>
            </a:r>
            <a:r>
              <a:rPr lang="en-US" dirty="0" err="1"/>
              <a:t>dominio</a:t>
            </a:r>
            <a:r>
              <a:rPr lang="en-US" dirty="0"/>
              <a:t> di </a:t>
            </a:r>
            <a:r>
              <a:rPr lang="en-US" dirty="0" err="1"/>
              <a:t>di</a:t>
            </a:r>
            <a:r>
              <a:rPr lang="en-US" dirty="0"/>
              <a:t> </a:t>
            </a:r>
            <a:r>
              <a:rPr lang="en-US" dirty="0" err="1"/>
              <a:t>conoscenza</a:t>
            </a:r>
            <a:r>
              <a:rPr lang="en-US" dirty="0"/>
              <a:t> e </a:t>
            </a:r>
            <a:r>
              <a:rPr lang="en-US" dirty="0" err="1"/>
              <a:t>sapere</a:t>
            </a:r>
            <a:r>
              <a:rPr lang="en-US" dirty="0"/>
              <a:t>  </a:t>
            </a:r>
            <a:r>
              <a:rPr lang="en-US" dirty="0" err="1"/>
              <a:t>che</a:t>
            </a:r>
            <a:r>
              <a:rPr lang="en-US" dirty="0"/>
              <a:t> non fa </a:t>
            </a:r>
            <a:r>
              <a:rPr lang="en-US" dirty="0" err="1"/>
              <a:t>parte</a:t>
            </a:r>
            <a:r>
              <a:rPr lang="en-US" dirty="0"/>
              <a:t> del set di </a:t>
            </a:r>
            <a:r>
              <a:rPr lang="en-US" dirty="0" err="1"/>
              <a:t>informazioni</a:t>
            </a:r>
            <a:r>
              <a:rPr lang="en-US" dirty="0"/>
              <a:t> </a:t>
            </a:r>
            <a:r>
              <a:rPr lang="en-US" dirty="0" err="1"/>
              <a:t>iniziali</a:t>
            </a:r>
            <a:r>
              <a:rPr lang="en-US" dirty="0"/>
              <a:t> </a:t>
            </a:r>
            <a:r>
              <a:rPr lang="en-US" dirty="0" err="1"/>
              <a:t>utilizzate</a:t>
            </a:r>
            <a:r>
              <a:rPr lang="en-US" dirty="0"/>
              <a:t> </a:t>
            </a:r>
            <a:r>
              <a:rPr lang="en-US" dirty="0" err="1"/>
              <a:t>nell'adddestramento</a:t>
            </a:r>
            <a:r>
              <a:rPr lang="en-US" dirty="0"/>
              <a:t> </a:t>
            </a:r>
            <a:r>
              <a:rPr lang="en-US" dirty="0" err="1"/>
              <a:t>iniziale</a:t>
            </a:r>
            <a:r>
              <a:rPr lang="en-US" dirty="0"/>
              <a:t> del </a:t>
            </a:r>
            <a:r>
              <a:rPr lang="en-US" dirty="0" err="1"/>
              <a:t>modello</a:t>
            </a:r>
            <a:endParaRPr lang="en-US" dirty="0"/>
          </a:p>
          <a:p>
            <a:endParaRPr lang="en-US" dirty="0"/>
          </a:p>
          <a:p>
            <a:pPr marL="0" indent="0">
              <a:buNone/>
            </a:pPr>
            <a:r>
              <a:rPr lang="en-US" dirty="0"/>
              <a:t>.. </a:t>
            </a:r>
            <a:r>
              <a:rPr lang="en-US" dirty="0" err="1"/>
              <a:t>usando</a:t>
            </a:r>
            <a:r>
              <a:rPr lang="en-US" dirty="0"/>
              <a:t> la </a:t>
            </a:r>
            <a:r>
              <a:rPr lang="en-US" dirty="0" err="1"/>
              <a:t>tecnica</a:t>
            </a:r>
            <a:r>
              <a:rPr lang="en-US" dirty="0"/>
              <a:t> </a:t>
            </a:r>
            <a:r>
              <a:rPr lang="en-US" dirty="0" err="1"/>
              <a:t>che</a:t>
            </a:r>
            <a:r>
              <a:rPr lang="en-US" dirty="0"/>
              <a:t> </a:t>
            </a:r>
            <a:r>
              <a:rPr lang="en-US" dirty="0" err="1"/>
              <a:t>prende</a:t>
            </a:r>
            <a:r>
              <a:rPr lang="en-US" dirty="0"/>
              <a:t> il </a:t>
            </a:r>
            <a:r>
              <a:rPr lang="en-US" dirty="0" err="1"/>
              <a:t>nome</a:t>
            </a:r>
            <a:r>
              <a:rPr lang="en-US" dirty="0"/>
              <a:t> di </a:t>
            </a:r>
          </a:p>
          <a:p>
            <a:pPr marL="0" indent="0">
              <a:buNone/>
            </a:pPr>
            <a:r>
              <a:rPr lang="en-US" dirty="0"/>
              <a:t>   Retrieval Augmented Generation (R.A.G.)</a:t>
            </a:r>
          </a:p>
        </p:txBody>
      </p:sp>
      <p:sp>
        <p:nvSpPr>
          <p:cNvPr id="3" name="Title 2">
            <a:extLst>
              <a:ext uri="{FF2B5EF4-FFF2-40B4-BE49-F238E27FC236}">
                <a16:creationId xmlns:a16="http://schemas.microsoft.com/office/drawing/2014/main" id="{30372987-7A40-8FF2-149A-62877E8E0C79}"/>
              </a:ext>
            </a:extLst>
          </p:cNvPr>
          <p:cNvSpPr>
            <a:spLocks noGrp="1"/>
          </p:cNvSpPr>
          <p:nvPr>
            <p:ph type="title"/>
          </p:nvPr>
        </p:nvSpPr>
        <p:spPr/>
        <p:txBody>
          <a:bodyPr>
            <a:normAutofit fontScale="90000"/>
          </a:bodyPr>
          <a:lstStyle/>
          <a:p>
            <a:r>
              <a:rPr lang="en-US" dirty="0" err="1"/>
              <a:t>rifrasando</a:t>
            </a:r>
            <a:r>
              <a:rPr lang="en-US" dirty="0"/>
              <a:t> ..</a:t>
            </a:r>
          </a:p>
        </p:txBody>
      </p:sp>
    </p:spTree>
    <p:extLst>
      <p:ext uri="{BB962C8B-B14F-4D97-AF65-F5344CB8AC3E}">
        <p14:creationId xmlns:p14="http://schemas.microsoft.com/office/powerpoint/2010/main" val="1376094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it-IT" dirty="0"/>
              <a:t>How can </a:t>
            </a:r>
            <a:r>
              <a:rPr lang="it-IT" dirty="0" err="1"/>
              <a:t>embeddings</a:t>
            </a:r>
            <a:r>
              <a:rPr lang="it-IT" dirty="0"/>
              <a:t> can help me </a:t>
            </a:r>
            <a:r>
              <a:rPr lang="it-IT" dirty="0" err="1"/>
              <a:t>then</a:t>
            </a:r>
            <a:r>
              <a:rPr lang="it-IT" dirty="0"/>
              <a:t>?</a:t>
            </a:r>
            <a:endParaRPr lang="en-US" dirty="0"/>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p:txBody>
          <a:bodyPr>
            <a:normAutofit/>
          </a:bodyPr>
          <a:lstStyle/>
          <a:p>
            <a:r>
              <a:rPr lang="it-IT" b="1" dirty="0"/>
              <a:t>1/2: Chatbot up-front setup </a:t>
            </a:r>
          </a:p>
          <a:p>
            <a:endParaRPr lang="en-US" dirty="0"/>
          </a:p>
          <a:p>
            <a:r>
              <a:rPr lang="en-US" dirty="0"/>
              <a:t>Document preparation: conversion and splitting (if required) </a:t>
            </a:r>
          </a:p>
          <a:p>
            <a:pPr lvl="2"/>
            <a:r>
              <a:rPr lang="en-US" dirty="0"/>
              <a:t>AI understand text files only (markdown include, which is even better than "normal" text files)</a:t>
            </a:r>
          </a:p>
          <a:p>
            <a:pPr lvl="2"/>
            <a:r>
              <a:rPr lang="en-US" dirty="0"/>
              <a:t>PDF, HTML files must be converted to text format </a:t>
            </a:r>
          </a:p>
          <a:p>
            <a:pPr lvl="2"/>
            <a:r>
              <a:rPr lang="en-US" dirty="0"/>
              <a:t>Splitting: Suggestion is to try to stay below 1000 token (but it depends on the max token limit of the chat completion model)</a:t>
            </a:r>
            <a:br>
              <a:rPr lang="en-US" dirty="0"/>
            </a:br>
            <a:r>
              <a:rPr lang="en-US" dirty="0"/>
              <a:t>Use </a:t>
            </a:r>
            <a:r>
              <a:rPr lang="en-US" dirty="0" err="1"/>
              <a:t>TextChunker</a:t>
            </a:r>
            <a:r>
              <a:rPr lang="en-US" dirty="0"/>
              <a:t> class in MS Semantic Kernel  SDK </a:t>
            </a:r>
          </a:p>
          <a:p>
            <a:r>
              <a:rPr lang="en-US" dirty="0"/>
              <a:t>Use Azure </a:t>
            </a:r>
            <a:r>
              <a:rPr lang="en-US" dirty="0" err="1"/>
              <a:t>OpenAi</a:t>
            </a:r>
            <a:r>
              <a:rPr lang="en-US" dirty="0"/>
              <a:t> embedding api endpoint to get corresponding embedding of your relevant "documents"</a:t>
            </a:r>
          </a:p>
          <a:p>
            <a:pPr lvl="2"/>
            <a:r>
              <a:rPr lang="en-US" b="1" dirty="0"/>
              <a:t>Save document &amp; corresponding embedding vector in some storage</a:t>
            </a:r>
          </a:p>
        </p:txBody>
      </p:sp>
    </p:spTree>
    <p:extLst>
      <p:ext uri="{BB962C8B-B14F-4D97-AF65-F5344CB8AC3E}">
        <p14:creationId xmlns:p14="http://schemas.microsoft.com/office/powerpoint/2010/main" val="3866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en-US" dirty="0"/>
              <a:t>How can embeddings can help me then?</a:t>
            </a:r>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a:xfrm>
            <a:off x="838200" y="1825624"/>
            <a:ext cx="10515600" cy="4602069"/>
          </a:xfrm>
        </p:spPr>
        <p:txBody>
          <a:bodyPr>
            <a:normAutofit lnSpcReduction="10000"/>
          </a:bodyPr>
          <a:lstStyle/>
          <a:p>
            <a:r>
              <a:rPr lang="en-US" b="1" dirty="0"/>
              <a:t>2/2: User question arrives to your Chatbot app: </a:t>
            </a:r>
            <a:br>
              <a:rPr lang="en-US" b="1" dirty="0"/>
            </a:br>
            <a:r>
              <a:rPr lang="en-US" b="1" dirty="0"/>
              <a:t>setup payload to be sent to open.ai completion api as follows</a:t>
            </a:r>
          </a:p>
          <a:p>
            <a:pPr marL="514350" indent="-514350">
              <a:buFont typeface="+mj-lt"/>
              <a:buAutoNum type="arabicPeriod"/>
            </a:pPr>
            <a:r>
              <a:rPr lang="en-US" dirty="0"/>
              <a:t>Calculate user question embedding vector</a:t>
            </a:r>
          </a:p>
          <a:p>
            <a:pPr marL="514350" indent="-514350">
              <a:buFont typeface="+mj-lt"/>
              <a:buAutoNum type="arabicPeriod"/>
            </a:pPr>
            <a:r>
              <a:rPr lang="en-US" dirty="0"/>
              <a:t>Calculate cosine proximity of user question embedding against </a:t>
            </a:r>
            <a:r>
              <a:rPr lang="en-US" i="1" dirty="0"/>
              <a:t>each</a:t>
            </a:r>
            <a:r>
              <a:rPr lang="en-US" dirty="0"/>
              <a:t> stored document embedding </a:t>
            </a:r>
          </a:p>
          <a:p>
            <a:pPr marL="514350" indent="-514350">
              <a:buFont typeface="+mj-lt"/>
              <a:buAutoNum type="arabicPeriod"/>
            </a:pPr>
            <a:r>
              <a:rPr lang="en-US" dirty="0"/>
              <a:t>Pick up the documents whose embeddings </a:t>
            </a:r>
            <a:r>
              <a:rPr lang="en-US" i="1" dirty="0"/>
              <a:t>are closer to the question embedding using </a:t>
            </a:r>
            <a:r>
              <a:rPr lang="en-US" b="1" i="1" dirty="0"/>
              <a:t>cosine proximity </a:t>
            </a:r>
          </a:p>
          <a:p>
            <a:pPr lvl="1"/>
            <a:r>
              <a:rPr lang="en-US" dirty="0"/>
              <a:t>In the text selection define a minimum proximity threshold (e.g. 0.73) and possibly a max num of documents to pick</a:t>
            </a:r>
            <a:endParaRPr lang="en-US" b="1" i="1" dirty="0"/>
          </a:p>
          <a:p>
            <a:pPr marL="514350" indent="-514350">
              <a:buFont typeface="+mj-lt"/>
              <a:buAutoNum type="arabicPeriod"/>
            </a:pPr>
            <a:r>
              <a:rPr lang="en-US" dirty="0"/>
              <a:t>Push text blocks as Role="user" messages in the request before the actual user question</a:t>
            </a:r>
          </a:p>
          <a:p>
            <a:pPr marL="914400" lvl="1" indent="-457200">
              <a:buFont typeface="+mj-lt"/>
              <a:buAutoNum type="arabicPeriod"/>
            </a:pPr>
            <a:endParaRPr lang="en-US" dirty="0"/>
          </a:p>
        </p:txBody>
      </p:sp>
    </p:spTree>
    <p:extLst>
      <p:ext uri="{BB962C8B-B14F-4D97-AF65-F5344CB8AC3E}">
        <p14:creationId xmlns:p14="http://schemas.microsoft.com/office/powerpoint/2010/main" val="562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DDB-B8F8-990F-4FB6-7F8EC0D98578}"/>
              </a:ext>
            </a:extLst>
          </p:cNvPr>
          <p:cNvSpPr>
            <a:spLocks noGrp="1"/>
          </p:cNvSpPr>
          <p:nvPr>
            <p:ph type="title"/>
          </p:nvPr>
        </p:nvSpPr>
        <p:spPr/>
        <p:txBody>
          <a:bodyPr>
            <a:normAutofit fontScale="90000"/>
          </a:bodyPr>
          <a:lstStyle/>
          <a:p>
            <a:r>
              <a:rPr lang="en-US" dirty="0"/>
              <a:t>About Embeddings &amp; documents storage and cosine proximity calculations</a:t>
            </a:r>
          </a:p>
        </p:txBody>
      </p:sp>
      <p:sp>
        <p:nvSpPr>
          <p:cNvPr id="3" name="Content Placeholder 2">
            <a:extLst>
              <a:ext uri="{FF2B5EF4-FFF2-40B4-BE49-F238E27FC236}">
                <a16:creationId xmlns:a16="http://schemas.microsoft.com/office/drawing/2014/main" id="{305F51F1-E2F6-DFC1-9C5A-C61C4857EE4F}"/>
              </a:ext>
            </a:extLst>
          </p:cNvPr>
          <p:cNvSpPr>
            <a:spLocks noGrp="1"/>
          </p:cNvSpPr>
          <p:nvPr>
            <p:ph idx="1"/>
          </p:nvPr>
        </p:nvSpPr>
        <p:spPr>
          <a:xfrm>
            <a:off x="838200" y="1398494"/>
            <a:ext cx="10515600" cy="4778469"/>
          </a:xfrm>
        </p:spPr>
        <p:txBody>
          <a:bodyPr/>
          <a:lstStyle/>
          <a:p>
            <a:r>
              <a:rPr lang="en-US" dirty="0"/>
              <a:t>There are vectors databases that provide vector operations </a:t>
            </a:r>
            <a:br>
              <a:rPr lang="en-US" dirty="0"/>
            </a:br>
            <a:r>
              <a:rPr lang="en-US" dirty="0"/>
              <a:t>(cosine similarity included) out-of-the-box</a:t>
            </a:r>
          </a:p>
          <a:p>
            <a:pPr lvl="1"/>
            <a:r>
              <a:rPr lang="en-US" dirty="0"/>
              <a:t>Azure Cognitive Services Vector Search (public preview)</a:t>
            </a:r>
          </a:p>
          <a:p>
            <a:pPr lvl="1"/>
            <a:r>
              <a:rPr lang="en-US" dirty="0" err="1"/>
              <a:t>PineCone</a:t>
            </a:r>
            <a:r>
              <a:rPr lang="en-US" dirty="0"/>
              <a:t>, </a:t>
            </a:r>
            <a:r>
              <a:rPr lang="en-US" dirty="0" err="1"/>
              <a:t>etc</a:t>
            </a:r>
            <a:r>
              <a:rPr lang="en-US" dirty="0"/>
              <a:t> ..</a:t>
            </a:r>
          </a:p>
          <a:p>
            <a:pPr marL="0" indent="0">
              <a:buNone/>
            </a:pPr>
            <a:r>
              <a:rPr lang="en-US" sz="2400" i="1" dirty="0"/>
              <a:t>Or</a:t>
            </a:r>
            <a:r>
              <a:rPr lang="en-US" dirty="0"/>
              <a:t> </a:t>
            </a:r>
          </a:p>
          <a:p>
            <a:r>
              <a:rPr lang="en-US" dirty="0"/>
              <a:t>SQL server as storage is ok to start with, and for cosine calculation </a:t>
            </a:r>
          </a:p>
          <a:p>
            <a:pPr marL="1371600" lvl="2" indent="-457200">
              <a:buFont typeface="+mj-lt"/>
              <a:buAutoNum type="arabicPeriod"/>
            </a:pPr>
            <a:r>
              <a:rPr lang="en-US" dirty="0"/>
              <a:t>C# in memory cosine proximity calculation, </a:t>
            </a:r>
            <a:br>
              <a:rPr lang="en-US" dirty="0"/>
            </a:br>
            <a:r>
              <a:rPr lang="en-US" i="1" dirty="0"/>
              <a:t>or .. </a:t>
            </a:r>
          </a:p>
          <a:p>
            <a:pPr marL="1371600" lvl="2" indent="-457200">
              <a:buFont typeface="+mj-lt"/>
              <a:buAutoNum type="arabicPeriod"/>
            </a:pPr>
            <a:r>
              <a:rPr lang="en-US" dirty="0"/>
              <a:t>Have SQL do the math </a:t>
            </a:r>
            <a:r>
              <a:rPr lang="en-US" dirty="0">
                <a:hlinkClick r:id="rId2"/>
              </a:rPr>
              <a:t>https://devblogs.microsoft.com/azure-sql/vector-similarity-search-with-azure-sql-database-and-openai/</a:t>
            </a:r>
            <a:endParaRPr lang="en-US" dirty="0"/>
          </a:p>
          <a:p>
            <a:pPr lvl="2"/>
            <a:endParaRPr lang="en-US" dirty="0"/>
          </a:p>
          <a:p>
            <a:pPr lvl="2"/>
            <a:endParaRPr lang="en-US" dirty="0"/>
          </a:p>
          <a:p>
            <a:endParaRPr lang="en-US" dirty="0"/>
          </a:p>
        </p:txBody>
      </p:sp>
      <p:sp>
        <p:nvSpPr>
          <p:cNvPr id="5" name="TextBox 4">
            <a:extLst>
              <a:ext uri="{FF2B5EF4-FFF2-40B4-BE49-F238E27FC236}">
                <a16:creationId xmlns:a16="http://schemas.microsoft.com/office/drawing/2014/main" id="{C8284F31-15DD-4FB1-4884-885F84B62A85}"/>
              </a:ext>
            </a:extLst>
          </p:cNvPr>
          <p:cNvSpPr txBox="1"/>
          <p:nvPr/>
        </p:nvSpPr>
        <p:spPr>
          <a:xfrm>
            <a:off x="4043580" y="5444358"/>
            <a:ext cx="6097554" cy="1169551"/>
          </a:xfrm>
          <a:prstGeom prst="rect">
            <a:avLst/>
          </a:prstGeom>
          <a:noFill/>
          <a:ln>
            <a:solidFill>
              <a:srgbClr val="000000"/>
            </a:solidFill>
          </a:ln>
        </p:spPr>
        <p:txBody>
          <a:bodyPr wrap="square">
            <a:spAutoFit/>
          </a:bodyPr>
          <a:lstStyle/>
          <a:p>
            <a:r>
              <a:rPr lang="en-US" sz="1400" dirty="0"/>
              <a:t>SELECT     SUM(</a:t>
            </a:r>
            <a:r>
              <a:rPr lang="en-US" sz="1400" dirty="0" err="1"/>
              <a:t>a.value</a:t>
            </a:r>
            <a:r>
              <a:rPr lang="en-US" sz="1400" dirty="0"/>
              <a:t> * </a:t>
            </a:r>
            <a:r>
              <a:rPr lang="en-US" sz="1400" dirty="0" err="1"/>
              <a:t>b.value</a:t>
            </a:r>
            <a:r>
              <a:rPr lang="en-US" sz="1400" dirty="0"/>
              <a:t>) / (  </a:t>
            </a:r>
          </a:p>
          <a:p>
            <a:r>
              <a:rPr lang="en-US" sz="1400" dirty="0"/>
              <a:t>        SQRT(SUM(</a:t>
            </a:r>
            <a:r>
              <a:rPr lang="en-US" sz="1400" dirty="0" err="1"/>
              <a:t>a.value</a:t>
            </a:r>
            <a:r>
              <a:rPr lang="en-US" sz="1400" dirty="0"/>
              <a:t> * </a:t>
            </a:r>
            <a:r>
              <a:rPr lang="en-US" sz="1400" dirty="0" err="1"/>
              <a:t>a.value</a:t>
            </a:r>
            <a:r>
              <a:rPr lang="en-US" sz="1400" dirty="0"/>
              <a:t>)) * SQRT(SUM(</a:t>
            </a:r>
            <a:r>
              <a:rPr lang="en-US" sz="1400" dirty="0" err="1"/>
              <a:t>b.value</a:t>
            </a:r>
            <a:r>
              <a:rPr lang="en-US" sz="1400" dirty="0"/>
              <a:t> * </a:t>
            </a:r>
            <a:r>
              <a:rPr lang="en-US" sz="1400" dirty="0" err="1"/>
              <a:t>b.value</a:t>
            </a:r>
            <a:r>
              <a:rPr lang="en-US" sz="1400" dirty="0"/>
              <a:t>))   </a:t>
            </a:r>
          </a:p>
          <a:p>
            <a:r>
              <a:rPr lang="en-US" sz="1400" dirty="0"/>
              <a:t>    ) AS </a:t>
            </a:r>
            <a:r>
              <a:rPr lang="en-US" sz="1400" dirty="0" err="1"/>
              <a:t>cosine_similarity</a:t>
            </a:r>
            <a:endParaRPr lang="en-US" sz="1400" dirty="0"/>
          </a:p>
          <a:p>
            <a:r>
              <a:rPr lang="en-US" sz="1400" dirty="0"/>
              <a:t>FROM</a:t>
            </a:r>
          </a:p>
          <a:p>
            <a:r>
              <a:rPr lang="en-US" sz="1400" dirty="0"/>
              <a:t>    </a:t>
            </a:r>
            <a:r>
              <a:rPr lang="en-US" sz="1400" dirty="0" err="1"/>
              <a:t>vectors_values</a:t>
            </a:r>
            <a:endParaRPr lang="en-US" sz="1400" dirty="0"/>
          </a:p>
        </p:txBody>
      </p:sp>
    </p:spTree>
    <p:extLst>
      <p:ext uri="{BB962C8B-B14F-4D97-AF65-F5344CB8AC3E}">
        <p14:creationId xmlns:p14="http://schemas.microsoft.com/office/powerpoint/2010/main" val="41722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077402" y="1405617"/>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6186196" y="5007976"/>
            <a:ext cx="2920482" cy="612648"/>
          </a:xfrm>
          <a:prstGeom prst="borderCallout1">
            <a:avLst>
              <a:gd name="adj1" fmla="val 41595"/>
              <a:gd name="adj2" fmla="val -3541"/>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8915891" y="545030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5446781" y="1399806"/>
            <a:ext cx="2920482" cy="720762"/>
          </a:xfrm>
          <a:prstGeom prst="borderCallout1">
            <a:avLst>
              <a:gd name="adj1" fmla="val 103691"/>
              <a:gd name="adj2" fmla="val 41349"/>
              <a:gd name="adj3" fmla="val 233899"/>
              <a:gd name="adj4" fmla="val 346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8484378" y="147931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649-DCC6-F8A5-80D2-4E4C2D49F5BF}"/>
              </a:ext>
            </a:extLst>
          </p:cNvPr>
          <p:cNvSpPr>
            <a:spLocks noGrp="1"/>
          </p:cNvSpPr>
          <p:nvPr>
            <p:ph type="title"/>
          </p:nvPr>
        </p:nvSpPr>
        <p:spPr/>
        <p:txBody>
          <a:bodyPr>
            <a:normAutofit fontScale="90000"/>
          </a:bodyPr>
          <a:lstStyle/>
          <a:p>
            <a:r>
              <a:rPr lang="en-US" dirty="0"/>
              <a:t>System message for chatbot</a:t>
            </a:r>
          </a:p>
        </p:txBody>
      </p:sp>
      <p:sp>
        <p:nvSpPr>
          <p:cNvPr id="3" name="Content Placeholder 2">
            <a:extLst>
              <a:ext uri="{FF2B5EF4-FFF2-40B4-BE49-F238E27FC236}">
                <a16:creationId xmlns:a16="http://schemas.microsoft.com/office/drawing/2014/main" id="{7A8D6F2A-D4BD-5E0D-2D3D-8810AFC8B2E6}"/>
              </a:ext>
            </a:extLst>
          </p:cNvPr>
          <p:cNvSpPr>
            <a:spLocks noGrp="1"/>
          </p:cNvSpPr>
          <p:nvPr>
            <p:ph idx="1"/>
          </p:nvPr>
        </p:nvSpPr>
        <p:spPr/>
        <p:txBody>
          <a:bodyPr/>
          <a:lstStyle/>
          <a:p>
            <a:r>
              <a:rPr lang="en-US" dirty="0"/>
              <a:t>Do not let users use your chatbot for generic queries </a:t>
            </a:r>
          </a:p>
          <a:p>
            <a:r>
              <a:rPr lang="en-US" dirty="0"/>
              <a:t>Instruct ai model via proper system message, such as </a:t>
            </a:r>
          </a:p>
        </p:txBody>
      </p:sp>
      <p:sp>
        <p:nvSpPr>
          <p:cNvPr id="5" name="TextBox 4">
            <a:extLst>
              <a:ext uri="{FF2B5EF4-FFF2-40B4-BE49-F238E27FC236}">
                <a16:creationId xmlns:a16="http://schemas.microsoft.com/office/drawing/2014/main" id="{4890B544-CA92-C096-CC0D-8B6F018EAAFF}"/>
              </a:ext>
            </a:extLst>
          </p:cNvPr>
          <p:cNvSpPr txBox="1"/>
          <p:nvPr/>
        </p:nvSpPr>
        <p:spPr>
          <a:xfrm>
            <a:off x="838200" y="3094473"/>
            <a:ext cx="6097554" cy="2308324"/>
          </a:xfrm>
          <a:prstGeom prst="rect">
            <a:avLst/>
          </a:prstGeom>
          <a:noFill/>
          <a:ln>
            <a:solidFill>
              <a:schemeClr val="accent1">
                <a:shade val="15000"/>
              </a:schemeClr>
            </a:solidFill>
          </a:ln>
        </p:spPr>
        <p:txBody>
          <a:bodyPr wrap="square">
            <a:spAutoFit/>
          </a:bodyPr>
          <a:lstStyle/>
          <a:p>
            <a:r>
              <a:rPr lang="en-US" sz="1800" dirty="0"/>
              <a:t>Your name is Emma, you are an Assistant for the mymsc web site that allows user to book container to ship goods around the world. </a:t>
            </a:r>
          </a:p>
          <a:p>
            <a:r>
              <a:rPr lang="en-US" sz="1800" dirty="0"/>
              <a:t>If the context is not enough to generate a relevant and coherent response, or if the question is out of the scope of the assistant domain, please say "I don't know" and apologize for the inconvenience. Do not use your existing knowledge to answer questions that are unrelated to the chatbot's purpose.</a:t>
            </a:r>
          </a:p>
        </p:txBody>
      </p:sp>
    </p:spTree>
    <p:extLst>
      <p:ext uri="{BB962C8B-B14F-4D97-AF65-F5344CB8AC3E}">
        <p14:creationId xmlns:p14="http://schemas.microsoft.com/office/powerpoint/2010/main" val="15221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2982466"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2824431" y="4904905"/>
            <a:ext cx="2920482" cy="612648"/>
          </a:xfrm>
          <a:prstGeom prst="borderCallout1">
            <a:avLst>
              <a:gd name="adj1" fmla="val -5230"/>
              <a:gd name="adj2" fmla="val 32987"/>
              <a:gd name="adj3" fmla="val -191979"/>
              <a:gd name="adj4" fmla="val 5970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2123605" y="529653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D3D1A-3F16-AD4B-21D3-4B41FF39BCD9}"/>
              </a:ext>
            </a:extLst>
          </p:cNvPr>
          <p:cNvSpPr txBox="1"/>
          <p:nvPr/>
        </p:nvSpPr>
        <p:spPr>
          <a:xfrm>
            <a:off x="503853" y="5878286"/>
            <a:ext cx="958917" cy="369332"/>
          </a:xfrm>
          <a:prstGeom prst="rect">
            <a:avLst/>
          </a:prstGeom>
          <a:noFill/>
        </p:spPr>
        <p:txBody>
          <a:bodyPr wrap="none" rtlCol="0">
            <a:spAutoFit/>
          </a:bodyPr>
          <a:lstStyle/>
          <a:p>
            <a:r>
              <a:rPr lang="en-US" dirty="0"/>
              <a:t>DEMO 2</a:t>
            </a:r>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6801636" y="1641215"/>
            <a:ext cx="2920482" cy="720762"/>
          </a:xfrm>
          <a:prstGeom prst="borderCallout1">
            <a:avLst>
              <a:gd name="adj1" fmla="val 73121"/>
              <a:gd name="adj2" fmla="val -3541"/>
              <a:gd name="adj3" fmla="val 188043"/>
              <a:gd name="adj4" fmla="val -113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6352292" y="112084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17F38DE1-250F-2C2F-5399-0BCE342D430B}"/>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3" name="Callout: Line 12">
            <a:extLst>
              <a:ext uri="{FF2B5EF4-FFF2-40B4-BE49-F238E27FC236}">
                <a16:creationId xmlns:a16="http://schemas.microsoft.com/office/drawing/2014/main" id="{36D75448-32A6-F536-02C8-6841BDE8B6A1}"/>
              </a:ext>
            </a:extLst>
          </p:cNvPr>
          <p:cNvSpPr/>
          <p:nvPr/>
        </p:nvSpPr>
        <p:spPr>
          <a:xfrm>
            <a:off x="6096000" y="4906192"/>
            <a:ext cx="2920482" cy="612648"/>
          </a:xfrm>
          <a:prstGeom prst="borderCallout1">
            <a:avLst>
              <a:gd name="adj1" fmla="val -9619"/>
              <a:gd name="adj2" fmla="val 35750"/>
              <a:gd name="adj3" fmla="val -183199"/>
              <a:gd name="adj4" fmla="val 8886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1376264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3BAF-A797-00EC-D27A-1B5611668D74}"/>
              </a:ext>
            </a:extLst>
          </p:cNvPr>
          <p:cNvSpPr>
            <a:spLocks noGrp="1"/>
          </p:cNvSpPr>
          <p:nvPr>
            <p:ph type="title"/>
          </p:nvPr>
        </p:nvSpPr>
        <p:spPr/>
        <p:txBody>
          <a:bodyPr>
            <a:normAutofit fontScale="90000"/>
          </a:bodyPr>
          <a:lstStyle/>
          <a:p>
            <a:r>
              <a:rPr lang="en-US" dirty="0"/>
              <a:t>Multilanguage support</a:t>
            </a:r>
          </a:p>
        </p:txBody>
      </p:sp>
      <p:sp>
        <p:nvSpPr>
          <p:cNvPr id="3" name="Content Placeholder 2">
            <a:extLst>
              <a:ext uri="{FF2B5EF4-FFF2-40B4-BE49-F238E27FC236}">
                <a16:creationId xmlns:a16="http://schemas.microsoft.com/office/drawing/2014/main" id="{A606C395-726C-19DD-620A-1461CB20DBE9}"/>
              </a:ext>
            </a:extLst>
          </p:cNvPr>
          <p:cNvSpPr>
            <a:spLocks noGrp="1"/>
          </p:cNvSpPr>
          <p:nvPr>
            <p:ph idx="1"/>
          </p:nvPr>
        </p:nvSpPr>
        <p:spPr>
          <a:xfrm>
            <a:off x="576776" y="1314157"/>
            <a:ext cx="11205922" cy="5053592"/>
          </a:xfrm>
        </p:spPr>
        <p:txBody>
          <a:bodyPr>
            <a:normAutofit lnSpcReduction="10000"/>
          </a:bodyPr>
          <a:lstStyle/>
          <a:p>
            <a:r>
              <a:rPr lang="en-US" dirty="0"/>
              <a:t>Chat-completion api knows a lot of languages, </a:t>
            </a:r>
            <a:br>
              <a:rPr lang="en-US" dirty="0"/>
            </a:br>
            <a:r>
              <a:rPr lang="en-US" dirty="0"/>
              <a:t>so what's the issue ? </a:t>
            </a:r>
          </a:p>
          <a:p>
            <a:r>
              <a:rPr lang="en-US" dirty="0"/>
              <a:t>Problem is that cosine proximity of two vectors generated from text of different languages does not work well.</a:t>
            </a:r>
          </a:p>
          <a:p>
            <a:pPr lvl="1"/>
            <a:r>
              <a:rPr lang="en-US" dirty="0"/>
              <a:t>But my documents are only in a single language !!</a:t>
            </a:r>
          </a:p>
          <a:p>
            <a:r>
              <a:rPr lang="en-US" dirty="0"/>
              <a:t>Solution</a:t>
            </a:r>
          </a:p>
          <a:p>
            <a:pPr marL="914400" lvl="1" indent="-457200">
              <a:buFont typeface="+mj-lt"/>
              <a:buAutoNum type="arabicPeriod"/>
            </a:pPr>
            <a:r>
              <a:rPr lang="en-US" dirty="0"/>
              <a:t>Convert user question to language of the documentation, and detect user language</a:t>
            </a:r>
          </a:p>
          <a:p>
            <a:pPr marL="914400" lvl="1" indent="-457200">
              <a:buFont typeface="+mj-lt"/>
              <a:buAutoNum type="arabicPeriod"/>
            </a:pPr>
            <a:r>
              <a:rPr lang="en-US" dirty="0"/>
              <a:t>Pick up relevant documents and send them to AI together with translated user question </a:t>
            </a:r>
          </a:p>
          <a:p>
            <a:pPr marL="914400" lvl="1" indent="-457200">
              <a:buFont typeface="+mj-lt"/>
              <a:buAutoNum type="arabicPeriod"/>
            </a:pPr>
            <a:r>
              <a:rPr lang="en-US" dirty="0"/>
              <a:t>Convert ai answer to original language </a:t>
            </a:r>
          </a:p>
          <a:p>
            <a:r>
              <a:rPr lang="en-US" dirty="0"/>
              <a:t>Can be done with chat-completions api itself or Azure Translator (part of Azure Cognitive Service)</a:t>
            </a:r>
          </a:p>
        </p:txBody>
      </p:sp>
    </p:spTree>
    <p:extLst>
      <p:ext uri="{BB962C8B-B14F-4D97-AF65-F5344CB8AC3E}">
        <p14:creationId xmlns:p14="http://schemas.microsoft.com/office/powerpoint/2010/main" val="42343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4321537" y="5340283"/>
            <a:ext cx="2920482" cy="612648"/>
          </a:xfrm>
          <a:prstGeom prst="borderCallout1">
            <a:avLst>
              <a:gd name="adj1" fmla="val -8156"/>
              <a:gd name="adj2" fmla="val 45266"/>
              <a:gd name="adj3" fmla="val -238804"/>
              <a:gd name="adj4" fmla="val 182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Conversation manager</a:t>
            </a:r>
            <a:r>
              <a:rPr lang="en-US" sz="1200" dirty="0">
                <a:solidFill>
                  <a:schemeClr val="tx1"/>
                </a:solidFill>
              </a:rPr>
              <a:t> 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6923031" y="577302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6701245" y="1426781"/>
            <a:ext cx="2920482" cy="720762"/>
          </a:xfrm>
          <a:prstGeom prst="borderCallout1">
            <a:avLst>
              <a:gd name="adj1" fmla="val 100634"/>
              <a:gd name="adj2" fmla="val 20224"/>
              <a:gd name="adj3" fmla="val 218613"/>
              <a:gd name="adj4" fmla="val 6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7913"/>
              <a:gd name="adj4" fmla="val 9358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Flowchart: Magnetic Disk 12">
            <a:extLst>
              <a:ext uri="{FF2B5EF4-FFF2-40B4-BE49-F238E27FC236}">
                <a16:creationId xmlns:a16="http://schemas.microsoft.com/office/drawing/2014/main" id="{48B31398-F16C-EDD5-5E90-88172C5ADC2C}"/>
              </a:ext>
            </a:extLst>
          </p:cNvPr>
          <p:cNvSpPr/>
          <p:nvPr/>
        </p:nvSpPr>
        <p:spPr>
          <a:xfrm>
            <a:off x="5992622" y="1082077"/>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458C37-85F4-28FD-F6A9-C38EA7A38299}"/>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6511A6D4-68CD-39C1-E0C2-5B1EE199286E}"/>
              </a:ext>
            </a:extLst>
          </p:cNvPr>
          <p:cNvSpPr/>
          <p:nvPr/>
        </p:nvSpPr>
        <p:spPr>
          <a:xfrm>
            <a:off x="7977674" y="4911629"/>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
        <p:nvSpPr>
          <p:cNvPr id="19" name="TextBox 18">
            <a:extLst>
              <a:ext uri="{FF2B5EF4-FFF2-40B4-BE49-F238E27FC236}">
                <a16:creationId xmlns:a16="http://schemas.microsoft.com/office/drawing/2014/main" id="{04380BC7-2CC4-58B0-ED89-6A2933F892F1}"/>
              </a:ext>
            </a:extLst>
          </p:cNvPr>
          <p:cNvSpPr txBox="1"/>
          <p:nvPr/>
        </p:nvSpPr>
        <p:spPr>
          <a:xfrm>
            <a:off x="1240853" y="6079348"/>
            <a:ext cx="958917" cy="369332"/>
          </a:xfrm>
          <a:prstGeom prst="rect">
            <a:avLst/>
          </a:prstGeom>
          <a:noFill/>
        </p:spPr>
        <p:txBody>
          <a:bodyPr wrap="none" rtlCol="0">
            <a:spAutoFit/>
          </a:bodyPr>
          <a:lstStyle/>
          <a:p>
            <a:r>
              <a:rPr lang="en-US" dirty="0"/>
              <a:t>DEMO 3</a:t>
            </a:r>
          </a:p>
        </p:txBody>
      </p:sp>
    </p:spTree>
    <p:extLst>
      <p:ext uri="{BB962C8B-B14F-4D97-AF65-F5344CB8AC3E}">
        <p14:creationId xmlns:p14="http://schemas.microsoft.com/office/powerpoint/2010/main" val="25349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86DB-19A1-196E-59FA-B9AD2406C912}"/>
              </a:ext>
            </a:extLst>
          </p:cNvPr>
          <p:cNvSpPr>
            <a:spLocks noGrp="1"/>
          </p:cNvSpPr>
          <p:nvPr>
            <p:ph type="title"/>
          </p:nvPr>
        </p:nvSpPr>
        <p:spPr/>
        <p:txBody>
          <a:bodyPr>
            <a:normAutofit fontScale="90000"/>
          </a:bodyPr>
          <a:lstStyle/>
          <a:p>
            <a:r>
              <a:rPr lang="en-US" dirty="0"/>
              <a:t>Keep input token count under control</a:t>
            </a:r>
          </a:p>
        </p:txBody>
      </p:sp>
      <p:sp>
        <p:nvSpPr>
          <p:cNvPr id="3" name="Content Placeholder 2">
            <a:extLst>
              <a:ext uri="{FF2B5EF4-FFF2-40B4-BE49-F238E27FC236}">
                <a16:creationId xmlns:a16="http://schemas.microsoft.com/office/drawing/2014/main" id="{DDE66022-A1BB-A222-5CC1-F93F18DC84F0}"/>
              </a:ext>
            </a:extLst>
          </p:cNvPr>
          <p:cNvSpPr>
            <a:spLocks noGrp="1"/>
          </p:cNvSpPr>
          <p:nvPr>
            <p:ph idx="1"/>
          </p:nvPr>
        </p:nvSpPr>
        <p:spPr/>
        <p:txBody>
          <a:bodyPr/>
          <a:lstStyle/>
          <a:p>
            <a:r>
              <a:rPr lang="en-US" dirty="0"/>
              <a:t>Token count of input message can get quite "big",</a:t>
            </a:r>
            <a:br>
              <a:rPr lang="en-US" dirty="0"/>
            </a:br>
            <a:r>
              <a:rPr lang="en-US" dirty="0"/>
              <a:t>due to the presence of context documents retrieved with the embedding technique </a:t>
            </a:r>
          </a:p>
          <a:p>
            <a:r>
              <a:rPr lang="en-US" dirty="0"/>
              <a:t>Put a limit on conversation iteration</a:t>
            </a:r>
          </a:p>
          <a:p>
            <a:r>
              <a:rPr lang="en-US" dirty="0"/>
              <a:t>A conversation length limit cannot be enough. </a:t>
            </a:r>
            <a:br>
              <a:rPr lang="en-US" dirty="0"/>
            </a:br>
            <a:r>
              <a:rPr lang="en-US" dirty="0"/>
              <a:t>It's a good practice to have some logic to keep token count under control</a:t>
            </a:r>
          </a:p>
          <a:p>
            <a:pPr lvl="1"/>
            <a:r>
              <a:rPr lang="en-US" dirty="0"/>
              <a:t>If &lt;input token count&gt; * (1- &lt;fraction of tokens to keep for reply) &gt; max allowed total token count for the model , then …</a:t>
            </a:r>
          </a:p>
          <a:p>
            <a:pPr marL="457200" lvl="1" indent="0">
              <a:buNone/>
            </a:pPr>
            <a:r>
              <a:rPr lang="en-US" dirty="0"/>
              <a:t>Drop older conversation item and corresponding context documents, until above condition is not true any more</a:t>
            </a:r>
          </a:p>
          <a:p>
            <a:pPr lvl="1"/>
            <a:endParaRPr lang="en-US" dirty="0"/>
          </a:p>
        </p:txBody>
      </p:sp>
    </p:spTree>
    <p:extLst>
      <p:ext uri="{BB962C8B-B14F-4D97-AF65-F5344CB8AC3E}">
        <p14:creationId xmlns:p14="http://schemas.microsoft.com/office/powerpoint/2010/main" val="3736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412824" y="3178718"/>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3971030" y="5007976"/>
            <a:ext cx="2920482" cy="612648"/>
          </a:xfrm>
          <a:prstGeom prst="borderCallout1">
            <a:avLst>
              <a:gd name="adj1" fmla="val -6693"/>
              <a:gd name="adj2" fmla="val 44344"/>
              <a:gd name="adj3" fmla="val -178810"/>
              <a:gd name="adj4" fmla="val 296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3955624" y="562264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5588575" y="317871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5661477" y="667492"/>
            <a:ext cx="2920482" cy="720762"/>
          </a:xfrm>
          <a:prstGeom prst="borderCallout1">
            <a:avLst>
              <a:gd name="adj1" fmla="val 106703"/>
              <a:gd name="adj2" fmla="val 28076"/>
              <a:gd name="adj3" fmla="val 335289"/>
              <a:gd name="adj4" fmla="val 4763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br>
              <a:rPr lang="en-US" sz="1200" dirty="0">
                <a:solidFill>
                  <a:schemeClr val="tx1"/>
                </a:solidFill>
              </a:rPr>
            </a:br>
            <a:endParaRPr lang="en-US" sz="1200" dirty="0">
              <a:solidFill>
                <a:schemeClr val="tx1"/>
              </a:solidFill>
            </a:endParaRP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2331"/>
              <a:gd name="adj4" fmla="val 9262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Callout: Line 12">
            <a:extLst>
              <a:ext uri="{FF2B5EF4-FFF2-40B4-BE49-F238E27FC236}">
                <a16:creationId xmlns:a16="http://schemas.microsoft.com/office/drawing/2014/main" id="{FD9AA6B0-B7CD-279D-0F5D-F6D50517263A}"/>
              </a:ext>
            </a:extLst>
          </p:cNvPr>
          <p:cNvSpPr/>
          <p:nvPr/>
        </p:nvSpPr>
        <p:spPr>
          <a:xfrm>
            <a:off x="9084573" y="4604892"/>
            <a:ext cx="2920482" cy="612648"/>
          </a:xfrm>
          <a:prstGeom prst="borderCallout1">
            <a:avLst>
              <a:gd name="adj1" fmla="val -125673"/>
              <a:gd name="adj2" fmla="val 10471"/>
              <a:gd name="adj3" fmla="val -7322"/>
              <a:gd name="adj4" fmla="val 4737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Max tokens guard</a:t>
            </a:r>
            <a:r>
              <a:rPr lang="en-US" sz="1200" dirty="0">
                <a:solidFill>
                  <a:schemeClr val="tx1"/>
                </a:solidFill>
              </a:rPr>
              <a:t> middleware</a:t>
            </a:r>
            <a:br>
              <a:rPr lang="en-US" sz="1200" dirty="0">
                <a:solidFill>
                  <a:schemeClr val="tx1"/>
                </a:solidFill>
              </a:rPr>
            </a:br>
            <a:r>
              <a:rPr lang="en-US" sz="1200" dirty="0">
                <a:solidFill>
                  <a:schemeClr val="tx1"/>
                </a:solidFill>
              </a:rPr>
              <a:t>Keep tokens count in input message "under control"</a:t>
            </a:r>
          </a:p>
        </p:txBody>
      </p:sp>
      <p:sp>
        <p:nvSpPr>
          <p:cNvPr id="14" name="Flowchart: Connector 13">
            <a:extLst>
              <a:ext uri="{FF2B5EF4-FFF2-40B4-BE49-F238E27FC236}">
                <a16:creationId xmlns:a16="http://schemas.microsoft.com/office/drawing/2014/main" id="{CE91E229-C519-7DCC-0F67-C6F99C798DAA}"/>
              </a:ext>
            </a:extLst>
          </p:cNvPr>
          <p:cNvSpPr/>
          <p:nvPr/>
        </p:nvSpPr>
        <p:spPr>
          <a:xfrm>
            <a:off x="7745721"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5</a:t>
            </a:r>
          </a:p>
        </p:txBody>
      </p:sp>
      <p:sp>
        <p:nvSpPr>
          <p:cNvPr id="19" name="Flowchart: Connector 18">
            <a:extLst>
              <a:ext uri="{FF2B5EF4-FFF2-40B4-BE49-F238E27FC236}">
                <a16:creationId xmlns:a16="http://schemas.microsoft.com/office/drawing/2014/main" id="{D940B378-CDDF-5A78-EF70-608436ABB6D2}"/>
              </a:ext>
            </a:extLst>
          </p:cNvPr>
          <p:cNvSpPr/>
          <p:nvPr/>
        </p:nvSpPr>
        <p:spPr>
          <a:xfrm>
            <a:off x="6696078"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C9707F16-2351-95FC-7077-7F509755ADED}"/>
              </a:ext>
            </a:extLst>
          </p:cNvPr>
          <p:cNvSpPr/>
          <p:nvPr/>
        </p:nvSpPr>
        <p:spPr>
          <a:xfrm>
            <a:off x="6993698" y="5318139"/>
            <a:ext cx="2920482" cy="1269583"/>
          </a:xfrm>
          <a:prstGeom prst="borderCallout1">
            <a:avLst>
              <a:gd name="adj1" fmla="val -7252"/>
              <a:gd name="adj2" fmla="val 18867"/>
              <a:gd name="adj3" fmla="val -116036"/>
              <a:gd name="adj4" fmla="val -3094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Change topic detector </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If the user has changed topic, push to the execution context this information, so that </a:t>
            </a: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 and </a:t>
            </a:r>
            <a:r>
              <a:rPr lang="en-US" sz="1200" b="1" dirty="0">
                <a:solidFill>
                  <a:schemeClr val="tx1"/>
                </a:solidFill>
              </a:rPr>
              <a:t>Conversation manager</a:t>
            </a:r>
            <a:r>
              <a:rPr lang="en-US" sz="1200" dirty="0">
                <a:solidFill>
                  <a:schemeClr val="tx1"/>
                </a:solidFill>
              </a:rPr>
              <a:t> middleware act accordingly </a:t>
            </a:r>
          </a:p>
        </p:txBody>
      </p:sp>
      <p:sp>
        <p:nvSpPr>
          <p:cNvPr id="21" name="Flowchart: Magnetic Disk 20">
            <a:extLst>
              <a:ext uri="{FF2B5EF4-FFF2-40B4-BE49-F238E27FC236}">
                <a16:creationId xmlns:a16="http://schemas.microsoft.com/office/drawing/2014/main" id="{15547E6D-06A2-2BC9-855A-05B9451F6A76}"/>
              </a:ext>
            </a:extLst>
          </p:cNvPr>
          <p:cNvSpPr/>
          <p:nvPr/>
        </p:nvSpPr>
        <p:spPr>
          <a:xfrm>
            <a:off x="6664518" y="123737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45076EC-8B65-B19E-7247-934D09C71076}"/>
              </a:ext>
            </a:extLst>
          </p:cNvPr>
          <p:cNvSpPr/>
          <p:nvPr/>
        </p:nvSpPr>
        <p:spPr>
          <a:xfrm>
            <a:off x="8795365" y="3178718"/>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6</a:t>
            </a:r>
          </a:p>
        </p:txBody>
      </p:sp>
      <p:sp>
        <p:nvSpPr>
          <p:cNvPr id="23" name="Callout: Line 22">
            <a:extLst>
              <a:ext uri="{FF2B5EF4-FFF2-40B4-BE49-F238E27FC236}">
                <a16:creationId xmlns:a16="http://schemas.microsoft.com/office/drawing/2014/main" id="{5A0E5DB2-38E4-7ACA-0F40-09255FD80CC1}"/>
              </a:ext>
            </a:extLst>
          </p:cNvPr>
          <p:cNvSpPr/>
          <p:nvPr/>
        </p:nvSpPr>
        <p:spPr>
          <a:xfrm>
            <a:off x="8076958" y="1502691"/>
            <a:ext cx="1460241" cy="724549"/>
          </a:xfrm>
          <a:prstGeom prst="borderCallout1">
            <a:avLst>
              <a:gd name="adj1" fmla="val 105979"/>
              <a:gd name="adj2" fmla="val 20401"/>
              <a:gd name="adj3" fmla="val 197490"/>
              <a:gd name="adj4" fmla="val -132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4337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ormAutofit fontScale="92500" lnSpcReduction="10000"/>
          </a:bodyPr>
          <a:lstStyle/>
          <a:p>
            <a:r>
              <a:rPr lang="en-US" i="1" dirty="0"/>
              <a:t>Developers' questions </a:t>
            </a:r>
          </a:p>
          <a:p>
            <a:r>
              <a:rPr lang="en-US" dirty="0"/>
              <a:t>Can I run chatgpt on my PC -&gt; </a:t>
            </a:r>
            <a:r>
              <a:rPr lang="en-US" dirty="0">
                <a:solidFill>
                  <a:srgbClr val="FF0000"/>
                </a:solidFill>
              </a:rPr>
              <a:t>No</a:t>
            </a:r>
          </a:p>
          <a:p>
            <a:r>
              <a:rPr lang="en-US" dirty="0"/>
              <a:t>Can I access it as </a:t>
            </a:r>
            <a:br>
              <a:rPr lang="en-US" dirty="0"/>
            </a:br>
            <a:r>
              <a:rPr lang="en-US" dirty="0"/>
              <a:t>an api service? -&gt; </a:t>
            </a:r>
            <a:r>
              <a:rPr lang="en-US" dirty="0">
                <a:solidFill>
                  <a:srgbClr val="FF0000"/>
                </a:solidFill>
              </a:rPr>
              <a:t>Yes</a:t>
            </a:r>
          </a:p>
          <a:p>
            <a:r>
              <a:rPr lang="en-US" dirty="0"/>
              <a:t>Can make a clone of the model, </a:t>
            </a:r>
            <a:br>
              <a:rPr lang="en-US" dirty="0"/>
            </a:br>
            <a:r>
              <a:rPr lang="en-US" dirty="0"/>
              <a:t>and train (fine-tune) it, </a:t>
            </a:r>
            <a:br>
              <a:rPr lang="en-US" dirty="0"/>
            </a:br>
            <a:r>
              <a:rPr lang="en-US" dirty="0"/>
              <a:t>so that it can reply about </a:t>
            </a:r>
            <a:br>
              <a:rPr lang="en-US" dirty="0"/>
            </a:br>
            <a:r>
              <a:rPr lang="en-US" dirty="0"/>
              <a:t>my domain specific data ? -&gt; </a:t>
            </a:r>
            <a:r>
              <a:rPr lang="en-US" dirty="0">
                <a:solidFill>
                  <a:srgbClr val="FF0000"/>
                </a:solidFill>
              </a:rPr>
              <a:t>Ni</a:t>
            </a:r>
          </a:p>
          <a:p>
            <a:r>
              <a:rPr lang="en-US" dirty="0"/>
              <a:t>If fine tuning is not an option, is there another way to have it answer about my domain specific data ? -&gt; </a:t>
            </a:r>
            <a:r>
              <a:rPr lang="en-US" dirty="0">
                <a:solidFill>
                  <a:srgbClr val="FF0000"/>
                </a:solidFill>
              </a:rPr>
              <a:t>Yes</a:t>
            </a:r>
          </a:p>
          <a:p>
            <a:endParaRPr lang="en-US" dirty="0"/>
          </a:p>
          <a:p>
            <a:r>
              <a:rPr lang="en-US" i="1" dirty="0"/>
              <a:t>This talk will elaborate on the last question</a:t>
            </a:r>
          </a:p>
          <a:p>
            <a:endParaRPr lang="it-IT" dirty="0"/>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r>
              <a:rPr lang="en-US" dirty="0"/>
              <a:t>November 30, 2022</a:t>
            </a:r>
            <a:endParaRPr lang="it-IT" dirty="0"/>
          </a:p>
        </p:txBody>
      </p:sp>
      <p:pic>
        <p:nvPicPr>
          <p:cNvPr id="3" name="Content Placeholder 10">
            <a:extLst>
              <a:ext uri="{FF2B5EF4-FFF2-40B4-BE49-F238E27FC236}">
                <a16:creationId xmlns:a16="http://schemas.microsoft.com/office/drawing/2014/main" id="{C16EB108-621A-47DB-4530-67A0B3269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93" y="1380930"/>
            <a:ext cx="5287046" cy="2970593"/>
          </a:xfrm>
          <a:prstGeom prst="rect">
            <a:avLst/>
          </a:prstGeom>
          <a:effectLst>
            <a:glow rad="228600">
              <a:schemeClr val="accent4">
                <a:satMod val="175000"/>
                <a:alpha val="40000"/>
              </a:schemeClr>
            </a:glow>
          </a:effectLst>
        </p:spPr>
      </p:pic>
      <p:sp>
        <p:nvSpPr>
          <p:cNvPr id="11" name="TextBox 10">
            <a:extLst>
              <a:ext uri="{FF2B5EF4-FFF2-40B4-BE49-F238E27FC236}">
                <a16:creationId xmlns:a16="http://schemas.microsoft.com/office/drawing/2014/main" id="{8B4B035A-BBDD-CB6D-838B-6089F4BA2CF7}"/>
              </a:ext>
            </a:extLst>
          </p:cNvPr>
          <p:cNvSpPr txBox="1"/>
          <p:nvPr/>
        </p:nvSpPr>
        <p:spPr>
          <a:xfrm>
            <a:off x="5542384" y="861448"/>
            <a:ext cx="6102220" cy="369332"/>
          </a:xfrm>
          <a:prstGeom prst="rect">
            <a:avLst/>
          </a:prstGeom>
          <a:noFill/>
        </p:spPr>
        <p:txBody>
          <a:bodyPr wrap="square">
            <a:spAutoFit/>
          </a:bodyPr>
          <a:lstStyle/>
          <a:p>
            <a:r>
              <a:rPr lang="en-US" i="1" u="sng" dirty="0"/>
              <a:t>https://chat.openai.com</a:t>
            </a:r>
          </a:p>
        </p:txBody>
      </p:sp>
    </p:spTree>
    <p:extLst>
      <p:ext uri="{BB962C8B-B14F-4D97-AF65-F5344CB8AC3E}">
        <p14:creationId xmlns:p14="http://schemas.microsoft.com/office/powerpoint/2010/main" val="93008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2B-DDCD-6BBC-FCB6-6E476EAC3902}"/>
              </a:ext>
            </a:extLst>
          </p:cNvPr>
          <p:cNvSpPr>
            <a:spLocks noGrp="1"/>
          </p:cNvSpPr>
          <p:nvPr>
            <p:ph type="title"/>
          </p:nvPr>
        </p:nvSpPr>
        <p:spPr/>
        <p:txBody>
          <a:bodyPr>
            <a:normAutofit fontScale="90000"/>
          </a:bodyPr>
          <a:lstStyle/>
          <a:p>
            <a:r>
              <a:rPr lang="en-US" dirty="0"/>
              <a:t>Talk and Hear with your chatbot</a:t>
            </a:r>
          </a:p>
        </p:txBody>
      </p:sp>
      <p:sp>
        <p:nvSpPr>
          <p:cNvPr id="3" name="Content Placeholder 2">
            <a:extLst>
              <a:ext uri="{FF2B5EF4-FFF2-40B4-BE49-F238E27FC236}">
                <a16:creationId xmlns:a16="http://schemas.microsoft.com/office/drawing/2014/main" id="{78B603BC-2787-2102-7978-4BED3731DE8C}"/>
              </a:ext>
            </a:extLst>
          </p:cNvPr>
          <p:cNvSpPr>
            <a:spLocks noGrp="1"/>
          </p:cNvSpPr>
          <p:nvPr>
            <p:ph idx="1"/>
          </p:nvPr>
        </p:nvSpPr>
        <p:spPr/>
        <p:txBody>
          <a:bodyPr/>
          <a:lstStyle/>
          <a:p>
            <a:r>
              <a:rPr lang="en-US" dirty="0"/>
              <a:t>Use Azure speech-to-text and text-to-speech on top of client </a:t>
            </a:r>
          </a:p>
        </p:txBody>
      </p:sp>
      <p:sp>
        <p:nvSpPr>
          <p:cNvPr id="4" name="Rectangle 3">
            <a:extLst>
              <a:ext uri="{FF2B5EF4-FFF2-40B4-BE49-F238E27FC236}">
                <a16:creationId xmlns:a16="http://schemas.microsoft.com/office/drawing/2014/main" id="{D87C24EE-A849-C27D-908A-6933A4776032}"/>
              </a:ext>
            </a:extLst>
          </p:cNvPr>
          <p:cNvSpPr/>
          <p:nvPr/>
        </p:nvSpPr>
        <p:spPr>
          <a:xfrm>
            <a:off x="3049586" y="3329149"/>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7C6EBB-6F38-C599-9C0D-FAD9D8CBF758}"/>
              </a:ext>
            </a:extLst>
          </p:cNvPr>
          <p:cNvSpPr/>
          <p:nvPr/>
        </p:nvSpPr>
        <p:spPr>
          <a:xfrm>
            <a:off x="4165568" y="3329149"/>
            <a:ext cx="5618096"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B8155586-73FF-9792-DF4F-58B87C55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788" y="3518207"/>
            <a:ext cx="1622965" cy="1622965"/>
          </a:xfrm>
          <a:prstGeom prst="rect">
            <a:avLst/>
          </a:prstGeom>
        </p:spPr>
      </p:pic>
      <p:sp>
        <p:nvSpPr>
          <p:cNvPr id="7" name="Rectangle 6">
            <a:extLst>
              <a:ext uri="{FF2B5EF4-FFF2-40B4-BE49-F238E27FC236}">
                <a16:creationId xmlns:a16="http://schemas.microsoft.com/office/drawing/2014/main" id="{236B583B-7FB8-35F6-1B22-6CD41F35E689}"/>
              </a:ext>
            </a:extLst>
          </p:cNvPr>
          <p:cNvSpPr/>
          <p:nvPr/>
        </p:nvSpPr>
        <p:spPr>
          <a:xfrm>
            <a:off x="1655710" y="3329149"/>
            <a:ext cx="889233" cy="221469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4545F4C-9F06-B9AE-0064-64215AFF7B04}"/>
              </a:ext>
            </a:extLst>
          </p:cNvPr>
          <p:cNvSpPr/>
          <p:nvPr/>
        </p:nvSpPr>
        <p:spPr>
          <a:xfrm>
            <a:off x="2407713" y="378991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with Border and Accent Bar 8">
            <a:extLst>
              <a:ext uri="{FF2B5EF4-FFF2-40B4-BE49-F238E27FC236}">
                <a16:creationId xmlns:a16="http://schemas.microsoft.com/office/drawing/2014/main" id="{94B00E6C-2380-0CC4-9F37-C5343E4A1D59}"/>
              </a:ext>
            </a:extLst>
          </p:cNvPr>
          <p:cNvSpPr/>
          <p:nvPr/>
        </p:nvSpPr>
        <p:spPr>
          <a:xfrm>
            <a:off x="672728" y="5350926"/>
            <a:ext cx="1274776" cy="612648"/>
          </a:xfrm>
          <a:prstGeom prst="accentBorderCallout2">
            <a:avLst>
              <a:gd name="adj1" fmla="val 52917"/>
              <a:gd name="adj2" fmla="val 109201"/>
              <a:gd name="adj3" fmla="val 47522"/>
              <a:gd name="adj4" fmla="val 103460"/>
              <a:gd name="adj5" fmla="val -220175"/>
              <a:gd name="adj6" fmla="val 14878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speech-to-text</a:t>
            </a:r>
          </a:p>
        </p:txBody>
      </p:sp>
      <p:sp>
        <p:nvSpPr>
          <p:cNvPr id="11" name="Arrow: Right 10">
            <a:extLst>
              <a:ext uri="{FF2B5EF4-FFF2-40B4-BE49-F238E27FC236}">
                <a16:creationId xmlns:a16="http://schemas.microsoft.com/office/drawing/2014/main" id="{AE6C8FAF-C141-F02A-B167-7F4D3DB59953}"/>
              </a:ext>
            </a:extLst>
          </p:cNvPr>
          <p:cNvSpPr/>
          <p:nvPr/>
        </p:nvSpPr>
        <p:spPr>
          <a:xfrm rot="10800000">
            <a:off x="2372576" y="447356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74EBC3-A040-4B7D-F99B-77F863B885E2}"/>
              </a:ext>
            </a:extLst>
          </p:cNvPr>
          <p:cNvSpPr txBox="1"/>
          <p:nvPr/>
        </p:nvSpPr>
        <p:spPr>
          <a:xfrm>
            <a:off x="1240853" y="6079348"/>
            <a:ext cx="1343638" cy="369332"/>
          </a:xfrm>
          <a:prstGeom prst="rect">
            <a:avLst/>
          </a:prstGeom>
          <a:noFill/>
        </p:spPr>
        <p:txBody>
          <a:bodyPr wrap="none" rtlCol="0">
            <a:spAutoFit/>
          </a:bodyPr>
          <a:lstStyle/>
          <a:p>
            <a:r>
              <a:rPr lang="en-US" dirty="0"/>
              <a:t>DEMO on UI</a:t>
            </a:r>
          </a:p>
        </p:txBody>
      </p:sp>
      <p:cxnSp>
        <p:nvCxnSpPr>
          <p:cNvPr id="13" name="Straight Arrow Connector 12">
            <a:extLst>
              <a:ext uri="{FF2B5EF4-FFF2-40B4-BE49-F238E27FC236}">
                <a16:creationId xmlns:a16="http://schemas.microsoft.com/office/drawing/2014/main" id="{08B0AA39-FC85-130B-BC57-B224B20DEB30}"/>
              </a:ext>
            </a:extLst>
          </p:cNvPr>
          <p:cNvCxnSpPr>
            <a:cxnSpLocks/>
          </p:cNvCxnSpPr>
          <p:nvPr/>
        </p:nvCxnSpPr>
        <p:spPr>
          <a:xfrm>
            <a:off x="4417764" y="4299028"/>
            <a:ext cx="4969124"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6B3C38-7F56-ADD0-FBAA-C050479E5594}"/>
              </a:ext>
            </a:extLst>
          </p:cNvPr>
          <p:cNvCxnSpPr>
            <a:cxnSpLocks/>
          </p:cNvCxnSpPr>
          <p:nvPr/>
        </p:nvCxnSpPr>
        <p:spPr>
          <a:xfrm>
            <a:off x="4417764" y="4744505"/>
            <a:ext cx="4935556" cy="0"/>
          </a:xfrm>
          <a:prstGeom prst="straightConnector1">
            <a:avLst/>
          </a:prstGeom>
          <a:ln w="127000">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D47FBA-20A6-540F-6BEE-FE21C49B8D91}"/>
              </a:ext>
            </a:extLst>
          </p:cNvPr>
          <p:cNvSpPr txBox="1"/>
          <p:nvPr/>
        </p:nvSpPr>
        <p:spPr>
          <a:xfrm>
            <a:off x="733188" y="2596373"/>
            <a:ext cx="3433231" cy="646331"/>
          </a:xfrm>
          <a:prstGeom prst="rect">
            <a:avLst/>
          </a:prstGeom>
          <a:noFill/>
        </p:spPr>
        <p:txBody>
          <a:bodyPr wrap="square" rtlCol="0">
            <a:spAutoFit/>
          </a:bodyPr>
          <a:lstStyle/>
          <a:p>
            <a:pPr algn="ctr"/>
            <a:r>
              <a:rPr lang="en-US" dirty="0"/>
              <a:t>UI : </a:t>
            </a:r>
            <a:br>
              <a:rPr lang="en-US" dirty="0"/>
            </a:br>
            <a:r>
              <a:rPr lang="en-US" dirty="0"/>
              <a:t>JS / Windows app</a:t>
            </a:r>
          </a:p>
        </p:txBody>
      </p:sp>
      <p:sp>
        <p:nvSpPr>
          <p:cNvPr id="10" name="Callout: Bent Line with Border and Accent Bar 9">
            <a:extLst>
              <a:ext uri="{FF2B5EF4-FFF2-40B4-BE49-F238E27FC236}">
                <a16:creationId xmlns:a16="http://schemas.microsoft.com/office/drawing/2014/main" id="{0435D030-C177-DF7E-B14D-46D1D207A10D}"/>
              </a:ext>
            </a:extLst>
          </p:cNvPr>
          <p:cNvSpPr/>
          <p:nvPr/>
        </p:nvSpPr>
        <p:spPr>
          <a:xfrm>
            <a:off x="3318231" y="5857161"/>
            <a:ext cx="1274776" cy="612648"/>
          </a:xfrm>
          <a:prstGeom prst="accentBorderCallout2">
            <a:avLst>
              <a:gd name="adj1" fmla="val 18750"/>
              <a:gd name="adj2" fmla="val -8333"/>
              <a:gd name="adj3" fmla="val 18750"/>
              <a:gd name="adj4" fmla="val -16667"/>
              <a:gd name="adj5" fmla="val -191402"/>
              <a:gd name="adj6" fmla="val -32707"/>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a:t>
            </a:r>
          </a:p>
        </p:txBody>
      </p:sp>
    </p:spTree>
    <p:extLst>
      <p:ext uri="{BB962C8B-B14F-4D97-AF65-F5344CB8AC3E}">
        <p14:creationId xmlns:p14="http://schemas.microsoft.com/office/powerpoint/2010/main" val="3283209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endParaRPr lang="en-US" dirty="0"/>
          </a:p>
          <a:p>
            <a:endParaRPr lang="en-US" dirty="0"/>
          </a:p>
          <a:p>
            <a:endParaRPr lang="en-US" dirty="0"/>
          </a:p>
          <a:p>
            <a:endParaRPr lang="en-US" dirty="0"/>
          </a:p>
          <a:p>
            <a:pPr lvl="8"/>
            <a:r>
              <a:rPr lang="en-US" dirty="0"/>
              <a:t>         </a:t>
            </a:r>
            <a:r>
              <a:rPr lang="en-US" sz="7200" dirty="0">
                <a:solidFill>
                  <a:srgbClr val="FF0000"/>
                </a:solidFill>
              </a:rPr>
              <a:t>????</a:t>
            </a:r>
          </a:p>
        </p:txBody>
      </p:sp>
      <p:pic>
        <p:nvPicPr>
          <p:cNvPr id="5" name="Picture 4">
            <a:extLst>
              <a:ext uri="{FF2B5EF4-FFF2-40B4-BE49-F238E27FC236}">
                <a16:creationId xmlns:a16="http://schemas.microsoft.com/office/drawing/2014/main" id="{723A4CFE-239E-6BF7-65FD-AB4184126FE2}"/>
              </a:ext>
            </a:extLst>
          </p:cNvPr>
          <p:cNvPicPr>
            <a:picLocks noChangeAspect="1"/>
          </p:cNvPicPr>
          <p:nvPr/>
        </p:nvPicPr>
        <p:blipFill>
          <a:blip r:embed="rId2"/>
          <a:stretch>
            <a:fillRect/>
          </a:stretch>
        </p:blipFill>
        <p:spPr>
          <a:xfrm>
            <a:off x="7086872" y="1314157"/>
            <a:ext cx="4695825" cy="4638675"/>
          </a:xfrm>
          <a:prstGeom prst="rect">
            <a:avLst/>
          </a:prstGeom>
        </p:spPr>
      </p:pic>
      <p:pic>
        <p:nvPicPr>
          <p:cNvPr id="7" name="Picture 6">
            <a:extLst>
              <a:ext uri="{FF2B5EF4-FFF2-40B4-BE49-F238E27FC236}">
                <a16:creationId xmlns:a16="http://schemas.microsoft.com/office/drawing/2014/main" id="{C4E7F34B-5F72-7820-7F1F-B4DBA1460BE7}"/>
              </a:ext>
            </a:extLst>
          </p:cNvPr>
          <p:cNvPicPr>
            <a:picLocks noChangeAspect="1"/>
          </p:cNvPicPr>
          <p:nvPr/>
        </p:nvPicPr>
        <p:blipFill>
          <a:blip r:embed="rId3"/>
          <a:stretch>
            <a:fillRect/>
          </a:stretch>
        </p:blipFill>
        <p:spPr>
          <a:xfrm>
            <a:off x="187973" y="1314157"/>
            <a:ext cx="4743450" cy="4638675"/>
          </a:xfrm>
          <a:prstGeom prst="rect">
            <a:avLst/>
          </a:prstGeom>
        </p:spPr>
      </p:pic>
    </p:spTree>
    <p:extLst>
      <p:ext uri="{BB962C8B-B14F-4D97-AF65-F5344CB8AC3E}">
        <p14:creationId xmlns:p14="http://schemas.microsoft.com/office/powerpoint/2010/main" val="2373690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r>
              <a:rPr lang="en-US" dirty="0"/>
              <a:t>It depends, however now you know what is under the cover</a:t>
            </a:r>
          </a:p>
          <a:p>
            <a:pPr lvl="1"/>
            <a:r>
              <a:rPr lang="en-US" dirty="0"/>
              <a:t>Embeddings</a:t>
            </a:r>
          </a:p>
          <a:p>
            <a:pPr lvl="1"/>
            <a:r>
              <a:rPr lang="en-US" dirty="0"/>
              <a:t>Token limits</a:t>
            </a:r>
          </a:p>
          <a:p>
            <a:pPr lvl="1"/>
            <a:r>
              <a:rPr lang="en-US" dirty="0"/>
              <a:t>etc..</a:t>
            </a:r>
          </a:p>
          <a:p>
            <a:r>
              <a:rPr lang="en-US" dirty="0"/>
              <a:t>So that you have the knowledge to take the right decision</a:t>
            </a:r>
          </a:p>
          <a:p>
            <a:r>
              <a:rPr lang="en-US" dirty="0"/>
              <a:t>And this stuff applies to other LLM as well (e.g. Llama2)</a:t>
            </a:r>
          </a:p>
        </p:txBody>
      </p:sp>
    </p:spTree>
    <p:extLst>
      <p:ext uri="{BB962C8B-B14F-4D97-AF65-F5344CB8AC3E}">
        <p14:creationId xmlns:p14="http://schemas.microsoft.com/office/powerpoint/2010/main" val="2889292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Tree>
    <p:extLst>
      <p:ext uri="{BB962C8B-B14F-4D97-AF65-F5344CB8AC3E}">
        <p14:creationId xmlns:p14="http://schemas.microsoft.com/office/powerpoint/2010/main" val="135653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D9A5F3-AB92-8CF2-CF12-93C33D5BA737}"/>
              </a:ext>
            </a:extLst>
          </p:cNvPr>
          <p:cNvSpPr>
            <a:spLocks noGrp="1"/>
          </p:cNvSpPr>
          <p:nvPr>
            <p:ph idx="1"/>
          </p:nvPr>
        </p:nvSpPr>
        <p:spPr/>
        <p:txBody>
          <a:bodyPr/>
          <a:lstStyle/>
          <a:p>
            <a:pPr marR="0" algn="l" rtl="0"/>
            <a:r>
              <a:rPr lang="en-US" dirty="0"/>
              <a:t>It's a "brand" : not only text but also images, </a:t>
            </a:r>
            <a:br>
              <a:rPr lang="en-US" dirty="0"/>
            </a:br>
            <a:r>
              <a:rPr lang="en-US" dirty="0"/>
              <a:t>(dalle-2, whisper)</a:t>
            </a:r>
          </a:p>
          <a:p>
            <a:r>
              <a:rPr lang="en-US" dirty="0"/>
              <a:t>All models are offered as api only, its a black box.</a:t>
            </a:r>
          </a:p>
          <a:p>
            <a:endParaRPr lang="en-US" dirty="0"/>
          </a:p>
        </p:txBody>
      </p:sp>
      <p:sp>
        <p:nvSpPr>
          <p:cNvPr id="3" name="Title 2">
            <a:extLst>
              <a:ext uri="{FF2B5EF4-FFF2-40B4-BE49-F238E27FC236}">
                <a16:creationId xmlns:a16="http://schemas.microsoft.com/office/drawing/2014/main" id="{14DDC49B-7BD1-DC9B-953F-C87FE05E662E}"/>
              </a:ext>
            </a:extLst>
          </p:cNvPr>
          <p:cNvSpPr>
            <a:spLocks noGrp="1"/>
          </p:cNvSpPr>
          <p:nvPr>
            <p:ph type="title"/>
          </p:nvPr>
        </p:nvSpPr>
        <p:spPr/>
        <p:txBody>
          <a:bodyPr>
            <a:normAutofit fontScale="90000"/>
          </a:bodyPr>
          <a:lstStyle/>
          <a:p>
            <a:r>
              <a:rPr lang="en-US" dirty="0"/>
              <a:t>OpenAI GPT history</a:t>
            </a:r>
          </a:p>
        </p:txBody>
      </p:sp>
      <p:cxnSp>
        <p:nvCxnSpPr>
          <p:cNvPr id="4" name="Straight Arrow Connector 3">
            <a:extLst>
              <a:ext uri="{FF2B5EF4-FFF2-40B4-BE49-F238E27FC236}">
                <a16:creationId xmlns:a16="http://schemas.microsoft.com/office/drawing/2014/main" id="{92DDFF54-D7B0-CA33-FFAF-58640E7620C6}"/>
              </a:ext>
            </a:extLst>
          </p:cNvPr>
          <p:cNvCxnSpPr/>
          <p:nvPr/>
        </p:nvCxnSpPr>
        <p:spPr>
          <a:xfrm flipV="1">
            <a:off x="391907" y="4393161"/>
            <a:ext cx="10936941" cy="13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Callout: Line 4">
            <a:extLst>
              <a:ext uri="{FF2B5EF4-FFF2-40B4-BE49-F238E27FC236}">
                <a16:creationId xmlns:a16="http://schemas.microsoft.com/office/drawing/2014/main" id="{6349162E-0EBA-7455-BEFD-2CE005044F08}"/>
              </a:ext>
            </a:extLst>
          </p:cNvPr>
          <p:cNvSpPr/>
          <p:nvPr/>
        </p:nvSpPr>
        <p:spPr>
          <a:xfrm>
            <a:off x="1335442" y="3145946"/>
            <a:ext cx="1333500" cy="558800"/>
          </a:xfrm>
          <a:custGeom>
            <a:avLst/>
            <a:gdLst>
              <a:gd name="connsiteX0" fmla="*/ 0 w 1333500"/>
              <a:gd name="connsiteY0" fmla="*/ 0 h 558800"/>
              <a:gd name="connsiteX1" fmla="*/ 431165 w 1333500"/>
              <a:gd name="connsiteY1" fmla="*/ 0 h 558800"/>
              <a:gd name="connsiteX2" fmla="*/ 835660 w 1333500"/>
              <a:gd name="connsiteY2" fmla="*/ 0 h 558800"/>
              <a:gd name="connsiteX3" fmla="*/ 1333500 w 1333500"/>
              <a:gd name="connsiteY3" fmla="*/ 0 h 558800"/>
              <a:gd name="connsiteX4" fmla="*/ 1333500 w 1333500"/>
              <a:gd name="connsiteY4" fmla="*/ 558800 h 558800"/>
              <a:gd name="connsiteX5" fmla="*/ 915670 w 1333500"/>
              <a:gd name="connsiteY5" fmla="*/ 558800 h 558800"/>
              <a:gd name="connsiteX6" fmla="*/ 444500 w 1333500"/>
              <a:gd name="connsiteY6" fmla="*/ 558800 h 558800"/>
              <a:gd name="connsiteX7" fmla="*/ 0 w 1333500"/>
              <a:gd name="connsiteY7" fmla="*/ 558800 h 558800"/>
              <a:gd name="connsiteX8" fmla="*/ 0 w 1333500"/>
              <a:gd name="connsiteY8" fmla="*/ 0 h 558800"/>
              <a:gd name="connsiteX0" fmla="*/ -111121 w 1333500"/>
              <a:gd name="connsiteY0" fmla="*/ 104775 h 558800"/>
              <a:gd name="connsiteX1" fmla="*/ -333244 w 1333500"/>
              <a:gd name="connsiteY1" fmla="*/ 532195 h 558800"/>
              <a:gd name="connsiteX2" fmla="*/ -549081 w 1333500"/>
              <a:gd name="connsiteY2" fmla="*/ 947518 h 558800"/>
              <a:gd name="connsiteX3" fmla="*/ -739772 w 1333500"/>
              <a:gd name="connsiteY3" fmla="*/ 1314454 h 558800"/>
            </a:gdLst>
            <a:ahLst/>
            <a:cxnLst>
              <a:cxn ang="0">
                <a:pos x="connsiteX0" y="connsiteY0"/>
              </a:cxn>
              <a:cxn ang="0">
                <a:pos x="connsiteX1" y="connsiteY1"/>
              </a:cxn>
              <a:cxn ang="0">
                <a:pos x="connsiteX2" y="connsiteY2"/>
              </a:cxn>
              <a:cxn ang="0">
                <a:pos x="connsiteX3" y="connsiteY3"/>
              </a:cxn>
            </a:cxnLst>
            <a:rect l="l" t="t" r="r" b="b"/>
            <a:pathLst>
              <a:path w="1333500" h="558800" extrusionOk="0">
                <a:moveTo>
                  <a:pt x="0" y="0"/>
                </a:moveTo>
                <a:cubicBezTo>
                  <a:pt x="119955" y="-9516"/>
                  <a:pt x="257489" y="48996"/>
                  <a:pt x="431165" y="0"/>
                </a:cubicBezTo>
                <a:cubicBezTo>
                  <a:pt x="604841" y="-48996"/>
                  <a:pt x="661194" y="11171"/>
                  <a:pt x="835660" y="0"/>
                </a:cubicBezTo>
                <a:cubicBezTo>
                  <a:pt x="1010126" y="-11171"/>
                  <a:pt x="1230436" y="10239"/>
                  <a:pt x="1333500" y="0"/>
                </a:cubicBezTo>
                <a:cubicBezTo>
                  <a:pt x="1372647" y="117237"/>
                  <a:pt x="1285916" y="431522"/>
                  <a:pt x="1333500" y="558800"/>
                </a:cubicBezTo>
                <a:cubicBezTo>
                  <a:pt x="1191267" y="586919"/>
                  <a:pt x="1118644" y="523722"/>
                  <a:pt x="915670" y="558800"/>
                </a:cubicBezTo>
                <a:cubicBezTo>
                  <a:pt x="712696" y="593878"/>
                  <a:pt x="634338" y="519698"/>
                  <a:pt x="444500" y="558800"/>
                </a:cubicBezTo>
                <a:cubicBezTo>
                  <a:pt x="254662" y="597902"/>
                  <a:pt x="148948" y="507045"/>
                  <a:pt x="0" y="558800"/>
                </a:cubicBezTo>
                <a:cubicBezTo>
                  <a:pt x="-44229" y="413778"/>
                  <a:pt x="30445" y="179332"/>
                  <a:pt x="0" y="0"/>
                </a:cubicBezTo>
                <a:close/>
              </a:path>
              <a:path w="1333500" h="558800" fill="none" extrusionOk="0">
                <a:moveTo>
                  <a:pt x="-111121" y="104775"/>
                </a:moveTo>
                <a:cubicBezTo>
                  <a:pt x="-123877" y="229623"/>
                  <a:pt x="-261825" y="320079"/>
                  <a:pt x="-333244" y="532195"/>
                </a:cubicBezTo>
                <a:cubicBezTo>
                  <a:pt x="-404663" y="744310"/>
                  <a:pt x="-469383" y="745689"/>
                  <a:pt x="-549081" y="947518"/>
                </a:cubicBezTo>
                <a:cubicBezTo>
                  <a:pt x="-628779" y="1149347"/>
                  <a:pt x="-703565" y="1138332"/>
                  <a:pt x="-739772" y="1314454"/>
                </a:cubicBezTo>
              </a:path>
            </a:pathLst>
          </a:custGeom>
          <a:noFill/>
          <a:ln>
            <a:extLst>
              <a:ext uri="{C807C97D-BFC1-408E-A445-0C87EB9F89A2}">
                <ask:lineSketchStyleProps xmlns:ask="http://schemas.microsoft.com/office/drawing/2018/sketchyshapes" sd="1219033472">
                  <a:prstGeom prst="borderCallout1">
                    <a:avLst>
                      <a:gd name="adj1" fmla="val 18750"/>
                      <a:gd name="adj2" fmla="val -8333"/>
                      <a:gd name="adj3" fmla="val 235228"/>
                      <a:gd name="adj4" fmla="val -55476"/>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GPT3</a:t>
            </a:r>
            <a:br>
              <a:rPr lang="en-US" dirty="0">
                <a:solidFill>
                  <a:schemeClr val="tx1"/>
                </a:solidFill>
              </a:rPr>
            </a:br>
            <a:r>
              <a:rPr lang="en-US" dirty="0">
                <a:solidFill>
                  <a:schemeClr val="tx1"/>
                </a:solidFill>
              </a:rPr>
              <a:t>June </a:t>
            </a:r>
            <a:r>
              <a:rPr lang="en-US" dirty="0">
                <a:solidFill>
                  <a:srgbClr val="FF0000"/>
                </a:solidFill>
              </a:rPr>
              <a:t>2020</a:t>
            </a:r>
          </a:p>
        </p:txBody>
      </p:sp>
      <p:sp>
        <p:nvSpPr>
          <p:cNvPr id="6" name="Callout: Line 5">
            <a:extLst>
              <a:ext uri="{FF2B5EF4-FFF2-40B4-BE49-F238E27FC236}">
                <a16:creationId xmlns:a16="http://schemas.microsoft.com/office/drawing/2014/main" id="{1FF0B9BD-1843-EC6C-242A-575EC6686C52}"/>
              </a:ext>
            </a:extLst>
          </p:cNvPr>
          <p:cNvSpPr/>
          <p:nvPr/>
        </p:nvSpPr>
        <p:spPr>
          <a:xfrm>
            <a:off x="2521304" y="4953222"/>
            <a:ext cx="2452688" cy="1193799"/>
          </a:xfrm>
          <a:custGeom>
            <a:avLst/>
            <a:gdLst>
              <a:gd name="connsiteX0" fmla="*/ 0 w 2452688"/>
              <a:gd name="connsiteY0" fmla="*/ 0 h 1193799"/>
              <a:gd name="connsiteX1" fmla="*/ 539591 w 2452688"/>
              <a:gd name="connsiteY1" fmla="*/ 0 h 1193799"/>
              <a:gd name="connsiteX2" fmla="*/ 956548 w 2452688"/>
              <a:gd name="connsiteY2" fmla="*/ 0 h 1193799"/>
              <a:gd name="connsiteX3" fmla="*/ 1373505 w 2452688"/>
              <a:gd name="connsiteY3" fmla="*/ 0 h 1193799"/>
              <a:gd name="connsiteX4" fmla="*/ 1864043 w 2452688"/>
              <a:gd name="connsiteY4" fmla="*/ 0 h 1193799"/>
              <a:gd name="connsiteX5" fmla="*/ 2452688 w 2452688"/>
              <a:gd name="connsiteY5" fmla="*/ 0 h 1193799"/>
              <a:gd name="connsiteX6" fmla="*/ 2452688 w 2452688"/>
              <a:gd name="connsiteY6" fmla="*/ 573024 h 1193799"/>
              <a:gd name="connsiteX7" fmla="*/ 2452688 w 2452688"/>
              <a:gd name="connsiteY7" fmla="*/ 1193799 h 1193799"/>
              <a:gd name="connsiteX8" fmla="*/ 2011204 w 2452688"/>
              <a:gd name="connsiteY8" fmla="*/ 1193799 h 1193799"/>
              <a:gd name="connsiteX9" fmla="*/ 1471613 w 2452688"/>
              <a:gd name="connsiteY9" fmla="*/ 1193799 h 1193799"/>
              <a:gd name="connsiteX10" fmla="*/ 981075 w 2452688"/>
              <a:gd name="connsiteY10" fmla="*/ 1193799 h 1193799"/>
              <a:gd name="connsiteX11" fmla="*/ 441484 w 2452688"/>
              <a:gd name="connsiteY11" fmla="*/ 1193799 h 1193799"/>
              <a:gd name="connsiteX12" fmla="*/ 0 w 2452688"/>
              <a:gd name="connsiteY12" fmla="*/ 1193799 h 1193799"/>
              <a:gd name="connsiteX13" fmla="*/ 0 w 2452688"/>
              <a:gd name="connsiteY13" fmla="*/ 620775 h 1193799"/>
              <a:gd name="connsiteX14" fmla="*/ 0 w 2452688"/>
              <a:gd name="connsiteY14" fmla="*/ 0 h 1193799"/>
              <a:gd name="connsiteX0" fmla="*/ 1172949 w 2452688"/>
              <a:gd name="connsiteY0" fmla="*/ 23088 h 1193799"/>
              <a:gd name="connsiteX1" fmla="*/ 1237013 w 2452688"/>
              <a:gd name="connsiteY1" fmla="*/ -475789 h 1193799"/>
            </a:gdLst>
            <a:ahLst/>
            <a:cxnLst>
              <a:cxn ang="0">
                <a:pos x="connsiteX0" y="connsiteY0"/>
              </a:cxn>
              <a:cxn ang="0">
                <a:pos x="connsiteX1" y="connsiteY1"/>
              </a:cxn>
            </a:cxnLst>
            <a:rect l="l" t="t" r="r" b="b"/>
            <a:pathLst>
              <a:path w="2452688" h="1193799" extrusionOk="0">
                <a:moveTo>
                  <a:pt x="0" y="0"/>
                </a:moveTo>
                <a:cubicBezTo>
                  <a:pt x="243965" y="-64620"/>
                  <a:pt x="401514" y="31812"/>
                  <a:pt x="539591" y="0"/>
                </a:cubicBezTo>
                <a:cubicBezTo>
                  <a:pt x="677668" y="-31812"/>
                  <a:pt x="850874" y="19511"/>
                  <a:pt x="956548" y="0"/>
                </a:cubicBezTo>
                <a:cubicBezTo>
                  <a:pt x="1062222" y="-19511"/>
                  <a:pt x="1169662" y="44859"/>
                  <a:pt x="1373505" y="0"/>
                </a:cubicBezTo>
                <a:cubicBezTo>
                  <a:pt x="1577348" y="-44859"/>
                  <a:pt x="1635085" y="17445"/>
                  <a:pt x="1864043" y="0"/>
                </a:cubicBezTo>
                <a:cubicBezTo>
                  <a:pt x="2093001" y="-17445"/>
                  <a:pt x="2284352" y="31956"/>
                  <a:pt x="2452688" y="0"/>
                </a:cubicBezTo>
                <a:cubicBezTo>
                  <a:pt x="2482929" y="205607"/>
                  <a:pt x="2419703" y="398373"/>
                  <a:pt x="2452688" y="573024"/>
                </a:cubicBezTo>
                <a:cubicBezTo>
                  <a:pt x="2485673" y="747675"/>
                  <a:pt x="2434264" y="1036881"/>
                  <a:pt x="2452688" y="1193799"/>
                </a:cubicBezTo>
                <a:cubicBezTo>
                  <a:pt x="2273857" y="1241378"/>
                  <a:pt x="2128144" y="1163824"/>
                  <a:pt x="2011204" y="1193799"/>
                </a:cubicBezTo>
                <a:cubicBezTo>
                  <a:pt x="1894264" y="1223774"/>
                  <a:pt x="1687380" y="1187492"/>
                  <a:pt x="1471613" y="1193799"/>
                </a:cubicBezTo>
                <a:cubicBezTo>
                  <a:pt x="1255846" y="1200106"/>
                  <a:pt x="1214097" y="1148373"/>
                  <a:pt x="981075" y="1193799"/>
                </a:cubicBezTo>
                <a:cubicBezTo>
                  <a:pt x="748053" y="1239225"/>
                  <a:pt x="696011" y="1147279"/>
                  <a:pt x="441484" y="1193799"/>
                </a:cubicBezTo>
                <a:cubicBezTo>
                  <a:pt x="186957" y="1240319"/>
                  <a:pt x="139972" y="1166411"/>
                  <a:pt x="0" y="1193799"/>
                </a:cubicBezTo>
                <a:cubicBezTo>
                  <a:pt x="-12257" y="933266"/>
                  <a:pt x="60126" y="842161"/>
                  <a:pt x="0" y="620775"/>
                </a:cubicBezTo>
                <a:cubicBezTo>
                  <a:pt x="-60126" y="399389"/>
                  <a:pt x="54351" y="184104"/>
                  <a:pt x="0" y="0"/>
                </a:cubicBezTo>
                <a:close/>
              </a:path>
              <a:path w="2452688" h="1193799" fill="none" extrusionOk="0">
                <a:moveTo>
                  <a:pt x="1172949" y="23088"/>
                </a:moveTo>
                <a:cubicBezTo>
                  <a:pt x="1164133" y="-152646"/>
                  <a:pt x="1234684" y="-336231"/>
                  <a:pt x="1237013" y="-475789"/>
                </a:cubicBezTo>
              </a:path>
            </a:pathLst>
          </a:custGeom>
          <a:noFill/>
          <a:ln>
            <a:extLst>
              <a:ext uri="{C807C97D-BFC1-408E-A445-0C87EB9F89A2}">
                <ask:lineSketchStyleProps xmlns:ask="http://schemas.microsoft.com/office/drawing/2018/sketchyshapes" sd="876940149">
                  <a:prstGeom prst="borderCallout1">
                    <a:avLst>
                      <a:gd name="adj1" fmla="val 1934"/>
                      <a:gd name="adj2" fmla="val 47823"/>
                      <a:gd name="adj3" fmla="val -39855"/>
                      <a:gd name="adj4" fmla="val 50435"/>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t>
            </a:r>
            <a:r>
              <a:rPr lang="en-US" dirty="0" err="1">
                <a:solidFill>
                  <a:schemeClr val="tx1"/>
                </a:solidFill>
              </a:rPr>
              <a:t>InstructGPT</a:t>
            </a:r>
            <a:r>
              <a:rPr lang="en-US" dirty="0">
                <a:solidFill>
                  <a:schemeClr val="tx1"/>
                </a:solidFill>
              </a:rPr>
              <a:t> models </a:t>
            </a:r>
            <a:br>
              <a:rPr lang="en-US" dirty="0">
                <a:solidFill>
                  <a:schemeClr val="tx1"/>
                </a:solidFill>
              </a:rPr>
            </a:br>
            <a:r>
              <a:rPr lang="en-US" dirty="0">
                <a:solidFill>
                  <a:schemeClr val="tx1"/>
                </a:solidFill>
              </a:rPr>
              <a:t>Jan </a:t>
            </a:r>
            <a:r>
              <a:rPr lang="en-US" dirty="0">
                <a:solidFill>
                  <a:srgbClr val="FF0000"/>
                </a:solidFill>
              </a:rPr>
              <a:t>2022</a:t>
            </a:r>
          </a:p>
          <a:p>
            <a:pPr algn="ctr"/>
            <a:r>
              <a:rPr lang="en-US" dirty="0">
                <a:solidFill>
                  <a:schemeClr val="tx1"/>
                </a:solidFill>
              </a:rPr>
              <a:t>e.g. text-davinci-002</a:t>
            </a:r>
          </a:p>
        </p:txBody>
      </p:sp>
      <p:sp>
        <p:nvSpPr>
          <p:cNvPr id="7" name="Callout: Line 6">
            <a:extLst>
              <a:ext uri="{FF2B5EF4-FFF2-40B4-BE49-F238E27FC236}">
                <a16:creationId xmlns:a16="http://schemas.microsoft.com/office/drawing/2014/main" id="{FCBF7534-CA3B-0E04-F512-1EB22DF63812}"/>
              </a:ext>
            </a:extLst>
          </p:cNvPr>
          <p:cNvSpPr/>
          <p:nvPr/>
        </p:nvSpPr>
        <p:spPr>
          <a:xfrm>
            <a:off x="4859694" y="2806066"/>
            <a:ext cx="1905000" cy="935034"/>
          </a:xfrm>
          <a:custGeom>
            <a:avLst/>
            <a:gdLst>
              <a:gd name="connsiteX0" fmla="*/ 0 w 1905000"/>
              <a:gd name="connsiteY0" fmla="*/ 0 h 935034"/>
              <a:gd name="connsiteX1" fmla="*/ 419100 w 1905000"/>
              <a:gd name="connsiteY1" fmla="*/ 0 h 935034"/>
              <a:gd name="connsiteX2" fmla="*/ 857250 w 1905000"/>
              <a:gd name="connsiteY2" fmla="*/ 0 h 935034"/>
              <a:gd name="connsiteX3" fmla="*/ 1276350 w 1905000"/>
              <a:gd name="connsiteY3" fmla="*/ 0 h 935034"/>
              <a:gd name="connsiteX4" fmla="*/ 1905000 w 1905000"/>
              <a:gd name="connsiteY4" fmla="*/ 0 h 935034"/>
              <a:gd name="connsiteX5" fmla="*/ 1905000 w 1905000"/>
              <a:gd name="connsiteY5" fmla="*/ 476867 h 935034"/>
              <a:gd name="connsiteX6" fmla="*/ 1905000 w 1905000"/>
              <a:gd name="connsiteY6" fmla="*/ 935034 h 935034"/>
              <a:gd name="connsiteX7" fmla="*/ 1466850 w 1905000"/>
              <a:gd name="connsiteY7" fmla="*/ 935034 h 935034"/>
              <a:gd name="connsiteX8" fmla="*/ 952500 w 1905000"/>
              <a:gd name="connsiteY8" fmla="*/ 935034 h 935034"/>
              <a:gd name="connsiteX9" fmla="*/ 457200 w 1905000"/>
              <a:gd name="connsiteY9" fmla="*/ 935034 h 935034"/>
              <a:gd name="connsiteX10" fmla="*/ 0 w 1905000"/>
              <a:gd name="connsiteY10" fmla="*/ 935034 h 935034"/>
              <a:gd name="connsiteX11" fmla="*/ 0 w 1905000"/>
              <a:gd name="connsiteY11" fmla="*/ 458167 h 935034"/>
              <a:gd name="connsiteX12" fmla="*/ 0 w 1905000"/>
              <a:gd name="connsiteY12" fmla="*/ 0 h 935034"/>
              <a:gd name="connsiteX0" fmla="*/ 927106 w 1905000"/>
              <a:gd name="connsiteY0" fmla="*/ 1116318 h 935034"/>
              <a:gd name="connsiteX1" fmla="*/ 915080 w 1905000"/>
              <a:gd name="connsiteY1" fmla="*/ 1428592 h 935034"/>
              <a:gd name="connsiteX2" fmla="*/ 903980 w 1905000"/>
              <a:gd name="connsiteY2" fmla="*/ 1716844 h 935034"/>
            </a:gdLst>
            <a:ahLst/>
            <a:cxnLst>
              <a:cxn ang="0">
                <a:pos x="connsiteX0" y="connsiteY0"/>
              </a:cxn>
              <a:cxn ang="0">
                <a:pos x="connsiteX1" y="connsiteY1"/>
              </a:cxn>
              <a:cxn ang="0">
                <a:pos x="connsiteX2" y="connsiteY2"/>
              </a:cxn>
            </a:cxnLst>
            <a:rect l="l" t="t" r="r" b="b"/>
            <a:pathLst>
              <a:path w="1905000" h="935034" extrusionOk="0">
                <a:moveTo>
                  <a:pt x="0" y="0"/>
                </a:moveTo>
                <a:cubicBezTo>
                  <a:pt x="98256" y="-38653"/>
                  <a:pt x="300402" y="39227"/>
                  <a:pt x="419100" y="0"/>
                </a:cubicBezTo>
                <a:cubicBezTo>
                  <a:pt x="537798" y="-39227"/>
                  <a:pt x="747564" y="30918"/>
                  <a:pt x="857250" y="0"/>
                </a:cubicBezTo>
                <a:cubicBezTo>
                  <a:pt x="966936" y="-30918"/>
                  <a:pt x="1074177" y="40170"/>
                  <a:pt x="1276350" y="0"/>
                </a:cubicBezTo>
                <a:cubicBezTo>
                  <a:pt x="1478523" y="-40170"/>
                  <a:pt x="1655902" y="23633"/>
                  <a:pt x="1905000" y="0"/>
                </a:cubicBezTo>
                <a:cubicBezTo>
                  <a:pt x="1937459" y="160784"/>
                  <a:pt x="1869781" y="296009"/>
                  <a:pt x="1905000" y="476867"/>
                </a:cubicBezTo>
                <a:cubicBezTo>
                  <a:pt x="1940219" y="657725"/>
                  <a:pt x="1853641" y="795282"/>
                  <a:pt x="1905000" y="935034"/>
                </a:cubicBezTo>
                <a:cubicBezTo>
                  <a:pt x="1733516" y="951461"/>
                  <a:pt x="1593277" y="920944"/>
                  <a:pt x="1466850" y="935034"/>
                </a:cubicBezTo>
                <a:cubicBezTo>
                  <a:pt x="1340423" y="949124"/>
                  <a:pt x="1131761" y="897461"/>
                  <a:pt x="952500" y="935034"/>
                </a:cubicBezTo>
                <a:cubicBezTo>
                  <a:pt x="773239" y="972607"/>
                  <a:pt x="690800" y="913133"/>
                  <a:pt x="457200" y="935034"/>
                </a:cubicBezTo>
                <a:cubicBezTo>
                  <a:pt x="223600" y="956935"/>
                  <a:pt x="203246" y="892044"/>
                  <a:pt x="0" y="935034"/>
                </a:cubicBezTo>
                <a:cubicBezTo>
                  <a:pt x="-30698" y="789335"/>
                  <a:pt x="10995" y="589581"/>
                  <a:pt x="0" y="458167"/>
                </a:cubicBezTo>
                <a:cubicBezTo>
                  <a:pt x="-10995" y="326753"/>
                  <a:pt x="31200" y="137989"/>
                  <a:pt x="0" y="0"/>
                </a:cubicBezTo>
                <a:close/>
              </a:path>
              <a:path w="1905000" h="935034" fill="none" extrusionOk="0">
                <a:moveTo>
                  <a:pt x="927106" y="1116318"/>
                </a:moveTo>
                <a:cubicBezTo>
                  <a:pt x="954744" y="1258786"/>
                  <a:pt x="886560" y="1352478"/>
                  <a:pt x="915080" y="1428592"/>
                </a:cubicBezTo>
                <a:cubicBezTo>
                  <a:pt x="943601" y="1504706"/>
                  <a:pt x="897725" y="1622808"/>
                  <a:pt x="903980" y="1716844"/>
                </a:cubicBezTo>
              </a:path>
            </a:pathLst>
          </a:custGeom>
          <a:noFill/>
          <a:ln>
            <a:extLst>
              <a:ext uri="{C807C97D-BFC1-408E-A445-0C87EB9F89A2}">
                <ask:lineSketchStyleProps xmlns:ask="http://schemas.microsoft.com/office/drawing/2018/sketchyshapes" sd="591214605">
                  <a:prstGeom prst="borderCallout1">
                    <a:avLst>
                      <a:gd name="adj1" fmla="val 119388"/>
                      <a:gd name="adj2" fmla="val 48667"/>
                      <a:gd name="adj3" fmla="val 183613"/>
                      <a:gd name="adj4" fmla="val 47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a:t>
            </a:r>
            <a:br>
              <a:rPr lang="en-US" dirty="0">
                <a:solidFill>
                  <a:schemeClr val="tx1"/>
                </a:solidFill>
              </a:rPr>
            </a:br>
            <a:r>
              <a:rPr lang="en-US" dirty="0">
                <a:solidFill>
                  <a:schemeClr val="tx1"/>
                </a:solidFill>
              </a:rPr>
              <a:t>Nov </a:t>
            </a:r>
            <a:r>
              <a:rPr lang="en-US" dirty="0">
                <a:solidFill>
                  <a:srgbClr val="FF0000"/>
                </a:solidFill>
              </a:rPr>
              <a:t>2022</a:t>
            </a:r>
          </a:p>
          <a:p>
            <a:pPr algn="ctr"/>
            <a:r>
              <a:rPr lang="en-US" dirty="0">
                <a:solidFill>
                  <a:schemeClr val="tx1"/>
                </a:solidFill>
              </a:rPr>
              <a:t>text-davinci-003</a:t>
            </a:r>
          </a:p>
        </p:txBody>
      </p:sp>
      <p:sp>
        <p:nvSpPr>
          <p:cNvPr id="8" name="Callout: Line 7">
            <a:extLst>
              <a:ext uri="{FF2B5EF4-FFF2-40B4-BE49-F238E27FC236}">
                <a16:creationId xmlns:a16="http://schemas.microsoft.com/office/drawing/2014/main" id="{A262F8BC-521E-CAF3-45EE-3C336A5351D1}"/>
              </a:ext>
            </a:extLst>
          </p:cNvPr>
          <p:cNvSpPr/>
          <p:nvPr/>
        </p:nvSpPr>
        <p:spPr>
          <a:xfrm>
            <a:off x="5625334" y="5323438"/>
            <a:ext cx="1905000" cy="849638"/>
          </a:xfrm>
          <a:custGeom>
            <a:avLst/>
            <a:gdLst>
              <a:gd name="connsiteX0" fmla="*/ 0 w 1905000"/>
              <a:gd name="connsiteY0" fmla="*/ 0 h 849638"/>
              <a:gd name="connsiteX1" fmla="*/ 419100 w 1905000"/>
              <a:gd name="connsiteY1" fmla="*/ 0 h 849638"/>
              <a:gd name="connsiteX2" fmla="*/ 895350 w 1905000"/>
              <a:gd name="connsiteY2" fmla="*/ 0 h 849638"/>
              <a:gd name="connsiteX3" fmla="*/ 1409700 w 1905000"/>
              <a:gd name="connsiteY3" fmla="*/ 0 h 849638"/>
              <a:gd name="connsiteX4" fmla="*/ 1905000 w 1905000"/>
              <a:gd name="connsiteY4" fmla="*/ 0 h 849638"/>
              <a:gd name="connsiteX5" fmla="*/ 1905000 w 1905000"/>
              <a:gd name="connsiteY5" fmla="*/ 433315 h 849638"/>
              <a:gd name="connsiteX6" fmla="*/ 1905000 w 1905000"/>
              <a:gd name="connsiteY6" fmla="*/ 849638 h 849638"/>
              <a:gd name="connsiteX7" fmla="*/ 1447800 w 1905000"/>
              <a:gd name="connsiteY7" fmla="*/ 849638 h 849638"/>
              <a:gd name="connsiteX8" fmla="*/ 971550 w 1905000"/>
              <a:gd name="connsiteY8" fmla="*/ 849638 h 849638"/>
              <a:gd name="connsiteX9" fmla="*/ 457200 w 1905000"/>
              <a:gd name="connsiteY9" fmla="*/ 849638 h 849638"/>
              <a:gd name="connsiteX10" fmla="*/ 0 w 1905000"/>
              <a:gd name="connsiteY10" fmla="*/ 849638 h 849638"/>
              <a:gd name="connsiteX11" fmla="*/ 0 w 1905000"/>
              <a:gd name="connsiteY11" fmla="*/ 416323 h 849638"/>
              <a:gd name="connsiteX12" fmla="*/ 0 w 1905000"/>
              <a:gd name="connsiteY12" fmla="*/ 0 h 849638"/>
              <a:gd name="connsiteX0" fmla="*/ 936631 w 1905000"/>
              <a:gd name="connsiteY0" fmla="*/ -70851 h 849638"/>
              <a:gd name="connsiteX1" fmla="*/ 633647 w 1905000"/>
              <a:gd name="connsiteY1" fmla="*/ -348227 h 849638"/>
              <a:gd name="connsiteX2" fmla="*/ 330664 w 1905000"/>
              <a:gd name="connsiteY2" fmla="*/ -625602 h 849638"/>
              <a:gd name="connsiteX3" fmla="*/ 27680 w 1905000"/>
              <a:gd name="connsiteY3" fmla="*/ -902978 h 849638"/>
            </a:gdLst>
            <a:ahLst/>
            <a:cxnLst>
              <a:cxn ang="0">
                <a:pos x="connsiteX0" y="connsiteY0"/>
              </a:cxn>
              <a:cxn ang="0">
                <a:pos x="connsiteX1" y="connsiteY1"/>
              </a:cxn>
              <a:cxn ang="0">
                <a:pos x="connsiteX2" y="connsiteY2"/>
              </a:cxn>
              <a:cxn ang="0">
                <a:pos x="connsiteX3" y="connsiteY3"/>
              </a:cxn>
            </a:cxnLst>
            <a:rect l="l" t="t" r="r" b="b"/>
            <a:pathLst>
              <a:path w="1905000" h="849638" fill="none" extrusionOk="0">
                <a:moveTo>
                  <a:pt x="0" y="0"/>
                </a:moveTo>
                <a:cubicBezTo>
                  <a:pt x="132346" y="-47468"/>
                  <a:pt x="292708" y="20612"/>
                  <a:pt x="419100" y="0"/>
                </a:cubicBezTo>
                <a:cubicBezTo>
                  <a:pt x="545492" y="-20612"/>
                  <a:pt x="755131" y="52244"/>
                  <a:pt x="895350" y="0"/>
                </a:cubicBezTo>
                <a:cubicBezTo>
                  <a:pt x="1035569" y="-52244"/>
                  <a:pt x="1280425" y="45459"/>
                  <a:pt x="1409700" y="0"/>
                </a:cubicBezTo>
                <a:cubicBezTo>
                  <a:pt x="1538975" y="-45459"/>
                  <a:pt x="1752710" y="4423"/>
                  <a:pt x="1905000" y="0"/>
                </a:cubicBezTo>
                <a:cubicBezTo>
                  <a:pt x="1938038" y="115628"/>
                  <a:pt x="1882125" y="315627"/>
                  <a:pt x="1905000" y="433315"/>
                </a:cubicBezTo>
                <a:cubicBezTo>
                  <a:pt x="1927875" y="551003"/>
                  <a:pt x="1898556" y="758696"/>
                  <a:pt x="1905000" y="849638"/>
                </a:cubicBezTo>
                <a:cubicBezTo>
                  <a:pt x="1720565" y="899782"/>
                  <a:pt x="1661802" y="842795"/>
                  <a:pt x="1447800" y="849638"/>
                </a:cubicBezTo>
                <a:cubicBezTo>
                  <a:pt x="1233798" y="856481"/>
                  <a:pt x="1151844" y="839617"/>
                  <a:pt x="971550" y="849638"/>
                </a:cubicBezTo>
                <a:cubicBezTo>
                  <a:pt x="791256" y="859659"/>
                  <a:pt x="598791" y="832090"/>
                  <a:pt x="457200" y="849638"/>
                </a:cubicBezTo>
                <a:cubicBezTo>
                  <a:pt x="315609" y="867186"/>
                  <a:pt x="185277" y="795072"/>
                  <a:pt x="0" y="849638"/>
                </a:cubicBezTo>
                <a:cubicBezTo>
                  <a:pt x="-39692" y="667675"/>
                  <a:pt x="45206" y="580578"/>
                  <a:pt x="0" y="416323"/>
                </a:cubicBezTo>
                <a:cubicBezTo>
                  <a:pt x="-45206" y="252068"/>
                  <a:pt x="4169" y="100947"/>
                  <a:pt x="0" y="0"/>
                </a:cubicBezTo>
                <a:close/>
              </a:path>
              <a:path w="1905000" h="849638" fill="none" extrusionOk="0">
                <a:moveTo>
                  <a:pt x="936631" y="-70851"/>
                </a:moveTo>
                <a:cubicBezTo>
                  <a:pt x="811294" y="-156828"/>
                  <a:pt x="786189" y="-243520"/>
                  <a:pt x="633647" y="-348227"/>
                </a:cubicBezTo>
                <a:cubicBezTo>
                  <a:pt x="481105" y="-452934"/>
                  <a:pt x="458037" y="-562239"/>
                  <a:pt x="330664" y="-625602"/>
                </a:cubicBezTo>
                <a:cubicBezTo>
                  <a:pt x="203291" y="-688965"/>
                  <a:pt x="165274" y="-826377"/>
                  <a:pt x="27680" y="-902978"/>
                </a:cubicBezTo>
              </a:path>
              <a:path w="1905000" h="849638" stroke="0" extrusionOk="0">
                <a:moveTo>
                  <a:pt x="0" y="0"/>
                </a:moveTo>
                <a:cubicBezTo>
                  <a:pt x="159825" y="-13040"/>
                  <a:pt x="316413" y="47240"/>
                  <a:pt x="476250" y="0"/>
                </a:cubicBezTo>
                <a:cubicBezTo>
                  <a:pt x="636087" y="-47240"/>
                  <a:pt x="789685" y="3747"/>
                  <a:pt x="990600" y="0"/>
                </a:cubicBezTo>
                <a:cubicBezTo>
                  <a:pt x="1191515" y="-3747"/>
                  <a:pt x="1306542" y="46742"/>
                  <a:pt x="1485900" y="0"/>
                </a:cubicBezTo>
                <a:cubicBezTo>
                  <a:pt x="1665258" y="-46742"/>
                  <a:pt x="1718465" y="26295"/>
                  <a:pt x="1905000" y="0"/>
                </a:cubicBezTo>
                <a:cubicBezTo>
                  <a:pt x="1913786" y="91862"/>
                  <a:pt x="1863021" y="277912"/>
                  <a:pt x="1905000" y="441812"/>
                </a:cubicBezTo>
                <a:cubicBezTo>
                  <a:pt x="1946979" y="605712"/>
                  <a:pt x="1875617" y="669621"/>
                  <a:pt x="1905000" y="849638"/>
                </a:cubicBezTo>
                <a:cubicBezTo>
                  <a:pt x="1759822" y="864809"/>
                  <a:pt x="1647273" y="849052"/>
                  <a:pt x="1485900" y="849638"/>
                </a:cubicBezTo>
                <a:cubicBezTo>
                  <a:pt x="1324527" y="850224"/>
                  <a:pt x="1126993" y="816212"/>
                  <a:pt x="990600" y="849638"/>
                </a:cubicBezTo>
                <a:cubicBezTo>
                  <a:pt x="854207" y="883064"/>
                  <a:pt x="755034" y="817113"/>
                  <a:pt x="552450" y="849638"/>
                </a:cubicBezTo>
                <a:cubicBezTo>
                  <a:pt x="349866" y="882163"/>
                  <a:pt x="257421" y="828512"/>
                  <a:pt x="0" y="849638"/>
                </a:cubicBezTo>
                <a:cubicBezTo>
                  <a:pt x="-41732" y="753921"/>
                  <a:pt x="4226" y="542080"/>
                  <a:pt x="0" y="424819"/>
                </a:cubicBezTo>
                <a:cubicBezTo>
                  <a:pt x="-4226" y="307558"/>
                  <a:pt x="48927" y="107640"/>
                  <a:pt x="0" y="0"/>
                </a:cubicBezTo>
                <a:close/>
              </a:path>
              <a:path w="1905000" h="849638" fill="none" stroke="0" extrusionOk="0">
                <a:moveTo>
                  <a:pt x="936631" y="-70851"/>
                </a:moveTo>
                <a:cubicBezTo>
                  <a:pt x="852381" y="-101318"/>
                  <a:pt x="772651" y="-246273"/>
                  <a:pt x="651826" y="-331584"/>
                </a:cubicBezTo>
                <a:cubicBezTo>
                  <a:pt x="531002" y="-416895"/>
                  <a:pt x="479294" y="-541153"/>
                  <a:pt x="348843" y="-608960"/>
                </a:cubicBezTo>
                <a:cubicBezTo>
                  <a:pt x="218392" y="-676767"/>
                  <a:pt x="200940" y="-797000"/>
                  <a:pt x="27680" y="-902978"/>
                </a:cubicBezTo>
              </a:path>
            </a:pathLst>
          </a:custGeom>
          <a:solidFill>
            <a:schemeClr val="accent4">
              <a:lumMod val="40000"/>
              <a:lumOff val="60000"/>
            </a:schemeClr>
          </a:solidFill>
          <a:ln>
            <a:extLst>
              <a:ext uri="{C807C97D-BFC1-408E-A445-0C87EB9F89A2}">
                <ask:lineSketchStyleProps xmlns:ask="http://schemas.microsoft.com/office/drawing/2018/sketchyshapes" sd="3897291335">
                  <a:prstGeom prst="borderCallout1">
                    <a:avLst>
                      <a:gd name="adj1" fmla="val -8339"/>
                      <a:gd name="adj2" fmla="val 49167"/>
                      <a:gd name="adj3" fmla="val -106278"/>
                      <a:gd name="adj4" fmla="val 1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ChatGpt</a:t>
            </a:r>
            <a:r>
              <a:rPr lang="en-US" dirty="0">
                <a:solidFill>
                  <a:schemeClr val="tx1"/>
                </a:solidFill>
              </a:rPr>
              <a:t> </a:t>
            </a:r>
            <a:br>
              <a:rPr lang="en-US" dirty="0">
                <a:solidFill>
                  <a:schemeClr val="tx1"/>
                </a:solidFill>
              </a:rPr>
            </a:br>
            <a:r>
              <a:rPr lang="en-US" dirty="0">
                <a:solidFill>
                  <a:schemeClr val="tx1"/>
                </a:solidFill>
              </a:rPr>
              <a:t>(Web interface)</a:t>
            </a:r>
            <a:br>
              <a:rPr lang="en-US" dirty="0">
                <a:solidFill>
                  <a:schemeClr val="tx1"/>
                </a:solidFill>
              </a:rPr>
            </a:br>
            <a:r>
              <a:rPr lang="en-US" dirty="0">
                <a:solidFill>
                  <a:schemeClr val="tx1"/>
                </a:solidFill>
              </a:rPr>
              <a:t>Nov </a:t>
            </a:r>
            <a:r>
              <a:rPr lang="en-US" dirty="0">
                <a:solidFill>
                  <a:srgbClr val="FF0000"/>
                </a:solidFill>
              </a:rPr>
              <a:t>2022</a:t>
            </a:r>
          </a:p>
        </p:txBody>
      </p:sp>
      <p:sp>
        <p:nvSpPr>
          <p:cNvPr id="9" name="Callout: Line 8">
            <a:extLst>
              <a:ext uri="{FF2B5EF4-FFF2-40B4-BE49-F238E27FC236}">
                <a16:creationId xmlns:a16="http://schemas.microsoft.com/office/drawing/2014/main" id="{1CB2EF24-91F5-3691-EAE7-F1A9A31E9AB3}"/>
              </a:ext>
            </a:extLst>
          </p:cNvPr>
          <p:cNvSpPr/>
          <p:nvPr/>
        </p:nvSpPr>
        <p:spPr>
          <a:xfrm>
            <a:off x="7250467" y="3298582"/>
            <a:ext cx="2303369" cy="747711"/>
          </a:xfrm>
          <a:custGeom>
            <a:avLst/>
            <a:gdLst>
              <a:gd name="connsiteX0" fmla="*/ 0 w 2303369"/>
              <a:gd name="connsiteY0" fmla="*/ 0 h 747711"/>
              <a:gd name="connsiteX1" fmla="*/ 621910 w 2303369"/>
              <a:gd name="connsiteY1" fmla="*/ 0 h 747711"/>
              <a:gd name="connsiteX2" fmla="*/ 1151685 w 2303369"/>
              <a:gd name="connsiteY2" fmla="*/ 0 h 747711"/>
              <a:gd name="connsiteX3" fmla="*/ 1773594 w 2303369"/>
              <a:gd name="connsiteY3" fmla="*/ 0 h 747711"/>
              <a:gd name="connsiteX4" fmla="*/ 2303369 w 2303369"/>
              <a:gd name="connsiteY4" fmla="*/ 0 h 747711"/>
              <a:gd name="connsiteX5" fmla="*/ 2303369 w 2303369"/>
              <a:gd name="connsiteY5" fmla="*/ 373856 h 747711"/>
              <a:gd name="connsiteX6" fmla="*/ 2303369 w 2303369"/>
              <a:gd name="connsiteY6" fmla="*/ 747711 h 747711"/>
              <a:gd name="connsiteX7" fmla="*/ 1773594 w 2303369"/>
              <a:gd name="connsiteY7" fmla="*/ 747711 h 747711"/>
              <a:gd name="connsiteX8" fmla="*/ 1174718 w 2303369"/>
              <a:gd name="connsiteY8" fmla="*/ 747711 h 747711"/>
              <a:gd name="connsiteX9" fmla="*/ 598876 w 2303369"/>
              <a:gd name="connsiteY9" fmla="*/ 747711 h 747711"/>
              <a:gd name="connsiteX10" fmla="*/ 0 w 2303369"/>
              <a:gd name="connsiteY10" fmla="*/ 747711 h 747711"/>
              <a:gd name="connsiteX11" fmla="*/ 0 w 2303369"/>
              <a:gd name="connsiteY11" fmla="*/ 388810 h 747711"/>
              <a:gd name="connsiteX12" fmla="*/ 0 w 2303369"/>
              <a:gd name="connsiteY12" fmla="*/ 0 h 747711"/>
              <a:gd name="connsiteX0" fmla="*/ 1270700 w 2303369"/>
              <a:gd name="connsiteY0" fmla="*/ 778375 h 747711"/>
              <a:gd name="connsiteX1" fmla="*/ 1427006 w 2303369"/>
              <a:gd name="connsiteY1" fmla="*/ 1174826 h 747711"/>
            </a:gdLst>
            <a:ahLst/>
            <a:cxnLst>
              <a:cxn ang="0">
                <a:pos x="connsiteX0" y="connsiteY0"/>
              </a:cxn>
              <a:cxn ang="0">
                <a:pos x="connsiteX1" y="connsiteY1"/>
              </a:cxn>
            </a:cxnLst>
            <a:rect l="l" t="t" r="r" b="b"/>
            <a:pathLst>
              <a:path w="2303369" h="747711" fill="none" extrusionOk="0">
                <a:moveTo>
                  <a:pt x="0" y="0"/>
                </a:moveTo>
                <a:cubicBezTo>
                  <a:pt x="258076" y="-42403"/>
                  <a:pt x="467053" y="2410"/>
                  <a:pt x="621910" y="0"/>
                </a:cubicBezTo>
                <a:cubicBezTo>
                  <a:pt x="776767" y="-2410"/>
                  <a:pt x="990741" y="52672"/>
                  <a:pt x="1151685" y="0"/>
                </a:cubicBezTo>
                <a:cubicBezTo>
                  <a:pt x="1312629" y="-52672"/>
                  <a:pt x="1600752" y="16853"/>
                  <a:pt x="1773594" y="0"/>
                </a:cubicBezTo>
                <a:cubicBezTo>
                  <a:pt x="1946436" y="-16853"/>
                  <a:pt x="2152181" y="48923"/>
                  <a:pt x="2303369" y="0"/>
                </a:cubicBezTo>
                <a:cubicBezTo>
                  <a:pt x="2329079" y="133847"/>
                  <a:pt x="2282883" y="293728"/>
                  <a:pt x="2303369" y="373856"/>
                </a:cubicBezTo>
                <a:cubicBezTo>
                  <a:pt x="2323855" y="453984"/>
                  <a:pt x="2285638" y="658342"/>
                  <a:pt x="2303369" y="747711"/>
                </a:cubicBezTo>
                <a:cubicBezTo>
                  <a:pt x="2096662" y="780545"/>
                  <a:pt x="1987627" y="738747"/>
                  <a:pt x="1773594" y="747711"/>
                </a:cubicBezTo>
                <a:cubicBezTo>
                  <a:pt x="1559562" y="756675"/>
                  <a:pt x="1323331" y="744969"/>
                  <a:pt x="1174718" y="747711"/>
                </a:cubicBezTo>
                <a:cubicBezTo>
                  <a:pt x="1026105" y="750453"/>
                  <a:pt x="738201" y="715757"/>
                  <a:pt x="598876" y="747711"/>
                </a:cubicBezTo>
                <a:cubicBezTo>
                  <a:pt x="459551" y="779665"/>
                  <a:pt x="231591" y="717851"/>
                  <a:pt x="0" y="747711"/>
                </a:cubicBezTo>
                <a:cubicBezTo>
                  <a:pt x="-39413" y="620877"/>
                  <a:pt x="21412" y="537348"/>
                  <a:pt x="0" y="388810"/>
                </a:cubicBezTo>
                <a:cubicBezTo>
                  <a:pt x="-21412" y="240272"/>
                  <a:pt x="12111" y="139998"/>
                  <a:pt x="0" y="0"/>
                </a:cubicBezTo>
                <a:close/>
              </a:path>
              <a:path w="2303369" h="747711" fill="none" extrusionOk="0">
                <a:moveTo>
                  <a:pt x="1270700" y="778375"/>
                </a:moveTo>
                <a:cubicBezTo>
                  <a:pt x="1317377" y="891491"/>
                  <a:pt x="1350708" y="1027029"/>
                  <a:pt x="1427006" y="1174826"/>
                </a:cubicBezTo>
              </a:path>
              <a:path w="2303369" h="747711" stroke="0" extrusionOk="0">
                <a:moveTo>
                  <a:pt x="0" y="0"/>
                </a:moveTo>
                <a:cubicBezTo>
                  <a:pt x="254886" y="-72834"/>
                  <a:pt x="422552" y="41598"/>
                  <a:pt x="621910" y="0"/>
                </a:cubicBezTo>
                <a:cubicBezTo>
                  <a:pt x="821268" y="-41598"/>
                  <a:pt x="911010" y="27449"/>
                  <a:pt x="1151685" y="0"/>
                </a:cubicBezTo>
                <a:cubicBezTo>
                  <a:pt x="1392361" y="-27449"/>
                  <a:pt x="1424948" y="36690"/>
                  <a:pt x="1658426" y="0"/>
                </a:cubicBezTo>
                <a:cubicBezTo>
                  <a:pt x="1891904" y="-36690"/>
                  <a:pt x="2084413" y="66036"/>
                  <a:pt x="2303369" y="0"/>
                </a:cubicBezTo>
                <a:cubicBezTo>
                  <a:pt x="2334591" y="78906"/>
                  <a:pt x="2279936" y="235829"/>
                  <a:pt x="2303369" y="366378"/>
                </a:cubicBezTo>
                <a:cubicBezTo>
                  <a:pt x="2326802" y="496927"/>
                  <a:pt x="2289680" y="586389"/>
                  <a:pt x="2303369" y="747711"/>
                </a:cubicBezTo>
                <a:cubicBezTo>
                  <a:pt x="2056723" y="813433"/>
                  <a:pt x="1990915" y="701872"/>
                  <a:pt x="1681459" y="747711"/>
                </a:cubicBezTo>
                <a:cubicBezTo>
                  <a:pt x="1372003" y="793550"/>
                  <a:pt x="1277888" y="717858"/>
                  <a:pt x="1128651" y="747711"/>
                </a:cubicBezTo>
                <a:cubicBezTo>
                  <a:pt x="979414" y="777564"/>
                  <a:pt x="724515" y="717715"/>
                  <a:pt x="575842" y="747711"/>
                </a:cubicBezTo>
                <a:cubicBezTo>
                  <a:pt x="427169" y="777707"/>
                  <a:pt x="243774" y="683512"/>
                  <a:pt x="0" y="747711"/>
                </a:cubicBezTo>
                <a:cubicBezTo>
                  <a:pt x="-43424" y="626392"/>
                  <a:pt x="45196" y="446560"/>
                  <a:pt x="0" y="366378"/>
                </a:cubicBezTo>
                <a:cubicBezTo>
                  <a:pt x="-45196" y="286196"/>
                  <a:pt x="37302" y="153801"/>
                  <a:pt x="0" y="0"/>
                </a:cubicBezTo>
                <a:close/>
              </a:path>
              <a:path w="2303369" h="747711" fill="none" stroke="0" extrusionOk="0">
                <a:moveTo>
                  <a:pt x="1270700" y="778375"/>
                </a:moveTo>
                <a:cubicBezTo>
                  <a:pt x="1341405" y="854388"/>
                  <a:pt x="1391307" y="1091237"/>
                  <a:pt x="1427006" y="1174826"/>
                </a:cubicBezTo>
              </a:path>
            </a:pathLst>
          </a:custGeom>
          <a:solidFill>
            <a:schemeClr val="accent2"/>
          </a:solidFill>
          <a:ln>
            <a:extLst>
              <a:ext uri="{C807C97D-BFC1-408E-A445-0C87EB9F89A2}">
                <ask:lineSketchStyleProps xmlns:ask="http://schemas.microsoft.com/office/drawing/2018/sketchyshapes" sd="2087724328">
                  <a:prstGeom prst="borderCallout1">
                    <a:avLst>
                      <a:gd name="adj1" fmla="val 104101"/>
                      <a:gd name="adj2" fmla="val 55167"/>
                      <a:gd name="adj3" fmla="val 157123"/>
                      <a:gd name="adj4" fmla="val 619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 turbo (0301)</a:t>
            </a:r>
            <a:br>
              <a:rPr lang="en-US" dirty="0">
                <a:solidFill>
                  <a:schemeClr val="tx1"/>
                </a:solidFill>
              </a:rPr>
            </a:br>
            <a:r>
              <a:rPr lang="en-US" dirty="0">
                <a:solidFill>
                  <a:schemeClr val="tx1"/>
                </a:solidFill>
              </a:rPr>
              <a:t>March </a:t>
            </a:r>
            <a:r>
              <a:rPr lang="en-US" dirty="0">
                <a:solidFill>
                  <a:srgbClr val="FF0000"/>
                </a:solidFill>
              </a:rPr>
              <a:t>2023</a:t>
            </a:r>
          </a:p>
        </p:txBody>
      </p:sp>
      <p:sp>
        <p:nvSpPr>
          <p:cNvPr id="10" name="Callout: Line 9">
            <a:extLst>
              <a:ext uri="{FF2B5EF4-FFF2-40B4-BE49-F238E27FC236}">
                <a16:creationId xmlns:a16="http://schemas.microsoft.com/office/drawing/2014/main" id="{22B68D45-8A25-2584-62EF-7BAB806061CB}"/>
              </a:ext>
            </a:extLst>
          </p:cNvPr>
          <p:cNvSpPr/>
          <p:nvPr/>
        </p:nvSpPr>
        <p:spPr>
          <a:xfrm>
            <a:off x="9136977" y="4799562"/>
            <a:ext cx="1905000" cy="558800"/>
          </a:xfrm>
          <a:custGeom>
            <a:avLst/>
            <a:gdLst>
              <a:gd name="connsiteX0" fmla="*/ 0 w 1905000"/>
              <a:gd name="connsiteY0" fmla="*/ 0 h 558800"/>
              <a:gd name="connsiteX1" fmla="*/ 476250 w 1905000"/>
              <a:gd name="connsiteY1" fmla="*/ 0 h 558800"/>
              <a:gd name="connsiteX2" fmla="*/ 914400 w 1905000"/>
              <a:gd name="connsiteY2" fmla="*/ 0 h 558800"/>
              <a:gd name="connsiteX3" fmla="*/ 1390650 w 1905000"/>
              <a:gd name="connsiteY3" fmla="*/ 0 h 558800"/>
              <a:gd name="connsiteX4" fmla="*/ 1905000 w 1905000"/>
              <a:gd name="connsiteY4" fmla="*/ 0 h 558800"/>
              <a:gd name="connsiteX5" fmla="*/ 1905000 w 1905000"/>
              <a:gd name="connsiteY5" fmla="*/ 558800 h 558800"/>
              <a:gd name="connsiteX6" fmla="*/ 1409700 w 1905000"/>
              <a:gd name="connsiteY6" fmla="*/ 558800 h 558800"/>
              <a:gd name="connsiteX7" fmla="*/ 933450 w 1905000"/>
              <a:gd name="connsiteY7" fmla="*/ 558800 h 558800"/>
              <a:gd name="connsiteX8" fmla="*/ 457200 w 1905000"/>
              <a:gd name="connsiteY8" fmla="*/ 558800 h 558800"/>
              <a:gd name="connsiteX9" fmla="*/ 0 w 1905000"/>
              <a:gd name="connsiteY9" fmla="*/ 558800 h 558800"/>
              <a:gd name="connsiteX10" fmla="*/ 0 w 1905000"/>
              <a:gd name="connsiteY10" fmla="*/ 0 h 558800"/>
              <a:gd name="connsiteX0" fmla="*/ -158744 w 1905000"/>
              <a:gd name="connsiteY0" fmla="*/ 104775 h 558800"/>
              <a:gd name="connsiteX1" fmla="*/ -458095 w 1905000"/>
              <a:gd name="connsiteY1" fmla="*/ -361940 h 558800"/>
            </a:gdLst>
            <a:ahLst/>
            <a:cxnLst>
              <a:cxn ang="0">
                <a:pos x="connsiteX0" y="connsiteY0"/>
              </a:cxn>
              <a:cxn ang="0">
                <a:pos x="connsiteX1" y="connsiteY1"/>
              </a:cxn>
            </a:cxnLst>
            <a:rect l="l" t="t" r="r" b="b"/>
            <a:pathLst>
              <a:path w="1905000" h="558800" fill="none" extrusionOk="0">
                <a:moveTo>
                  <a:pt x="0" y="0"/>
                </a:moveTo>
                <a:cubicBezTo>
                  <a:pt x="200724" y="-2610"/>
                  <a:pt x="269119" y="11341"/>
                  <a:pt x="476250" y="0"/>
                </a:cubicBezTo>
                <a:cubicBezTo>
                  <a:pt x="683381" y="-11341"/>
                  <a:pt x="790834" y="10844"/>
                  <a:pt x="914400" y="0"/>
                </a:cubicBezTo>
                <a:cubicBezTo>
                  <a:pt x="1037966" y="-10844"/>
                  <a:pt x="1282774" y="48145"/>
                  <a:pt x="1390650" y="0"/>
                </a:cubicBezTo>
                <a:cubicBezTo>
                  <a:pt x="1498526" y="-48145"/>
                  <a:pt x="1704196" y="5223"/>
                  <a:pt x="1905000" y="0"/>
                </a:cubicBezTo>
                <a:cubicBezTo>
                  <a:pt x="1907791" y="123347"/>
                  <a:pt x="1898442" y="346884"/>
                  <a:pt x="1905000" y="558800"/>
                </a:cubicBezTo>
                <a:cubicBezTo>
                  <a:pt x="1693406" y="584317"/>
                  <a:pt x="1509290" y="514093"/>
                  <a:pt x="1409700" y="558800"/>
                </a:cubicBezTo>
                <a:cubicBezTo>
                  <a:pt x="1310110" y="603507"/>
                  <a:pt x="1050868" y="540258"/>
                  <a:pt x="933450" y="558800"/>
                </a:cubicBezTo>
                <a:cubicBezTo>
                  <a:pt x="816032" y="577342"/>
                  <a:pt x="659672" y="557562"/>
                  <a:pt x="457200" y="558800"/>
                </a:cubicBezTo>
                <a:cubicBezTo>
                  <a:pt x="254728" y="560038"/>
                  <a:pt x="205291" y="538461"/>
                  <a:pt x="0" y="558800"/>
                </a:cubicBezTo>
                <a:cubicBezTo>
                  <a:pt x="-52527" y="311728"/>
                  <a:pt x="19117" y="245088"/>
                  <a:pt x="0" y="0"/>
                </a:cubicBezTo>
                <a:close/>
              </a:path>
              <a:path w="1905000" h="558800" fill="none" extrusionOk="0">
                <a:moveTo>
                  <a:pt x="-158744" y="104775"/>
                </a:moveTo>
                <a:cubicBezTo>
                  <a:pt x="-271908" y="-17469"/>
                  <a:pt x="-299673" y="-226012"/>
                  <a:pt x="-458095" y="-361940"/>
                </a:cubicBezTo>
              </a:path>
              <a:path w="1905000" h="558800" stroke="0" extrusionOk="0">
                <a:moveTo>
                  <a:pt x="0" y="0"/>
                </a:moveTo>
                <a:cubicBezTo>
                  <a:pt x="106905" y="-11300"/>
                  <a:pt x="315796" y="53601"/>
                  <a:pt x="457200" y="0"/>
                </a:cubicBezTo>
                <a:cubicBezTo>
                  <a:pt x="598604" y="-53601"/>
                  <a:pt x="713800" y="36990"/>
                  <a:pt x="914400" y="0"/>
                </a:cubicBezTo>
                <a:cubicBezTo>
                  <a:pt x="1115000" y="-36990"/>
                  <a:pt x="1253256" y="28292"/>
                  <a:pt x="1390650" y="0"/>
                </a:cubicBezTo>
                <a:cubicBezTo>
                  <a:pt x="1528044" y="-28292"/>
                  <a:pt x="1663109" y="51620"/>
                  <a:pt x="1905000" y="0"/>
                </a:cubicBezTo>
                <a:cubicBezTo>
                  <a:pt x="1905536" y="167063"/>
                  <a:pt x="1863384" y="416013"/>
                  <a:pt x="1905000" y="558800"/>
                </a:cubicBezTo>
                <a:cubicBezTo>
                  <a:pt x="1665953" y="593213"/>
                  <a:pt x="1641302" y="518056"/>
                  <a:pt x="1409700" y="558800"/>
                </a:cubicBezTo>
                <a:cubicBezTo>
                  <a:pt x="1178098" y="599544"/>
                  <a:pt x="1142204" y="545071"/>
                  <a:pt x="933450" y="558800"/>
                </a:cubicBezTo>
                <a:cubicBezTo>
                  <a:pt x="724696" y="572529"/>
                  <a:pt x="674851" y="539497"/>
                  <a:pt x="495300" y="558800"/>
                </a:cubicBezTo>
                <a:cubicBezTo>
                  <a:pt x="315749" y="578103"/>
                  <a:pt x="210289" y="501922"/>
                  <a:pt x="0" y="558800"/>
                </a:cubicBezTo>
                <a:cubicBezTo>
                  <a:pt x="-34302" y="301879"/>
                  <a:pt x="43662" y="267876"/>
                  <a:pt x="0" y="0"/>
                </a:cubicBezTo>
                <a:close/>
              </a:path>
              <a:path w="1905000" h="558800" fill="none" stroke="0" extrusionOk="0">
                <a:moveTo>
                  <a:pt x="-158744" y="104775"/>
                </a:moveTo>
                <a:cubicBezTo>
                  <a:pt x="-242908" y="18457"/>
                  <a:pt x="-332030" y="-223815"/>
                  <a:pt x="-458095" y="-361940"/>
                </a:cubicBezTo>
              </a:path>
            </a:pathLst>
          </a:custGeom>
          <a:solidFill>
            <a:schemeClr val="accent2"/>
          </a:solidFill>
          <a:ln>
            <a:extLst>
              <a:ext uri="{C807C97D-BFC1-408E-A445-0C87EB9F89A2}">
                <ask:lineSketchStyleProps xmlns:ask="http://schemas.microsoft.com/office/drawing/2018/sketchyshapes" sd="3016462237">
                  <a:prstGeom prst="borderCallout1">
                    <a:avLst>
                      <a:gd name="adj1" fmla="val 18750"/>
                      <a:gd name="adj2" fmla="val -8333"/>
                      <a:gd name="adj3" fmla="val -64771"/>
                      <a:gd name="adj4" fmla="val -2404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4 (0314)</a:t>
            </a:r>
            <a:br>
              <a:rPr lang="en-US" dirty="0">
                <a:solidFill>
                  <a:schemeClr val="tx1"/>
                </a:solidFill>
              </a:rPr>
            </a:br>
            <a:r>
              <a:rPr lang="en-US" dirty="0">
                <a:solidFill>
                  <a:schemeClr val="tx1"/>
                </a:solidFill>
              </a:rPr>
              <a:t>Mar </a:t>
            </a:r>
            <a:r>
              <a:rPr lang="en-US" dirty="0">
                <a:solidFill>
                  <a:srgbClr val="FF0000"/>
                </a:solidFill>
              </a:rPr>
              <a:t>2023</a:t>
            </a:r>
          </a:p>
        </p:txBody>
      </p:sp>
      <p:sp>
        <p:nvSpPr>
          <p:cNvPr id="11" name="Callout: Line 10">
            <a:extLst>
              <a:ext uri="{FF2B5EF4-FFF2-40B4-BE49-F238E27FC236}">
                <a16:creationId xmlns:a16="http://schemas.microsoft.com/office/drawing/2014/main" id="{AEB37965-EEC2-18C8-9DB1-AA7430868B11}"/>
              </a:ext>
            </a:extLst>
          </p:cNvPr>
          <p:cNvSpPr/>
          <p:nvPr/>
        </p:nvSpPr>
        <p:spPr>
          <a:xfrm>
            <a:off x="9698392" y="2627398"/>
            <a:ext cx="2303368" cy="935034"/>
          </a:xfrm>
          <a:custGeom>
            <a:avLst/>
            <a:gdLst>
              <a:gd name="connsiteX0" fmla="*/ 0 w 2303368"/>
              <a:gd name="connsiteY0" fmla="*/ 0 h 935034"/>
              <a:gd name="connsiteX1" fmla="*/ 575842 w 2303368"/>
              <a:gd name="connsiteY1" fmla="*/ 0 h 935034"/>
              <a:gd name="connsiteX2" fmla="*/ 1151684 w 2303368"/>
              <a:gd name="connsiteY2" fmla="*/ 0 h 935034"/>
              <a:gd name="connsiteX3" fmla="*/ 1658425 w 2303368"/>
              <a:gd name="connsiteY3" fmla="*/ 0 h 935034"/>
              <a:gd name="connsiteX4" fmla="*/ 2303368 w 2303368"/>
              <a:gd name="connsiteY4" fmla="*/ 0 h 935034"/>
              <a:gd name="connsiteX5" fmla="*/ 2303368 w 2303368"/>
              <a:gd name="connsiteY5" fmla="*/ 448816 h 935034"/>
              <a:gd name="connsiteX6" fmla="*/ 2303368 w 2303368"/>
              <a:gd name="connsiteY6" fmla="*/ 935034 h 935034"/>
              <a:gd name="connsiteX7" fmla="*/ 1796627 w 2303368"/>
              <a:gd name="connsiteY7" fmla="*/ 935034 h 935034"/>
              <a:gd name="connsiteX8" fmla="*/ 1220785 w 2303368"/>
              <a:gd name="connsiteY8" fmla="*/ 935034 h 935034"/>
              <a:gd name="connsiteX9" fmla="*/ 598876 w 2303368"/>
              <a:gd name="connsiteY9" fmla="*/ 935034 h 935034"/>
              <a:gd name="connsiteX10" fmla="*/ 0 w 2303368"/>
              <a:gd name="connsiteY10" fmla="*/ 935034 h 935034"/>
              <a:gd name="connsiteX11" fmla="*/ 0 w 2303368"/>
              <a:gd name="connsiteY11" fmla="*/ 476867 h 935034"/>
              <a:gd name="connsiteX12" fmla="*/ 0 w 2303368"/>
              <a:gd name="connsiteY12" fmla="*/ 0 h 935034"/>
              <a:gd name="connsiteX0" fmla="*/ 867610 w 2303368"/>
              <a:gd name="connsiteY0" fmla="*/ 1051913 h 935034"/>
              <a:gd name="connsiteX1" fmla="*/ 989780 w 2303368"/>
              <a:gd name="connsiteY1" fmla="*/ 1389115 h 935034"/>
              <a:gd name="connsiteX2" fmla="*/ 1102553 w 2303368"/>
              <a:gd name="connsiteY2" fmla="*/ 1700378 h 935034"/>
            </a:gdLst>
            <a:ahLst/>
            <a:cxnLst>
              <a:cxn ang="0">
                <a:pos x="connsiteX0" y="connsiteY0"/>
              </a:cxn>
              <a:cxn ang="0">
                <a:pos x="connsiteX1" y="connsiteY1"/>
              </a:cxn>
              <a:cxn ang="0">
                <a:pos x="connsiteX2" y="connsiteY2"/>
              </a:cxn>
            </a:cxnLst>
            <a:rect l="l" t="t" r="r" b="b"/>
            <a:pathLst>
              <a:path w="2303368" h="935034" fill="none" extrusionOk="0">
                <a:moveTo>
                  <a:pt x="0" y="0"/>
                </a:moveTo>
                <a:cubicBezTo>
                  <a:pt x="170393" y="-19806"/>
                  <a:pt x="309397" y="943"/>
                  <a:pt x="575842" y="0"/>
                </a:cubicBezTo>
                <a:cubicBezTo>
                  <a:pt x="842287" y="-943"/>
                  <a:pt x="949000" y="59033"/>
                  <a:pt x="1151684" y="0"/>
                </a:cubicBezTo>
                <a:cubicBezTo>
                  <a:pt x="1354368" y="-59033"/>
                  <a:pt x="1423315" y="28570"/>
                  <a:pt x="1658425" y="0"/>
                </a:cubicBezTo>
                <a:cubicBezTo>
                  <a:pt x="1893535" y="-28570"/>
                  <a:pt x="2097120" y="467"/>
                  <a:pt x="2303368" y="0"/>
                </a:cubicBezTo>
                <a:cubicBezTo>
                  <a:pt x="2337127" y="173902"/>
                  <a:pt x="2258095" y="249340"/>
                  <a:pt x="2303368" y="448816"/>
                </a:cubicBezTo>
                <a:cubicBezTo>
                  <a:pt x="2348641" y="648292"/>
                  <a:pt x="2284470" y="722447"/>
                  <a:pt x="2303368" y="935034"/>
                </a:cubicBezTo>
                <a:cubicBezTo>
                  <a:pt x="2105523" y="988628"/>
                  <a:pt x="1953743" y="913683"/>
                  <a:pt x="1796627" y="935034"/>
                </a:cubicBezTo>
                <a:cubicBezTo>
                  <a:pt x="1639511" y="956385"/>
                  <a:pt x="1374019" y="891035"/>
                  <a:pt x="1220785" y="935034"/>
                </a:cubicBezTo>
                <a:cubicBezTo>
                  <a:pt x="1067551" y="979033"/>
                  <a:pt x="873636" y="861085"/>
                  <a:pt x="598876" y="935034"/>
                </a:cubicBezTo>
                <a:cubicBezTo>
                  <a:pt x="324116" y="1008983"/>
                  <a:pt x="142021" y="909525"/>
                  <a:pt x="0" y="935034"/>
                </a:cubicBezTo>
                <a:cubicBezTo>
                  <a:pt x="-42921" y="717780"/>
                  <a:pt x="10013" y="680109"/>
                  <a:pt x="0" y="476867"/>
                </a:cubicBezTo>
                <a:cubicBezTo>
                  <a:pt x="-10013" y="273625"/>
                  <a:pt x="3760" y="152065"/>
                  <a:pt x="0" y="0"/>
                </a:cubicBezTo>
                <a:close/>
              </a:path>
              <a:path w="2303368" h="935034" fill="none" extrusionOk="0">
                <a:moveTo>
                  <a:pt x="867610" y="1051913"/>
                </a:moveTo>
                <a:cubicBezTo>
                  <a:pt x="911456" y="1131505"/>
                  <a:pt x="897076" y="1245484"/>
                  <a:pt x="989780" y="1389115"/>
                </a:cubicBezTo>
                <a:cubicBezTo>
                  <a:pt x="1082484" y="1532746"/>
                  <a:pt x="1053353" y="1616933"/>
                  <a:pt x="1102553" y="1700378"/>
                </a:cubicBezTo>
              </a:path>
              <a:path w="2303368" h="935034" stroke="0" extrusionOk="0">
                <a:moveTo>
                  <a:pt x="0" y="0"/>
                </a:moveTo>
                <a:cubicBezTo>
                  <a:pt x="164429" y="-34606"/>
                  <a:pt x="401510" y="43763"/>
                  <a:pt x="529775" y="0"/>
                </a:cubicBezTo>
                <a:cubicBezTo>
                  <a:pt x="658040" y="-43763"/>
                  <a:pt x="915075" y="36205"/>
                  <a:pt x="1036516" y="0"/>
                </a:cubicBezTo>
                <a:cubicBezTo>
                  <a:pt x="1157957" y="-36205"/>
                  <a:pt x="1383592" y="41495"/>
                  <a:pt x="1635391" y="0"/>
                </a:cubicBezTo>
                <a:cubicBezTo>
                  <a:pt x="1887191" y="-41495"/>
                  <a:pt x="2090337" y="47263"/>
                  <a:pt x="2303368" y="0"/>
                </a:cubicBezTo>
                <a:cubicBezTo>
                  <a:pt x="2344926" y="230570"/>
                  <a:pt x="2277625" y="278644"/>
                  <a:pt x="2303368" y="467517"/>
                </a:cubicBezTo>
                <a:cubicBezTo>
                  <a:pt x="2329111" y="656390"/>
                  <a:pt x="2257384" y="801178"/>
                  <a:pt x="2303368" y="935034"/>
                </a:cubicBezTo>
                <a:cubicBezTo>
                  <a:pt x="2160636" y="951602"/>
                  <a:pt x="1867524" y="901283"/>
                  <a:pt x="1704492" y="935034"/>
                </a:cubicBezTo>
                <a:cubicBezTo>
                  <a:pt x="1541460" y="968785"/>
                  <a:pt x="1341748" y="877440"/>
                  <a:pt x="1197751" y="935034"/>
                </a:cubicBezTo>
                <a:cubicBezTo>
                  <a:pt x="1053754" y="992628"/>
                  <a:pt x="764940" y="884044"/>
                  <a:pt x="575842" y="935034"/>
                </a:cubicBezTo>
                <a:cubicBezTo>
                  <a:pt x="386744" y="986024"/>
                  <a:pt x="147594" y="908068"/>
                  <a:pt x="0" y="935034"/>
                </a:cubicBezTo>
                <a:cubicBezTo>
                  <a:pt x="-3982" y="770217"/>
                  <a:pt x="38335" y="611450"/>
                  <a:pt x="0" y="448816"/>
                </a:cubicBezTo>
                <a:cubicBezTo>
                  <a:pt x="-38335" y="286182"/>
                  <a:pt x="18502" y="182285"/>
                  <a:pt x="0" y="0"/>
                </a:cubicBezTo>
                <a:close/>
              </a:path>
              <a:path w="2303368" h="935034" fill="none" stroke="0" extrusionOk="0">
                <a:moveTo>
                  <a:pt x="867610" y="1051913"/>
                </a:moveTo>
                <a:cubicBezTo>
                  <a:pt x="922367" y="1168083"/>
                  <a:pt x="909980" y="1264226"/>
                  <a:pt x="978033" y="1356692"/>
                </a:cubicBezTo>
                <a:cubicBezTo>
                  <a:pt x="1046086" y="1449158"/>
                  <a:pt x="1013502" y="1562306"/>
                  <a:pt x="1102553" y="1700378"/>
                </a:cubicBezTo>
              </a:path>
            </a:pathLst>
          </a:custGeom>
          <a:solidFill>
            <a:schemeClr val="accent2"/>
          </a:solidFill>
          <a:ln>
            <a:extLst>
              <a:ext uri="{C807C97D-BFC1-408E-A445-0C87EB9F89A2}">
                <ask:lineSketchStyleProps xmlns:ask="http://schemas.microsoft.com/office/drawing/2018/sketchyshapes" sd="2590014606">
                  <a:prstGeom prst="borderCallout1">
                    <a:avLst>
                      <a:gd name="adj1" fmla="val 112500"/>
                      <a:gd name="adj2" fmla="val 37667"/>
                      <a:gd name="adj3" fmla="val 181852"/>
                      <a:gd name="adj4" fmla="val 4786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GPT 3.5 turbo (0613) </a:t>
            </a:r>
            <a:br>
              <a:rPr lang="en-US" dirty="0">
                <a:solidFill>
                  <a:schemeClr val="tx1"/>
                </a:solidFill>
              </a:rPr>
            </a:br>
            <a:r>
              <a:rPr lang="en-US" dirty="0">
                <a:solidFill>
                  <a:schemeClr val="tx1"/>
                </a:solidFill>
              </a:rPr>
              <a:t>- GPT 4 (0613) </a:t>
            </a:r>
            <a:br>
              <a:rPr lang="en-US" dirty="0">
                <a:solidFill>
                  <a:schemeClr val="tx1"/>
                </a:solidFill>
              </a:rPr>
            </a:br>
            <a:r>
              <a:rPr lang="en-US" dirty="0">
                <a:solidFill>
                  <a:schemeClr val="tx1"/>
                </a:solidFill>
              </a:rPr>
              <a:t>Jun </a:t>
            </a:r>
            <a:r>
              <a:rPr lang="en-US" dirty="0">
                <a:solidFill>
                  <a:srgbClr val="FF0000"/>
                </a:solidFill>
              </a:rPr>
              <a:t>2023</a:t>
            </a:r>
          </a:p>
        </p:txBody>
      </p:sp>
      <p:sp>
        <p:nvSpPr>
          <p:cNvPr id="12" name="Callout: Line 11">
            <a:extLst>
              <a:ext uri="{FF2B5EF4-FFF2-40B4-BE49-F238E27FC236}">
                <a16:creationId xmlns:a16="http://schemas.microsoft.com/office/drawing/2014/main" id="{AA33A3B1-2482-82C2-83F1-F89EA1CABF6E}"/>
              </a:ext>
            </a:extLst>
          </p:cNvPr>
          <p:cNvSpPr/>
          <p:nvPr/>
        </p:nvSpPr>
        <p:spPr>
          <a:xfrm>
            <a:off x="563917" y="5151986"/>
            <a:ext cx="1603281" cy="1193799"/>
          </a:xfrm>
          <a:custGeom>
            <a:avLst/>
            <a:gdLst>
              <a:gd name="connsiteX0" fmla="*/ 0 w 1603281"/>
              <a:gd name="connsiteY0" fmla="*/ 0 h 1193799"/>
              <a:gd name="connsiteX1" fmla="*/ 502361 w 1603281"/>
              <a:gd name="connsiteY1" fmla="*/ 0 h 1193799"/>
              <a:gd name="connsiteX2" fmla="*/ 988690 w 1603281"/>
              <a:gd name="connsiteY2" fmla="*/ 0 h 1193799"/>
              <a:gd name="connsiteX3" fmla="*/ 1603281 w 1603281"/>
              <a:gd name="connsiteY3" fmla="*/ 0 h 1193799"/>
              <a:gd name="connsiteX4" fmla="*/ 1603281 w 1603281"/>
              <a:gd name="connsiteY4" fmla="*/ 584962 h 1193799"/>
              <a:gd name="connsiteX5" fmla="*/ 1603281 w 1603281"/>
              <a:gd name="connsiteY5" fmla="*/ 1193799 h 1193799"/>
              <a:gd name="connsiteX6" fmla="*/ 1036788 w 1603281"/>
              <a:gd name="connsiteY6" fmla="*/ 1193799 h 1193799"/>
              <a:gd name="connsiteX7" fmla="*/ 534427 w 1603281"/>
              <a:gd name="connsiteY7" fmla="*/ 1193799 h 1193799"/>
              <a:gd name="connsiteX8" fmla="*/ 0 w 1603281"/>
              <a:gd name="connsiteY8" fmla="*/ 1193799 h 1193799"/>
              <a:gd name="connsiteX9" fmla="*/ 0 w 1603281"/>
              <a:gd name="connsiteY9" fmla="*/ 573024 h 1193799"/>
              <a:gd name="connsiteX10" fmla="*/ 0 w 1603281"/>
              <a:gd name="connsiteY10" fmla="*/ 0 h 1193799"/>
              <a:gd name="connsiteX0" fmla="*/ 839815 w 1603281"/>
              <a:gd name="connsiteY0" fmla="*/ -81393 h 1193799"/>
              <a:gd name="connsiteX1" fmla="*/ 1039840 w 1603281"/>
              <a:gd name="connsiteY1" fmla="*/ -597473 h 1193799"/>
            </a:gdLst>
            <a:ahLst/>
            <a:cxnLst>
              <a:cxn ang="0">
                <a:pos x="connsiteX0" y="connsiteY0"/>
              </a:cxn>
              <a:cxn ang="0">
                <a:pos x="connsiteX1" y="connsiteY1"/>
              </a:cxn>
            </a:cxnLst>
            <a:rect l="l" t="t" r="r" b="b"/>
            <a:pathLst>
              <a:path w="1603281" h="1193799" extrusionOk="0">
                <a:moveTo>
                  <a:pt x="0" y="0"/>
                </a:moveTo>
                <a:cubicBezTo>
                  <a:pt x="135357" y="-55421"/>
                  <a:pt x="256639" y="8739"/>
                  <a:pt x="502361" y="0"/>
                </a:cubicBezTo>
                <a:cubicBezTo>
                  <a:pt x="748083" y="-8739"/>
                  <a:pt x="763397" y="43031"/>
                  <a:pt x="988690" y="0"/>
                </a:cubicBezTo>
                <a:cubicBezTo>
                  <a:pt x="1213983" y="-43031"/>
                  <a:pt x="1443009" y="48007"/>
                  <a:pt x="1603281" y="0"/>
                </a:cubicBezTo>
                <a:cubicBezTo>
                  <a:pt x="1636479" y="157913"/>
                  <a:pt x="1585070" y="329791"/>
                  <a:pt x="1603281" y="584962"/>
                </a:cubicBezTo>
                <a:cubicBezTo>
                  <a:pt x="1621492" y="840133"/>
                  <a:pt x="1598338" y="960141"/>
                  <a:pt x="1603281" y="1193799"/>
                </a:cubicBezTo>
                <a:cubicBezTo>
                  <a:pt x="1350803" y="1230542"/>
                  <a:pt x="1198423" y="1185103"/>
                  <a:pt x="1036788" y="1193799"/>
                </a:cubicBezTo>
                <a:cubicBezTo>
                  <a:pt x="875153" y="1202495"/>
                  <a:pt x="753201" y="1180307"/>
                  <a:pt x="534427" y="1193799"/>
                </a:cubicBezTo>
                <a:cubicBezTo>
                  <a:pt x="315653" y="1207291"/>
                  <a:pt x="225988" y="1145003"/>
                  <a:pt x="0" y="1193799"/>
                </a:cubicBezTo>
                <a:cubicBezTo>
                  <a:pt x="-31831" y="984123"/>
                  <a:pt x="38179" y="773365"/>
                  <a:pt x="0" y="573024"/>
                </a:cubicBezTo>
                <a:cubicBezTo>
                  <a:pt x="-38179" y="372684"/>
                  <a:pt x="18910" y="248094"/>
                  <a:pt x="0" y="0"/>
                </a:cubicBezTo>
                <a:close/>
              </a:path>
              <a:path w="1603281" h="1193799" fill="none" extrusionOk="0">
                <a:moveTo>
                  <a:pt x="839815" y="-81393"/>
                </a:moveTo>
                <a:cubicBezTo>
                  <a:pt x="842908" y="-208399"/>
                  <a:pt x="1013733" y="-408981"/>
                  <a:pt x="1039840" y="-597473"/>
                </a:cubicBezTo>
              </a:path>
            </a:pathLst>
          </a:custGeom>
          <a:noFill/>
          <a:ln>
            <a:extLst>
              <a:ext uri="{C807C97D-BFC1-408E-A445-0C87EB9F89A2}">
                <ask:lineSketchStyleProps xmlns:ask="http://schemas.microsoft.com/office/drawing/2018/sketchyshapes" sd="2594157703">
                  <a:prstGeom prst="borderCallout1">
                    <a:avLst>
                      <a:gd name="adj1" fmla="val -6818"/>
                      <a:gd name="adj2" fmla="val 52381"/>
                      <a:gd name="adj3" fmla="val -50048"/>
                      <a:gd name="adj4" fmla="val 6485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DALL-E 2</a:t>
            </a:r>
            <a:br>
              <a:rPr lang="en-US" dirty="0">
                <a:solidFill>
                  <a:schemeClr val="tx1"/>
                </a:solidFill>
              </a:rPr>
            </a:br>
            <a:r>
              <a:rPr lang="en-US" dirty="0">
                <a:solidFill>
                  <a:schemeClr val="tx1"/>
                </a:solidFill>
              </a:rPr>
              <a:t>(GPT3 based)</a:t>
            </a:r>
            <a:br>
              <a:rPr lang="en-US" dirty="0">
                <a:solidFill>
                  <a:schemeClr val="tx1"/>
                </a:solidFill>
              </a:rPr>
            </a:br>
            <a:r>
              <a:rPr lang="en-US" dirty="0">
                <a:solidFill>
                  <a:schemeClr val="tx1"/>
                </a:solidFill>
              </a:rPr>
              <a:t>Jan </a:t>
            </a:r>
            <a:r>
              <a:rPr lang="en-US" dirty="0">
                <a:solidFill>
                  <a:srgbClr val="FF0000"/>
                </a:solidFill>
              </a:rPr>
              <a:t>2021</a:t>
            </a:r>
          </a:p>
        </p:txBody>
      </p:sp>
      <p:sp>
        <p:nvSpPr>
          <p:cNvPr id="13" name="Callout: Line 12">
            <a:extLst>
              <a:ext uri="{FF2B5EF4-FFF2-40B4-BE49-F238E27FC236}">
                <a16:creationId xmlns:a16="http://schemas.microsoft.com/office/drawing/2014/main" id="{FA24BA55-6856-04D6-6F1F-CF59E6B2FA4D}"/>
              </a:ext>
            </a:extLst>
          </p:cNvPr>
          <p:cNvSpPr/>
          <p:nvPr/>
        </p:nvSpPr>
        <p:spPr>
          <a:xfrm>
            <a:off x="2802293" y="2678429"/>
            <a:ext cx="1905000" cy="1200382"/>
          </a:xfrm>
          <a:prstGeom prst="borderCallout1">
            <a:avLst>
              <a:gd name="adj1" fmla="val 99551"/>
              <a:gd name="adj2" fmla="val 42167"/>
              <a:gd name="adj3" fmla="val 147938"/>
              <a:gd name="adj4" fmla="val 23453"/>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 introduces </a:t>
            </a:r>
            <a:br>
              <a:rPr lang="en-US" dirty="0">
                <a:solidFill>
                  <a:schemeClr val="bg1"/>
                </a:solidFill>
              </a:rPr>
            </a:br>
            <a:r>
              <a:rPr lang="en-US" dirty="0">
                <a:solidFill>
                  <a:schemeClr val="bg1"/>
                </a:solidFill>
              </a:rPr>
              <a:t>Azure OpenAI services </a:t>
            </a:r>
            <a:br>
              <a:rPr lang="en-US" dirty="0">
                <a:solidFill>
                  <a:schemeClr val="bg1"/>
                </a:solidFill>
              </a:rPr>
            </a:br>
            <a:r>
              <a:rPr lang="en-US" dirty="0">
                <a:solidFill>
                  <a:schemeClr val="bg1"/>
                </a:solidFill>
              </a:rPr>
              <a:t>Nov </a:t>
            </a:r>
            <a:r>
              <a:rPr lang="en-US" dirty="0">
                <a:solidFill>
                  <a:srgbClr val="FF0000"/>
                </a:solidFill>
              </a:rPr>
              <a:t>2021</a:t>
            </a:r>
          </a:p>
        </p:txBody>
      </p:sp>
      <p:sp>
        <p:nvSpPr>
          <p:cNvPr id="14" name="Callout: Line 13">
            <a:extLst>
              <a:ext uri="{FF2B5EF4-FFF2-40B4-BE49-F238E27FC236}">
                <a16:creationId xmlns:a16="http://schemas.microsoft.com/office/drawing/2014/main" id="{75C5DF56-49E7-8FDA-8410-E7365567C6C9}"/>
              </a:ext>
            </a:extLst>
          </p:cNvPr>
          <p:cNvSpPr/>
          <p:nvPr/>
        </p:nvSpPr>
        <p:spPr>
          <a:xfrm>
            <a:off x="7793392" y="5516086"/>
            <a:ext cx="1905000" cy="1200382"/>
          </a:xfrm>
          <a:prstGeom prst="borderCallout1">
            <a:avLst>
              <a:gd name="adj1" fmla="val -5984"/>
              <a:gd name="adj2" fmla="val 24667"/>
              <a:gd name="adj3" fmla="val -87731"/>
              <a:gd name="adj4" fmla="val -6547"/>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GA</a:t>
            </a:r>
            <a:br>
              <a:rPr lang="en-US" dirty="0">
                <a:solidFill>
                  <a:schemeClr val="bg1"/>
                </a:solidFill>
              </a:rPr>
            </a:br>
            <a:r>
              <a:rPr lang="en-US" dirty="0">
                <a:solidFill>
                  <a:schemeClr val="bg1"/>
                </a:solidFill>
              </a:rPr>
              <a:t>Jan </a:t>
            </a:r>
            <a:r>
              <a:rPr lang="en-US" dirty="0">
                <a:solidFill>
                  <a:srgbClr val="FF0000"/>
                </a:solidFill>
              </a:rPr>
              <a:t>2023</a:t>
            </a:r>
          </a:p>
        </p:txBody>
      </p:sp>
      <p:sp>
        <p:nvSpPr>
          <p:cNvPr id="15" name="Callout: Line 14">
            <a:extLst>
              <a:ext uri="{FF2B5EF4-FFF2-40B4-BE49-F238E27FC236}">
                <a16:creationId xmlns:a16="http://schemas.microsoft.com/office/drawing/2014/main" id="{00F469AD-50C6-3612-823D-0170E6583501}"/>
              </a:ext>
            </a:extLst>
          </p:cNvPr>
          <p:cNvSpPr/>
          <p:nvPr/>
        </p:nvSpPr>
        <p:spPr>
          <a:xfrm>
            <a:off x="10089477" y="5526003"/>
            <a:ext cx="1905000" cy="1200382"/>
          </a:xfrm>
          <a:prstGeom prst="borderCallout1">
            <a:avLst>
              <a:gd name="adj1" fmla="val -5984"/>
              <a:gd name="adj2" fmla="val 80594"/>
              <a:gd name="adj3" fmla="val -91225"/>
              <a:gd name="adj4" fmla="val 40132"/>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a:t>
            </a:r>
            <a:br>
              <a:rPr lang="en-US" dirty="0">
                <a:solidFill>
                  <a:schemeClr val="bg1"/>
                </a:solidFill>
              </a:rPr>
            </a:br>
            <a:r>
              <a:rPr lang="en-US" dirty="0">
                <a:solidFill>
                  <a:schemeClr val="bg1"/>
                </a:solidFill>
              </a:rPr>
              <a:t>on-your-data</a:t>
            </a:r>
            <a:br>
              <a:rPr lang="en-US" dirty="0">
                <a:solidFill>
                  <a:schemeClr val="bg1"/>
                </a:solidFill>
              </a:rPr>
            </a:br>
            <a:r>
              <a:rPr lang="en-US" dirty="0">
                <a:solidFill>
                  <a:schemeClr val="bg1"/>
                </a:solidFill>
              </a:rPr>
              <a:t>Jan </a:t>
            </a:r>
            <a:r>
              <a:rPr lang="en-US" dirty="0">
                <a:solidFill>
                  <a:srgbClr val="FF0000"/>
                </a:solidFill>
              </a:rPr>
              <a:t>2023</a:t>
            </a:r>
          </a:p>
        </p:txBody>
      </p:sp>
    </p:spTree>
    <p:extLst>
      <p:ext uri="{BB962C8B-B14F-4D97-AF65-F5344CB8AC3E}">
        <p14:creationId xmlns:p14="http://schemas.microsoft.com/office/powerpoint/2010/main" val="26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E1810-C06F-43A1-581B-F5EB18C02241}"/>
              </a:ext>
            </a:extLst>
          </p:cNvPr>
          <p:cNvSpPr>
            <a:spLocks noGrp="1"/>
          </p:cNvSpPr>
          <p:nvPr>
            <p:ph idx="1"/>
          </p:nvPr>
        </p:nvSpPr>
        <p:spPr/>
        <p:txBody>
          <a:bodyPr/>
          <a:lstStyle/>
          <a:p>
            <a:r>
              <a:rPr lang="en-US" dirty="0"/>
              <a:t>Open.ai</a:t>
            </a:r>
          </a:p>
          <a:p>
            <a:pPr lvl="1"/>
            <a:r>
              <a:rPr lang="en-US" dirty="0"/>
              <a:t>Chatgpt web </a:t>
            </a:r>
            <a:r>
              <a:rPr lang="en-US" dirty="0" err="1"/>
              <a:t>ui</a:t>
            </a:r>
            <a:r>
              <a:rPr lang="en-US" dirty="0"/>
              <a:t> (free and plus version, the plus version allows to use plugins) </a:t>
            </a:r>
          </a:p>
          <a:p>
            <a:pPr lvl="1"/>
            <a:r>
              <a:rPr lang="en-US" dirty="0"/>
              <a:t>Open.ai api (pay per usage)</a:t>
            </a:r>
          </a:p>
          <a:p>
            <a:pPr lvl="1"/>
            <a:r>
              <a:rPr lang="en-US" dirty="0"/>
              <a:t>Auth via api key</a:t>
            </a:r>
          </a:p>
          <a:p>
            <a:r>
              <a:rPr lang="en-US" dirty="0"/>
              <a:t>Azure Open.ai</a:t>
            </a:r>
          </a:p>
          <a:p>
            <a:pPr lvl="1"/>
            <a:r>
              <a:rPr lang="en-US" dirty="0"/>
              <a:t>Added as additional offer in the MS AI ecosystem </a:t>
            </a:r>
          </a:p>
          <a:p>
            <a:pPr lvl="1"/>
            <a:r>
              <a:rPr lang="en-US" dirty="0"/>
              <a:t>Requires submission and approval of a request form </a:t>
            </a:r>
            <a:r>
              <a:rPr lang="en-US" strike="sngStrike" dirty="0"/>
              <a:t>(a separate one for Gpt4 access)</a:t>
            </a:r>
          </a:p>
          <a:p>
            <a:pPr lvl="1"/>
            <a:r>
              <a:rPr lang="en-US" dirty="0"/>
              <a:t>Auth via api key or Azure Ad</a:t>
            </a:r>
          </a:p>
          <a:p>
            <a:pPr lvl="1"/>
            <a:r>
              <a:rPr lang="en-US" dirty="0"/>
              <a:t>Allows network segregation and RBAC on your azure Ai instance</a:t>
            </a:r>
          </a:p>
          <a:p>
            <a:pPr lvl="1"/>
            <a:r>
              <a:rPr lang="en-US" dirty="0"/>
              <a:t>Quotas</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3F40FB43-F040-C9F8-EF0C-02D9597615C5}"/>
              </a:ext>
            </a:extLst>
          </p:cNvPr>
          <p:cNvSpPr>
            <a:spLocks noGrp="1"/>
          </p:cNvSpPr>
          <p:nvPr>
            <p:ph type="title"/>
          </p:nvPr>
        </p:nvSpPr>
        <p:spPr/>
        <p:txBody>
          <a:bodyPr>
            <a:normAutofit fontScale="90000"/>
          </a:bodyPr>
          <a:lstStyle/>
          <a:p>
            <a:r>
              <a:rPr lang="it-IT" dirty="0"/>
              <a:t>Open.ai vs Azure Open.ai</a:t>
            </a:r>
            <a:endParaRPr lang="en-US" dirty="0"/>
          </a:p>
        </p:txBody>
      </p:sp>
    </p:spTree>
    <p:extLst>
      <p:ext uri="{BB962C8B-B14F-4D97-AF65-F5344CB8AC3E}">
        <p14:creationId xmlns:p14="http://schemas.microsoft.com/office/powerpoint/2010/main" val="7918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87E9-B81D-3917-94E1-80E9CF7A4CC7}"/>
              </a:ext>
            </a:extLst>
          </p:cNvPr>
          <p:cNvSpPr>
            <a:spLocks noGrp="1"/>
          </p:cNvSpPr>
          <p:nvPr>
            <p:ph idx="1"/>
          </p:nvPr>
        </p:nvSpPr>
        <p:spPr/>
        <p:txBody>
          <a:bodyPr/>
          <a:lstStyle/>
          <a:p>
            <a:r>
              <a:rPr lang="en-US" dirty="0"/>
              <a:t>Stateless </a:t>
            </a:r>
          </a:p>
          <a:p>
            <a:r>
              <a:rPr lang="en-US" dirty="0"/>
              <a:t>Streaming response supported </a:t>
            </a:r>
          </a:p>
          <a:p>
            <a:r>
              <a:rPr lang="en-US" dirty="0"/>
              <a:t>Message types </a:t>
            </a:r>
          </a:p>
          <a:p>
            <a:pPr lvl="1"/>
            <a:r>
              <a:rPr lang="en-US" i="1" dirty="0"/>
              <a:t>System messages</a:t>
            </a:r>
          </a:p>
          <a:p>
            <a:pPr lvl="1"/>
            <a:r>
              <a:rPr lang="en-US" i="1" dirty="0"/>
              <a:t>User messages</a:t>
            </a:r>
          </a:p>
          <a:p>
            <a:pPr lvl="1"/>
            <a:r>
              <a:rPr lang="en-US" i="1" dirty="0"/>
              <a:t>Assistant messages </a:t>
            </a:r>
          </a:p>
          <a:p>
            <a:pPr lvl="1"/>
            <a:endParaRPr lang="en-US" i="1" dirty="0"/>
          </a:p>
          <a:p>
            <a:pPr lvl="1"/>
            <a:endParaRPr lang="en-US" i="1" dirty="0"/>
          </a:p>
          <a:p>
            <a:r>
              <a:rPr lang="en-US" dirty="0"/>
              <a:t>Implement raw rest api call </a:t>
            </a:r>
            <a:br>
              <a:rPr lang="en-US" dirty="0"/>
            </a:br>
            <a:r>
              <a:rPr lang="en-US" dirty="0"/>
              <a:t>(swagger doc available) or use </a:t>
            </a:r>
            <a:r>
              <a:rPr lang="en-US" dirty="0" err="1"/>
              <a:t>Sdks</a:t>
            </a:r>
            <a:r>
              <a:rPr lang="en-US" dirty="0"/>
              <a:t> (MS provided and others)</a:t>
            </a:r>
          </a:p>
          <a:p>
            <a:pPr lvl="1"/>
            <a:r>
              <a:rPr lang="en-US" dirty="0"/>
              <a:t>MS </a:t>
            </a:r>
            <a:r>
              <a:rPr lang="en-US" dirty="0" err="1"/>
              <a:t>Sdk</a:t>
            </a:r>
            <a:r>
              <a:rPr lang="en-US" dirty="0"/>
              <a:t> works both with open.ai and Azure open.ai</a:t>
            </a:r>
          </a:p>
          <a:p>
            <a:endParaRPr lang="en-US" dirty="0"/>
          </a:p>
          <a:p>
            <a:pPr lvl="1"/>
            <a:endParaRPr lang="en-US" i="1" dirty="0"/>
          </a:p>
          <a:p>
            <a:pPr lvl="1"/>
            <a:endParaRPr lang="en-US" i="1" dirty="0"/>
          </a:p>
        </p:txBody>
      </p:sp>
      <p:sp>
        <p:nvSpPr>
          <p:cNvPr id="3" name="Title 2">
            <a:extLst>
              <a:ext uri="{FF2B5EF4-FFF2-40B4-BE49-F238E27FC236}">
                <a16:creationId xmlns:a16="http://schemas.microsoft.com/office/drawing/2014/main" id="{BF85C4BA-9138-F0A7-3786-CB2048E0E517}"/>
              </a:ext>
            </a:extLst>
          </p:cNvPr>
          <p:cNvSpPr>
            <a:spLocks noGrp="1"/>
          </p:cNvSpPr>
          <p:nvPr>
            <p:ph type="title"/>
          </p:nvPr>
        </p:nvSpPr>
        <p:spPr/>
        <p:txBody>
          <a:bodyPr>
            <a:normAutofit fontScale="90000"/>
          </a:bodyPr>
          <a:lstStyle/>
          <a:p>
            <a:r>
              <a:rPr lang="en-US" dirty="0"/>
              <a:t>Chat-completion api endpoint</a:t>
            </a:r>
          </a:p>
        </p:txBody>
      </p:sp>
      <p:sp>
        <p:nvSpPr>
          <p:cNvPr id="5" name="TextBox 4">
            <a:extLst>
              <a:ext uri="{FF2B5EF4-FFF2-40B4-BE49-F238E27FC236}">
                <a16:creationId xmlns:a16="http://schemas.microsoft.com/office/drawing/2014/main" id="{F4B05E10-6130-0414-5F44-5976A412F396}"/>
              </a:ext>
            </a:extLst>
          </p:cNvPr>
          <p:cNvSpPr txBox="1"/>
          <p:nvPr/>
        </p:nvSpPr>
        <p:spPr>
          <a:xfrm>
            <a:off x="5489734" y="1859339"/>
            <a:ext cx="6508977" cy="3139321"/>
          </a:xfrm>
          <a:prstGeom prst="rect">
            <a:avLst/>
          </a:prstGeom>
          <a:noFill/>
          <a:ln w="12700">
            <a:solidFill>
              <a:schemeClr val="tx1"/>
            </a:solidFill>
          </a:ln>
        </p:spPr>
        <p:txBody>
          <a:bodyPr wrap="square">
            <a:spAutoFit/>
          </a:bodyPr>
          <a:lstStyle/>
          <a:p>
            <a:r>
              <a:rPr lang="en-US" sz="1800" b="1" dirty="0"/>
              <a:t>Input:</a:t>
            </a:r>
            <a:r>
              <a:rPr lang="en-US" sz="1800" dirty="0"/>
              <a:t> {"messages":     [</a:t>
            </a:r>
          </a:p>
          <a:p>
            <a:r>
              <a:rPr lang="en-US" sz="1800" dirty="0"/>
              <a:t>        {"role": "</a:t>
            </a:r>
            <a:r>
              <a:rPr lang="en-US" sz="1800" b="1" dirty="0"/>
              <a:t>system</a:t>
            </a:r>
            <a:r>
              <a:rPr lang="en-US" sz="1800" dirty="0"/>
              <a:t>", "content": "</a:t>
            </a:r>
            <a:r>
              <a:rPr lang="en-US" sz="1800" i="1" dirty="0"/>
              <a:t>provide short and concise replies to user questions</a:t>
            </a:r>
            <a:r>
              <a:rPr lang="en-US" sz="1800" dirty="0"/>
              <a:t>"}</a:t>
            </a:r>
          </a:p>
          <a:p>
            <a:r>
              <a:rPr lang="en-US" sz="1800" dirty="0"/>
              <a:t>        {"role": "</a:t>
            </a:r>
            <a:r>
              <a:rPr lang="en-US" sz="1800" b="1" dirty="0"/>
              <a:t>user</a:t>
            </a:r>
            <a:r>
              <a:rPr lang="en-US" sz="1800" dirty="0"/>
              <a:t>", "content": "</a:t>
            </a:r>
            <a:r>
              <a:rPr lang="en-US" sz="1800" i="1" dirty="0"/>
              <a:t>Who won second world war?</a:t>
            </a:r>
            <a:r>
              <a:rPr lang="en-US" sz="1800" dirty="0"/>
              <a:t>"}</a:t>
            </a:r>
          </a:p>
          <a:p>
            <a:r>
              <a:rPr lang="en-US" sz="1800" dirty="0"/>
              <a:t>   ]</a:t>
            </a:r>
          </a:p>
          <a:p>
            <a:r>
              <a:rPr lang="en-US" dirty="0"/>
              <a:t>…</a:t>
            </a:r>
            <a:endParaRPr lang="en-US" sz="1800" dirty="0"/>
          </a:p>
          <a:p>
            <a:r>
              <a:rPr lang="en-US" sz="1800" dirty="0"/>
              <a:t>}</a:t>
            </a:r>
          </a:p>
          <a:p>
            <a:r>
              <a:rPr lang="en-US" sz="1800" b="1" dirty="0"/>
              <a:t>Output</a:t>
            </a:r>
            <a:r>
              <a:rPr lang="en-US" sz="1800" dirty="0"/>
              <a:t>: {"message": {</a:t>
            </a:r>
          </a:p>
          <a:p>
            <a:r>
              <a:rPr lang="en-US" sz="1800" dirty="0"/>
              <a:t>                "role": "</a:t>
            </a:r>
            <a:r>
              <a:rPr lang="en-US" sz="1800" b="1" dirty="0"/>
              <a:t>assistant</a:t>
            </a:r>
            <a:r>
              <a:rPr lang="en-US" sz="1800" dirty="0"/>
              <a:t>",</a:t>
            </a:r>
          </a:p>
          <a:p>
            <a:r>
              <a:rPr lang="en-US" sz="1800" b="1" dirty="0"/>
              <a:t>                "</a:t>
            </a:r>
            <a:r>
              <a:rPr lang="en-US" sz="1800" dirty="0"/>
              <a:t>content</a:t>
            </a:r>
            <a:r>
              <a:rPr lang="en-US" sz="1800" b="1" dirty="0"/>
              <a:t>": "</a:t>
            </a:r>
            <a:r>
              <a:rPr lang="en-US" sz="1800" i="1" dirty="0"/>
              <a:t>The Allied Powers, led by the United States ..</a:t>
            </a:r>
            <a:r>
              <a:rPr lang="en-US" sz="1800" b="1" dirty="0"/>
              <a:t>"</a:t>
            </a:r>
          </a:p>
          <a:p>
            <a:r>
              <a:rPr lang="en-US" sz="1800" dirty="0"/>
              <a:t>}</a:t>
            </a:r>
          </a:p>
        </p:txBody>
      </p:sp>
    </p:spTree>
    <p:extLst>
      <p:ext uri="{BB962C8B-B14F-4D97-AF65-F5344CB8AC3E}">
        <p14:creationId xmlns:p14="http://schemas.microsoft.com/office/powerpoint/2010/main" val="22387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5DFD2-7817-7322-8961-DF3F770DC6A0}"/>
              </a:ext>
            </a:extLst>
          </p:cNvPr>
          <p:cNvSpPr>
            <a:spLocks noGrp="1"/>
          </p:cNvSpPr>
          <p:nvPr>
            <p:ph idx="1"/>
          </p:nvPr>
        </p:nvSpPr>
        <p:spPr/>
        <p:txBody>
          <a:bodyPr/>
          <a:lstStyle/>
          <a:p>
            <a:pPr algn="r"/>
            <a:endParaRPr lang="en-US" dirty="0"/>
          </a:p>
          <a:p>
            <a:pPr algn="r"/>
            <a:endParaRPr lang="en-US" dirty="0"/>
          </a:p>
          <a:p>
            <a:pPr algn="r"/>
            <a:r>
              <a:rPr lang="en-US" dirty="0"/>
              <a:t>0 to 2</a:t>
            </a:r>
          </a:p>
          <a:p>
            <a:pPr lvl="1" algn="r"/>
            <a:r>
              <a:rPr lang="en-US" dirty="0"/>
              <a:t>0 more deterministic (but not totally)</a:t>
            </a:r>
          </a:p>
          <a:p>
            <a:pPr lvl="1" algn="r"/>
            <a:r>
              <a:rPr lang="en-US" dirty="0"/>
              <a:t>higher level of temperature : more creative (random)</a:t>
            </a:r>
          </a:p>
          <a:p>
            <a:endParaRPr lang="en-US" dirty="0"/>
          </a:p>
        </p:txBody>
      </p:sp>
      <p:sp>
        <p:nvSpPr>
          <p:cNvPr id="3" name="Title 2">
            <a:extLst>
              <a:ext uri="{FF2B5EF4-FFF2-40B4-BE49-F238E27FC236}">
                <a16:creationId xmlns:a16="http://schemas.microsoft.com/office/drawing/2014/main" id="{E8C403FD-69A5-13EF-0697-E4E5F4EF2ABC}"/>
              </a:ext>
            </a:extLst>
          </p:cNvPr>
          <p:cNvSpPr>
            <a:spLocks noGrp="1"/>
          </p:cNvSpPr>
          <p:nvPr>
            <p:ph type="title"/>
          </p:nvPr>
        </p:nvSpPr>
        <p:spPr/>
        <p:txBody>
          <a:bodyPr>
            <a:normAutofit fontScale="90000"/>
          </a:bodyPr>
          <a:lstStyle/>
          <a:p>
            <a:r>
              <a:rPr lang="en-US" dirty="0"/>
              <a:t>Temperature</a:t>
            </a:r>
          </a:p>
        </p:txBody>
      </p:sp>
      <p:pic>
        <p:nvPicPr>
          <p:cNvPr id="4" name="Picture 3" descr="A screenshot of a chat&#10;&#10;Description automatically generated with medium confidence">
            <a:extLst>
              <a:ext uri="{FF2B5EF4-FFF2-40B4-BE49-F238E27FC236}">
                <a16:creationId xmlns:a16="http://schemas.microsoft.com/office/drawing/2014/main" id="{A9077FCC-21AC-B1D7-C721-4C57F08D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89" y="1314157"/>
            <a:ext cx="2588731" cy="5465098"/>
          </a:xfrm>
          <a:prstGeom prst="rect">
            <a:avLst/>
          </a:prstGeom>
        </p:spPr>
      </p:pic>
    </p:spTree>
    <p:extLst>
      <p:ext uri="{BB962C8B-B14F-4D97-AF65-F5344CB8AC3E}">
        <p14:creationId xmlns:p14="http://schemas.microsoft.com/office/powerpoint/2010/main" val="429335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62D9-E05B-4D35-5ABE-79B20FCB535D}"/>
              </a:ext>
            </a:extLst>
          </p:cNvPr>
          <p:cNvSpPr>
            <a:spLocks noGrp="1"/>
          </p:cNvSpPr>
          <p:nvPr>
            <p:ph idx="1"/>
          </p:nvPr>
        </p:nvSpPr>
        <p:spPr/>
        <p:txBody>
          <a:bodyPr/>
          <a:lstStyle/>
          <a:p>
            <a:r>
              <a:rPr lang="en-US" dirty="0"/>
              <a:t>Chat-completion api is stateless</a:t>
            </a:r>
          </a:p>
          <a:p>
            <a:pPr lvl="1"/>
            <a:r>
              <a:rPr lang="en-US" dirty="0"/>
              <a:t>You need to provide as input the previous conversation </a:t>
            </a:r>
          </a:p>
          <a:p>
            <a:endParaRPr lang="en-US" dirty="0"/>
          </a:p>
        </p:txBody>
      </p:sp>
      <p:sp>
        <p:nvSpPr>
          <p:cNvPr id="3" name="Title 2">
            <a:extLst>
              <a:ext uri="{FF2B5EF4-FFF2-40B4-BE49-F238E27FC236}">
                <a16:creationId xmlns:a16="http://schemas.microsoft.com/office/drawing/2014/main" id="{C9AA699F-59BA-40F9-05A2-2944FA58D64A}"/>
              </a:ext>
            </a:extLst>
          </p:cNvPr>
          <p:cNvSpPr>
            <a:spLocks noGrp="1"/>
          </p:cNvSpPr>
          <p:nvPr>
            <p:ph type="title"/>
          </p:nvPr>
        </p:nvSpPr>
        <p:spPr/>
        <p:txBody>
          <a:bodyPr>
            <a:normAutofit fontScale="90000"/>
          </a:bodyPr>
          <a:lstStyle/>
          <a:p>
            <a:r>
              <a:rPr lang="en-US" dirty="0"/>
              <a:t>Conversation history management</a:t>
            </a:r>
          </a:p>
        </p:txBody>
      </p:sp>
      <p:sp>
        <p:nvSpPr>
          <p:cNvPr id="4" name="TextBox 3">
            <a:extLst>
              <a:ext uri="{FF2B5EF4-FFF2-40B4-BE49-F238E27FC236}">
                <a16:creationId xmlns:a16="http://schemas.microsoft.com/office/drawing/2014/main" id="{543268EE-B455-CA3A-898E-13D799EBDFA6}"/>
              </a:ext>
            </a:extLst>
          </p:cNvPr>
          <p:cNvSpPr txBox="1"/>
          <p:nvPr/>
        </p:nvSpPr>
        <p:spPr>
          <a:xfrm>
            <a:off x="1010370" y="2250898"/>
            <a:ext cx="9154485" cy="4031873"/>
          </a:xfrm>
          <a:prstGeom prst="rect">
            <a:avLst/>
          </a:prstGeom>
          <a:noFill/>
          <a:ln w="12700">
            <a:solidFill>
              <a:schemeClr val="tx1"/>
            </a:solidFill>
          </a:ln>
        </p:spPr>
        <p:txBody>
          <a:bodyPr wrap="square" rtlCol="0">
            <a:spAutoFit/>
          </a:bodyPr>
          <a:lstStyle/>
          <a:p>
            <a:r>
              <a:rPr lang="en-US" sz="1600" b="1" dirty="0"/>
              <a:t>Q1</a:t>
            </a:r>
            <a:r>
              <a:rPr lang="en-US" sz="1600" dirty="0"/>
              <a:t>: {"messages":     [</a:t>
            </a:r>
          </a:p>
          <a:p>
            <a:r>
              <a:rPr lang="en-US" sz="1600" dirty="0"/>
              <a:t>        {"role": "user", "content": "Who won second world war?"}</a:t>
            </a:r>
          </a:p>
          <a:p>
            <a:r>
              <a:rPr lang="en-US" sz="1600" dirty="0"/>
              <a:t>   ]</a:t>
            </a:r>
          </a:p>
          <a:p>
            <a:r>
              <a:rPr lang="en-US" sz="1600" dirty="0"/>
              <a:t>}</a:t>
            </a:r>
          </a:p>
          <a:p>
            <a:r>
              <a:rPr lang="en-US" sz="1600" b="1" dirty="0"/>
              <a:t>A1</a:t>
            </a:r>
            <a:r>
              <a:rPr lang="en-US" sz="1600" dirty="0"/>
              <a:t>: {"message": {</a:t>
            </a:r>
          </a:p>
          <a:p>
            <a:r>
              <a:rPr lang="en-US" sz="1600" dirty="0"/>
              <a:t>                "role": "assistant",</a:t>
            </a:r>
          </a:p>
          <a:p>
            <a:r>
              <a:rPr lang="en-US" sz="1600" b="1" dirty="0"/>
              <a:t>                "content": "The Allied Powers, led by the United States .."</a:t>
            </a:r>
          </a:p>
          <a:p>
            <a:r>
              <a:rPr lang="en-US" sz="1600" dirty="0"/>
              <a:t>            }</a:t>
            </a:r>
          </a:p>
          <a:p>
            <a:r>
              <a:rPr lang="en-US" sz="1600" dirty="0"/>
              <a:t>}</a:t>
            </a:r>
          </a:p>
          <a:p>
            <a:r>
              <a:rPr lang="en-US" sz="1600" dirty="0"/>
              <a:t>-----------------------------------------------</a:t>
            </a:r>
          </a:p>
          <a:p>
            <a:r>
              <a:rPr lang="en-US" sz="1600" b="1" dirty="0"/>
              <a:t>Q2</a:t>
            </a:r>
            <a:r>
              <a:rPr lang="en-US" sz="1600" dirty="0"/>
              <a:t>: {"messages":    [</a:t>
            </a:r>
          </a:p>
          <a:p>
            <a:r>
              <a:rPr lang="en-US" sz="1600" b="1" dirty="0">
                <a:solidFill>
                  <a:srgbClr val="FF0000"/>
                </a:solidFill>
              </a:rPr>
              <a:t>      {"role": "user", "content": "Who won second world war?"},</a:t>
            </a:r>
          </a:p>
          <a:p>
            <a:r>
              <a:rPr lang="en-US" sz="1600" b="1" dirty="0">
                <a:solidFill>
                  <a:srgbClr val="FF0000"/>
                </a:solidFill>
              </a:rPr>
              <a:t>      { "role": "assistant", "content": "The Allied Powers, led by the United States .." },</a:t>
            </a:r>
          </a:p>
          <a:p>
            <a:r>
              <a:rPr lang="en-US" sz="1600" dirty="0"/>
              <a:t>      {"role": "user", "content": "and who lost it ?"}</a:t>
            </a:r>
          </a:p>
          <a:p>
            <a:r>
              <a:rPr lang="en-US" sz="1600" dirty="0"/>
              <a:t>   ]</a:t>
            </a:r>
            <a:br>
              <a:rPr lang="en-US" sz="1600" dirty="0"/>
            </a:br>
            <a:r>
              <a:rPr lang="en-US" sz="1600" dirty="0"/>
              <a:t>}</a:t>
            </a:r>
          </a:p>
        </p:txBody>
      </p:sp>
    </p:spTree>
    <p:extLst>
      <p:ext uri="{BB962C8B-B14F-4D97-AF65-F5344CB8AC3E}">
        <p14:creationId xmlns:p14="http://schemas.microsoft.com/office/powerpoint/2010/main" val="21903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AD5A8-6C74-3FBF-073D-0FBD29A65A38}"/>
              </a:ext>
            </a:extLst>
          </p:cNvPr>
          <p:cNvSpPr>
            <a:spLocks noGrp="1"/>
          </p:cNvSpPr>
          <p:nvPr>
            <p:ph type="title"/>
          </p:nvPr>
        </p:nvSpPr>
        <p:spPr/>
        <p:txBody>
          <a:bodyPr>
            <a:normAutofit fontScale="90000"/>
          </a:bodyPr>
          <a:lstStyle/>
          <a:p>
            <a:r>
              <a:rPr lang="en-US" dirty="0"/>
              <a:t>Chatbot Application layout</a:t>
            </a:r>
          </a:p>
        </p:txBody>
      </p:sp>
      <p:sp>
        <p:nvSpPr>
          <p:cNvPr id="4" name="Rectangle 3">
            <a:extLst>
              <a:ext uri="{FF2B5EF4-FFF2-40B4-BE49-F238E27FC236}">
                <a16:creationId xmlns:a16="http://schemas.microsoft.com/office/drawing/2014/main" id="{5CC477F6-CA40-B7EC-6882-DF7CC6E5FE2A}"/>
              </a:ext>
            </a:extLst>
          </p:cNvPr>
          <p:cNvSpPr/>
          <p:nvPr/>
        </p:nvSpPr>
        <p:spPr>
          <a:xfrm>
            <a:off x="763398" y="2695187"/>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A2B07-40D4-4605-3151-E70807F56155}"/>
              </a:ext>
            </a:extLst>
          </p:cNvPr>
          <p:cNvSpPr/>
          <p:nvPr/>
        </p:nvSpPr>
        <p:spPr>
          <a:xfrm>
            <a:off x="1863754" y="2695187"/>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52302A97-D9B3-C527-8114-D874C823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884245"/>
            <a:ext cx="1622965" cy="1622965"/>
          </a:xfrm>
          <a:prstGeom prst="rect">
            <a:avLst/>
          </a:prstGeom>
        </p:spPr>
      </p:pic>
      <p:sp>
        <p:nvSpPr>
          <p:cNvPr id="7" name="TextBox 6">
            <a:extLst>
              <a:ext uri="{FF2B5EF4-FFF2-40B4-BE49-F238E27FC236}">
                <a16:creationId xmlns:a16="http://schemas.microsoft.com/office/drawing/2014/main" id="{F1DF3A1F-FBB8-6F3B-6D76-A6E1DE0E2765}"/>
              </a:ext>
            </a:extLst>
          </p:cNvPr>
          <p:cNvSpPr txBox="1"/>
          <p:nvPr/>
        </p:nvSpPr>
        <p:spPr>
          <a:xfrm>
            <a:off x="4028980" y="1915922"/>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8" name="Straight Arrow Connector 7">
            <a:extLst>
              <a:ext uri="{FF2B5EF4-FFF2-40B4-BE49-F238E27FC236}">
                <a16:creationId xmlns:a16="http://schemas.microsoft.com/office/drawing/2014/main" id="{0B414B26-0DF2-931F-1309-6466BD26DBDF}"/>
              </a:ext>
            </a:extLst>
          </p:cNvPr>
          <p:cNvCxnSpPr>
            <a:cxnSpLocks/>
          </p:cNvCxnSpPr>
          <p:nvPr/>
        </p:nvCxnSpPr>
        <p:spPr>
          <a:xfrm>
            <a:off x="2167156" y="3802534"/>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9C94CB-360A-1998-1F02-FE7CAFC23954}"/>
              </a:ext>
            </a:extLst>
          </p:cNvPr>
          <p:cNvCxnSpPr>
            <a:cxnSpLocks/>
          </p:cNvCxnSpPr>
          <p:nvPr/>
        </p:nvCxnSpPr>
        <p:spPr>
          <a:xfrm>
            <a:off x="2123605" y="3954934"/>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DF097896-0BF5-EB78-ADC7-B16D2F8DFD27}"/>
              </a:ext>
            </a:extLst>
          </p:cNvPr>
          <p:cNvSpPr/>
          <p:nvPr/>
        </p:nvSpPr>
        <p:spPr>
          <a:xfrm>
            <a:off x="4544008" y="356901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1" name="Callout: Line 10">
            <a:extLst>
              <a:ext uri="{FF2B5EF4-FFF2-40B4-BE49-F238E27FC236}">
                <a16:creationId xmlns:a16="http://schemas.microsoft.com/office/drawing/2014/main" id="{A3FA5E79-9E99-5DB0-AC12-2B82A9855637}"/>
              </a:ext>
            </a:extLst>
          </p:cNvPr>
          <p:cNvSpPr/>
          <p:nvPr/>
        </p:nvSpPr>
        <p:spPr>
          <a:xfrm>
            <a:off x="6186196" y="5404580"/>
            <a:ext cx="2920482" cy="612648"/>
          </a:xfrm>
          <a:prstGeom prst="borderCallout1">
            <a:avLst>
              <a:gd name="adj1" fmla="val 18750"/>
              <a:gd name="adj2" fmla="val -8333"/>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2" name="Flowchart: Magnetic Disk 11">
            <a:extLst>
              <a:ext uri="{FF2B5EF4-FFF2-40B4-BE49-F238E27FC236}">
                <a16:creationId xmlns:a16="http://schemas.microsoft.com/office/drawing/2014/main" id="{CABBE674-C5AE-360B-D1D2-2DEFC47BC0F0}"/>
              </a:ext>
            </a:extLst>
          </p:cNvPr>
          <p:cNvSpPr/>
          <p:nvPr/>
        </p:nvSpPr>
        <p:spPr>
          <a:xfrm>
            <a:off x="5181600" y="544960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B90EDA-2889-467D-A333-F24C6CD6898D}"/>
              </a:ext>
            </a:extLst>
          </p:cNvPr>
          <p:cNvSpPr txBox="1"/>
          <p:nvPr/>
        </p:nvSpPr>
        <p:spPr>
          <a:xfrm>
            <a:off x="252026" y="1915922"/>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15" name="TextBox 14">
            <a:extLst>
              <a:ext uri="{FF2B5EF4-FFF2-40B4-BE49-F238E27FC236}">
                <a16:creationId xmlns:a16="http://schemas.microsoft.com/office/drawing/2014/main" id="{4B56F5F7-4F07-251C-B13D-D2761DBF4D1A}"/>
              </a:ext>
            </a:extLst>
          </p:cNvPr>
          <p:cNvSpPr txBox="1"/>
          <p:nvPr/>
        </p:nvSpPr>
        <p:spPr>
          <a:xfrm>
            <a:off x="763398" y="5638950"/>
            <a:ext cx="958917" cy="369332"/>
          </a:xfrm>
          <a:prstGeom prst="rect">
            <a:avLst/>
          </a:prstGeom>
          <a:noFill/>
        </p:spPr>
        <p:txBody>
          <a:bodyPr wrap="none" rtlCol="0">
            <a:spAutoFit/>
          </a:bodyPr>
          <a:lstStyle/>
          <a:p>
            <a:r>
              <a:rPr lang="en-US" dirty="0"/>
              <a:t>DEMO 1</a:t>
            </a:r>
          </a:p>
        </p:txBody>
      </p:sp>
    </p:spTree>
    <p:extLst>
      <p:ext uri="{BB962C8B-B14F-4D97-AF65-F5344CB8AC3E}">
        <p14:creationId xmlns:p14="http://schemas.microsoft.com/office/powerpoint/2010/main" val="953759949"/>
      </p:ext>
    </p:extLst>
  </p:cSld>
  <p:clrMapOvr>
    <a:masterClrMapping/>
  </p:clrMapOvr>
</p:sld>
</file>

<file path=ppt/theme/theme1.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38f7c5-8395-4346-97e3-960b3861d380}" enabled="1" method="Privileged" siteId="{088e9b00-ffd0-458e-bfa1-acf4c596d3cb}" contentBits="2"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597</TotalTime>
  <Words>2656</Words>
  <Application>Microsoft Office PowerPoint</Application>
  <PresentationFormat>Widescreen</PresentationFormat>
  <Paragraphs>291</Paragraphs>
  <Slides>35</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35</vt:i4>
      </vt:variant>
    </vt:vector>
  </HeadingPairs>
  <TitlesOfParts>
    <vt:vector size="43" baseType="lpstr">
      <vt:lpstr>Arial</vt:lpstr>
      <vt:lpstr>Calibri</vt:lpstr>
      <vt:lpstr>Calibri Light</vt:lpstr>
      <vt:lpstr>Segoe UI</vt:lpstr>
      <vt:lpstr>4_Tema di Office</vt:lpstr>
      <vt:lpstr>3_Tema di Office</vt:lpstr>
      <vt:lpstr>2_Tema di Office</vt:lpstr>
      <vt:lpstr>Personalizza struttura</vt:lpstr>
      <vt:lpstr>Build your domain expert chatbot using  azure open.ai and c# (R.A.G.)</vt:lpstr>
      <vt:lpstr>rifrasando ..</vt:lpstr>
      <vt:lpstr>November 30, 2022</vt:lpstr>
      <vt:lpstr>OpenAI GPT history</vt:lpstr>
      <vt:lpstr>Open.ai vs Azure Open.ai</vt:lpstr>
      <vt:lpstr>Chat-completion api endpoint</vt:lpstr>
      <vt:lpstr>Temperature</vt:lpstr>
      <vt:lpstr>Conversation history management</vt:lpstr>
      <vt:lpstr>Chatbot Application layout</vt:lpstr>
      <vt:lpstr>PowerPoint Presentation</vt:lpstr>
      <vt:lpstr>Provide context with the question</vt:lpstr>
      <vt:lpstr>PowerPoint Presentation</vt:lpstr>
      <vt:lpstr>Tokens</vt:lpstr>
      <vt:lpstr>Chatbot on your data</vt:lpstr>
      <vt:lpstr>What "the hell" are embeddings ?</vt:lpstr>
      <vt:lpstr>Embedding "similarity"</vt:lpstr>
      <vt:lpstr>Cosine similarity</vt:lpstr>
      <vt:lpstr>PowerPoint Presentation</vt:lpstr>
      <vt:lpstr>Note on Cosine proximity</vt:lpstr>
      <vt:lpstr>How can embeddings can help me then?</vt:lpstr>
      <vt:lpstr>How can embeddings can help me then?</vt:lpstr>
      <vt:lpstr>About Embeddings &amp; documents storage and cosine proximity calculations</vt:lpstr>
      <vt:lpstr>Application layout</vt:lpstr>
      <vt:lpstr>System message for chatbot</vt:lpstr>
      <vt:lpstr>Application layout</vt:lpstr>
      <vt:lpstr>Multilanguage support</vt:lpstr>
      <vt:lpstr>Application layout</vt:lpstr>
      <vt:lpstr>Keep input token count under control</vt:lpstr>
      <vt:lpstr>Application layout</vt:lpstr>
      <vt:lpstr>Talk and Hear with your chatbot</vt:lpstr>
      <vt:lpstr>Ad-hoc or out of the shelf solution, or in between (MS Semantic Kernel)</vt:lpstr>
      <vt:lpstr>Ad-hoc or out of the shelf solution, or in between (MS Semantic Kernel)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Enrico Sabbadin (MSC Technology Italia)</cp:lastModifiedBy>
  <cp:revision>56</cp:revision>
  <dcterms:created xsi:type="dcterms:W3CDTF">2019-05-12T19:24:58Z</dcterms:created>
  <dcterms:modified xsi:type="dcterms:W3CDTF">2023-10-14T09:58:26Z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4_Tema di Office:9\3_Tema di Office:7\2_Tema di Office:8\Personalizza struttura:3</vt:lpwstr>
  </property>
  <property fmtid="{D5CDD505-2E9C-101B-9397-08002B2CF9AE}" pid="3" name="ClassificationContentMarkingFooterText">
    <vt:lpwstr>Sensitivity: Public</vt:lpwstr>
  </property>
</Properties>
</file>