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72" r:id="rId3"/>
    <p:sldMasterId id="2147483684" r:id="rId4"/>
  </p:sldMasterIdLst>
  <p:handoutMasterIdLst>
    <p:handoutMasterId r:id="rId44"/>
  </p:handoutMasterIdLst>
  <p:sldIdLst>
    <p:sldId id="256" r:id="rId5"/>
    <p:sldId id="258" r:id="rId6"/>
    <p:sldId id="264" r:id="rId7"/>
    <p:sldId id="266" r:id="rId8"/>
    <p:sldId id="267" r:id="rId9"/>
    <p:sldId id="268" r:id="rId10"/>
    <p:sldId id="269" r:id="rId11"/>
    <p:sldId id="271" r:id="rId12"/>
    <p:sldId id="312" r:id="rId13"/>
    <p:sldId id="272" r:id="rId14"/>
    <p:sldId id="270" r:id="rId15"/>
    <p:sldId id="273" r:id="rId16"/>
    <p:sldId id="274" r:id="rId17"/>
    <p:sldId id="275" r:id="rId18"/>
    <p:sldId id="276" r:id="rId19"/>
    <p:sldId id="291" r:id="rId20"/>
    <p:sldId id="292" r:id="rId21"/>
    <p:sldId id="257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3" r:id="rId30"/>
    <p:sldId id="293" r:id="rId31"/>
    <p:sldId id="294" r:id="rId32"/>
    <p:sldId id="304" r:id="rId33"/>
    <p:sldId id="305" r:id="rId34"/>
    <p:sldId id="310" r:id="rId35"/>
    <p:sldId id="295" r:id="rId36"/>
    <p:sldId id="311" r:id="rId37"/>
    <p:sldId id="306" r:id="rId38"/>
    <p:sldId id="307" r:id="rId39"/>
    <p:sldId id="308" r:id="rId40"/>
    <p:sldId id="261" r:id="rId41"/>
    <p:sldId id="263" r:id="rId42"/>
    <p:sldId id="262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34" autoAdjust="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02/10/2023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4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6F81-F2D9-F8F2-A738-EE488EE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876-547A-767E-B2A7-DC09004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9CE-AEEB-7ACF-CB5F-45B37C5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19E7-05B6-4637-82E9-CF903832277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892B-42B2-3127-DDF5-F8EB70D0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8E97-0ECC-80DB-3404-956F54A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43815-18D1-4788-A16E-FD1D4F038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0D0F1-B029-2941-2AD7-2211F00D6D3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036C3-2B42-CE8C-FC7D-E1BD839BA69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6F03D-54D7-2D6B-5882-566130E8EF0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C0D1C-C372-0244-5A80-376C4E030CB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23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Public</a:t>
            </a:r>
          </a:p>
        </p:txBody>
      </p:sp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mmunity.openai.com/t/embeddings-and-cosine-similarity/17761/10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zure-sql/vector-similarity-search-with-azure-sql-database-and-openai/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ample-app-aoai-chatGPT" TargetMode="Externa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EF748-57F5-4028-90F4-77E32967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3182" y="981897"/>
            <a:ext cx="7812800" cy="3042388"/>
          </a:xfrm>
        </p:spPr>
        <p:txBody>
          <a:bodyPr/>
          <a:lstStyle/>
          <a:p>
            <a:r>
              <a:rPr lang="en-US" dirty="0"/>
              <a:t>Build your domain expert chatbot using </a:t>
            </a:r>
            <a:br>
              <a:rPr lang="en-US" dirty="0"/>
            </a:br>
            <a:r>
              <a:rPr lang="en-US" dirty="0"/>
              <a:t>azure open.ai and </a:t>
            </a:r>
            <a:r>
              <a:rPr lang="en-US" dirty="0" err="1"/>
              <a:t>c#</a:t>
            </a:r>
            <a:r>
              <a:rPr lang="en-US" dirty="0"/>
              <a:t> (R.A.G.)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EE9FFB28-0C5E-7BC5-B50D-B2BFD36B73C2}"/>
              </a:ext>
            </a:extLst>
          </p:cNvPr>
          <p:cNvSpPr txBox="1">
            <a:spLocks/>
          </p:cNvSpPr>
          <p:nvPr/>
        </p:nvSpPr>
        <p:spPr>
          <a:xfrm>
            <a:off x="4273182" y="2905727"/>
            <a:ext cx="7812800" cy="162751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sz="4000" dirty="0"/>
              <a:t>Enrico Sabbadin MSC</a:t>
            </a:r>
          </a:p>
        </p:txBody>
      </p:sp>
    </p:spTree>
    <p:extLst>
      <p:ext uri="{BB962C8B-B14F-4D97-AF65-F5344CB8AC3E}">
        <p14:creationId xmlns:p14="http://schemas.microsoft.com/office/powerpoint/2010/main" val="404801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3AD5A8-6C74-3FBF-073D-0FBD29A6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477F6-CA40-B7EC-6882-DF7CC6E5FE2A}"/>
              </a:ext>
            </a:extLst>
          </p:cNvPr>
          <p:cNvSpPr/>
          <p:nvPr/>
        </p:nvSpPr>
        <p:spPr>
          <a:xfrm>
            <a:off x="763398" y="2695187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A2B07-40D4-4605-3151-E70807F56155}"/>
              </a:ext>
            </a:extLst>
          </p:cNvPr>
          <p:cNvSpPr/>
          <p:nvPr/>
        </p:nvSpPr>
        <p:spPr>
          <a:xfrm>
            <a:off x="1863754" y="2695187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52302A97-D9B3-C527-8114-D874C8236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884245"/>
            <a:ext cx="1622965" cy="1622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DF3A1F-FBB8-6F3B-6D76-A6E1DE0E2765}"/>
              </a:ext>
            </a:extLst>
          </p:cNvPr>
          <p:cNvSpPr txBox="1"/>
          <p:nvPr/>
        </p:nvSpPr>
        <p:spPr>
          <a:xfrm>
            <a:off x="4028980" y="1915922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14B26-0DF2-931F-1309-6466BD26DBDF}"/>
              </a:ext>
            </a:extLst>
          </p:cNvPr>
          <p:cNvCxnSpPr>
            <a:cxnSpLocks/>
          </p:cNvCxnSpPr>
          <p:nvPr/>
        </p:nvCxnSpPr>
        <p:spPr>
          <a:xfrm>
            <a:off x="2167156" y="3802534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C94CB-360A-1998-1F02-FE7CAFC23954}"/>
              </a:ext>
            </a:extLst>
          </p:cNvPr>
          <p:cNvCxnSpPr>
            <a:cxnSpLocks/>
          </p:cNvCxnSpPr>
          <p:nvPr/>
        </p:nvCxnSpPr>
        <p:spPr>
          <a:xfrm>
            <a:off x="2123605" y="3954934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097896-0BF5-EB78-ADC7-B16D2F8DFD27}"/>
              </a:ext>
            </a:extLst>
          </p:cNvPr>
          <p:cNvSpPr/>
          <p:nvPr/>
        </p:nvSpPr>
        <p:spPr>
          <a:xfrm>
            <a:off x="4544008" y="356901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3FA5E79-9E99-5DB0-AC12-2B82A9855637}"/>
              </a:ext>
            </a:extLst>
          </p:cNvPr>
          <p:cNvSpPr/>
          <p:nvPr/>
        </p:nvSpPr>
        <p:spPr>
          <a:xfrm>
            <a:off x="6186196" y="5404580"/>
            <a:ext cx="2920482" cy="612648"/>
          </a:xfrm>
          <a:prstGeom prst="borderCallout1">
            <a:avLst>
              <a:gd name="adj1" fmla="val 18750"/>
              <a:gd name="adj2" fmla="val -8333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ABBE674-C5AE-360B-D1D2-2DEFC47BC0F0}"/>
              </a:ext>
            </a:extLst>
          </p:cNvPr>
          <p:cNvSpPr/>
          <p:nvPr/>
        </p:nvSpPr>
        <p:spPr>
          <a:xfrm>
            <a:off x="5181600" y="5449602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90EDA-2889-467D-A333-F24C6CD6898D}"/>
              </a:ext>
            </a:extLst>
          </p:cNvPr>
          <p:cNvSpPr txBox="1"/>
          <p:nvPr/>
        </p:nvSpPr>
        <p:spPr>
          <a:xfrm>
            <a:off x="252026" y="1915922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F5F7-4F07-251C-B13D-D2761DBF4D1A}"/>
              </a:ext>
            </a:extLst>
          </p:cNvPr>
          <p:cNvSpPr txBox="1"/>
          <p:nvPr/>
        </p:nvSpPr>
        <p:spPr>
          <a:xfrm>
            <a:off x="763398" y="563895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95375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C9F9-9C3E-5A9A-6909-5C315802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1314157"/>
            <a:ext cx="11205922" cy="5053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Chatgpt internally "reasons" in tokens</a:t>
            </a:r>
          </a:p>
          <a:p>
            <a:pPr lvl="1"/>
            <a:r>
              <a:rPr lang="en-US" dirty="0"/>
              <a:t>Tokens are related to words but are not words, roughly speaking they are syllable</a:t>
            </a:r>
          </a:p>
          <a:p>
            <a:pPr lvl="1"/>
            <a:r>
              <a:rPr lang="en-US" dirty="0"/>
              <a:t>In English tokens = words * 4/3, e.g., 3k words are 4k tokens</a:t>
            </a:r>
          </a:p>
          <a:p>
            <a:r>
              <a:rPr lang="en-US" b="1" i="1" dirty="0"/>
              <a:t>Each model has a limit on the size of input + output tokens (and hence text)</a:t>
            </a:r>
          </a:p>
          <a:p>
            <a:r>
              <a:rPr lang="en-US" dirty="0"/>
              <a:t>Models </a:t>
            </a:r>
          </a:p>
          <a:p>
            <a:pPr lvl="1"/>
            <a:r>
              <a:rPr lang="en-US" dirty="0"/>
              <a:t>gpt-3.5-turbo (0301/0613) : 4096</a:t>
            </a:r>
          </a:p>
          <a:p>
            <a:pPr lvl="1"/>
            <a:r>
              <a:rPr lang="en-US" dirty="0"/>
              <a:t>gpt-3.5-turbo-16k (0613) : 16384</a:t>
            </a:r>
          </a:p>
          <a:p>
            <a:pPr lvl="1"/>
            <a:r>
              <a:rPr lang="en-US" dirty="0"/>
              <a:t>gpt-4 (0314/0613) : 8192 </a:t>
            </a:r>
          </a:p>
          <a:p>
            <a:pPr lvl="1"/>
            <a:r>
              <a:rPr lang="en-US" dirty="0"/>
              <a:t>gpt-4-32k (0314/0613) : 32768 </a:t>
            </a:r>
          </a:p>
          <a:p>
            <a:r>
              <a:rPr lang="en-US" dirty="0"/>
              <a:t>Api response returns input / output tokens consumed</a:t>
            </a:r>
          </a:p>
          <a:p>
            <a:r>
              <a:rPr lang="en-US" dirty="0"/>
              <a:t>No api endpoint to calculate them upfront </a:t>
            </a:r>
          </a:p>
          <a:p>
            <a:pPr lvl="1"/>
            <a:r>
              <a:rPr lang="en-US" dirty="0"/>
              <a:t>Open AI suggests to use the </a:t>
            </a:r>
            <a:r>
              <a:rPr lang="en-US" i="1" dirty="0"/>
              <a:t>tik-token algorithm</a:t>
            </a:r>
          </a:p>
          <a:p>
            <a:pPr lvl="1"/>
            <a:r>
              <a:rPr lang="en-US" dirty="0"/>
              <a:t>Libraries are available (also for .NET as </a:t>
            </a:r>
            <a:r>
              <a:rPr lang="en-US" dirty="0" err="1"/>
              <a:t>nuget</a:t>
            </a:r>
            <a:r>
              <a:rPr lang="en-US" dirty="0"/>
              <a:t> packages) to use same algorithm used by chat-completion api on server side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2DE64-3EFA-AC3E-4611-B7377804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268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DBEE4-6B6C-2C4D-EDF2-EC40A59A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word or this technique is: "Retrieval Augmented Generation" </a:t>
            </a:r>
          </a:p>
          <a:p>
            <a:r>
              <a:rPr lang="en-US" dirty="0"/>
              <a:t>The basic idea is to provide as part of the input, as user message(s), </a:t>
            </a:r>
            <a:r>
              <a:rPr lang="en-US" b="1" i="1" dirty="0"/>
              <a:t>text </a:t>
            </a:r>
            <a:r>
              <a:rPr lang="en-US" dirty="0"/>
              <a:t>that contains relevant information for the AI to answer the user question.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Sounds easy, but if my chatbot must work on a list of document whose size is greater than the model token limit ? </a:t>
            </a:r>
            <a:br>
              <a:rPr lang="en-US" i="1" dirty="0"/>
            </a:br>
            <a:r>
              <a:rPr lang="en-US" i="1" dirty="0"/>
              <a:t>How do I extract the documents relevant to the specific user question ?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Time to get to know embeddings …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8DFE5-99C5-BF2B-D3E6-ACC6FBC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on your data</a:t>
            </a:r>
          </a:p>
        </p:txBody>
      </p:sp>
    </p:spTree>
    <p:extLst>
      <p:ext uri="{BB962C8B-B14F-4D97-AF65-F5344CB8AC3E}">
        <p14:creationId xmlns:p14="http://schemas.microsoft.com/office/powerpoint/2010/main" val="35205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88092-6C5B-6636-7814-1EC09271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embedding model converts a block of text into a vector (array) of numbers (floats) that </a:t>
            </a:r>
            <a:r>
              <a:rPr lang="en-US" b="1" i="1" dirty="0"/>
              <a:t>"captures" the context/meaning of the provided text</a:t>
            </a:r>
          </a:p>
          <a:p>
            <a:pPr lvl="1"/>
            <a:r>
              <a:rPr lang="en-US" i="1" dirty="0"/>
              <a:t>text-embedding-ada-002</a:t>
            </a:r>
            <a:r>
              <a:rPr lang="en-US" dirty="0"/>
              <a:t> is currently recommended one</a:t>
            </a:r>
          </a:p>
          <a:p>
            <a:pPr lvl="1"/>
            <a:r>
              <a:rPr lang="en-US" i="1" dirty="0"/>
              <a:t>text-embedding-ada-002 response </a:t>
            </a:r>
            <a:r>
              <a:rPr lang="en-US" dirty="0"/>
              <a:t>vector has 1536 elements </a:t>
            </a:r>
          </a:p>
          <a:p>
            <a:pPr lvl="1"/>
            <a:r>
              <a:rPr lang="en-US" dirty="0"/>
              <a:t>Exposed as an api endpoint by open ai  / azure open ai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C792A2-0DBB-4947-60AE-91016A4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"the hell" are embeddings ?</a:t>
            </a:r>
          </a:p>
        </p:txBody>
      </p:sp>
    </p:spTree>
    <p:extLst>
      <p:ext uri="{BB962C8B-B14F-4D97-AF65-F5344CB8AC3E}">
        <p14:creationId xmlns:p14="http://schemas.microsoft.com/office/powerpoint/2010/main" val="143062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A9816-7DF7-7C0A-09B8-9459022C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corresponding two embedding vectors, It's possible to evaluate the "similarity" between two block of texts</a:t>
            </a:r>
          </a:p>
          <a:p>
            <a:pPr lvl="1"/>
            <a:r>
              <a:rPr lang="en-US" i="1" dirty="0"/>
              <a:t>Calculate the "distance" of the corresponding two embedding vectors</a:t>
            </a:r>
          </a:p>
          <a:p>
            <a:pPr lvl="1"/>
            <a:r>
              <a:rPr lang="en-US" i="1" dirty="0"/>
              <a:t>Small distance means more similarity</a:t>
            </a:r>
          </a:p>
          <a:p>
            <a:pPr lvl="2"/>
            <a:r>
              <a:rPr lang="en-US" dirty="0"/>
              <a:t>Cosine similarity is currently the recommended method to calculate the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F4A51-9295-6119-A5E4-5DC71C17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 "similarity"</a:t>
            </a:r>
          </a:p>
        </p:txBody>
      </p:sp>
    </p:spTree>
    <p:extLst>
      <p:ext uri="{BB962C8B-B14F-4D97-AF65-F5344CB8AC3E}">
        <p14:creationId xmlns:p14="http://schemas.microsoft.com/office/powerpoint/2010/main" val="16130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DCA563-1260-73FE-8FAB-8069EF22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Cosine </a:t>
            </a:r>
            <a:r>
              <a:rPr lang="it-IT" dirty="0" err="1"/>
              <a:t>similtarity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0A5D1-5720-7671-29A1-8C63373B1CF8}"/>
              </a:ext>
            </a:extLst>
          </p:cNvPr>
          <p:cNvSpPr/>
          <p:nvPr/>
        </p:nvSpPr>
        <p:spPr>
          <a:xfrm>
            <a:off x="1346718" y="5444974"/>
            <a:ext cx="5290452" cy="1199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39C6408F-91F5-5838-6BEE-DD5D280E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114801"/>
            <a:ext cx="8357737" cy="16676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6EF39AF-6A78-2A40-CD4E-FAB0A6F8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721" y="947123"/>
            <a:ext cx="3939073" cy="24436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8B0D-6599-590F-B1A8-7A8AB3857775}"/>
              </a:ext>
            </a:extLst>
          </p:cNvPr>
          <p:cNvCxnSpPr/>
          <p:nvPr/>
        </p:nvCxnSpPr>
        <p:spPr>
          <a:xfrm>
            <a:off x="3147754" y="1616623"/>
            <a:ext cx="0" cy="319106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443CF5-2CDC-FEA2-82CE-4706B75A3736}"/>
              </a:ext>
            </a:extLst>
          </p:cNvPr>
          <p:cNvCxnSpPr>
            <a:cxnSpLocks/>
          </p:cNvCxnSpPr>
          <p:nvPr/>
        </p:nvCxnSpPr>
        <p:spPr>
          <a:xfrm>
            <a:off x="1164957" y="3390808"/>
            <a:ext cx="391765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68B421-0A5B-B239-1CFC-CAE0AAA71402}"/>
              </a:ext>
            </a:extLst>
          </p:cNvPr>
          <p:cNvSpPr txBox="1"/>
          <p:nvPr/>
        </p:nvSpPr>
        <p:spPr>
          <a:xfrm>
            <a:off x="5130552" y="33138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1805E0-3C30-E029-F7DA-FAF5803CA578}"/>
              </a:ext>
            </a:extLst>
          </p:cNvPr>
          <p:cNvSpPr txBox="1"/>
          <p:nvPr/>
        </p:nvSpPr>
        <p:spPr>
          <a:xfrm>
            <a:off x="3258209" y="13481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1D5D4-FEC3-C842-04AE-B9EC54E3A5E4}"/>
              </a:ext>
            </a:extLst>
          </p:cNvPr>
          <p:cNvCxnSpPr>
            <a:cxnSpLocks/>
          </p:cNvCxnSpPr>
          <p:nvPr/>
        </p:nvCxnSpPr>
        <p:spPr>
          <a:xfrm flipH="1">
            <a:off x="3147754" y="2427145"/>
            <a:ext cx="1251943" cy="963663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57A3D8-D6ED-AE0A-90F8-75C395A830A4}"/>
              </a:ext>
            </a:extLst>
          </p:cNvPr>
          <p:cNvCxnSpPr>
            <a:cxnSpLocks/>
          </p:cNvCxnSpPr>
          <p:nvPr/>
        </p:nvCxnSpPr>
        <p:spPr>
          <a:xfrm flipH="1">
            <a:off x="3125928" y="1616623"/>
            <a:ext cx="998202" cy="1781338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A3BED5-3573-27C1-2EDE-7C6207A68986}"/>
              </a:ext>
            </a:extLst>
          </p:cNvPr>
          <p:cNvCxnSpPr>
            <a:cxnSpLocks/>
          </p:cNvCxnSpPr>
          <p:nvPr/>
        </p:nvCxnSpPr>
        <p:spPr>
          <a:xfrm flipV="1">
            <a:off x="1346718" y="3390807"/>
            <a:ext cx="1801035" cy="539329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E5CED3-921C-4E3F-117A-572911612AC9}"/>
              </a:ext>
            </a:extLst>
          </p:cNvPr>
          <p:cNvSpPr txBox="1"/>
          <p:nvPr/>
        </p:nvSpPr>
        <p:spPr>
          <a:xfrm>
            <a:off x="4099087" y="134097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V1 (0.5,1)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750A-82D5-B853-0642-BB159641B42A}"/>
              </a:ext>
            </a:extLst>
          </p:cNvPr>
          <p:cNvSpPr txBox="1"/>
          <p:nvPr/>
        </p:nvSpPr>
        <p:spPr>
          <a:xfrm>
            <a:off x="4645871" y="20927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V2 (0.7,0.7)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C51517-88B9-4DF7-F8E1-375A19C17CD0}"/>
              </a:ext>
            </a:extLst>
          </p:cNvPr>
          <p:cNvSpPr txBox="1"/>
          <p:nvPr/>
        </p:nvSpPr>
        <p:spPr>
          <a:xfrm>
            <a:off x="1025847" y="39301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V3 (-1.5,-0.5)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40D22-32E2-2CC8-90B1-84FC9534DD23}"/>
              </a:ext>
            </a:extLst>
          </p:cNvPr>
          <p:cNvSpPr txBox="1"/>
          <p:nvPr/>
        </p:nvSpPr>
        <p:spPr>
          <a:xfrm>
            <a:off x="1522878" y="550987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be </a:t>
            </a:r>
            <a:r>
              <a:rPr lang="it-IT" dirty="0" err="1"/>
              <a:t>afraid</a:t>
            </a:r>
            <a:r>
              <a:rPr lang="it-IT" dirty="0"/>
              <a:t> 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for loop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D4DB0EA-44BE-CB76-2420-22F1A60F0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80" y="5435149"/>
            <a:ext cx="1091120" cy="10911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FA61CB-F774-9EB6-5A5F-26C0B63F4F17}"/>
              </a:ext>
            </a:extLst>
          </p:cNvPr>
          <p:cNvSpPr txBox="1"/>
          <p:nvPr/>
        </p:nvSpPr>
        <p:spPr>
          <a:xfrm>
            <a:off x="7464700" y="3745467"/>
            <a:ext cx="94288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: 1536</a:t>
            </a:r>
          </a:p>
        </p:txBody>
      </p:sp>
    </p:spTree>
    <p:extLst>
      <p:ext uri="{BB962C8B-B14F-4D97-AF65-F5344CB8AC3E}">
        <p14:creationId xmlns:p14="http://schemas.microsoft.com/office/powerpoint/2010/main" val="336516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6AF8-5A82-FBD8-8551-D84896867691}"/>
              </a:ext>
            </a:extLst>
          </p:cNvPr>
          <p:cNvSpPr txBox="1"/>
          <p:nvPr/>
        </p:nvSpPr>
        <p:spPr>
          <a:xfrm>
            <a:off x="629310" y="1350975"/>
            <a:ext cx="1123405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float </a:t>
            </a:r>
            <a:r>
              <a:rPr lang="en-US" sz="2000" dirty="0" err="1"/>
              <a:t>GetProximity</a:t>
            </a:r>
            <a:r>
              <a:rPr lang="en-US" sz="2000" dirty="0"/>
              <a:t>(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</a:t>
            </a:r>
            <a:r>
              <a:rPr lang="en-US" sz="2000" dirty="0" err="1"/>
              <a:t>IReadOnlyList</a:t>
            </a:r>
            <a:r>
              <a:rPr lang="en-US" sz="2000" dirty="0"/>
              <a:t>&lt;float&gt;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i="1" dirty="0"/>
              <a:t>           // TO DO : check A and B has same length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vectorLength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 err="1"/>
              <a:t>.Count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var sum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ALength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var </a:t>
            </a:r>
            <a:r>
              <a:rPr lang="en-US" sz="2000" dirty="0" err="1"/>
              <a:t>BLength</a:t>
            </a:r>
            <a:r>
              <a:rPr lang="en-US" sz="2000" dirty="0"/>
              <a:t> = 0.0f;</a:t>
            </a:r>
          </a:p>
          <a:p>
            <a:r>
              <a:rPr lang="en-US" sz="2000" dirty="0"/>
              <a:t>            for (var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vectorLength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 {</a:t>
            </a:r>
          </a:p>
          <a:p>
            <a:r>
              <a:rPr lang="en-US" sz="2000" dirty="0"/>
              <a:t>	sum +=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*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A[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BLength</a:t>
            </a:r>
            <a:r>
              <a:rPr lang="en-US" sz="2000" dirty="0"/>
              <a:t> += </a:t>
            </a:r>
            <a:r>
              <a:rPr lang="en-US" sz="2000" dirty="0" err="1"/>
              <a:t>Convert.ToSingle</a:t>
            </a:r>
            <a:r>
              <a:rPr lang="en-US" sz="2000" dirty="0"/>
              <a:t>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2)); </a:t>
            </a:r>
            <a:r>
              <a:rPr lang="en-US" sz="2000" dirty="0">
                <a:solidFill>
                  <a:srgbClr val="00B050"/>
                </a:solidFill>
              </a:rPr>
              <a:t>// B[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]^2</a:t>
            </a:r>
          </a:p>
          <a:p>
            <a:r>
              <a:rPr lang="en-US" sz="2000" dirty="0"/>
              <a:t>            }</a:t>
            </a:r>
          </a:p>
          <a:p>
            <a:r>
              <a:rPr lang="en-US" sz="2000" dirty="0"/>
              <a:t>            var proximity = sum / (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ALength</a:t>
            </a:r>
            <a:r>
              <a:rPr lang="en-US" sz="2000" dirty="0"/>
              <a:t>, 0.5) * </a:t>
            </a:r>
            <a:r>
              <a:rPr lang="en-US" sz="2000" dirty="0" err="1"/>
              <a:t>Math.Pow</a:t>
            </a:r>
            <a:r>
              <a:rPr lang="en-US" sz="2000" dirty="0"/>
              <a:t>(</a:t>
            </a:r>
            <a:r>
              <a:rPr lang="en-US" sz="2000" dirty="0" err="1"/>
              <a:t>BLength</a:t>
            </a:r>
            <a:r>
              <a:rPr lang="en-US" sz="2000" dirty="0"/>
              <a:t>, 0.5));</a:t>
            </a:r>
          </a:p>
          <a:p>
            <a:r>
              <a:rPr lang="en-US" sz="2000" dirty="0"/>
              <a:t>            return </a:t>
            </a:r>
            <a:r>
              <a:rPr lang="en-US" sz="2000" dirty="0" err="1"/>
              <a:t>Convert.ToSingle</a:t>
            </a:r>
            <a:r>
              <a:rPr lang="en-US" sz="2000" dirty="0"/>
              <a:t>(proximity);</a:t>
            </a:r>
          </a:p>
          <a:p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788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A16-6F48-5EC4-62A0-58D14511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Note on Cosine </a:t>
            </a:r>
            <a:r>
              <a:rPr lang="it-IT" dirty="0" err="1"/>
              <a:t>proximity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983-352A-A76B-2588-A2553B9A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random vectors distribution it ranges from -1 to 1</a:t>
            </a:r>
          </a:p>
          <a:p>
            <a:r>
              <a:rPr lang="en-US" dirty="0"/>
              <a:t>Vectors coming from </a:t>
            </a:r>
            <a:r>
              <a:rPr lang="en-US" i="1" dirty="0"/>
              <a:t>text-embedding-ada-002 </a:t>
            </a:r>
            <a:r>
              <a:rPr lang="en-US" dirty="0"/>
              <a:t>have a bias, values always positive, approximately distributed in a gaussian shape around 0.7</a:t>
            </a:r>
          </a:p>
          <a:p>
            <a:pPr lvl="1"/>
            <a:r>
              <a:rPr lang="en-US" dirty="0"/>
              <a:t>Experiment with values in the range like 0,75 – 0.8 for minimum proximity threshold </a:t>
            </a:r>
          </a:p>
          <a:p>
            <a:pPr lvl="1"/>
            <a:r>
              <a:rPr lang="en-US" dirty="0">
                <a:hlinkClick r:id="rId2"/>
              </a:rPr>
              <a:t>https://community.openai.com/t/embeddings-and-cosine-similarity/17761/10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picture containing plot, diagram, text, screenshot&#10;&#10;Description automatically generated">
            <a:extLst>
              <a:ext uri="{FF2B5EF4-FFF2-40B4-BE49-F238E27FC236}">
                <a16:creationId xmlns:a16="http://schemas.microsoft.com/office/drawing/2014/main" id="{5E9BCB8A-7E59-BF57-4777-DA3EB33F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575" y="4203498"/>
            <a:ext cx="3206827" cy="20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can </a:t>
            </a:r>
            <a:r>
              <a:rPr lang="it-IT" dirty="0" err="1"/>
              <a:t>embeddings</a:t>
            </a:r>
            <a:r>
              <a:rPr lang="it-IT" dirty="0"/>
              <a:t> can help me </a:t>
            </a:r>
            <a:r>
              <a:rPr lang="it-IT" dirty="0" err="1"/>
              <a:t>then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1/2: Chatbot up-front setup </a:t>
            </a:r>
          </a:p>
          <a:p>
            <a:endParaRPr lang="en-US" dirty="0"/>
          </a:p>
          <a:p>
            <a:r>
              <a:rPr lang="en-US" dirty="0"/>
              <a:t>Document preparation conversion (and splitting if required) </a:t>
            </a:r>
          </a:p>
          <a:p>
            <a:pPr lvl="2"/>
            <a:r>
              <a:rPr lang="en-US" dirty="0"/>
              <a:t>AI understand text files only (markdown include, which is even better than "normal" text files)</a:t>
            </a:r>
          </a:p>
          <a:p>
            <a:pPr lvl="2"/>
            <a:r>
              <a:rPr lang="en-US" dirty="0"/>
              <a:t>PDF, HTML files must be converted to text format </a:t>
            </a:r>
          </a:p>
          <a:p>
            <a:pPr lvl="2"/>
            <a:r>
              <a:rPr lang="en-US" dirty="0"/>
              <a:t>Splitting: Suggestion is to try to stay below 1000 token (but it depends on the max token limit of the chat completion model)</a:t>
            </a:r>
          </a:p>
          <a:p>
            <a:r>
              <a:rPr lang="en-US" dirty="0"/>
              <a:t>Use Azure </a:t>
            </a:r>
            <a:r>
              <a:rPr lang="en-US" dirty="0" err="1"/>
              <a:t>OpenAi</a:t>
            </a:r>
            <a:r>
              <a:rPr lang="en-US" dirty="0"/>
              <a:t> embedding api endpoint to get corresponding embedding of your relevant "documents"</a:t>
            </a:r>
          </a:p>
          <a:p>
            <a:pPr lvl="2"/>
            <a:r>
              <a:rPr lang="en-US" dirty="0"/>
              <a:t>Store document -&gt; corresponding embedding vector "somewhere"</a:t>
            </a:r>
          </a:p>
        </p:txBody>
      </p:sp>
    </p:spTree>
    <p:extLst>
      <p:ext uri="{BB962C8B-B14F-4D97-AF65-F5344CB8AC3E}">
        <p14:creationId xmlns:p14="http://schemas.microsoft.com/office/powerpoint/2010/main" val="38666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964A-89F5-BC8C-4751-FBA50E2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document preparation/splitting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37F8-0FB5-7255-16E9-C491837A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if based on token count, not words count</a:t>
            </a:r>
          </a:p>
          <a:p>
            <a:r>
              <a:rPr lang="en-US" dirty="0"/>
              <a:t>Keep some text overlapping when splitting (experiment from 15% to 30%)</a:t>
            </a:r>
          </a:p>
          <a:p>
            <a:r>
              <a:rPr lang="en-US" dirty="0" err="1"/>
              <a:t>LangChain</a:t>
            </a:r>
            <a:r>
              <a:rPr lang="en-US" dirty="0"/>
              <a:t> suggests "</a:t>
            </a:r>
            <a:r>
              <a:rPr lang="en-US" i="1" dirty="0" err="1"/>
              <a:t>RecursiveCharacterTextSplitter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but it's python</a:t>
            </a:r>
          </a:p>
          <a:p>
            <a:r>
              <a:rPr lang="en-US" dirty="0"/>
              <a:t>MS Semantic Kernel  SDK come to rescue:</a:t>
            </a:r>
            <a:br>
              <a:rPr lang="en-US" dirty="0"/>
            </a:br>
            <a:r>
              <a:rPr lang="en-US" dirty="0" err="1"/>
              <a:t>TextChunker</a:t>
            </a:r>
            <a:r>
              <a:rPr lang="en-US" dirty="0"/>
              <a:t> class where one will obviously pass a </a:t>
            </a:r>
            <a:r>
              <a:rPr lang="en-US" i="1" dirty="0"/>
              <a:t>tik-token tokenizer as counter function</a:t>
            </a:r>
          </a:p>
        </p:txBody>
      </p:sp>
    </p:spTree>
    <p:extLst>
      <p:ext uri="{BB962C8B-B14F-4D97-AF65-F5344CB8AC3E}">
        <p14:creationId xmlns:p14="http://schemas.microsoft.com/office/powerpoint/2010/main" val="6135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85-163E-6E80-9D89-3BA9386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embeddings can help me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FB46-41FF-DF26-314F-86DDF748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20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2/2: User question arrives to your Chatbot app: setup payload to be sent to open.ai completion api as follows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user question embedding vector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cosine proximity of user question embedding against </a:t>
            </a:r>
            <a:r>
              <a:rPr lang="en-US" i="1" dirty="0"/>
              <a:t>each</a:t>
            </a:r>
            <a:r>
              <a:rPr lang="en-US" dirty="0"/>
              <a:t> stored document embedding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up the documents whose embeddings </a:t>
            </a:r>
            <a:r>
              <a:rPr lang="en-US" i="1" dirty="0"/>
              <a:t>are closer to the question embedding using </a:t>
            </a:r>
            <a:r>
              <a:rPr lang="en-US" b="1" i="1" dirty="0"/>
              <a:t>cosine proximity </a:t>
            </a:r>
          </a:p>
          <a:p>
            <a:pPr lvl="1"/>
            <a:r>
              <a:rPr lang="en-US" dirty="0"/>
              <a:t>In the text selection define a minimum proximity threshold (e.g. 0.73) and possibly a max num of documents to pick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text blocks as Role="user" messages in the request before the actual user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DB-B8F8-990F-4FB6-7F8EC0D9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Embeddings and documents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51F1-E2F6-DFC1-9C5A-C61C4857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 dirty="0"/>
              <a:t>There are vectors databases that provide vector operations (cosine similarity included) out-of-the-box</a:t>
            </a:r>
          </a:p>
          <a:p>
            <a:pPr lvl="1"/>
            <a:r>
              <a:rPr lang="en-US" dirty="0"/>
              <a:t>Azure Cognitive Services Vector Search (public preview)</a:t>
            </a:r>
          </a:p>
          <a:p>
            <a:pPr lvl="1"/>
            <a:r>
              <a:rPr lang="en-US" dirty="0" err="1"/>
              <a:t>PineCone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sz="2400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SQL server as storage is ok to start with, and for cosine calculation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C# in memory cosine proximity calculation, </a:t>
            </a:r>
            <a:br>
              <a:rPr lang="en-US" dirty="0"/>
            </a:br>
            <a:r>
              <a:rPr lang="en-US" i="1" dirty="0"/>
              <a:t>or ..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Have SQL do the math </a:t>
            </a:r>
            <a:r>
              <a:rPr lang="en-US" dirty="0">
                <a:hlinkClick r:id="rId2"/>
              </a:rPr>
              <a:t>https://devblogs.microsoft.com/azure-sql/vector-similarity-search-with-azure-sql-database-and-openai/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84F31-15DD-4FB1-4884-885F84B62A85}"/>
              </a:ext>
            </a:extLst>
          </p:cNvPr>
          <p:cNvSpPr txBox="1"/>
          <p:nvPr/>
        </p:nvSpPr>
        <p:spPr>
          <a:xfrm>
            <a:off x="4043580" y="5444358"/>
            <a:ext cx="6097554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SELECT     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 / (  </a:t>
            </a:r>
          </a:p>
          <a:p>
            <a:r>
              <a:rPr lang="en-US" sz="1400" dirty="0"/>
              <a:t>        SQRT(SUM(</a:t>
            </a:r>
            <a:r>
              <a:rPr lang="en-US" sz="1400" dirty="0" err="1"/>
              <a:t>a.value</a:t>
            </a:r>
            <a:r>
              <a:rPr lang="en-US" sz="1400" dirty="0"/>
              <a:t> * </a:t>
            </a:r>
            <a:r>
              <a:rPr lang="en-US" sz="1400" dirty="0" err="1"/>
              <a:t>a.value</a:t>
            </a:r>
            <a:r>
              <a:rPr lang="en-US" sz="1400" dirty="0"/>
              <a:t>)) * SQRT(SUM(</a:t>
            </a:r>
            <a:r>
              <a:rPr lang="en-US" sz="1400" dirty="0" err="1"/>
              <a:t>b.value</a:t>
            </a:r>
            <a:r>
              <a:rPr lang="en-US" sz="1400" dirty="0"/>
              <a:t> * </a:t>
            </a:r>
            <a:r>
              <a:rPr lang="en-US" sz="1400" dirty="0" err="1"/>
              <a:t>b.value</a:t>
            </a:r>
            <a:r>
              <a:rPr lang="en-US" sz="1400" dirty="0"/>
              <a:t>))   </a:t>
            </a:r>
          </a:p>
          <a:p>
            <a:r>
              <a:rPr lang="en-US" sz="1400" dirty="0"/>
              <a:t>    ) AS </a:t>
            </a:r>
            <a:r>
              <a:rPr lang="en-US" sz="1400" dirty="0" err="1"/>
              <a:t>cosine_similarity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vectors_values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2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6186196" y="5007976"/>
            <a:ext cx="2920482" cy="612648"/>
          </a:xfrm>
          <a:prstGeom prst="borderCallout1">
            <a:avLst>
              <a:gd name="adj1" fmla="val 41595"/>
              <a:gd name="adj2" fmla="val -3541"/>
              <a:gd name="adj3" fmla="val -189053"/>
              <a:gd name="adj4" fmla="val -4220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8915891" y="545030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6542164" y="135552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49-DCC6-F8A5-80D2-4E4C2D4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message for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6F2A-D4BD-5E0D-2D3D-8810AFC8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let users use your chatbot for generic queries </a:t>
            </a:r>
          </a:p>
          <a:p>
            <a:r>
              <a:rPr lang="en-US" dirty="0"/>
              <a:t>Instruct ai model via proper system message, such 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0B544-CA92-C096-CC0D-8B6F018EAAFF}"/>
              </a:ext>
            </a:extLst>
          </p:cNvPr>
          <p:cNvSpPr txBox="1"/>
          <p:nvPr/>
        </p:nvSpPr>
        <p:spPr>
          <a:xfrm>
            <a:off x="838200" y="3094473"/>
            <a:ext cx="6097554" cy="23083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You are a bot that assists users of the </a:t>
            </a:r>
            <a:r>
              <a:rPr lang="en-US" i="1" dirty="0" err="1"/>
              <a:t>myMSC</a:t>
            </a:r>
            <a:r>
              <a:rPr lang="en-US" i="1" dirty="0"/>
              <a:t> web site. </a:t>
            </a:r>
            <a:br>
              <a:rPr lang="en-US" i="1" dirty="0"/>
            </a:br>
            <a:r>
              <a:rPr lang="en-US" i="1" dirty="0"/>
              <a:t>If the answer is not related to </a:t>
            </a:r>
            <a:r>
              <a:rPr lang="en-US" i="1" dirty="0" err="1"/>
              <a:t>myMSC</a:t>
            </a:r>
            <a:r>
              <a:rPr lang="en-US" i="1" dirty="0"/>
              <a:t>, if no context is provided with the question or the context is irrelevant to the user question, never absolutely provide an answer to the questions, just say: </a:t>
            </a:r>
            <a:br>
              <a:rPr lang="en-US" i="1" dirty="0"/>
            </a:br>
            <a:r>
              <a:rPr lang="en-US" i="1" dirty="0"/>
              <a:t>'Sorry I couldn't get your question, or I am not allowed to reply to it. Know that I am not a general-purpose bot, I provide </a:t>
            </a:r>
            <a:r>
              <a:rPr lang="en-US" i="1" dirty="0" err="1"/>
              <a:t>myMSC</a:t>
            </a:r>
            <a:r>
              <a:rPr lang="en-US" i="1" dirty="0"/>
              <a:t> related information only'</a:t>
            </a:r>
          </a:p>
        </p:txBody>
      </p:sp>
    </p:spTree>
    <p:extLst>
      <p:ext uri="{BB962C8B-B14F-4D97-AF65-F5344CB8AC3E}">
        <p14:creationId xmlns:p14="http://schemas.microsoft.com/office/powerpoint/2010/main" val="152217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2824431" y="4904905"/>
            <a:ext cx="2920482" cy="612648"/>
          </a:xfrm>
          <a:prstGeom prst="borderCallout1">
            <a:avLst>
              <a:gd name="adj1" fmla="val -5230"/>
              <a:gd name="adj2" fmla="val 32987"/>
              <a:gd name="adj3" fmla="val -191979"/>
              <a:gd name="adj4" fmla="val 5970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2123605" y="5296533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D3D1A-3F16-AD4B-21D3-4B41FF39BCD9}"/>
              </a:ext>
            </a:extLst>
          </p:cNvPr>
          <p:cNvSpPr txBox="1"/>
          <p:nvPr/>
        </p:nvSpPr>
        <p:spPr>
          <a:xfrm>
            <a:off x="503853" y="58782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2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7646437" y="136840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50712"/>
              <a:gd name="adj4" fmla="val -291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45DF416-F2E0-698C-F824-BD87CFF82527}"/>
              </a:ext>
            </a:extLst>
          </p:cNvPr>
          <p:cNvSpPr/>
          <p:nvPr/>
        </p:nvSpPr>
        <p:spPr>
          <a:xfrm>
            <a:off x="7065275" y="95736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7F38DE1-250F-2C2F-5399-0BCE342D430B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6D75448-32A6-F536-02C8-6841BDE8B6A1}"/>
              </a:ext>
            </a:extLst>
          </p:cNvPr>
          <p:cNvSpPr/>
          <p:nvPr/>
        </p:nvSpPr>
        <p:spPr>
          <a:xfrm>
            <a:off x="6096000" y="4906192"/>
            <a:ext cx="2920482" cy="612648"/>
          </a:xfrm>
          <a:prstGeom prst="borderCallout1">
            <a:avLst>
              <a:gd name="adj1" fmla="val -9619"/>
              <a:gd name="adj2" fmla="val 35750"/>
              <a:gd name="adj3" fmla="val -183199"/>
              <a:gd name="adj4" fmla="val 8886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6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BAF-A797-00EC-D27A-1B56116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395-726C-19DD-620A-1461CB2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Chat-completion api knows a lot of languages, so what's the issue ? </a:t>
            </a:r>
          </a:p>
          <a:p>
            <a:r>
              <a:rPr lang="en-US" dirty="0"/>
              <a:t>Problem is that cosine proximity of two vectors generated from text of different languages does not work well.</a:t>
            </a:r>
          </a:p>
          <a:p>
            <a:pPr lvl="1"/>
            <a:r>
              <a:rPr lang="en-US" dirty="0"/>
              <a:t>But my documents are only in a single language !!</a:t>
            </a:r>
          </a:p>
          <a:p>
            <a:r>
              <a:rPr lang="en-US" dirty="0"/>
              <a:t>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user question to language of the documentation, and detect user language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up relevant documents and send them to AI together with translated user question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 ai answer to original language </a:t>
            </a:r>
          </a:p>
          <a:p>
            <a:r>
              <a:rPr lang="en-US" dirty="0"/>
              <a:t>Can be done with chat-completions api itself or Azure Translator (part of Azure Cognitive Service)</a:t>
            </a:r>
          </a:p>
        </p:txBody>
      </p:sp>
    </p:spTree>
    <p:extLst>
      <p:ext uri="{BB962C8B-B14F-4D97-AF65-F5344CB8AC3E}">
        <p14:creationId xmlns:p14="http://schemas.microsoft.com/office/powerpoint/2010/main" val="42343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321537" y="5340283"/>
            <a:ext cx="2920482" cy="612648"/>
          </a:xfrm>
          <a:prstGeom prst="borderCallout1">
            <a:avLst>
              <a:gd name="adj1" fmla="val -8156"/>
              <a:gd name="adj2" fmla="val 45266"/>
              <a:gd name="adj3" fmla="val -238804"/>
              <a:gd name="adj4" fmla="val 1826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23031" y="5773024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6244548" y="3166872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517433" y="1404362"/>
            <a:ext cx="2920482" cy="720762"/>
          </a:xfrm>
          <a:prstGeom prst="borderCallout1">
            <a:avLst>
              <a:gd name="adj1" fmla="val 73121"/>
              <a:gd name="adj2" fmla="val -3541"/>
              <a:gd name="adj3" fmla="val 218613"/>
              <a:gd name="adj4" fmla="val 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8B31398-F16C-EDD5-5E90-88172C5ADC2C}"/>
              </a:ext>
            </a:extLst>
          </p:cNvPr>
          <p:cNvSpPr/>
          <p:nvPr/>
        </p:nvSpPr>
        <p:spPr>
          <a:xfrm>
            <a:off x="7065275" y="95291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458C37-85F4-28FD-F6A9-C38EA7A38299}"/>
              </a:ext>
            </a:extLst>
          </p:cNvPr>
          <p:cNvSpPr/>
          <p:nvPr/>
        </p:nvSpPr>
        <p:spPr>
          <a:xfrm>
            <a:off x="8775441" y="3139494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511A6D4-68CD-39C1-E0C2-5B1EE199286E}"/>
              </a:ext>
            </a:extLst>
          </p:cNvPr>
          <p:cNvSpPr/>
          <p:nvPr/>
        </p:nvSpPr>
        <p:spPr>
          <a:xfrm>
            <a:off x="7977674" y="4911629"/>
            <a:ext cx="2920482" cy="612648"/>
          </a:xfrm>
          <a:prstGeom prst="borderCallout1">
            <a:avLst>
              <a:gd name="adj1" fmla="val -839"/>
              <a:gd name="adj2" fmla="val 41582"/>
              <a:gd name="adj3" fmla="val -174419"/>
              <a:gd name="adj4" fmla="val 376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80BC7-2CC4-58B0-ED89-6A2933F892F1}"/>
              </a:ext>
            </a:extLst>
          </p:cNvPr>
          <p:cNvSpPr txBox="1"/>
          <p:nvPr/>
        </p:nvSpPr>
        <p:spPr>
          <a:xfrm>
            <a:off x="1240853" y="607934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25349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6AD7-29D7-C838-D1EF-4439928B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Houston, we have a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1EBD-4D25-DC69-D361-F69DB874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9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 Calculating relevant documents on "last question only" does not work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simple option is to send context document also for previous questions </a:t>
            </a:r>
          </a:p>
          <a:p>
            <a:r>
              <a:rPr lang="en-US" dirty="0">
                <a:sym typeface="Wingdings" panose="05000000000000000000" pitchFamily="2" charset="2"/>
              </a:rPr>
              <a:t>A more sophisticated one is trying to detect the user has changed topic, and, if it's the case, avoid sending context from previous conversation history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Obviously, "Has the user changed the topic?" is a question to do to the AI 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55D64-98B5-2ED1-2D00-F45ED2E867D5}"/>
              </a:ext>
            </a:extLst>
          </p:cNvPr>
          <p:cNvSpPr txBox="1"/>
          <p:nvPr/>
        </p:nvSpPr>
        <p:spPr>
          <a:xfrm>
            <a:off x="1024035" y="1825625"/>
            <a:ext cx="6097554" cy="138499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i="1" dirty="0"/>
              <a:t>Q: What is Instant Quote </a:t>
            </a:r>
          </a:p>
          <a:p>
            <a:r>
              <a:rPr lang="en-US" sz="2800" i="1" dirty="0"/>
              <a:t>A: ...</a:t>
            </a:r>
          </a:p>
          <a:p>
            <a:r>
              <a:rPr lang="en-US" sz="2800" i="1" dirty="0"/>
              <a:t>Q: Tell me more about it </a:t>
            </a:r>
          </a:p>
        </p:txBody>
      </p:sp>
    </p:spTree>
    <p:extLst>
      <p:ext uri="{BB962C8B-B14F-4D97-AF65-F5344CB8AC3E}">
        <p14:creationId xmlns:p14="http://schemas.microsoft.com/office/powerpoint/2010/main" val="2467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544008" y="317240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4285678" y="5014064"/>
            <a:ext cx="2920482" cy="612648"/>
          </a:xfrm>
          <a:prstGeom prst="borderCallout1">
            <a:avLst>
              <a:gd name="adj1" fmla="val -9620"/>
              <a:gd name="adj2" fmla="val 15491"/>
              <a:gd name="adj3" fmla="val -183200"/>
              <a:gd name="adj4" fmla="val 167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972336" y="5514851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7555499" y="316968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6757732" y="1116370"/>
            <a:ext cx="2920482" cy="720762"/>
          </a:xfrm>
          <a:prstGeom prst="borderCallout1">
            <a:avLst>
              <a:gd name="adj1" fmla="val 106703"/>
              <a:gd name="adj2" fmla="val 44959"/>
              <a:gd name="adj3" fmla="val 264394"/>
              <a:gd name="adj4" fmla="val 378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7913"/>
              <a:gd name="adj4" fmla="val 9358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6F0436-6848-B32E-68A0-5814DBC1A8F2}"/>
              </a:ext>
            </a:extLst>
          </p:cNvPr>
          <p:cNvSpPr/>
          <p:nvPr/>
        </p:nvSpPr>
        <p:spPr>
          <a:xfrm>
            <a:off x="6029104" y="3168010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891A1A6-57FF-7388-E8E3-FB973BF334A3}"/>
              </a:ext>
            </a:extLst>
          </p:cNvPr>
          <p:cNvSpPr/>
          <p:nvPr/>
        </p:nvSpPr>
        <p:spPr>
          <a:xfrm>
            <a:off x="8126967" y="4880059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91211"/>
              <a:gd name="adj4" fmla="val -475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853B52B1-46DB-F31D-6E66-C959C46DCAFB}"/>
              </a:ext>
            </a:extLst>
          </p:cNvPr>
          <p:cNvSpPr/>
          <p:nvPr/>
        </p:nvSpPr>
        <p:spPr>
          <a:xfrm>
            <a:off x="6083631" y="763728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B161E33-9031-DC92-DF90-4C80DA3C114C}"/>
              </a:ext>
            </a:extLst>
          </p:cNvPr>
          <p:cNvSpPr/>
          <p:nvPr/>
        </p:nvSpPr>
        <p:spPr>
          <a:xfrm>
            <a:off x="8775441" y="3166870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339BEAF-C02B-0132-1523-A031052BF630}"/>
              </a:ext>
            </a:extLst>
          </p:cNvPr>
          <p:cNvSpPr/>
          <p:nvPr/>
        </p:nvSpPr>
        <p:spPr>
          <a:xfrm>
            <a:off x="8775441" y="375767"/>
            <a:ext cx="2920482" cy="612648"/>
          </a:xfrm>
          <a:prstGeom prst="borderCallout1">
            <a:avLst>
              <a:gd name="adj1" fmla="val 108906"/>
              <a:gd name="adj2" fmla="val 70129"/>
              <a:gd name="adj3" fmla="val 457715"/>
              <a:gd name="adj4" fmla="val 2041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6DB-19A1-196E-59FA-B9AD240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 input token count under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6022-A1BB-A222-5CC1-F93F18DC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count of input message can get quite "big" due to the presence of context documents retrieved with the embedding technique </a:t>
            </a:r>
          </a:p>
          <a:p>
            <a:r>
              <a:rPr lang="en-US" dirty="0"/>
              <a:t>Put a limit on conversation iteration</a:t>
            </a:r>
          </a:p>
          <a:p>
            <a:r>
              <a:rPr lang="en-US" dirty="0"/>
              <a:t>Even with a conversation length limit, it's a good practice to keep token count under control </a:t>
            </a:r>
          </a:p>
          <a:p>
            <a:pPr lvl="1"/>
            <a:r>
              <a:rPr lang="en-US" dirty="0"/>
              <a:t>If &lt;input token count&gt; * (1- &lt;fraction of tokens to keep for reply) &gt; max allowed total token count for the model , then …</a:t>
            </a:r>
          </a:p>
          <a:p>
            <a:pPr marL="457200" lvl="1" indent="0">
              <a:buNone/>
            </a:pPr>
            <a:r>
              <a:rPr lang="en-US" dirty="0"/>
              <a:t>Drop older conversation item and corresponding context documents, until above condition is not true 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Developers' questions </a:t>
            </a:r>
          </a:p>
          <a:p>
            <a:r>
              <a:rPr lang="en-US" dirty="0"/>
              <a:t>Can I run chatgpt on my PC -&gt;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r>
              <a:rPr lang="en-US" dirty="0"/>
              <a:t>Can I access it as </a:t>
            </a:r>
            <a:br>
              <a:rPr lang="en-US" dirty="0"/>
            </a:br>
            <a:r>
              <a:rPr lang="en-US" dirty="0"/>
              <a:t>an api service?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r>
              <a:rPr lang="en-US" dirty="0"/>
              <a:t>Can make a clone of the model, </a:t>
            </a:r>
            <a:br>
              <a:rPr lang="en-US" dirty="0"/>
            </a:br>
            <a:r>
              <a:rPr lang="en-US" dirty="0"/>
              <a:t>and train (fine-tune) it, </a:t>
            </a:r>
            <a:br>
              <a:rPr lang="en-US" dirty="0"/>
            </a:br>
            <a:r>
              <a:rPr lang="en-US" dirty="0"/>
              <a:t>so that it can reply about </a:t>
            </a:r>
            <a:br>
              <a:rPr lang="en-US" dirty="0"/>
            </a:br>
            <a:r>
              <a:rPr lang="en-US" dirty="0"/>
              <a:t>my domain specific data ? -&gt; </a:t>
            </a:r>
            <a:r>
              <a:rPr lang="en-US" dirty="0">
                <a:solidFill>
                  <a:srgbClr val="FF0000"/>
                </a:solidFill>
              </a:rPr>
              <a:t>Ni</a:t>
            </a:r>
          </a:p>
          <a:p>
            <a:r>
              <a:rPr lang="en-US" dirty="0"/>
              <a:t>If fine tuning is not an option, is there another way to have it answer about my domain specific data ? -&gt;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endParaRPr lang="en-US" dirty="0"/>
          </a:p>
          <a:p>
            <a:r>
              <a:rPr lang="en-US" i="1" dirty="0"/>
              <a:t>This talk will elaborate on the last question</a:t>
            </a:r>
          </a:p>
          <a:p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November 30, 2022</a:t>
            </a:r>
            <a:endParaRPr lang="it-IT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C16EB108-621A-47DB-4530-67A0B326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93" y="1380930"/>
            <a:ext cx="5287046" cy="297059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B035A-BBDD-CB6D-838B-6089F4BA2CF7}"/>
              </a:ext>
            </a:extLst>
          </p:cNvPr>
          <p:cNvSpPr txBox="1"/>
          <p:nvPr/>
        </p:nvSpPr>
        <p:spPr>
          <a:xfrm>
            <a:off x="5542384" y="86144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u="sng" dirty="0"/>
              <a:t>https://chat.openai.com</a:t>
            </a:r>
          </a:p>
        </p:txBody>
      </p:sp>
    </p:spTree>
    <p:extLst>
      <p:ext uri="{BB962C8B-B14F-4D97-AF65-F5344CB8AC3E}">
        <p14:creationId xmlns:p14="http://schemas.microsoft.com/office/powerpoint/2010/main" val="930085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E515-AE5C-9A6B-99F6-2E2FD10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74D39-7CFD-8D36-365C-0EC3BBC1EDD9}"/>
              </a:ext>
            </a:extLst>
          </p:cNvPr>
          <p:cNvSpPr/>
          <p:nvPr/>
        </p:nvSpPr>
        <p:spPr>
          <a:xfrm>
            <a:off x="763398" y="2298583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23A0C-9D7D-6D11-9226-22552D1BA5B1}"/>
              </a:ext>
            </a:extLst>
          </p:cNvPr>
          <p:cNvSpPr/>
          <p:nvPr/>
        </p:nvSpPr>
        <p:spPr>
          <a:xfrm>
            <a:off x="1863754" y="2298583"/>
            <a:ext cx="8161090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22A806F8-DF3C-B54A-01EA-CD81C098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67" y="2487641"/>
            <a:ext cx="1622965" cy="1622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DDFD1-D19E-1A16-3F34-CA117F157F94}"/>
              </a:ext>
            </a:extLst>
          </p:cNvPr>
          <p:cNvSpPr txBox="1"/>
          <p:nvPr/>
        </p:nvSpPr>
        <p:spPr>
          <a:xfrm>
            <a:off x="125217" y="1442833"/>
            <a:ext cx="184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UI : </a:t>
            </a:r>
            <a:br>
              <a:rPr lang="en-US" dirty="0"/>
            </a:br>
            <a:r>
              <a:rPr lang="en-US" dirty="0"/>
              <a:t>JS / Windows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C44B1-84FE-7184-D7BE-7D0FCD50E930}"/>
              </a:ext>
            </a:extLst>
          </p:cNvPr>
          <p:cNvSpPr txBox="1"/>
          <p:nvPr/>
        </p:nvSpPr>
        <p:spPr>
          <a:xfrm>
            <a:off x="3997288" y="1442833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backend : </a:t>
            </a:r>
            <a:br>
              <a:rPr lang="en-US" dirty="0"/>
            </a:br>
            <a:r>
              <a:rPr lang="en-US" dirty="0" err="1"/>
              <a:t>RestApi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/</a:t>
            </a:r>
            <a:r>
              <a:rPr lang="en-US" dirty="0" err="1"/>
              <a:t>GraphQl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F09C29-56BC-317E-9375-D7216FB04989}"/>
              </a:ext>
            </a:extLst>
          </p:cNvPr>
          <p:cNvCxnSpPr>
            <a:cxnSpLocks/>
          </p:cNvCxnSpPr>
          <p:nvPr/>
        </p:nvCxnSpPr>
        <p:spPr>
          <a:xfrm>
            <a:off x="2167156" y="3405930"/>
            <a:ext cx="77066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8C5D5-647F-9235-AACC-57E7C1283DD1}"/>
              </a:ext>
            </a:extLst>
          </p:cNvPr>
          <p:cNvCxnSpPr>
            <a:cxnSpLocks/>
          </p:cNvCxnSpPr>
          <p:nvPr/>
        </p:nvCxnSpPr>
        <p:spPr>
          <a:xfrm>
            <a:off x="2123605" y="3558330"/>
            <a:ext cx="7706686" cy="0"/>
          </a:xfrm>
          <a:prstGeom prst="straightConnector1">
            <a:avLst/>
          </a:prstGeom>
          <a:ln w="635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81D6187-267F-63C5-928A-4EA4D512B674}"/>
              </a:ext>
            </a:extLst>
          </p:cNvPr>
          <p:cNvSpPr/>
          <p:nvPr/>
        </p:nvSpPr>
        <p:spPr>
          <a:xfrm>
            <a:off x="4412824" y="3178718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132BF735-C40B-4596-09A8-B5ADAD369775}"/>
              </a:ext>
            </a:extLst>
          </p:cNvPr>
          <p:cNvSpPr/>
          <p:nvPr/>
        </p:nvSpPr>
        <p:spPr>
          <a:xfrm>
            <a:off x="3971030" y="5007976"/>
            <a:ext cx="2920482" cy="612648"/>
          </a:xfrm>
          <a:prstGeom prst="borderCallout1">
            <a:avLst>
              <a:gd name="adj1" fmla="val -6693"/>
              <a:gd name="adj2" fmla="val 44344"/>
              <a:gd name="adj3" fmla="val -178810"/>
              <a:gd name="adj4" fmla="val 296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Conversation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load conversation by conversation Id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store new conversation iteration 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769AEAA-44E8-6F3A-5AA4-B912AB471845}"/>
              </a:ext>
            </a:extLst>
          </p:cNvPr>
          <p:cNvSpPr/>
          <p:nvPr/>
        </p:nvSpPr>
        <p:spPr>
          <a:xfrm>
            <a:off x="6664518" y="5466700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2F17236-51D7-8BE6-2F88-CF4CB61D0B91}"/>
              </a:ext>
            </a:extLst>
          </p:cNvPr>
          <p:cNvSpPr/>
          <p:nvPr/>
        </p:nvSpPr>
        <p:spPr>
          <a:xfrm>
            <a:off x="5588575" y="3178717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0159E8F-A709-B8E4-C177-B1937A317B56}"/>
              </a:ext>
            </a:extLst>
          </p:cNvPr>
          <p:cNvSpPr/>
          <p:nvPr/>
        </p:nvSpPr>
        <p:spPr>
          <a:xfrm>
            <a:off x="5661477" y="667492"/>
            <a:ext cx="2920482" cy="720762"/>
          </a:xfrm>
          <a:prstGeom prst="borderCallout1">
            <a:avLst>
              <a:gd name="adj1" fmla="val 106703"/>
              <a:gd name="adj2" fmla="val 28076"/>
              <a:gd name="adj3" fmla="val 335289"/>
              <a:gd name="adj4" fmla="val 476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add relevant context documents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as user messages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F6E2DF6-2140-3E08-F30A-EFCB68064D77}"/>
              </a:ext>
            </a:extLst>
          </p:cNvPr>
          <p:cNvSpPr/>
          <p:nvPr/>
        </p:nvSpPr>
        <p:spPr>
          <a:xfrm>
            <a:off x="3277728" y="3166871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91E6820-D9F4-0226-200F-24FD86696192}"/>
              </a:ext>
            </a:extLst>
          </p:cNvPr>
          <p:cNvSpPr/>
          <p:nvPr/>
        </p:nvSpPr>
        <p:spPr>
          <a:xfrm>
            <a:off x="748194" y="5117135"/>
            <a:ext cx="2920482" cy="835796"/>
          </a:xfrm>
          <a:prstGeom prst="borderCallout1">
            <a:avLst>
              <a:gd name="adj1" fmla="val -2572"/>
              <a:gd name="adj2" fmla="val 58759"/>
              <a:gd name="adj3" fmla="val -152331"/>
              <a:gd name="adj4" fmla="val 926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Translator manager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convert to desired language and detect user language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Out</a:t>
            </a:r>
            <a:r>
              <a:rPr lang="en-US" sz="1200" dirty="0">
                <a:solidFill>
                  <a:schemeClr val="tx1"/>
                </a:solidFill>
              </a:rPr>
              <a:t>: Convert ai response to user language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D9AA6B0-B7CD-279D-0F5D-F6D50517263A}"/>
              </a:ext>
            </a:extLst>
          </p:cNvPr>
          <p:cNvSpPr/>
          <p:nvPr/>
        </p:nvSpPr>
        <p:spPr>
          <a:xfrm>
            <a:off x="8795365" y="165620"/>
            <a:ext cx="2920482" cy="612648"/>
          </a:xfrm>
          <a:prstGeom prst="borderCallout1">
            <a:avLst>
              <a:gd name="adj1" fmla="val 109896"/>
              <a:gd name="adj2" fmla="val 86294"/>
              <a:gd name="adj3" fmla="val 481798"/>
              <a:gd name="adj4" fmla="val 19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Max tokens guard</a:t>
            </a:r>
            <a:r>
              <a:rPr lang="en-US" sz="1200" dirty="0">
                <a:solidFill>
                  <a:schemeClr val="tx1"/>
                </a:solidFill>
              </a:rPr>
              <a:t> 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Keep tokens count in input message "under control"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E91E229-C519-7DCC-0F67-C6F99C798DAA}"/>
              </a:ext>
            </a:extLst>
          </p:cNvPr>
          <p:cNvSpPr/>
          <p:nvPr/>
        </p:nvSpPr>
        <p:spPr>
          <a:xfrm>
            <a:off x="7745721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40B378-CDDF-5A78-EF70-608436ABB6D2}"/>
              </a:ext>
            </a:extLst>
          </p:cNvPr>
          <p:cNvSpPr/>
          <p:nvPr/>
        </p:nvSpPr>
        <p:spPr>
          <a:xfrm>
            <a:off x="6696078" y="3166869"/>
            <a:ext cx="662474" cy="625151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9707F16-2351-95FC-7077-7F509755ADED}"/>
              </a:ext>
            </a:extLst>
          </p:cNvPr>
          <p:cNvSpPr/>
          <p:nvPr/>
        </p:nvSpPr>
        <p:spPr>
          <a:xfrm>
            <a:off x="7823162" y="4898134"/>
            <a:ext cx="2920482" cy="1269583"/>
          </a:xfrm>
          <a:prstGeom prst="borderCallout1">
            <a:avLst>
              <a:gd name="adj1" fmla="val -7252"/>
              <a:gd name="adj2" fmla="val 18867"/>
              <a:gd name="adj3" fmla="val -81325"/>
              <a:gd name="adj4" fmla="val -622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Change topic detector 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In</a:t>
            </a:r>
            <a:r>
              <a:rPr lang="en-US" sz="1200" dirty="0">
                <a:solidFill>
                  <a:schemeClr val="tx1"/>
                </a:solidFill>
              </a:rPr>
              <a:t>: If the user has changed topic, push to the execution context this information, so that </a:t>
            </a:r>
            <a:r>
              <a:rPr lang="en-US" sz="1200" b="1" i="1" dirty="0">
                <a:solidFill>
                  <a:schemeClr val="tx1"/>
                </a:solidFill>
              </a:rPr>
              <a:t>Context provider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middleware and </a:t>
            </a:r>
            <a:r>
              <a:rPr lang="en-US" sz="1200" b="1" dirty="0">
                <a:solidFill>
                  <a:schemeClr val="tx1"/>
                </a:solidFill>
              </a:rPr>
              <a:t>Conversation manager</a:t>
            </a:r>
            <a:r>
              <a:rPr lang="en-US" sz="1200" dirty="0">
                <a:solidFill>
                  <a:schemeClr val="tx1"/>
                </a:solidFill>
              </a:rPr>
              <a:t> middleware act accordingly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5547E6D-06A2-2BC9-855A-05B9451F6A76}"/>
              </a:ext>
            </a:extLst>
          </p:cNvPr>
          <p:cNvSpPr/>
          <p:nvPr/>
        </p:nvSpPr>
        <p:spPr>
          <a:xfrm>
            <a:off x="5204277" y="151749"/>
            <a:ext cx="914400" cy="6126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45076EC-8B65-B19E-7247-934D09C71076}"/>
              </a:ext>
            </a:extLst>
          </p:cNvPr>
          <p:cNvSpPr/>
          <p:nvPr/>
        </p:nvSpPr>
        <p:spPr>
          <a:xfrm>
            <a:off x="8795365" y="3178718"/>
            <a:ext cx="662474" cy="625151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5A0E5DB2-38E4-7ACA-0F40-09255FD80CC1}"/>
              </a:ext>
            </a:extLst>
          </p:cNvPr>
          <p:cNvSpPr/>
          <p:nvPr/>
        </p:nvSpPr>
        <p:spPr>
          <a:xfrm>
            <a:off x="8775726" y="1118538"/>
            <a:ext cx="1460241" cy="724549"/>
          </a:xfrm>
          <a:prstGeom prst="borderCallout1">
            <a:avLst>
              <a:gd name="adj1" fmla="val 105979"/>
              <a:gd name="adj2" fmla="val 20401"/>
              <a:gd name="adj3" fmla="val 267434"/>
              <a:gd name="adj4" fmla="val -307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System message provider  </a:t>
            </a:r>
            <a:r>
              <a:rPr lang="en-US" sz="1200" dirty="0">
                <a:solidFill>
                  <a:schemeClr val="tx1"/>
                </a:solidFill>
              </a:rPr>
              <a:t>middleware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7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A32B-DDCD-6BBC-FCB6-6E476EAC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 and Hear with your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03BC-2787-2102-7978-4BED3731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Azure speech-to-text and text-to-speech on top in our client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24EE-A849-C27D-908A-6933A4776032}"/>
              </a:ext>
            </a:extLst>
          </p:cNvPr>
          <p:cNvSpPr/>
          <p:nvPr/>
        </p:nvSpPr>
        <p:spPr>
          <a:xfrm>
            <a:off x="3049586" y="3329149"/>
            <a:ext cx="889233" cy="2214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C6EBB-6F38-C599-9C0D-FAD9D8CBF758}"/>
              </a:ext>
            </a:extLst>
          </p:cNvPr>
          <p:cNvSpPr/>
          <p:nvPr/>
        </p:nvSpPr>
        <p:spPr>
          <a:xfrm>
            <a:off x="4165568" y="3329149"/>
            <a:ext cx="5618096" cy="221469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ompany&#10;&#10;Description automatically generated">
            <a:extLst>
              <a:ext uri="{FF2B5EF4-FFF2-40B4-BE49-F238E27FC236}">
                <a16:creationId xmlns:a16="http://schemas.microsoft.com/office/drawing/2014/main" id="{B8155586-73FF-9792-DF4F-58B87C55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88" y="3518207"/>
            <a:ext cx="1622965" cy="16229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6B583B-7FB8-35F6-1B22-6CD41F35E689}"/>
              </a:ext>
            </a:extLst>
          </p:cNvPr>
          <p:cNvSpPr/>
          <p:nvPr/>
        </p:nvSpPr>
        <p:spPr>
          <a:xfrm>
            <a:off x="1655710" y="3329149"/>
            <a:ext cx="889233" cy="2214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545F4C-9F06-B9AE-0064-64215AFF7B04}"/>
              </a:ext>
            </a:extLst>
          </p:cNvPr>
          <p:cNvSpPr/>
          <p:nvPr/>
        </p:nvSpPr>
        <p:spPr>
          <a:xfrm>
            <a:off x="2407713" y="378991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94B00E6C-2380-0CC4-9F37-C5343E4A1D59}"/>
              </a:ext>
            </a:extLst>
          </p:cNvPr>
          <p:cNvSpPr/>
          <p:nvPr/>
        </p:nvSpPr>
        <p:spPr>
          <a:xfrm>
            <a:off x="3142988" y="2133863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736"/>
              <a:gd name="adj6" fmla="val -37028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speech-to-text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0435D030-C177-DF7E-B14D-46D1D207A10D}"/>
              </a:ext>
            </a:extLst>
          </p:cNvPr>
          <p:cNvSpPr/>
          <p:nvPr/>
        </p:nvSpPr>
        <p:spPr>
          <a:xfrm>
            <a:off x="3318231" y="5857161"/>
            <a:ext cx="1274776" cy="61264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3639"/>
              <a:gd name="adj6" fmla="val -4480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Text-to-speech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C8FAF-C141-F02A-B167-7F4D3DB59953}"/>
              </a:ext>
            </a:extLst>
          </p:cNvPr>
          <p:cNvSpPr/>
          <p:nvPr/>
        </p:nvSpPr>
        <p:spPr>
          <a:xfrm rot="10800000">
            <a:off x="2372576" y="4473567"/>
            <a:ext cx="978408" cy="484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EBC3-A040-4B7D-F99B-77F863B885E2}"/>
              </a:ext>
            </a:extLst>
          </p:cNvPr>
          <p:cNvSpPr txBox="1"/>
          <p:nvPr/>
        </p:nvSpPr>
        <p:spPr>
          <a:xfrm>
            <a:off x="1240853" y="607934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on UI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0AA39-FC85-130B-BC57-B224B20DEB30}"/>
              </a:ext>
            </a:extLst>
          </p:cNvPr>
          <p:cNvCxnSpPr>
            <a:cxnSpLocks/>
          </p:cNvCxnSpPr>
          <p:nvPr/>
        </p:nvCxnSpPr>
        <p:spPr>
          <a:xfrm>
            <a:off x="4417764" y="4299028"/>
            <a:ext cx="4969124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B3C38-7F56-ADD0-FBAA-C050479E5594}"/>
              </a:ext>
            </a:extLst>
          </p:cNvPr>
          <p:cNvCxnSpPr>
            <a:cxnSpLocks/>
          </p:cNvCxnSpPr>
          <p:nvPr/>
        </p:nvCxnSpPr>
        <p:spPr>
          <a:xfrm>
            <a:off x="4417764" y="4744505"/>
            <a:ext cx="4935556" cy="0"/>
          </a:xfrm>
          <a:prstGeom prst="straightConnector1">
            <a:avLst/>
          </a:prstGeom>
          <a:ln w="1270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0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6D2-7581-C394-0A89-20FC759C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61FE-F006-CDE0-285E-C18DB019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240"/>
            <a:ext cx="10515600" cy="4874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EFCAD-F3DA-BED4-A3F0-C4081F67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2" y="1493240"/>
            <a:ext cx="7648104" cy="48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51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54B7-1571-3F3C-FDD8-81008133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3086-3BE7-4D9A-84EB-2739C05A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No-Code experience to develop "your domain expert chatbot using azure open.ai" </a:t>
            </a:r>
          </a:p>
          <a:p>
            <a:endParaRPr lang="en-US" dirty="0"/>
          </a:p>
          <a:p>
            <a:r>
              <a:rPr lang="en-US" dirty="0"/>
              <a:t>Exposed as an api extension of competition-chat 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YOUR_RESOURCE_NAME/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openai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/deployments/YOUR_DEPLOYMENT_NAME/</a:t>
            </a:r>
            <a:r>
              <a:rPr lang="en-US" b="1" i="0" dirty="0">
                <a:solidFill>
                  <a:srgbClr val="161616"/>
                </a:solidFill>
                <a:effectLst/>
                <a:latin typeface="SFMono-Regular"/>
              </a:rPr>
              <a:t>extensions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/chat/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completions?api-version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=.. </a:t>
            </a:r>
          </a:p>
          <a:p>
            <a:r>
              <a:rPr lang="en-US" dirty="0"/>
              <a:t>Document upload </a:t>
            </a:r>
          </a:p>
          <a:p>
            <a:pPr lvl="1"/>
            <a:r>
              <a:rPr lang="en-US" dirty="0"/>
              <a:t>Automatic conversion of html, pdf, word, </a:t>
            </a:r>
            <a:r>
              <a:rPr lang="en-US" dirty="0" err="1"/>
              <a:t>etc</a:t>
            </a:r>
            <a:r>
              <a:rPr lang="en-US" dirty="0"/>
              <a:t> .. files to text files</a:t>
            </a:r>
          </a:p>
          <a:p>
            <a:pPr lvl="1"/>
            <a:r>
              <a:rPr lang="en-US" dirty="0"/>
              <a:t>Splitting of docs is still under your responsibility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2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EB9-F952-1F10-3ADD-9FBBF26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OpenAI on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00B6-4724-2D7E-4574-74598088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storage account where documents are uploaded</a:t>
            </a:r>
          </a:p>
          <a:p>
            <a:r>
              <a:rPr lang="en-US" dirty="0"/>
              <a:t>Requires an Azure Cognitive Search index</a:t>
            </a:r>
          </a:p>
          <a:p>
            <a:pPr lvl="1"/>
            <a:r>
              <a:rPr lang="en-US" i="1" dirty="0"/>
              <a:t>Recently vector search (cosine proximity) has been made available</a:t>
            </a:r>
          </a:p>
          <a:p>
            <a:pPr lvl="1"/>
            <a:r>
              <a:rPr lang="en-US" i="1" dirty="0"/>
              <a:t>Recently a persistent storage for conversation con be used (Cosmo </a:t>
            </a:r>
            <a:r>
              <a:rPr lang="en-US" i="1" dirty="0" err="1"/>
              <a:t>db</a:t>
            </a:r>
            <a:r>
              <a:rPr lang="en-US" i="1" dirty="0"/>
              <a:t>)</a:t>
            </a:r>
          </a:p>
          <a:p>
            <a:r>
              <a:rPr lang="en-US" dirty="0"/>
              <a:t>One quick deployment as an Azure web app</a:t>
            </a:r>
          </a:p>
          <a:p>
            <a:pPr lvl="1"/>
            <a:r>
              <a:rPr lang="en-US" dirty="0">
                <a:hlinkClick r:id="rId2"/>
              </a:rPr>
              <a:t>https://github.com/microsoft/sample-app-aoai-chatGPT</a:t>
            </a:r>
            <a:r>
              <a:rPr lang="en-US" dirty="0"/>
              <a:t> (Python code)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380A-5264-55BA-1F11-AF322B2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 </a:t>
            </a:r>
            <a:r>
              <a:rPr lang="en-US"/>
              <a:t>Semantic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FCC0-BE04-32CE-D5E0-1414A670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libraries in Python, Java and Net that abstract to a certain degree </a:t>
            </a:r>
          </a:p>
          <a:p>
            <a:pPr lvl="1"/>
            <a:r>
              <a:rPr lang="en-US" dirty="0"/>
              <a:t>Interaction with LLM</a:t>
            </a:r>
          </a:p>
          <a:p>
            <a:pPr lvl="1"/>
            <a:r>
              <a:rPr lang="en-US" dirty="0"/>
              <a:t>Conversation management</a:t>
            </a:r>
          </a:p>
          <a:p>
            <a:pPr lvl="1"/>
            <a:r>
              <a:rPr lang="en-US" dirty="0"/>
              <a:t>Text splitting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 .. </a:t>
            </a:r>
          </a:p>
        </p:txBody>
      </p:sp>
    </p:spTree>
    <p:extLst>
      <p:ext uri="{BB962C8B-B14F-4D97-AF65-F5344CB8AC3E}">
        <p14:creationId xmlns:p14="http://schemas.microsoft.com/office/powerpoint/2010/main" val="82699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310-4C4A-9F13-34B0-7D3A00C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Ad-hoc or out of the shelf solution, or in between (MS Semantic 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6467-3C14-1B90-9C21-74370B96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however now you know what is under the cover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Token limits</a:t>
            </a:r>
          </a:p>
          <a:p>
            <a:pPr lvl="1"/>
            <a:r>
              <a:rPr lang="en-US" dirty="0"/>
              <a:t>etc..</a:t>
            </a:r>
          </a:p>
          <a:p>
            <a:r>
              <a:rPr lang="en-US" dirty="0"/>
              <a:t>So that you have the knowledge to take the right decision</a:t>
            </a:r>
          </a:p>
          <a:p>
            <a:r>
              <a:rPr lang="en-US" dirty="0"/>
              <a:t>And this stuff applies to other LLM as well (e.g. Llama2)</a:t>
            </a:r>
          </a:p>
        </p:txBody>
      </p:sp>
    </p:spTree>
    <p:extLst>
      <p:ext uri="{BB962C8B-B14F-4D97-AF65-F5344CB8AC3E}">
        <p14:creationId xmlns:p14="http://schemas.microsoft.com/office/powerpoint/2010/main" val="2373690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8000" b="1" dirty="0"/>
              <a:t>Thank </a:t>
            </a:r>
            <a:r>
              <a:rPr lang="it-IT" sz="8000" b="1" dirty="0" err="1"/>
              <a:t>You</a:t>
            </a:r>
            <a:r>
              <a:rPr lang="it-IT" sz="8000" b="1" dirty="0"/>
              <a:t>!!!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9A5F3-AB92-8CF2-CF12-93C33D5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dirty="0"/>
              <a:t>It's a "brand" : not only text but also images, (dalle-2, whisper)</a:t>
            </a:r>
          </a:p>
          <a:p>
            <a:r>
              <a:rPr lang="en-US" dirty="0"/>
              <a:t>All models are offered as api only, its a black box.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DC49B-7BD1-DC9B-953F-C87FE05E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OpenAI GPT history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DDFF54-D7B0-CA33-FFAF-58640E7620C6}"/>
              </a:ext>
            </a:extLst>
          </p:cNvPr>
          <p:cNvCxnSpPr/>
          <p:nvPr/>
        </p:nvCxnSpPr>
        <p:spPr>
          <a:xfrm flipV="1">
            <a:off x="391907" y="4393161"/>
            <a:ext cx="10936941" cy="13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349162E-0EBA-7455-BEFD-2CE005044F08}"/>
              </a:ext>
            </a:extLst>
          </p:cNvPr>
          <p:cNvSpPr/>
          <p:nvPr/>
        </p:nvSpPr>
        <p:spPr>
          <a:xfrm>
            <a:off x="1335442" y="3145946"/>
            <a:ext cx="1333500" cy="558800"/>
          </a:xfrm>
          <a:custGeom>
            <a:avLst/>
            <a:gdLst>
              <a:gd name="connsiteX0" fmla="*/ 0 w 1333500"/>
              <a:gd name="connsiteY0" fmla="*/ 0 h 558800"/>
              <a:gd name="connsiteX1" fmla="*/ 431165 w 1333500"/>
              <a:gd name="connsiteY1" fmla="*/ 0 h 558800"/>
              <a:gd name="connsiteX2" fmla="*/ 835660 w 1333500"/>
              <a:gd name="connsiteY2" fmla="*/ 0 h 558800"/>
              <a:gd name="connsiteX3" fmla="*/ 1333500 w 1333500"/>
              <a:gd name="connsiteY3" fmla="*/ 0 h 558800"/>
              <a:gd name="connsiteX4" fmla="*/ 1333500 w 1333500"/>
              <a:gd name="connsiteY4" fmla="*/ 558800 h 558800"/>
              <a:gd name="connsiteX5" fmla="*/ 915670 w 1333500"/>
              <a:gd name="connsiteY5" fmla="*/ 558800 h 558800"/>
              <a:gd name="connsiteX6" fmla="*/ 444500 w 1333500"/>
              <a:gd name="connsiteY6" fmla="*/ 558800 h 558800"/>
              <a:gd name="connsiteX7" fmla="*/ 0 w 1333500"/>
              <a:gd name="connsiteY7" fmla="*/ 558800 h 558800"/>
              <a:gd name="connsiteX8" fmla="*/ 0 w 1333500"/>
              <a:gd name="connsiteY8" fmla="*/ 0 h 558800"/>
              <a:gd name="connsiteX0" fmla="*/ -111121 w 1333500"/>
              <a:gd name="connsiteY0" fmla="*/ 104775 h 558800"/>
              <a:gd name="connsiteX1" fmla="*/ -333244 w 1333500"/>
              <a:gd name="connsiteY1" fmla="*/ 532195 h 558800"/>
              <a:gd name="connsiteX2" fmla="*/ -549081 w 1333500"/>
              <a:gd name="connsiteY2" fmla="*/ 947518 h 558800"/>
              <a:gd name="connsiteX3" fmla="*/ -739772 w 1333500"/>
              <a:gd name="connsiteY3" fmla="*/ 1314454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558800" extrusionOk="0">
                <a:moveTo>
                  <a:pt x="0" y="0"/>
                </a:moveTo>
                <a:cubicBezTo>
                  <a:pt x="119955" y="-9516"/>
                  <a:pt x="257489" y="48996"/>
                  <a:pt x="431165" y="0"/>
                </a:cubicBezTo>
                <a:cubicBezTo>
                  <a:pt x="604841" y="-48996"/>
                  <a:pt x="661194" y="11171"/>
                  <a:pt x="835660" y="0"/>
                </a:cubicBezTo>
                <a:cubicBezTo>
                  <a:pt x="1010126" y="-11171"/>
                  <a:pt x="1230436" y="10239"/>
                  <a:pt x="1333500" y="0"/>
                </a:cubicBezTo>
                <a:cubicBezTo>
                  <a:pt x="1372647" y="117237"/>
                  <a:pt x="1285916" y="431522"/>
                  <a:pt x="1333500" y="558800"/>
                </a:cubicBezTo>
                <a:cubicBezTo>
                  <a:pt x="1191267" y="586919"/>
                  <a:pt x="1118644" y="523722"/>
                  <a:pt x="915670" y="558800"/>
                </a:cubicBezTo>
                <a:cubicBezTo>
                  <a:pt x="712696" y="593878"/>
                  <a:pt x="634338" y="519698"/>
                  <a:pt x="444500" y="558800"/>
                </a:cubicBezTo>
                <a:cubicBezTo>
                  <a:pt x="254662" y="597902"/>
                  <a:pt x="148948" y="507045"/>
                  <a:pt x="0" y="558800"/>
                </a:cubicBezTo>
                <a:cubicBezTo>
                  <a:pt x="-44229" y="413778"/>
                  <a:pt x="30445" y="179332"/>
                  <a:pt x="0" y="0"/>
                </a:cubicBezTo>
                <a:close/>
              </a:path>
              <a:path w="1333500" h="558800" fill="none" extrusionOk="0">
                <a:moveTo>
                  <a:pt x="-111121" y="104775"/>
                </a:moveTo>
                <a:cubicBezTo>
                  <a:pt x="-123877" y="229623"/>
                  <a:pt x="-261825" y="320079"/>
                  <a:pt x="-333244" y="532195"/>
                </a:cubicBezTo>
                <a:cubicBezTo>
                  <a:pt x="-404663" y="744310"/>
                  <a:pt x="-469383" y="745689"/>
                  <a:pt x="-549081" y="947518"/>
                </a:cubicBezTo>
                <a:cubicBezTo>
                  <a:pt x="-628779" y="1149347"/>
                  <a:pt x="-703565" y="1138332"/>
                  <a:pt x="-739772" y="131445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8750"/>
                      <a:gd name="adj2" fmla="val -8333"/>
                      <a:gd name="adj3" fmla="val 235228"/>
                      <a:gd name="adj4" fmla="val -5547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June </a:t>
            </a:r>
            <a:r>
              <a:rPr lang="en-US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FF0B9BD-1843-EC6C-242A-575EC6686C52}"/>
              </a:ext>
            </a:extLst>
          </p:cNvPr>
          <p:cNvSpPr/>
          <p:nvPr/>
        </p:nvSpPr>
        <p:spPr>
          <a:xfrm>
            <a:off x="2521304" y="4953222"/>
            <a:ext cx="2452688" cy="1193799"/>
          </a:xfrm>
          <a:custGeom>
            <a:avLst/>
            <a:gdLst>
              <a:gd name="connsiteX0" fmla="*/ 0 w 2452688"/>
              <a:gd name="connsiteY0" fmla="*/ 0 h 1193799"/>
              <a:gd name="connsiteX1" fmla="*/ 539591 w 2452688"/>
              <a:gd name="connsiteY1" fmla="*/ 0 h 1193799"/>
              <a:gd name="connsiteX2" fmla="*/ 956548 w 2452688"/>
              <a:gd name="connsiteY2" fmla="*/ 0 h 1193799"/>
              <a:gd name="connsiteX3" fmla="*/ 1373505 w 2452688"/>
              <a:gd name="connsiteY3" fmla="*/ 0 h 1193799"/>
              <a:gd name="connsiteX4" fmla="*/ 1864043 w 2452688"/>
              <a:gd name="connsiteY4" fmla="*/ 0 h 1193799"/>
              <a:gd name="connsiteX5" fmla="*/ 2452688 w 2452688"/>
              <a:gd name="connsiteY5" fmla="*/ 0 h 1193799"/>
              <a:gd name="connsiteX6" fmla="*/ 2452688 w 2452688"/>
              <a:gd name="connsiteY6" fmla="*/ 573024 h 1193799"/>
              <a:gd name="connsiteX7" fmla="*/ 2452688 w 2452688"/>
              <a:gd name="connsiteY7" fmla="*/ 1193799 h 1193799"/>
              <a:gd name="connsiteX8" fmla="*/ 2011204 w 2452688"/>
              <a:gd name="connsiteY8" fmla="*/ 1193799 h 1193799"/>
              <a:gd name="connsiteX9" fmla="*/ 1471613 w 2452688"/>
              <a:gd name="connsiteY9" fmla="*/ 1193799 h 1193799"/>
              <a:gd name="connsiteX10" fmla="*/ 981075 w 2452688"/>
              <a:gd name="connsiteY10" fmla="*/ 1193799 h 1193799"/>
              <a:gd name="connsiteX11" fmla="*/ 441484 w 2452688"/>
              <a:gd name="connsiteY11" fmla="*/ 1193799 h 1193799"/>
              <a:gd name="connsiteX12" fmla="*/ 0 w 2452688"/>
              <a:gd name="connsiteY12" fmla="*/ 1193799 h 1193799"/>
              <a:gd name="connsiteX13" fmla="*/ 0 w 2452688"/>
              <a:gd name="connsiteY13" fmla="*/ 620775 h 1193799"/>
              <a:gd name="connsiteX14" fmla="*/ 0 w 2452688"/>
              <a:gd name="connsiteY14" fmla="*/ 0 h 1193799"/>
              <a:gd name="connsiteX0" fmla="*/ 1172949 w 2452688"/>
              <a:gd name="connsiteY0" fmla="*/ 23088 h 1193799"/>
              <a:gd name="connsiteX1" fmla="*/ 1237013 w 2452688"/>
              <a:gd name="connsiteY1" fmla="*/ -475789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2688" h="1193799" extrusionOk="0">
                <a:moveTo>
                  <a:pt x="0" y="0"/>
                </a:moveTo>
                <a:cubicBezTo>
                  <a:pt x="243965" y="-64620"/>
                  <a:pt x="401514" y="31812"/>
                  <a:pt x="539591" y="0"/>
                </a:cubicBezTo>
                <a:cubicBezTo>
                  <a:pt x="677668" y="-31812"/>
                  <a:pt x="850874" y="19511"/>
                  <a:pt x="956548" y="0"/>
                </a:cubicBezTo>
                <a:cubicBezTo>
                  <a:pt x="1062222" y="-19511"/>
                  <a:pt x="1169662" y="44859"/>
                  <a:pt x="1373505" y="0"/>
                </a:cubicBezTo>
                <a:cubicBezTo>
                  <a:pt x="1577348" y="-44859"/>
                  <a:pt x="1635085" y="17445"/>
                  <a:pt x="1864043" y="0"/>
                </a:cubicBezTo>
                <a:cubicBezTo>
                  <a:pt x="2093001" y="-17445"/>
                  <a:pt x="2284352" y="31956"/>
                  <a:pt x="2452688" y="0"/>
                </a:cubicBezTo>
                <a:cubicBezTo>
                  <a:pt x="2482929" y="205607"/>
                  <a:pt x="2419703" y="398373"/>
                  <a:pt x="2452688" y="573024"/>
                </a:cubicBezTo>
                <a:cubicBezTo>
                  <a:pt x="2485673" y="747675"/>
                  <a:pt x="2434264" y="1036881"/>
                  <a:pt x="2452688" y="1193799"/>
                </a:cubicBezTo>
                <a:cubicBezTo>
                  <a:pt x="2273857" y="1241378"/>
                  <a:pt x="2128144" y="1163824"/>
                  <a:pt x="2011204" y="1193799"/>
                </a:cubicBezTo>
                <a:cubicBezTo>
                  <a:pt x="1894264" y="1223774"/>
                  <a:pt x="1687380" y="1187492"/>
                  <a:pt x="1471613" y="1193799"/>
                </a:cubicBezTo>
                <a:cubicBezTo>
                  <a:pt x="1255846" y="1200106"/>
                  <a:pt x="1214097" y="1148373"/>
                  <a:pt x="981075" y="1193799"/>
                </a:cubicBezTo>
                <a:cubicBezTo>
                  <a:pt x="748053" y="1239225"/>
                  <a:pt x="696011" y="1147279"/>
                  <a:pt x="441484" y="1193799"/>
                </a:cubicBezTo>
                <a:cubicBezTo>
                  <a:pt x="186957" y="1240319"/>
                  <a:pt x="139972" y="1166411"/>
                  <a:pt x="0" y="1193799"/>
                </a:cubicBezTo>
                <a:cubicBezTo>
                  <a:pt x="-12257" y="933266"/>
                  <a:pt x="60126" y="842161"/>
                  <a:pt x="0" y="620775"/>
                </a:cubicBezTo>
                <a:cubicBezTo>
                  <a:pt x="-60126" y="399389"/>
                  <a:pt x="54351" y="184104"/>
                  <a:pt x="0" y="0"/>
                </a:cubicBezTo>
                <a:close/>
              </a:path>
              <a:path w="2452688" h="1193799" fill="none" extrusionOk="0">
                <a:moveTo>
                  <a:pt x="1172949" y="23088"/>
                </a:moveTo>
                <a:cubicBezTo>
                  <a:pt x="1164133" y="-152646"/>
                  <a:pt x="1234684" y="-336231"/>
                  <a:pt x="1237013" y="-47578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76940149">
                  <a:prstGeom prst="borderCallout1">
                    <a:avLst>
                      <a:gd name="adj1" fmla="val 1934"/>
                      <a:gd name="adj2" fmla="val 47823"/>
                      <a:gd name="adj3" fmla="val -39855"/>
                      <a:gd name="adj4" fmla="val 504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 err="1">
                <a:solidFill>
                  <a:schemeClr val="tx1"/>
                </a:solidFill>
              </a:rPr>
              <a:t>InstructGPT</a:t>
            </a:r>
            <a:r>
              <a:rPr lang="en-US" dirty="0">
                <a:solidFill>
                  <a:schemeClr val="tx1"/>
                </a:solidFill>
              </a:rPr>
              <a:t> models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e.g. text-davinci-002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CBF7534-CA3B-0E04-F512-1EB22DF63812}"/>
              </a:ext>
            </a:extLst>
          </p:cNvPr>
          <p:cNvSpPr/>
          <p:nvPr/>
        </p:nvSpPr>
        <p:spPr>
          <a:xfrm>
            <a:off x="4859694" y="2806066"/>
            <a:ext cx="1905000" cy="935034"/>
          </a:xfrm>
          <a:custGeom>
            <a:avLst/>
            <a:gdLst>
              <a:gd name="connsiteX0" fmla="*/ 0 w 1905000"/>
              <a:gd name="connsiteY0" fmla="*/ 0 h 935034"/>
              <a:gd name="connsiteX1" fmla="*/ 419100 w 1905000"/>
              <a:gd name="connsiteY1" fmla="*/ 0 h 935034"/>
              <a:gd name="connsiteX2" fmla="*/ 857250 w 1905000"/>
              <a:gd name="connsiteY2" fmla="*/ 0 h 935034"/>
              <a:gd name="connsiteX3" fmla="*/ 1276350 w 1905000"/>
              <a:gd name="connsiteY3" fmla="*/ 0 h 935034"/>
              <a:gd name="connsiteX4" fmla="*/ 1905000 w 1905000"/>
              <a:gd name="connsiteY4" fmla="*/ 0 h 935034"/>
              <a:gd name="connsiteX5" fmla="*/ 1905000 w 1905000"/>
              <a:gd name="connsiteY5" fmla="*/ 476867 h 935034"/>
              <a:gd name="connsiteX6" fmla="*/ 1905000 w 1905000"/>
              <a:gd name="connsiteY6" fmla="*/ 935034 h 935034"/>
              <a:gd name="connsiteX7" fmla="*/ 1466850 w 1905000"/>
              <a:gd name="connsiteY7" fmla="*/ 935034 h 935034"/>
              <a:gd name="connsiteX8" fmla="*/ 952500 w 1905000"/>
              <a:gd name="connsiteY8" fmla="*/ 935034 h 935034"/>
              <a:gd name="connsiteX9" fmla="*/ 457200 w 1905000"/>
              <a:gd name="connsiteY9" fmla="*/ 935034 h 935034"/>
              <a:gd name="connsiteX10" fmla="*/ 0 w 1905000"/>
              <a:gd name="connsiteY10" fmla="*/ 935034 h 935034"/>
              <a:gd name="connsiteX11" fmla="*/ 0 w 1905000"/>
              <a:gd name="connsiteY11" fmla="*/ 458167 h 935034"/>
              <a:gd name="connsiteX12" fmla="*/ 0 w 1905000"/>
              <a:gd name="connsiteY12" fmla="*/ 0 h 935034"/>
              <a:gd name="connsiteX0" fmla="*/ 927106 w 1905000"/>
              <a:gd name="connsiteY0" fmla="*/ 1116318 h 935034"/>
              <a:gd name="connsiteX1" fmla="*/ 915080 w 1905000"/>
              <a:gd name="connsiteY1" fmla="*/ 1428592 h 935034"/>
              <a:gd name="connsiteX2" fmla="*/ 903980 w 1905000"/>
              <a:gd name="connsiteY2" fmla="*/ 1716844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935034" extrusionOk="0">
                <a:moveTo>
                  <a:pt x="0" y="0"/>
                </a:moveTo>
                <a:cubicBezTo>
                  <a:pt x="98256" y="-38653"/>
                  <a:pt x="300402" y="39227"/>
                  <a:pt x="419100" y="0"/>
                </a:cubicBezTo>
                <a:cubicBezTo>
                  <a:pt x="537798" y="-39227"/>
                  <a:pt x="747564" y="30918"/>
                  <a:pt x="857250" y="0"/>
                </a:cubicBezTo>
                <a:cubicBezTo>
                  <a:pt x="966936" y="-30918"/>
                  <a:pt x="1074177" y="40170"/>
                  <a:pt x="1276350" y="0"/>
                </a:cubicBezTo>
                <a:cubicBezTo>
                  <a:pt x="1478523" y="-40170"/>
                  <a:pt x="1655902" y="23633"/>
                  <a:pt x="1905000" y="0"/>
                </a:cubicBezTo>
                <a:cubicBezTo>
                  <a:pt x="1937459" y="160784"/>
                  <a:pt x="1869781" y="296009"/>
                  <a:pt x="1905000" y="476867"/>
                </a:cubicBezTo>
                <a:cubicBezTo>
                  <a:pt x="1940219" y="657725"/>
                  <a:pt x="1853641" y="795282"/>
                  <a:pt x="1905000" y="935034"/>
                </a:cubicBezTo>
                <a:cubicBezTo>
                  <a:pt x="1733516" y="951461"/>
                  <a:pt x="1593277" y="920944"/>
                  <a:pt x="1466850" y="935034"/>
                </a:cubicBezTo>
                <a:cubicBezTo>
                  <a:pt x="1340423" y="949124"/>
                  <a:pt x="1131761" y="897461"/>
                  <a:pt x="952500" y="935034"/>
                </a:cubicBezTo>
                <a:cubicBezTo>
                  <a:pt x="773239" y="972607"/>
                  <a:pt x="690800" y="913133"/>
                  <a:pt x="457200" y="935034"/>
                </a:cubicBezTo>
                <a:cubicBezTo>
                  <a:pt x="223600" y="956935"/>
                  <a:pt x="203246" y="892044"/>
                  <a:pt x="0" y="935034"/>
                </a:cubicBezTo>
                <a:cubicBezTo>
                  <a:pt x="-30698" y="789335"/>
                  <a:pt x="10995" y="589581"/>
                  <a:pt x="0" y="458167"/>
                </a:cubicBezTo>
                <a:cubicBezTo>
                  <a:pt x="-10995" y="326753"/>
                  <a:pt x="31200" y="137989"/>
                  <a:pt x="0" y="0"/>
                </a:cubicBezTo>
                <a:close/>
              </a:path>
              <a:path w="1905000" h="935034" fill="none" extrusionOk="0">
                <a:moveTo>
                  <a:pt x="927106" y="1116318"/>
                </a:moveTo>
                <a:cubicBezTo>
                  <a:pt x="954744" y="1258786"/>
                  <a:pt x="886560" y="1352478"/>
                  <a:pt x="915080" y="1428592"/>
                </a:cubicBezTo>
                <a:cubicBezTo>
                  <a:pt x="943601" y="1504706"/>
                  <a:pt x="897725" y="1622808"/>
                  <a:pt x="903980" y="1716844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591214605">
                  <a:prstGeom prst="borderCallout1">
                    <a:avLst>
                      <a:gd name="adj1" fmla="val 119388"/>
                      <a:gd name="adj2" fmla="val 48667"/>
                      <a:gd name="adj3" fmla="val 183613"/>
                      <a:gd name="adj4" fmla="val 47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text-davinci-003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262F8BC-521E-CAF3-45EE-3C336A5351D1}"/>
              </a:ext>
            </a:extLst>
          </p:cNvPr>
          <p:cNvSpPr/>
          <p:nvPr/>
        </p:nvSpPr>
        <p:spPr>
          <a:xfrm>
            <a:off x="5625334" y="5323438"/>
            <a:ext cx="1905000" cy="849638"/>
          </a:xfrm>
          <a:custGeom>
            <a:avLst/>
            <a:gdLst>
              <a:gd name="connsiteX0" fmla="*/ 0 w 1905000"/>
              <a:gd name="connsiteY0" fmla="*/ 0 h 849638"/>
              <a:gd name="connsiteX1" fmla="*/ 419100 w 1905000"/>
              <a:gd name="connsiteY1" fmla="*/ 0 h 849638"/>
              <a:gd name="connsiteX2" fmla="*/ 895350 w 1905000"/>
              <a:gd name="connsiteY2" fmla="*/ 0 h 849638"/>
              <a:gd name="connsiteX3" fmla="*/ 1409700 w 1905000"/>
              <a:gd name="connsiteY3" fmla="*/ 0 h 849638"/>
              <a:gd name="connsiteX4" fmla="*/ 1905000 w 1905000"/>
              <a:gd name="connsiteY4" fmla="*/ 0 h 849638"/>
              <a:gd name="connsiteX5" fmla="*/ 1905000 w 1905000"/>
              <a:gd name="connsiteY5" fmla="*/ 433315 h 849638"/>
              <a:gd name="connsiteX6" fmla="*/ 1905000 w 1905000"/>
              <a:gd name="connsiteY6" fmla="*/ 849638 h 849638"/>
              <a:gd name="connsiteX7" fmla="*/ 1447800 w 1905000"/>
              <a:gd name="connsiteY7" fmla="*/ 849638 h 849638"/>
              <a:gd name="connsiteX8" fmla="*/ 971550 w 1905000"/>
              <a:gd name="connsiteY8" fmla="*/ 849638 h 849638"/>
              <a:gd name="connsiteX9" fmla="*/ 457200 w 1905000"/>
              <a:gd name="connsiteY9" fmla="*/ 849638 h 849638"/>
              <a:gd name="connsiteX10" fmla="*/ 0 w 1905000"/>
              <a:gd name="connsiteY10" fmla="*/ 849638 h 849638"/>
              <a:gd name="connsiteX11" fmla="*/ 0 w 1905000"/>
              <a:gd name="connsiteY11" fmla="*/ 416323 h 849638"/>
              <a:gd name="connsiteX12" fmla="*/ 0 w 1905000"/>
              <a:gd name="connsiteY12" fmla="*/ 0 h 849638"/>
              <a:gd name="connsiteX0" fmla="*/ 936631 w 1905000"/>
              <a:gd name="connsiteY0" fmla="*/ -70851 h 849638"/>
              <a:gd name="connsiteX1" fmla="*/ 633647 w 1905000"/>
              <a:gd name="connsiteY1" fmla="*/ -348227 h 849638"/>
              <a:gd name="connsiteX2" fmla="*/ 330664 w 1905000"/>
              <a:gd name="connsiteY2" fmla="*/ -625602 h 849638"/>
              <a:gd name="connsiteX3" fmla="*/ 27680 w 1905000"/>
              <a:gd name="connsiteY3" fmla="*/ -902978 h 8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849638" fill="none" extrusionOk="0">
                <a:moveTo>
                  <a:pt x="0" y="0"/>
                </a:moveTo>
                <a:cubicBezTo>
                  <a:pt x="132346" y="-47468"/>
                  <a:pt x="292708" y="20612"/>
                  <a:pt x="419100" y="0"/>
                </a:cubicBezTo>
                <a:cubicBezTo>
                  <a:pt x="545492" y="-20612"/>
                  <a:pt x="755131" y="52244"/>
                  <a:pt x="895350" y="0"/>
                </a:cubicBezTo>
                <a:cubicBezTo>
                  <a:pt x="1035569" y="-52244"/>
                  <a:pt x="1280425" y="45459"/>
                  <a:pt x="1409700" y="0"/>
                </a:cubicBezTo>
                <a:cubicBezTo>
                  <a:pt x="1538975" y="-45459"/>
                  <a:pt x="1752710" y="4423"/>
                  <a:pt x="1905000" y="0"/>
                </a:cubicBezTo>
                <a:cubicBezTo>
                  <a:pt x="1938038" y="115628"/>
                  <a:pt x="1882125" y="315627"/>
                  <a:pt x="1905000" y="433315"/>
                </a:cubicBezTo>
                <a:cubicBezTo>
                  <a:pt x="1927875" y="551003"/>
                  <a:pt x="1898556" y="758696"/>
                  <a:pt x="1905000" y="849638"/>
                </a:cubicBezTo>
                <a:cubicBezTo>
                  <a:pt x="1720565" y="899782"/>
                  <a:pt x="1661802" y="842795"/>
                  <a:pt x="1447800" y="849638"/>
                </a:cubicBezTo>
                <a:cubicBezTo>
                  <a:pt x="1233798" y="856481"/>
                  <a:pt x="1151844" y="839617"/>
                  <a:pt x="971550" y="849638"/>
                </a:cubicBezTo>
                <a:cubicBezTo>
                  <a:pt x="791256" y="859659"/>
                  <a:pt x="598791" y="832090"/>
                  <a:pt x="457200" y="849638"/>
                </a:cubicBezTo>
                <a:cubicBezTo>
                  <a:pt x="315609" y="867186"/>
                  <a:pt x="185277" y="795072"/>
                  <a:pt x="0" y="849638"/>
                </a:cubicBezTo>
                <a:cubicBezTo>
                  <a:pt x="-39692" y="667675"/>
                  <a:pt x="45206" y="580578"/>
                  <a:pt x="0" y="416323"/>
                </a:cubicBezTo>
                <a:cubicBezTo>
                  <a:pt x="-45206" y="252068"/>
                  <a:pt x="4169" y="100947"/>
                  <a:pt x="0" y="0"/>
                </a:cubicBezTo>
                <a:close/>
              </a:path>
              <a:path w="1905000" h="849638" fill="none" extrusionOk="0">
                <a:moveTo>
                  <a:pt x="936631" y="-70851"/>
                </a:moveTo>
                <a:cubicBezTo>
                  <a:pt x="811294" y="-156828"/>
                  <a:pt x="786189" y="-243520"/>
                  <a:pt x="633647" y="-348227"/>
                </a:cubicBezTo>
                <a:cubicBezTo>
                  <a:pt x="481105" y="-452934"/>
                  <a:pt x="458037" y="-562239"/>
                  <a:pt x="330664" y="-625602"/>
                </a:cubicBezTo>
                <a:cubicBezTo>
                  <a:pt x="203291" y="-688965"/>
                  <a:pt x="165274" y="-826377"/>
                  <a:pt x="27680" y="-902978"/>
                </a:cubicBezTo>
              </a:path>
              <a:path w="1905000" h="849638" stroke="0" extrusionOk="0">
                <a:moveTo>
                  <a:pt x="0" y="0"/>
                </a:moveTo>
                <a:cubicBezTo>
                  <a:pt x="159825" y="-13040"/>
                  <a:pt x="316413" y="47240"/>
                  <a:pt x="476250" y="0"/>
                </a:cubicBezTo>
                <a:cubicBezTo>
                  <a:pt x="636087" y="-47240"/>
                  <a:pt x="789685" y="3747"/>
                  <a:pt x="990600" y="0"/>
                </a:cubicBezTo>
                <a:cubicBezTo>
                  <a:pt x="1191515" y="-3747"/>
                  <a:pt x="1306542" y="46742"/>
                  <a:pt x="1485900" y="0"/>
                </a:cubicBezTo>
                <a:cubicBezTo>
                  <a:pt x="1665258" y="-46742"/>
                  <a:pt x="1718465" y="26295"/>
                  <a:pt x="1905000" y="0"/>
                </a:cubicBezTo>
                <a:cubicBezTo>
                  <a:pt x="1913786" y="91862"/>
                  <a:pt x="1863021" y="277912"/>
                  <a:pt x="1905000" y="441812"/>
                </a:cubicBezTo>
                <a:cubicBezTo>
                  <a:pt x="1946979" y="605712"/>
                  <a:pt x="1875617" y="669621"/>
                  <a:pt x="1905000" y="849638"/>
                </a:cubicBezTo>
                <a:cubicBezTo>
                  <a:pt x="1759822" y="864809"/>
                  <a:pt x="1647273" y="849052"/>
                  <a:pt x="1485900" y="849638"/>
                </a:cubicBezTo>
                <a:cubicBezTo>
                  <a:pt x="1324527" y="850224"/>
                  <a:pt x="1126993" y="816212"/>
                  <a:pt x="990600" y="849638"/>
                </a:cubicBezTo>
                <a:cubicBezTo>
                  <a:pt x="854207" y="883064"/>
                  <a:pt x="755034" y="817113"/>
                  <a:pt x="552450" y="849638"/>
                </a:cubicBezTo>
                <a:cubicBezTo>
                  <a:pt x="349866" y="882163"/>
                  <a:pt x="257421" y="828512"/>
                  <a:pt x="0" y="849638"/>
                </a:cubicBezTo>
                <a:cubicBezTo>
                  <a:pt x="-41732" y="753921"/>
                  <a:pt x="4226" y="542080"/>
                  <a:pt x="0" y="424819"/>
                </a:cubicBezTo>
                <a:cubicBezTo>
                  <a:pt x="-4226" y="307558"/>
                  <a:pt x="48927" y="107640"/>
                  <a:pt x="0" y="0"/>
                </a:cubicBezTo>
                <a:close/>
              </a:path>
              <a:path w="1905000" h="849638" fill="none" stroke="0" extrusionOk="0">
                <a:moveTo>
                  <a:pt x="936631" y="-70851"/>
                </a:moveTo>
                <a:cubicBezTo>
                  <a:pt x="852381" y="-101318"/>
                  <a:pt x="772651" y="-246273"/>
                  <a:pt x="651826" y="-331584"/>
                </a:cubicBezTo>
                <a:cubicBezTo>
                  <a:pt x="531002" y="-416895"/>
                  <a:pt x="479294" y="-541153"/>
                  <a:pt x="348843" y="-608960"/>
                </a:cubicBezTo>
                <a:cubicBezTo>
                  <a:pt x="218392" y="-676767"/>
                  <a:pt x="200940" y="-797000"/>
                  <a:pt x="27680" y="-902978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97291335">
                  <a:prstGeom prst="borderCallout1">
                    <a:avLst>
                      <a:gd name="adj1" fmla="val -8339"/>
                      <a:gd name="adj2" fmla="val 49167"/>
                      <a:gd name="adj3" fmla="val -106278"/>
                      <a:gd name="adj4" fmla="val 14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ChatGpt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(Web interface)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2022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CB2EF24-91F5-3691-EAE7-F1A9A31E9AB3}"/>
              </a:ext>
            </a:extLst>
          </p:cNvPr>
          <p:cNvSpPr/>
          <p:nvPr/>
        </p:nvSpPr>
        <p:spPr>
          <a:xfrm>
            <a:off x="7250467" y="3298582"/>
            <a:ext cx="2303369" cy="747711"/>
          </a:xfrm>
          <a:custGeom>
            <a:avLst/>
            <a:gdLst>
              <a:gd name="connsiteX0" fmla="*/ 0 w 2303369"/>
              <a:gd name="connsiteY0" fmla="*/ 0 h 747711"/>
              <a:gd name="connsiteX1" fmla="*/ 621910 w 2303369"/>
              <a:gd name="connsiteY1" fmla="*/ 0 h 747711"/>
              <a:gd name="connsiteX2" fmla="*/ 1151685 w 2303369"/>
              <a:gd name="connsiteY2" fmla="*/ 0 h 747711"/>
              <a:gd name="connsiteX3" fmla="*/ 1658426 w 2303369"/>
              <a:gd name="connsiteY3" fmla="*/ 0 h 747711"/>
              <a:gd name="connsiteX4" fmla="*/ 2303369 w 2303369"/>
              <a:gd name="connsiteY4" fmla="*/ 0 h 747711"/>
              <a:gd name="connsiteX5" fmla="*/ 2303369 w 2303369"/>
              <a:gd name="connsiteY5" fmla="*/ 366378 h 747711"/>
              <a:gd name="connsiteX6" fmla="*/ 2303369 w 2303369"/>
              <a:gd name="connsiteY6" fmla="*/ 747711 h 747711"/>
              <a:gd name="connsiteX7" fmla="*/ 1681459 w 2303369"/>
              <a:gd name="connsiteY7" fmla="*/ 747711 h 747711"/>
              <a:gd name="connsiteX8" fmla="*/ 1128651 w 2303369"/>
              <a:gd name="connsiteY8" fmla="*/ 747711 h 747711"/>
              <a:gd name="connsiteX9" fmla="*/ 575842 w 2303369"/>
              <a:gd name="connsiteY9" fmla="*/ 747711 h 747711"/>
              <a:gd name="connsiteX10" fmla="*/ 0 w 2303369"/>
              <a:gd name="connsiteY10" fmla="*/ 747711 h 747711"/>
              <a:gd name="connsiteX11" fmla="*/ 0 w 2303369"/>
              <a:gd name="connsiteY11" fmla="*/ 366378 h 747711"/>
              <a:gd name="connsiteX12" fmla="*/ 0 w 2303369"/>
              <a:gd name="connsiteY12" fmla="*/ 0 h 747711"/>
              <a:gd name="connsiteX0" fmla="*/ 1270700 w 2303369"/>
              <a:gd name="connsiteY0" fmla="*/ 778375 h 747711"/>
              <a:gd name="connsiteX1" fmla="*/ 1427006 w 2303369"/>
              <a:gd name="connsiteY1" fmla="*/ 1174826 h 74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3369" h="747711" extrusionOk="0">
                <a:moveTo>
                  <a:pt x="0" y="0"/>
                </a:moveTo>
                <a:cubicBezTo>
                  <a:pt x="254886" y="-72834"/>
                  <a:pt x="422552" y="41598"/>
                  <a:pt x="621910" y="0"/>
                </a:cubicBezTo>
                <a:cubicBezTo>
                  <a:pt x="821268" y="-41598"/>
                  <a:pt x="911010" y="27449"/>
                  <a:pt x="1151685" y="0"/>
                </a:cubicBezTo>
                <a:cubicBezTo>
                  <a:pt x="1392361" y="-27449"/>
                  <a:pt x="1424948" y="36690"/>
                  <a:pt x="1658426" y="0"/>
                </a:cubicBezTo>
                <a:cubicBezTo>
                  <a:pt x="1891904" y="-36690"/>
                  <a:pt x="2084413" y="66036"/>
                  <a:pt x="2303369" y="0"/>
                </a:cubicBezTo>
                <a:cubicBezTo>
                  <a:pt x="2334591" y="78906"/>
                  <a:pt x="2279936" y="235829"/>
                  <a:pt x="2303369" y="366378"/>
                </a:cubicBezTo>
                <a:cubicBezTo>
                  <a:pt x="2326802" y="496927"/>
                  <a:pt x="2289680" y="586389"/>
                  <a:pt x="2303369" y="747711"/>
                </a:cubicBezTo>
                <a:cubicBezTo>
                  <a:pt x="2056723" y="813433"/>
                  <a:pt x="1990915" y="701872"/>
                  <a:pt x="1681459" y="747711"/>
                </a:cubicBezTo>
                <a:cubicBezTo>
                  <a:pt x="1372003" y="793550"/>
                  <a:pt x="1277888" y="717858"/>
                  <a:pt x="1128651" y="747711"/>
                </a:cubicBezTo>
                <a:cubicBezTo>
                  <a:pt x="979414" y="777564"/>
                  <a:pt x="724515" y="717715"/>
                  <a:pt x="575842" y="747711"/>
                </a:cubicBezTo>
                <a:cubicBezTo>
                  <a:pt x="427169" y="777707"/>
                  <a:pt x="243774" y="683512"/>
                  <a:pt x="0" y="747711"/>
                </a:cubicBezTo>
                <a:cubicBezTo>
                  <a:pt x="-43424" y="626392"/>
                  <a:pt x="45196" y="446560"/>
                  <a:pt x="0" y="366378"/>
                </a:cubicBezTo>
                <a:cubicBezTo>
                  <a:pt x="-45196" y="286196"/>
                  <a:pt x="37302" y="153801"/>
                  <a:pt x="0" y="0"/>
                </a:cubicBezTo>
                <a:close/>
              </a:path>
              <a:path w="2303369" h="747711" fill="none" extrusionOk="0">
                <a:moveTo>
                  <a:pt x="1270700" y="778375"/>
                </a:moveTo>
                <a:cubicBezTo>
                  <a:pt x="1392294" y="951982"/>
                  <a:pt x="1323170" y="1006740"/>
                  <a:pt x="1427006" y="1174826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087724328">
                  <a:prstGeom prst="borderCallout1">
                    <a:avLst>
                      <a:gd name="adj1" fmla="val 104101"/>
                      <a:gd name="adj2" fmla="val 55167"/>
                      <a:gd name="adj3" fmla="val 157123"/>
                      <a:gd name="adj4" fmla="val 6195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3.5 turbo (0301)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March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2B68D45-8A25-2584-62EF-7BAB806061CB}"/>
              </a:ext>
            </a:extLst>
          </p:cNvPr>
          <p:cNvSpPr/>
          <p:nvPr/>
        </p:nvSpPr>
        <p:spPr>
          <a:xfrm>
            <a:off x="9136977" y="4799562"/>
            <a:ext cx="1905000" cy="558800"/>
          </a:xfrm>
          <a:custGeom>
            <a:avLst/>
            <a:gdLst>
              <a:gd name="connsiteX0" fmla="*/ 0 w 1905000"/>
              <a:gd name="connsiteY0" fmla="*/ 0 h 558800"/>
              <a:gd name="connsiteX1" fmla="*/ 457200 w 1905000"/>
              <a:gd name="connsiteY1" fmla="*/ 0 h 558800"/>
              <a:gd name="connsiteX2" fmla="*/ 914400 w 1905000"/>
              <a:gd name="connsiteY2" fmla="*/ 0 h 558800"/>
              <a:gd name="connsiteX3" fmla="*/ 1390650 w 1905000"/>
              <a:gd name="connsiteY3" fmla="*/ 0 h 558800"/>
              <a:gd name="connsiteX4" fmla="*/ 1905000 w 1905000"/>
              <a:gd name="connsiteY4" fmla="*/ 0 h 558800"/>
              <a:gd name="connsiteX5" fmla="*/ 1905000 w 1905000"/>
              <a:gd name="connsiteY5" fmla="*/ 558800 h 558800"/>
              <a:gd name="connsiteX6" fmla="*/ 1409700 w 1905000"/>
              <a:gd name="connsiteY6" fmla="*/ 558800 h 558800"/>
              <a:gd name="connsiteX7" fmla="*/ 933450 w 1905000"/>
              <a:gd name="connsiteY7" fmla="*/ 558800 h 558800"/>
              <a:gd name="connsiteX8" fmla="*/ 495300 w 1905000"/>
              <a:gd name="connsiteY8" fmla="*/ 558800 h 558800"/>
              <a:gd name="connsiteX9" fmla="*/ 0 w 1905000"/>
              <a:gd name="connsiteY9" fmla="*/ 558800 h 558800"/>
              <a:gd name="connsiteX10" fmla="*/ 0 w 1905000"/>
              <a:gd name="connsiteY10" fmla="*/ 0 h 558800"/>
              <a:gd name="connsiteX0" fmla="*/ -158744 w 1905000"/>
              <a:gd name="connsiteY0" fmla="*/ 104775 h 558800"/>
              <a:gd name="connsiteX1" fmla="*/ -458095 w 1905000"/>
              <a:gd name="connsiteY1" fmla="*/ -36194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558800" extrusionOk="0">
                <a:moveTo>
                  <a:pt x="0" y="0"/>
                </a:moveTo>
                <a:cubicBezTo>
                  <a:pt x="106905" y="-11300"/>
                  <a:pt x="315796" y="53601"/>
                  <a:pt x="457200" y="0"/>
                </a:cubicBezTo>
                <a:cubicBezTo>
                  <a:pt x="598604" y="-53601"/>
                  <a:pt x="713800" y="36990"/>
                  <a:pt x="914400" y="0"/>
                </a:cubicBezTo>
                <a:cubicBezTo>
                  <a:pt x="1115000" y="-36990"/>
                  <a:pt x="1253256" y="28292"/>
                  <a:pt x="1390650" y="0"/>
                </a:cubicBezTo>
                <a:cubicBezTo>
                  <a:pt x="1528044" y="-28292"/>
                  <a:pt x="1663109" y="51620"/>
                  <a:pt x="1905000" y="0"/>
                </a:cubicBezTo>
                <a:cubicBezTo>
                  <a:pt x="1905536" y="167063"/>
                  <a:pt x="1863384" y="416013"/>
                  <a:pt x="1905000" y="558800"/>
                </a:cubicBezTo>
                <a:cubicBezTo>
                  <a:pt x="1665953" y="593213"/>
                  <a:pt x="1641302" y="518056"/>
                  <a:pt x="1409700" y="558800"/>
                </a:cubicBezTo>
                <a:cubicBezTo>
                  <a:pt x="1178098" y="599544"/>
                  <a:pt x="1142204" y="545071"/>
                  <a:pt x="933450" y="558800"/>
                </a:cubicBezTo>
                <a:cubicBezTo>
                  <a:pt x="724696" y="572529"/>
                  <a:pt x="674851" y="539497"/>
                  <a:pt x="495300" y="558800"/>
                </a:cubicBezTo>
                <a:cubicBezTo>
                  <a:pt x="315749" y="578103"/>
                  <a:pt x="210289" y="501922"/>
                  <a:pt x="0" y="558800"/>
                </a:cubicBezTo>
                <a:cubicBezTo>
                  <a:pt x="-34302" y="301879"/>
                  <a:pt x="43662" y="267876"/>
                  <a:pt x="0" y="0"/>
                </a:cubicBezTo>
                <a:close/>
              </a:path>
              <a:path w="1905000" h="558800" fill="none" extrusionOk="0">
                <a:moveTo>
                  <a:pt x="-158744" y="104775"/>
                </a:moveTo>
                <a:cubicBezTo>
                  <a:pt x="-313787" y="-78102"/>
                  <a:pt x="-267198" y="-162643"/>
                  <a:pt x="-458095" y="-361940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016462237">
                  <a:prstGeom prst="borderCallout1">
                    <a:avLst>
                      <a:gd name="adj1" fmla="val 18750"/>
                      <a:gd name="adj2" fmla="val -8333"/>
                      <a:gd name="adj3" fmla="val -64771"/>
                      <a:gd name="adj4" fmla="val -240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GPT 4 (0314)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Mar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EB37965-EEC2-18C8-9DB1-AA7430868B11}"/>
              </a:ext>
            </a:extLst>
          </p:cNvPr>
          <p:cNvSpPr/>
          <p:nvPr/>
        </p:nvSpPr>
        <p:spPr>
          <a:xfrm>
            <a:off x="9698392" y="2627398"/>
            <a:ext cx="2303368" cy="935034"/>
          </a:xfrm>
          <a:custGeom>
            <a:avLst/>
            <a:gdLst>
              <a:gd name="connsiteX0" fmla="*/ 0 w 2303368"/>
              <a:gd name="connsiteY0" fmla="*/ 0 h 935034"/>
              <a:gd name="connsiteX1" fmla="*/ 529775 w 2303368"/>
              <a:gd name="connsiteY1" fmla="*/ 0 h 935034"/>
              <a:gd name="connsiteX2" fmla="*/ 1036516 w 2303368"/>
              <a:gd name="connsiteY2" fmla="*/ 0 h 935034"/>
              <a:gd name="connsiteX3" fmla="*/ 1635391 w 2303368"/>
              <a:gd name="connsiteY3" fmla="*/ 0 h 935034"/>
              <a:gd name="connsiteX4" fmla="*/ 2303368 w 2303368"/>
              <a:gd name="connsiteY4" fmla="*/ 0 h 935034"/>
              <a:gd name="connsiteX5" fmla="*/ 2303368 w 2303368"/>
              <a:gd name="connsiteY5" fmla="*/ 467517 h 935034"/>
              <a:gd name="connsiteX6" fmla="*/ 2303368 w 2303368"/>
              <a:gd name="connsiteY6" fmla="*/ 935034 h 935034"/>
              <a:gd name="connsiteX7" fmla="*/ 1704492 w 2303368"/>
              <a:gd name="connsiteY7" fmla="*/ 935034 h 935034"/>
              <a:gd name="connsiteX8" fmla="*/ 1197751 w 2303368"/>
              <a:gd name="connsiteY8" fmla="*/ 935034 h 935034"/>
              <a:gd name="connsiteX9" fmla="*/ 575842 w 2303368"/>
              <a:gd name="connsiteY9" fmla="*/ 935034 h 935034"/>
              <a:gd name="connsiteX10" fmla="*/ 0 w 2303368"/>
              <a:gd name="connsiteY10" fmla="*/ 935034 h 935034"/>
              <a:gd name="connsiteX11" fmla="*/ 0 w 2303368"/>
              <a:gd name="connsiteY11" fmla="*/ 448816 h 935034"/>
              <a:gd name="connsiteX12" fmla="*/ 0 w 2303368"/>
              <a:gd name="connsiteY12" fmla="*/ 0 h 935034"/>
              <a:gd name="connsiteX0" fmla="*/ 867610 w 2303368"/>
              <a:gd name="connsiteY0" fmla="*/ 1051913 h 935034"/>
              <a:gd name="connsiteX1" fmla="*/ 985082 w 2303368"/>
              <a:gd name="connsiteY1" fmla="*/ 1376146 h 935034"/>
              <a:gd name="connsiteX2" fmla="*/ 1102553 w 2303368"/>
              <a:gd name="connsiteY2" fmla="*/ 1700378 h 9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3368" h="935034" extrusionOk="0">
                <a:moveTo>
                  <a:pt x="0" y="0"/>
                </a:moveTo>
                <a:cubicBezTo>
                  <a:pt x="164429" y="-34606"/>
                  <a:pt x="401510" y="43763"/>
                  <a:pt x="529775" y="0"/>
                </a:cubicBezTo>
                <a:cubicBezTo>
                  <a:pt x="658040" y="-43763"/>
                  <a:pt x="915075" y="36205"/>
                  <a:pt x="1036516" y="0"/>
                </a:cubicBezTo>
                <a:cubicBezTo>
                  <a:pt x="1157957" y="-36205"/>
                  <a:pt x="1383592" y="41495"/>
                  <a:pt x="1635391" y="0"/>
                </a:cubicBezTo>
                <a:cubicBezTo>
                  <a:pt x="1887191" y="-41495"/>
                  <a:pt x="2090337" y="47263"/>
                  <a:pt x="2303368" y="0"/>
                </a:cubicBezTo>
                <a:cubicBezTo>
                  <a:pt x="2344926" y="230570"/>
                  <a:pt x="2277625" y="278644"/>
                  <a:pt x="2303368" y="467517"/>
                </a:cubicBezTo>
                <a:cubicBezTo>
                  <a:pt x="2329111" y="656390"/>
                  <a:pt x="2257384" y="801178"/>
                  <a:pt x="2303368" y="935034"/>
                </a:cubicBezTo>
                <a:cubicBezTo>
                  <a:pt x="2160636" y="951602"/>
                  <a:pt x="1867524" y="901283"/>
                  <a:pt x="1704492" y="935034"/>
                </a:cubicBezTo>
                <a:cubicBezTo>
                  <a:pt x="1541460" y="968785"/>
                  <a:pt x="1341748" y="877440"/>
                  <a:pt x="1197751" y="935034"/>
                </a:cubicBezTo>
                <a:cubicBezTo>
                  <a:pt x="1053754" y="992628"/>
                  <a:pt x="764940" y="884044"/>
                  <a:pt x="575842" y="935034"/>
                </a:cubicBezTo>
                <a:cubicBezTo>
                  <a:pt x="386744" y="986024"/>
                  <a:pt x="147594" y="908068"/>
                  <a:pt x="0" y="935034"/>
                </a:cubicBezTo>
                <a:cubicBezTo>
                  <a:pt x="-3982" y="770217"/>
                  <a:pt x="38335" y="611450"/>
                  <a:pt x="0" y="448816"/>
                </a:cubicBezTo>
                <a:cubicBezTo>
                  <a:pt x="-38335" y="286182"/>
                  <a:pt x="18502" y="182285"/>
                  <a:pt x="0" y="0"/>
                </a:cubicBezTo>
                <a:close/>
              </a:path>
              <a:path w="2303368" h="935034" fill="none" extrusionOk="0">
                <a:moveTo>
                  <a:pt x="867610" y="1051913"/>
                </a:moveTo>
                <a:cubicBezTo>
                  <a:pt x="917785" y="1153180"/>
                  <a:pt x="910501" y="1246745"/>
                  <a:pt x="985082" y="1376146"/>
                </a:cubicBezTo>
                <a:cubicBezTo>
                  <a:pt x="1059663" y="1505547"/>
                  <a:pt x="1037840" y="1605791"/>
                  <a:pt x="1102553" y="1700378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0014606">
                  <a:prstGeom prst="borderCallout1">
                    <a:avLst>
                      <a:gd name="adj1" fmla="val 112500"/>
                      <a:gd name="adj2" fmla="val 37667"/>
                      <a:gd name="adj3" fmla="val 181852"/>
                      <a:gd name="adj4" fmla="val 478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GPT 3.5 turbo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GPT 4 (0613)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Jun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AA33A3B1-2482-82C2-83F1-F89EA1CABF6E}"/>
              </a:ext>
            </a:extLst>
          </p:cNvPr>
          <p:cNvSpPr/>
          <p:nvPr/>
        </p:nvSpPr>
        <p:spPr>
          <a:xfrm>
            <a:off x="563917" y="5151986"/>
            <a:ext cx="1603281" cy="1193799"/>
          </a:xfrm>
          <a:custGeom>
            <a:avLst/>
            <a:gdLst>
              <a:gd name="connsiteX0" fmla="*/ 0 w 1603281"/>
              <a:gd name="connsiteY0" fmla="*/ 0 h 1193799"/>
              <a:gd name="connsiteX1" fmla="*/ 502361 w 1603281"/>
              <a:gd name="connsiteY1" fmla="*/ 0 h 1193799"/>
              <a:gd name="connsiteX2" fmla="*/ 988690 w 1603281"/>
              <a:gd name="connsiteY2" fmla="*/ 0 h 1193799"/>
              <a:gd name="connsiteX3" fmla="*/ 1603281 w 1603281"/>
              <a:gd name="connsiteY3" fmla="*/ 0 h 1193799"/>
              <a:gd name="connsiteX4" fmla="*/ 1603281 w 1603281"/>
              <a:gd name="connsiteY4" fmla="*/ 584962 h 1193799"/>
              <a:gd name="connsiteX5" fmla="*/ 1603281 w 1603281"/>
              <a:gd name="connsiteY5" fmla="*/ 1193799 h 1193799"/>
              <a:gd name="connsiteX6" fmla="*/ 1036788 w 1603281"/>
              <a:gd name="connsiteY6" fmla="*/ 1193799 h 1193799"/>
              <a:gd name="connsiteX7" fmla="*/ 534427 w 1603281"/>
              <a:gd name="connsiteY7" fmla="*/ 1193799 h 1193799"/>
              <a:gd name="connsiteX8" fmla="*/ 0 w 1603281"/>
              <a:gd name="connsiteY8" fmla="*/ 1193799 h 1193799"/>
              <a:gd name="connsiteX9" fmla="*/ 0 w 1603281"/>
              <a:gd name="connsiteY9" fmla="*/ 573024 h 1193799"/>
              <a:gd name="connsiteX10" fmla="*/ 0 w 1603281"/>
              <a:gd name="connsiteY10" fmla="*/ 0 h 1193799"/>
              <a:gd name="connsiteX0" fmla="*/ 839815 w 1603281"/>
              <a:gd name="connsiteY0" fmla="*/ -81393 h 1193799"/>
              <a:gd name="connsiteX1" fmla="*/ 1039840 w 1603281"/>
              <a:gd name="connsiteY1" fmla="*/ -597473 h 119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3281" h="1193799" extrusionOk="0">
                <a:moveTo>
                  <a:pt x="0" y="0"/>
                </a:moveTo>
                <a:cubicBezTo>
                  <a:pt x="135357" y="-55421"/>
                  <a:pt x="256639" y="8739"/>
                  <a:pt x="502361" y="0"/>
                </a:cubicBezTo>
                <a:cubicBezTo>
                  <a:pt x="748083" y="-8739"/>
                  <a:pt x="763397" y="43031"/>
                  <a:pt x="988690" y="0"/>
                </a:cubicBezTo>
                <a:cubicBezTo>
                  <a:pt x="1213983" y="-43031"/>
                  <a:pt x="1443009" y="48007"/>
                  <a:pt x="1603281" y="0"/>
                </a:cubicBezTo>
                <a:cubicBezTo>
                  <a:pt x="1636479" y="157913"/>
                  <a:pt x="1585070" y="329791"/>
                  <a:pt x="1603281" y="584962"/>
                </a:cubicBezTo>
                <a:cubicBezTo>
                  <a:pt x="1621492" y="840133"/>
                  <a:pt x="1598338" y="960141"/>
                  <a:pt x="1603281" y="1193799"/>
                </a:cubicBezTo>
                <a:cubicBezTo>
                  <a:pt x="1350803" y="1230542"/>
                  <a:pt x="1198423" y="1185103"/>
                  <a:pt x="1036788" y="1193799"/>
                </a:cubicBezTo>
                <a:cubicBezTo>
                  <a:pt x="875153" y="1202495"/>
                  <a:pt x="753201" y="1180307"/>
                  <a:pt x="534427" y="1193799"/>
                </a:cubicBezTo>
                <a:cubicBezTo>
                  <a:pt x="315653" y="1207291"/>
                  <a:pt x="225988" y="1145003"/>
                  <a:pt x="0" y="1193799"/>
                </a:cubicBezTo>
                <a:cubicBezTo>
                  <a:pt x="-31831" y="984123"/>
                  <a:pt x="38179" y="773365"/>
                  <a:pt x="0" y="573024"/>
                </a:cubicBezTo>
                <a:cubicBezTo>
                  <a:pt x="-38179" y="372684"/>
                  <a:pt x="18910" y="248094"/>
                  <a:pt x="0" y="0"/>
                </a:cubicBezTo>
                <a:close/>
              </a:path>
              <a:path w="1603281" h="1193799" fill="none" extrusionOk="0">
                <a:moveTo>
                  <a:pt x="839815" y="-81393"/>
                </a:moveTo>
                <a:cubicBezTo>
                  <a:pt x="842908" y="-208399"/>
                  <a:pt x="1013733" y="-408981"/>
                  <a:pt x="1039840" y="-59747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94157703">
                  <a:prstGeom prst="borderCallout1">
                    <a:avLst>
                      <a:gd name="adj1" fmla="val -6818"/>
                      <a:gd name="adj2" fmla="val 52381"/>
                      <a:gd name="adj3" fmla="val -50048"/>
                      <a:gd name="adj4" fmla="val 6485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DALL-E 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(GPT3 based)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FA24BA55-6856-04D6-6F1F-CF59E6B2FA4D}"/>
              </a:ext>
            </a:extLst>
          </p:cNvPr>
          <p:cNvSpPr/>
          <p:nvPr/>
        </p:nvSpPr>
        <p:spPr>
          <a:xfrm>
            <a:off x="2802293" y="2678429"/>
            <a:ext cx="1905000" cy="1200382"/>
          </a:xfrm>
          <a:prstGeom prst="borderCallout1">
            <a:avLst>
              <a:gd name="adj1" fmla="val 99551"/>
              <a:gd name="adj2" fmla="val 42167"/>
              <a:gd name="adj3" fmla="val 147938"/>
              <a:gd name="adj4" fmla="val 23453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MS introduces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OpenAI services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Nov </a:t>
            </a:r>
            <a:r>
              <a:rPr lang="en-US" dirty="0">
                <a:solidFill>
                  <a:srgbClr val="FF0000"/>
                </a:solidFill>
              </a:rPr>
              <a:t>2021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75C5DF56-49E7-8FDA-8410-E7365567C6C9}"/>
              </a:ext>
            </a:extLst>
          </p:cNvPr>
          <p:cNvSpPr/>
          <p:nvPr/>
        </p:nvSpPr>
        <p:spPr>
          <a:xfrm>
            <a:off x="7793392" y="5516086"/>
            <a:ext cx="1905000" cy="1200382"/>
          </a:xfrm>
          <a:prstGeom prst="borderCallout1">
            <a:avLst>
              <a:gd name="adj1" fmla="val -5984"/>
              <a:gd name="adj2" fmla="val 24667"/>
              <a:gd name="adj3" fmla="val -87731"/>
              <a:gd name="adj4" fmla="val -6547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GA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0F469AD-50C6-3612-823D-0170E6583501}"/>
              </a:ext>
            </a:extLst>
          </p:cNvPr>
          <p:cNvSpPr/>
          <p:nvPr/>
        </p:nvSpPr>
        <p:spPr>
          <a:xfrm>
            <a:off x="10089477" y="5526003"/>
            <a:ext cx="1905000" cy="1200382"/>
          </a:xfrm>
          <a:prstGeom prst="borderCallout1">
            <a:avLst>
              <a:gd name="adj1" fmla="val -5984"/>
              <a:gd name="adj2" fmla="val 80594"/>
              <a:gd name="adj3" fmla="val -91225"/>
              <a:gd name="adj4" fmla="val 40132"/>
            </a:avLst>
          </a:prstGeom>
          <a:solidFill>
            <a:schemeClr val="accent5"/>
          </a:solidFill>
          <a:ln cmpd="sng">
            <a:extLst>
              <a:ext uri="{C807C97D-BFC1-408E-A445-0C87EB9F89A2}">
                <ask:lineSketchStyleProps xmlns:ask="http://schemas.microsoft.com/office/drawing/2018/sketchyshapes" sd="591214605">
                  <a:custGeom>
                    <a:avLst/>
                    <a:gdLst>
                      <a:gd name="connsiteX0" fmla="*/ 0 w 1905000"/>
                      <a:gd name="connsiteY0" fmla="*/ 0 h 1200382"/>
                      <a:gd name="connsiteX1" fmla="*/ 1905000 w 1905000"/>
                      <a:gd name="connsiteY1" fmla="*/ 0 h 1200382"/>
                      <a:gd name="connsiteX2" fmla="*/ 1905000 w 1905000"/>
                      <a:gd name="connsiteY2" fmla="*/ 1200382 h 1200382"/>
                      <a:gd name="connsiteX3" fmla="*/ 0 w 1905000"/>
                      <a:gd name="connsiteY3" fmla="*/ 1200382 h 1200382"/>
                      <a:gd name="connsiteX4" fmla="*/ 0 w 1905000"/>
                      <a:gd name="connsiteY4" fmla="*/ 0 h 1200382"/>
                      <a:gd name="connsiteX0" fmla="*/ 803281 w 1905000"/>
                      <a:gd name="connsiteY0" fmla="*/ 1194992 h 1200382"/>
                      <a:gd name="connsiteX1" fmla="*/ 446780 w 1905000"/>
                      <a:gd name="connsiteY1" fmla="*/ 1775821 h 120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05000" h="1200382" fill="none" extrusionOk="0">
                        <a:moveTo>
                          <a:pt x="0" y="0"/>
                        </a:moveTo>
                        <a:cubicBezTo>
                          <a:pt x="281716" y="75265"/>
                          <a:pt x="1048603" y="123406"/>
                          <a:pt x="1905000" y="0"/>
                        </a:cubicBezTo>
                        <a:cubicBezTo>
                          <a:pt x="1959826" y="478299"/>
                          <a:pt x="1991134" y="616164"/>
                          <a:pt x="1905000" y="1200382"/>
                        </a:cubicBezTo>
                        <a:cubicBezTo>
                          <a:pt x="1025228" y="1180014"/>
                          <a:pt x="321637" y="1198737"/>
                          <a:pt x="0" y="1200382"/>
                        </a:cubicBezTo>
                        <a:cubicBezTo>
                          <a:pt x="-90840" y="1076042"/>
                          <a:pt x="13091" y="544965"/>
                          <a:pt x="0" y="0"/>
                        </a:cubicBezTo>
                        <a:close/>
                      </a:path>
                      <a:path w="1905000" h="1200382" fill="none" extrusionOk="0">
                        <a:moveTo>
                          <a:pt x="803281" y="1194992"/>
                        </a:moveTo>
                        <a:cubicBezTo>
                          <a:pt x="630561" y="1377944"/>
                          <a:pt x="479503" y="1708741"/>
                          <a:pt x="446780" y="1775821"/>
                        </a:cubicBezTo>
                      </a:path>
                      <a:path w="1905000" h="1200382" stroke="0" extrusionOk="0">
                        <a:moveTo>
                          <a:pt x="0" y="0"/>
                        </a:moveTo>
                        <a:cubicBezTo>
                          <a:pt x="945547" y="-180"/>
                          <a:pt x="1025918" y="-119831"/>
                          <a:pt x="1905000" y="0"/>
                        </a:cubicBezTo>
                        <a:cubicBezTo>
                          <a:pt x="1953090" y="290638"/>
                          <a:pt x="1939266" y="916298"/>
                          <a:pt x="1905000" y="1200382"/>
                        </a:cubicBezTo>
                        <a:cubicBezTo>
                          <a:pt x="1515929" y="1042356"/>
                          <a:pt x="267852" y="1199796"/>
                          <a:pt x="0" y="1200382"/>
                        </a:cubicBezTo>
                        <a:cubicBezTo>
                          <a:pt x="18669" y="835958"/>
                          <a:pt x="-80974" y="595460"/>
                          <a:pt x="0" y="0"/>
                        </a:cubicBezTo>
                        <a:close/>
                      </a:path>
                      <a:path w="1905000" h="1200382" fill="none" stroke="0" extrusionOk="0">
                        <a:moveTo>
                          <a:pt x="803281" y="1194992"/>
                        </a:moveTo>
                        <a:cubicBezTo>
                          <a:pt x="699837" y="1432754"/>
                          <a:pt x="512269" y="1682959"/>
                          <a:pt x="446780" y="177582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OpenAI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on-your-data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Jan </a:t>
            </a:r>
            <a:r>
              <a:rPr lang="en-US" dirty="0">
                <a:solidFill>
                  <a:srgbClr val="FF0000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69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E1810-C06F-43A1-581B-F5EB18C02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Open.ai</a:t>
            </a:r>
          </a:p>
          <a:p>
            <a:pPr lvl="1"/>
            <a:r>
              <a:rPr lang="en-US" dirty="0"/>
              <a:t>Chatgpt web </a:t>
            </a:r>
            <a:r>
              <a:rPr lang="en-US" dirty="0" err="1"/>
              <a:t>ui</a:t>
            </a:r>
            <a:r>
              <a:rPr lang="en-US" dirty="0"/>
              <a:t> (free and plus version, the plus version allows to use plugins) </a:t>
            </a:r>
          </a:p>
          <a:p>
            <a:pPr lvl="1"/>
            <a:r>
              <a:rPr lang="en-US" dirty="0"/>
              <a:t>Open.ai api (pay per usage)</a:t>
            </a:r>
          </a:p>
          <a:p>
            <a:pPr lvl="1"/>
            <a:r>
              <a:rPr lang="en-US" dirty="0"/>
              <a:t>Auth via api key</a:t>
            </a:r>
          </a:p>
          <a:p>
            <a:r>
              <a:rPr lang="en-US" dirty="0"/>
              <a:t>Azure Open.ai</a:t>
            </a:r>
          </a:p>
          <a:p>
            <a:pPr lvl="1"/>
            <a:r>
              <a:rPr lang="en-US" dirty="0"/>
              <a:t>Added as additional offer in the MS AI ecosystem </a:t>
            </a:r>
          </a:p>
          <a:p>
            <a:pPr lvl="1"/>
            <a:r>
              <a:rPr lang="en-US" dirty="0"/>
              <a:t>Requires submission and approval of a request form </a:t>
            </a:r>
            <a:r>
              <a:rPr lang="en-US" strike="sngStrike" dirty="0"/>
              <a:t>(a separate one for Gpt4 access)</a:t>
            </a:r>
          </a:p>
          <a:p>
            <a:pPr lvl="1"/>
            <a:r>
              <a:rPr lang="en-US" dirty="0"/>
              <a:t>Auth via api key or Azure Ad</a:t>
            </a:r>
          </a:p>
          <a:p>
            <a:pPr lvl="1"/>
            <a:r>
              <a:rPr lang="en-US" dirty="0"/>
              <a:t>Allows network segregation and RBAC on your azure Ai instance</a:t>
            </a:r>
          </a:p>
          <a:p>
            <a:pPr lvl="1"/>
            <a:r>
              <a:rPr lang="en-US" dirty="0"/>
              <a:t>Quotas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0FB43-F040-C9F8-EF0C-02D9597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Open.ai vs Azure Open.ai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C87E9-B81D-3917-94E1-80E9CF7A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confuse it with completion api (legacy)</a:t>
            </a:r>
          </a:p>
          <a:p>
            <a:r>
              <a:rPr lang="en-US" dirty="0"/>
              <a:t>Stateless </a:t>
            </a:r>
          </a:p>
          <a:p>
            <a:r>
              <a:rPr lang="en-US" dirty="0"/>
              <a:t>Message types </a:t>
            </a:r>
          </a:p>
          <a:p>
            <a:pPr lvl="1"/>
            <a:r>
              <a:rPr lang="en-US" i="1" dirty="0"/>
              <a:t>System messages</a:t>
            </a:r>
          </a:p>
          <a:p>
            <a:pPr lvl="1"/>
            <a:r>
              <a:rPr lang="en-US" i="1" dirty="0"/>
              <a:t>User messages</a:t>
            </a:r>
          </a:p>
          <a:p>
            <a:pPr lvl="1"/>
            <a:r>
              <a:rPr lang="en-US" i="1" dirty="0"/>
              <a:t>Assistant messages </a:t>
            </a:r>
          </a:p>
          <a:p>
            <a:r>
              <a:rPr lang="en-US" dirty="0"/>
              <a:t>Temperature (and other parameters)</a:t>
            </a:r>
          </a:p>
          <a:p>
            <a:r>
              <a:rPr lang="en-US" dirty="0"/>
              <a:t>Tokens (and max tokens)</a:t>
            </a:r>
          </a:p>
          <a:p>
            <a:r>
              <a:rPr lang="en-US" dirty="0"/>
              <a:t>C# </a:t>
            </a:r>
            <a:r>
              <a:rPr lang="en-US" dirty="0" err="1"/>
              <a:t>Sdk</a:t>
            </a:r>
            <a:r>
              <a:rPr lang="en-US" dirty="0"/>
              <a:t> (MS provided and others)</a:t>
            </a:r>
          </a:p>
          <a:p>
            <a:pPr lvl="1"/>
            <a:r>
              <a:rPr lang="en-US" dirty="0"/>
              <a:t>MS one works both with open.ai and Azure open.ai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C4BA-9138-F0A7-3786-CB2048E0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Chat-completion api endpoint</a:t>
            </a:r>
          </a:p>
        </p:txBody>
      </p:sp>
    </p:spTree>
    <p:extLst>
      <p:ext uri="{BB962C8B-B14F-4D97-AF65-F5344CB8AC3E}">
        <p14:creationId xmlns:p14="http://schemas.microsoft.com/office/powerpoint/2010/main" val="22387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95DFD2-7817-7322-8961-DF3F770D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to 2</a:t>
            </a:r>
          </a:p>
          <a:p>
            <a:pPr lvl="1"/>
            <a:r>
              <a:rPr lang="en-US" dirty="0"/>
              <a:t>0 more deterministic (but not totally)</a:t>
            </a:r>
          </a:p>
          <a:p>
            <a:pPr lvl="1"/>
            <a:r>
              <a:rPr lang="en-US" dirty="0"/>
              <a:t>higher level of temperature : more creative (random)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403FD-69A5-13EF-0697-E4E5F4EF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</a:t>
            </a:r>
          </a:p>
        </p:txBody>
      </p:sp>
      <p:pic>
        <p:nvPicPr>
          <p:cNvPr id="4" name="Picture 3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9077FCC-21AC-B1D7-C721-4C57F08D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45" y="463420"/>
            <a:ext cx="2902680" cy="6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CA62D9-E05B-4D35-5ABE-79B20FCB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Chat-completion api is stateless</a:t>
            </a:r>
          </a:p>
          <a:p>
            <a:pPr lvl="1"/>
            <a:r>
              <a:rPr lang="en-US" dirty="0"/>
              <a:t>You need to provide as input the previous conversation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AA699F-59BA-40F9-05A2-2944FA58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Conversation history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268EE-B455-CA3A-898E-13D799EBDFA6}"/>
              </a:ext>
            </a:extLst>
          </p:cNvPr>
          <p:cNvSpPr txBox="1"/>
          <p:nvPr/>
        </p:nvSpPr>
        <p:spPr>
          <a:xfrm>
            <a:off x="1189664" y="2672239"/>
            <a:ext cx="9154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Q1</a:t>
            </a:r>
            <a:r>
              <a:rPr lang="en-US" sz="1400" dirty="0"/>
              <a:t>: {"messages":     [</a:t>
            </a:r>
          </a:p>
          <a:p>
            <a:r>
              <a:rPr lang="en-US" sz="1400" dirty="0"/>
              <a:t>        {"role": "user", "content": "Who won second world war?"}</a:t>
            </a:r>
          </a:p>
          <a:p>
            <a:r>
              <a:rPr lang="en-US" sz="1400" dirty="0"/>
              <a:t>   ]</a:t>
            </a:r>
          </a:p>
          <a:p>
            <a:r>
              <a:rPr lang="en-US" sz="1400" dirty="0"/>
              <a:t>}</a:t>
            </a:r>
          </a:p>
          <a:p>
            <a:r>
              <a:rPr lang="en-US" sz="1400" b="1" dirty="0"/>
              <a:t>A1</a:t>
            </a:r>
            <a:r>
              <a:rPr lang="en-US" sz="1400" dirty="0"/>
              <a:t>: {"message": {</a:t>
            </a:r>
          </a:p>
          <a:p>
            <a:r>
              <a:rPr lang="en-US" sz="1400" dirty="0"/>
              <a:t>                "role": "assistant",</a:t>
            </a:r>
          </a:p>
          <a:p>
            <a:r>
              <a:rPr lang="en-US" sz="1400" b="1" dirty="0"/>
              <a:t>                "content": "The Allied Powers, led by the United States .."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-----------------------------------------------</a:t>
            </a:r>
          </a:p>
          <a:p>
            <a:r>
              <a:rPr lang="en-US" sz="1400" b="1" dirty="0"/>
              <a:t>Q2</a:t>
            </a:r>
            <a:r>
              <a:rPr lang="en-US" sz="1400" dirty="0"/>
              <a:t>: {"messages":    [</a:t>
            </a:r>
          </a:p>
          <a:p>
            <a:r>
              <a:rPr lang="en-US" sz="1400" dirty="0"/>
              <a:t>      {"role": "user", "content": "Who won second world war?"},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{ "role": "assistant", "content": "The Allied Powers, led by the United States .." },</a:t>
            </a:r>
          </a:p>
          <a:p>
            <a:r>
              <a:rPr lang="en-US" sz="1400" dirty="0"/>
              <a:t>      {"role": "user", "content": "and who lost it ?"}</a:t>
            </a:r>
          </a:p>
          <a:p>
            <a:r>
              <a:rPr lang="en-US" sz="1400" dirty="0"/>
              <a:t>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6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A77BF-994E-77CF-1285-8F1C72ED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B4F2E-C356-95C7-5949-F68B1C0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9563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d38f7c5-8395-4346-97e3-960b3861d380}" enabled="1" method="Privileged" siteId="{088e9b00-ffd0-458e-bfa1-acf4c596d3cb}" contentBits="2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2681</Words>
  <Application>Microsoft Office PowerPoint</Application>
  <PresentationFormat>Widescreen</PresentationFormat>
  <Paragraphs>299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Segoe UI</vt:lpstr>
      <vt:lpstr>SFMono-Regular</vt:lpstr>
      <vt:lpstr>4_Tema di Office</vt:lpstr>
      <vt:lpstr>3_Tema di Office</vt:lpstr>
      <vt:lpstr>2_Tema di Office</vt:lpstr>
      <vt:lpstr>Personalizza struttura</vt:lpstr>
      <vt:lpstr>Build your domain expert chatbot using  azure open.ai and c# (R.A.G.)</vt:lpstr>
      <vt:lpstr>PowerPoint Presentation</vt:lpstr>
      <vt:lpstr>November 30, 2022</vt:lpstr>
      <vt:lpstr>OpenAI GPT history</vt:lpstr>
      <vt:lpstr>Open.ai vs Azure Open.ai</vt:lpstr>
      <vt:lpstr>Chat-completion api endpoint</vt:lpstr>
      <vt:lpstr>Temperature</vt:lpstr>
      <vt:lpstr>Conversation history management</vt:lpstr>
      <vt:lpstr>PowerPoint Presentation</vt:lpstr>
      <vt:lpstr>Chatbot Application layout</vt:lpstr>
      <vt:lpstr>Tokens</vt:lpstr>
      <vt:lpstr>Chatbot on your data</vt:lpstr>
      <vt:lpstr>What "the hell" are embeddings ?</vt:lpstr>
      <vt:lpstr>Embedding "similarity"</vt:lpstr>
      <vt:lpstr>Cosine similtarity</vt:lpstr>
      <vt:lpstr>PowerPoint Presentation</vt:lpstr>
      <vt:lpstr>Note on Cosine proximity</vt:lpstr>
      <vt:lpstr>How can embeddings can help me then?</vt:lpstr>
      <vt:lpstr>About document preparation/splitting</vt:lpstr>
      <vt:lpstr>How can embeddings can help me then?</vt:lpstr>
      <vt:lpstr>Embeddings and documents storage</vt:lpstr>
      <vt:lpstr>Application layout</vt:lpstr>
      <vt:lpstr>System message for chatbot</vt:lpstr>
      <vt:lpstr>Application layout</vt:lpstr>
      <vt:lpstr>Multilanguage support</vt:lpstr>
      <vt:lpstr>Application layout</vt:lpstr>
      <vt:lpstr>Houston, we have a problem </vt:lpstr>
      <vt:lpstr>Application layout</vt:lpstr>
      <vt:lpstr>Keep input token count under control</vt:lpstr>
      <vt:lpstr>Application layout</vt:lpstr>
      <vt:lpstr>Talk and Hear with your chatbot</vt:lpstr>
      <vt:lpstr>Azure OpenAI on your data</vt:lpstr>
      <vt:lpstr>Azure OpenAI on your data</vt:lpstr>
      <vt:lpstr>Azure OpenAI on your data</vt:lpstr>
      <vt:lpstr>MS Semantic Kernel</vt:lpstr>
      <vt:lpstr>Ad-hoc or out of the shelf solution, or in between (MS Semantic Kernel)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Enrico Sabbadin (MSC Technology Italia)</cp:lastModifiedBy>
  <cp:revision>43</cp:revision>
  <dcterms:created xsi:type="dcterms:W3CDTF">2019-05-12T19:24:58Z</dcterms:created>
  <dcterms:modified xsi:type="dcterms:W3CDTF">2023-10-02T16:50:58Z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4_Tema di Office:9\3_Tema di Office:7\2_Tema di Office:8\Personalizza struttura:3</vt:lpwstr>
  </property>
  <property fmtid="{D5CDD505-2E9C-101B-9397-08002B2CF9AE}" pid="3" name="ClassificationContentMarkingFooterText">
    <vt:lpwstr>Sensitivity: Public</vt:lpwstr>
  </property>
</Properties>
</file>