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1474780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F6579-5F10-49E6-84E9-954BE6B9B4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6A6A5-CFA6-44EC-B78A-DA9C4262F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Open Sans Light" panose="020B03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2000 Accenture and Microsoft joined together to create Avanade to shape the future for clients and industries. For 22 years, that is exactly what we have been doing. 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Open Sans Light" panose="020B03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Open Sans Light" panose="020B03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Today, Avanade is the market leader in making the most of Microsoft for your organization.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Open Sans Light" panose="020B03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Open Sans Light" panose="020B03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60,000 people – growing to 100,000 – doing Microsoft work every day. Our professionals combine technology, business and industry expertise to design, build, deploy, manage and evolve solutions to address our clients’ challenges. 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Open Sans Light" panose="020B03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Open Sans Light" panose="020B03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leads to some of our credentials that you can see on this slide. 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F17A60-5211-564C-AE51-C5EE6D827C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15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microsoft.com/office/2007/relationships/hdphoto" Target="../media/hdphoto6.wdp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7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F0DF-AB96-4BCB-13A8-21D0AA4F3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94E94-BBEA-1638-2E91-B955A8382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2454-C315-8202-9C5D-5C64DDBE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F3D6-E803-BB71-B79F-8FA1B7EA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4880-01BA-0272-BC41-9EE77412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FF8D-C023-DC79-8B27-06CE2524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069D-D797-985A-BBE6-FAD167A6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BF19-3A07-2210-9F70-FB51E44F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1C05E-C1CB-77C1-6A1D-E6AA3B56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E0BB1-872B-FC44-C03D-99F45253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70FBF-6591-0A08-9C6A-030E7F5E8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31FBF-D2CD-C729-C8E8-033E3FAC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297A-4F42-F895-A495-49BC9DF3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7EF3-58CE-9254-DB04-80941B00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696A4-AB4C-76F9-CBF1-136EE0C6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5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slide_gradient_background">
    <p:bg>
      <p:bgPr>
        <a:gradFill flip="none" rotWithShape="1">
          <a:gsLst>
            <a:gs pos="0">
              <a:schemeClr val="accent4"/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6438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114962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</a:t>
            </a:r>
            <a:br>
              <a:rPr lang="en-US" altLang="ja-JP"/>
            </a:br>
            <a:r>
              <a:rPr lang="en-US" altLang="ja-JP"/>
              <a:t>Master title style</a:t>
            </a:r>
            <a:endParaRPr lang="en-GB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C5AC77-1855-61A1-86D8-42A6577554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93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_slide_gradient_background">
    <p:bg>
      <p:bgPr>
        <a:gradFill flip="none" rotWithShape="1">
          <a:gsLst>
            <a:gs pos="0">
              <a:schemeClr val="accent4"/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6438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114962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</a:t>
            </a:r>
            <a:br>
              <a:rPr lang="en-US" altLang="ja-JP"/>
            </a:br>
            <a:r>
              <a:rPr lang="en-US" altLang="ja-JP"/>
              <a:t>Master title style</a:t>
            </a:r>
            <a:endParaRPr lang="en-GB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37DB-207B-B8D2-430C-4B385B469709}"/>
              </a:ext>
            </a:extLst>
          </p:cNvPr>
          <p:cNvSpPr txBox="1"/>
          <p:nvPr userDrawn="1"/>
        </p:nvSpPr>
        <p:spPr>
          <a:xfrm>
            <a:off x="8286750" y="658345"/>
            <a:ext cx="352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+mj-lt"/>
              </a:rPr>
              <a:t>#</a:t>
            </a:r>
            <a:r>
              <a:rPr lang="en-US" sz="2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AvanadeDoWhatMatters</a:t>
            </a:r>
          </a:p>
        </p:txBody>
      </p:sp>
    </p:spTree>
    <p:extLst>
      <p:ext uri="{BB962C8B-B14F-4D97-AF65-F5344CB8AC3E}">
        <p14:creationId xmlns:p14="http://schemas.microsoft.com/office/powerpoint/2010/main" val="1470861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_slide_gradient_background">
    <p:bg>
      <p:bgPr>
        <a:gradFill flip="none" rotWithShape="1">
          <a:gsLst>
            <a:gs pos="100000">
              <a:schemeClr val="tx2"/>
            </a:gs>
            <a:gs pos="4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88188"/>
            <a:ext cx="12192000" cy="219986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73427"/>
            <a:ext cx="12192000" cy="3498573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</a:t>
            </a:r>
            <a:br>
              <a:rPr lang="en-US" altLang="ja-JP"/>
            </a:br>
            <a:r>
              <a:rPr lang="en-US" altLang="ja-JP"/>
              <a:t>Master title style</a:t>
            </a:r>
            <a:endParaRPr lang="en-GB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272BD-9F44-A515-5289-F5BA23C2D2D2}"/>
              </a:ext>
            </a:extLst>
          </p:cNvPr>
          <p:cNvSpPr txBox="1"/>
          <p:nvPr userDrawn="1"/>
        </p:nvSpPr>
        <p:spPr>
          <a:xfrm>
            <a:off x="8286750" y="658345"/>
            <a:ext cx="352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+mj-lt"/>
              </a:rPr>
              <a:t>#</a:t>
            </a:r>
            <a:r>
              <a:rPr lang="en-US" sz="2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AvanadeDoWhatMatters</a:t>
            </a:r>
          </a:p>
        </p:txBody>
      </p:sp>
    </p:spTree>
    <p:extLst>
      <p:ext uri="{BB962C8B-B14F-4D97-AF65-F5344CB8AC3E}">
        <p14:creationId xmlns:p14="http://schemas.microsoft.com/office/powerpoint/2010/main" val="285045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ver_slide_gradient_background">
    <p:bg>
      <p:bgPr>
        <a:gradFill flip="none" rotWithShape="1">
          <a:gsLst>
            <a:gs pos="100000">
              <a:schemeClr val="tx2"/>
            </a:gs>
            <a:gs pos="4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88188"/>
            <a:ext cx="12192000" cy="219986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73427"/>
            <a:ext cx="12192000" cy="3498573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</a:t>
            </a:r>
            <a:br>
              <a:rPr lang="en-US" altLang="ja-JP"/>
            </a:br>
            <a:r>
              <a:rPr lang="en-US" altLang="ja-JP"/>
              <a:t>Master title style</a:t>
            </a:r>
            <a:endParaRPr lang="en-GB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5F59CDA-63C4-C46B-C6E0-F08CA209B3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_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A260-42A7-FF03-B0A9-5106CA344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64388"/>
            <a:ext cx="12192000" cy="2199861"/>
          </a:xfrm>
          <a:prstGeom prst="rect">
            <a:avLst/>
          </a:prstGeom>
        </p:spPr>
      </p:pic>
      <p:pic>
        <p:nvPicPr>
          <p:cNvPr id="18" name="Picture 17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A09988E2-C227-9B42-2310-2FA7BCE544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149627"/>
            <a:ext cx="12192000" cy="3498573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F65EED-1110-732F-1B11-95551A4518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C6D5-DA76-9057-8F38-600063C35CD1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3DE9AE13-4D32-4551-39E8-4FB29B13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</a:t>
            </a:r>
            <a:br>
              <a:rPr lang="en-US" altLang="ja-JP"/>
            </a:br>
            <a:r>
              <a:rPr lang="en-US" altLang="ja-JP"/>
              <a:t>Master title style</a:t>
            </a:r>
            <a:endParaRPr lang="en-GB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3420F3A-1D8C-4A97-7690-AA5AC1E2E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3BE3448-BCC2-D46A-15EB-E157DC9190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7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lide_image_background">
    <p:bg>
      <p:bgPr>
        <a:gradFill flip="none" rotWithShape="1">
          <a:gsLst>
            <a:gs pos="0">
              <a:schemeClr val="accent4"/>
            </a:gs>
            <a:gs pos="100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altLang="ja-JP"/>
              <a:t>Click icon to add picture. Send your image to the back for logo to display</a:t>
            </a:r>
            <a:endParaRPr lang="en-GB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DC08F90-D086-622F-9346-FA7E66730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</a:t>
            </a:r>
            <a:br>
              <a:rPr lang="en-US" altLang="ja-JP"/>
            </a:br>
            <a:r>
              <a:rPr lang="en-US" altLang="ja-JP"/>
              <a:t>Master title style</a:t>
            </a:r>
            <a:endParaRPr lang="en-GB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2A07DD5-7476-E78E-877E-5A83444D0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35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lide_ima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</a:t>
            </a:r>
            <a:br>
              <a:rPr lang="en-US" altLang="ja-JP"/>
            </a:br>
            <a:r>
              <a:rPr lang="en-US" altLang="ja-JP"/>
              <a:t>Master title style</a:t>
            </a:r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E684D4B-27EC-5164-F9F2-ABD601462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90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slide_ima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</a:t>
            </a:r>
            <a:br>
              <a:rPr lang="en-US" altLang="ja-JP"/>
            </a:br>
            <a:r>
              <a:rPr lang="en-US" altLang="ja-JP"/>
              <a:t>Master title style</a:t>
            </a:r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49E7E-3795-DAE9-480F-C8D274F8AA79}"/>
              </a:ext>
            </a:extLst>
          </p:cNvPr>
          <p:cNvSpPr txBox="1"/>
          <p:nvPr userDrawn="1"/>
        </p:nvSpPr>
        <p:spPr>
          <a:xfrm>
            <a:off x="8286750" y="658345"/>
            <a:ext cx="352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+mj-lt"/>
              </a:rPr>
              <a:t>#</a:t>
            </a:r>
            <a:r>
              <a:rPr lang="en-US" sz="2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AvanadeDoWhatMatters</a:t>
            </a:r>
          </a:p>
        </p:txBody>
      </p:sp>
    </p:spTree>
    <p:extLst>
      <p:ext uri="{BB962C8B-B14F-4D97-AF65-F5344CB8AC3E}">
        <p14:creationId xmlns:p14="http://schemas.microsoft.com/office/powerpoint/2010/main" val="2111206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0938-BDF0-40C3-1FFC-33AFE6C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685A-A272-164B-F43C-E3AB28FF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3C8D-87FB-506E-C295-288570AD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B8DE-CA8B-ABC5-1695-EC9CAE8F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C2F1-B10F-32C3-50C7-5FE075A8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7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lide_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3A65A1-9BA3-5FEF-DE29-03D23169B7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A41A8C1-B8C7-CD46-761F-46CE1B067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E46B96-3CC5-5C8F-04B9-4CE029F39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D2A1FA7-0803-D4CC-504D-5BDE1BEA9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8EE113-52F0-8B79-0BF0-8E16E6787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656D415-4863-1D64-3877-DBA6E4130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1537A39-CABD-B23A-D113-CC67D83B4B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D273C62-EB99-279D-64E8-B884873C1D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504631-2507-0CA3-F9E5-494297A5CA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0B328A-161C-B1DE-AD05-79864CA604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32B228A-159A-2D8A-16F5-F2A802F213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27A143F-F4D2-5A3E-22A8-51FB3E73A9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5176CA-787A-D4DA-EEF2-076A771A3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72682CC-6D2C-8D80-DBD7-C00C270BCE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8A8336A-008C-A965-E68A-0E864E02ED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82EAC7B-5B4B-53CB-109D-4CC72EF998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A4F3D01-94BF-DD9F-673F-CF5F5D6FB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C54AC7D-40F8-F738-5162-DD66314085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E4674F-8891-BABB-F6D9-7791E6333BE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F752569-F23E-EC6E-C511-B8E034158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24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slide_gradient">
    <p:bg bwMode="ltGray">
      <p:bgPr>
        <a:gradFill flip="none" rotWithShape="1">
          <a:gsLst>
            <a:gs pos="4000">
              <a:schemeClr val="accent1"/>
            </a:gs>
            <a:gs pos="100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E150103-C9EC-F091-783C-8228210D5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78929EE-90EC-E796-2FD6-3D3D82FCD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5911E09F-F173-578E-C704-272662FE4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9FECAE49-9679-0CDD-0407-0BAF864160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13C46CF-751D-000D-3F46-7CD49BC54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3C6C9583-E61D-582B-B9F7-A9C2B3611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BC0CA3EB-96C1-5028-EA40-CB74581DF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07C6DA12-C67C-87E7-53A4-7C2545D74A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5D0910C9-255F-A524-0C50-A8A611830B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3292D09D-8321-0815-34B0-29B288A61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F7E66C4-97B3-9428-2D76-AAAB36828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780D0E5D-3D84-5E66-EA78-92C599859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356BAD5F-B05C-19B7-98B5-8CDE61BD8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12D9248-7969-3866-8568-A6E4BB33F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0166A944-73A4-AE9E-9D5C-AFA9AE67B4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EF8C358E-4E72-6D47-AC9B-9E98B5D1E3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6F580CB-EA27-B73D-81A6-33C38D857F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A91DDBEF-7B61-2A23-2299-AEEDC64360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00EC9594-0701-921F-7462-BA195E840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6DAD3E8-0F4D-10B6-A548-319AF122BA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F29B8C8-51B6-160A-A9F0-64EDB98E77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87CC49F-ACC8-5D30-0627-14DD7643B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47AB53-C691-5013-D7C3-027518C8D5B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0EE76-3E4C-DA2E-5C84-59C444F57543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05073-BB1F-D8CD-4F91-42AE7324BA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slide_gradient">
    <p:bg bwMode="ltGray">
      <p:bgPr>
        <a:gradFill flip="none" rotWithShape="1">
          <a:gsLst>
            <a:gs pos="100000">
              <a:schemeClr val="tx2"/>
            </a:gs>
            <a:gs pos="4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8730EC-DD51-B99C-842B-EFFBD0F67082}"/>
              </a:ext>
            </a:extLst>
          </p:cNvPr>
          <p:cNvSpPr/>
          <p:nvPr userDrawn="1"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4C3455E-1EFC-A442-358F-8FE75BAFB0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437056-B5AC-4147-6F6D-1181C0746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1989"/>
            <a:ext cx="12192000" cy="153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B1F28E-6795-78DB-A045-E2E347D989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1C44F5D-FB9F-EB95-0B4A-BE0D77BECE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E5E256D-3E41-D488-251F-B196C454B1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A599352-4552-0564-9355-1A48F0E32E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CBFBCF-1058-BD06-B7E2-2E55A48B9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209F34-530D-CDE1-CD15-A8698D02FA57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790962D-06C1-3CFC-3777-BDED79440540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B0E837-3024-07AB-C0E4-75AE372AF1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ADD568-2AD0-D1FA-12DF-FBCA9DD3951D}"/>
              </a:ext>
            </a:extLst>
          </p:cNvPr>
          <p:cNvSpPr/>
          <p:nvPr userDrawn="1"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B8DA65E-3EFC-6565-75BD-EED2107FA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10D7AF76-8340-5D2E-1458-416E1DBEE1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1989"/>
            <a:ext cx="12192000" cy="15372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91EEC6-1702-2FA5-81FD-BD9CB3489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FCC6C8E-D68B-2378-1876-5D9FF79209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EAFAE4AC-8D9B-63DE-54A5-93B0FDBED3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29B1001A-921B-87AE-9D28-14B6FB4C5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32EC0CC8-C94E-5DD2-93C4-602170D3B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17CB18F-58FF-5B20-5CB5-92A2385B91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3D455A3-F5D3-B9A1-1DAD-FF320E2AC2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5FA1379-5177-1E95-B60C-F18F62C534E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E7CA25-CBC7-014D-C9D0-69F782E9B81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E8D171C-4811-26B0-9635-6BD0444BEA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8AD05E2-2F33-0B35-2914-3DFAFE143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24122F20-2A0E-DB06-3AD1-F7486F1E0B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018" y="6209108"/>
            <a:ext cx="1494932" cy="548639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EC8496-756B-2A90-1DBC-4C6F2D241AF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73EFAA1-238D-3090-F48D-F27A477B1511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0256358-3592-7151-E43E-A6427548605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0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slide_gradient">
    <p:bg bwMode="ltGray">
      <p:bgPr>
        <a:gradFill flip="none" rotWithShape="1">
          <a:gsLst>
            <a:gs pos="0">
              <a:schemeClr val="accent4"/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6605"/>
            <a:ext cx="11201401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6548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9696"/>
            <a:ext cx="2115353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A8DE2ED-DBE7-A4E0-D02A-184D497FDA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876548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519696"/>
            <a:ext cx="2108785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A01C05-EB16-96E0-CB56-9A050932A0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876548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519696"/>
            <a:ext cx="2102217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030565E-EC74-E8D4-FA27-5C4180F5B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876548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519696"/>
            <a:ext cx="2102219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27F6E91-1279-FCB2-1DC4-CF7E6A682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876548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519696"/>
            <a:ext cx="2102220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6DBEE8A-D32D-7F6C-4A66-A6E5C985A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382" y="4990466"/>
            <a:ext cx="12192000" cy="2199861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A2437B87-35D2-DB25-6380-7DECE869E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8100" y="4172639"/>
            <a:ext cx="12192000" cy="1537252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1A4CE3-A382-B312-22DB-9CEA417306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18962-C158-8A86-B8FF-DC2CC933A86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8BB1360-EC5B-42A3-B042-AE778BAB5ED1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C8B555-8A7B-8A34-3B1E-CF7913D44D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lide_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7273F-8383-0B40-A84D-A6E3D5DAB531}"/>
              </a:ext>
            </a:extLst>
          </p:cNvPr>
          <p:cNvSpPr/>
          <p:nvPr userDrawn="1"/>
        </p:nvSpPr>
        <p:spPr>
          <a:xfrm>
            <a:off x="1" y="0"/>
            <a:ext cx="3543300" cy="68916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bg2"/>
              </a:gs>
              <a:gs pos="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72A34A-A47D-0B40-835D-28831DC77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2022" y="3037295"/>
            <a:ext cx="3543300" cy="1150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 algn="ctr">
              <a:buNone/>
              <a:defRPr sz="1333"/>
            </a:lvl2pPr>
            <a:lvl3pPr marL="914377" indent="0" algn="ctr">
              <a:buNone/>
              <a:defRPr sz="1333"/>
            </a:lvl3pPr>
            <a:lvl4pPr marL="1371566" indent="0" algn="ctr">
              <a:buNone/>
              <a:defRPr sz="1333"/>
            </a:lvl4pPr>
            <a:lvl5pPr marL="1828754" indent="0" algn="ctr">
              <a:buNone/>
              <a:defRPr sz="1333"/>
            </a:lvl5pPr>
          </a:lstStyle>
          <a:p>
            <a:pPr lvl="0"/>
            <a:r>
              <a:rPr lang="en-US" altLang="ja-JP"/>
              <a:t>Click to edit </a:t>
            </a:r>
            <a:br>
              <a:rPr lang="en-US" altLang="ja-JP"/>
            </a:br>
            <a:r>
              <a:rPr lang="en-US" altLang="ja-JP"/>
              <a:t>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B064F4E-61E6-8D43-884D-B02F8BF1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0829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3EE597B-F187-9343-9BDB-C8BFA2AFF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29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D33AE9B1-FC4C-B64A-A627-4C5DEB4D36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8294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7BDC373-757A-224C-BDE1-7C04B2534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8294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738D054A-338D-8647-BDC8-3D1F6F5A5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022" y="1461049"/>
            <a:ext cx="3543300" cy="14658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333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Today’s</a:t>
            </a:r>
            <a:br>
              <a:rPr lang="en-US"/>
            </a:br>
            <a:r>
              <a:rPr lang="en-US"/>
              <a:t>agenda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2AE20-AEB6-8B03-7DCF-535B87E65D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33427" y="469701"/>
            <a:ext cx="7468445" cy="6307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/>
              <a:t>Click to edit Heading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54C86CE-629D-346E-54A5-2945D0825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3427" y="1466647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D21A050-29AF-83A2-3F07-2F1008AD48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0892" y="1463349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897AAA94-9C3F-E864-5505-616F8D61C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58526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77D8330D-2FFE-ABA8-B03B-53788C0AB5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63173"/>
            <a:ext cx="12192000" cy="153725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0DFB0B7-B1C0-6454-D75C-6DEB1B7091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10829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576B903-0A56-C02C-1809-877FEC86FF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0829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B438C97-5166-D0D0-91A9-D5132A704E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68294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106BC8EE-0D99-B1BA-D5DC-DD745D77C2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68294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AC7739C-3175-F4CE-9846-8E401CC9F73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33427" y="3032774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0CD6ECF-6757-1280-EA64-C463D347F3B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90892" y="3029475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C35922-DB58-7397-4CCE-4AEC76EF55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BCE9C-4DE0-6003-09C3-68DFCEBA67A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BFD647E-090F-7735-AA10-D21B492C516D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9F6A2-415B-7C3F-D9EA-62AC9521F8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3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916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bg2"/>
              </a:gs>
              <a:gs pos="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FAA33E7-AC2A-E048-A128-C3BEF47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CB3347E-4DCC-624E-A84A-7635AAF68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2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3</a:t>
            </a:r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C44F584-F8DF-4133-D15A-C6248AFEC532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8D5958-75DC-A88B-E056-813D89712263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3F82F-CDD7-77DD-F970-FDD5CC70E3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8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916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14000">
                <a:schemeClr val="bg2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2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3</a:t>
            </a:r>
            <a:endParaRPr lang="en-GB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2C6623-B1A1-CBE6-7D56-C985C8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CA7937-B3C2-A7D4-4FBD-41B8005F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5CEA7-0C01-109B-B60E-AF24D38589D8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D72F262-A5CE-9603-951D-A010B8A53AD3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594F56-91BF-894F-09E5-BB716D81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916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bg2"/>
              </a:gs>
              <a:gs pos="4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CB8EA15-52E5-1F00-9DAD-86C3E3B033A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2E43174-3AA1-B066-1E68-790DAF2BFE44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653FF-4C82-9953-4B35-EE145BE30B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916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accent4"/>
              </a:gs>
              <a:gs pos="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415BBD-F76F-81BF-68BE-F2C1057C715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F625B25-F162-BF73-1F60-40166C744217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1F4734-E3A6-8C9A-D6C3-CA722AD39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9003-759F-354A-428B-028D16A5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84F1-FEC8-3569-E7D3-57346BA3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BD77-08CC-1B76-44CB-0581EE0E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79B7-744D-DC65-735C-42247342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EC08-2CBD-3243-78D6-4BB4DFF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4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5FA2283-3783-6918-8ABF-02F2D7F2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897425C-E7C6-EF26-2267-981B3ED352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CC81F2A-A74D-2987-0689-D4C64A66FE0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87D0159-5DE9-A431-5BEF-90232321964F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40CB5-1B9E-0B5A-DBAB-7970538FC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15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8229600" y="0"/>
            <a:ext cx="3962400" cy="68916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bg2"/>
              </a:gs>
              <a:gs pos="4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91F1277-26F4-CC9B-EB47-4D21D2A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B33F1DB-5058-BC67-65C1-AE1D7F987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40B215-889F-FBA8-7150-3F50A7D8BDD5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E1A97E-F25D-6473-432A-128EBF9C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0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6B96B9-71B5-B536-42AA-693AE6BE70B3}"/>
              </a:ext>
            </a:extLst>
          </p:cNvPr>
          <p:cNvSpPr/>
          <p:nvPr userDrawn="1"/>
        </p:nvSpPr>
        <p:spPr>
          <a:xfrm>
            <a:off x="8229600" y="0"/>
            <a:ext cx="3962399" cy="68916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4"/>
              </a:gs>
              <a:gs pos="3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BABBC4-3489-D976-6E61-F322903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4C09AA-B7F9-4D66-7B42-9DC887E3C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47588F6-C97C-F7A0-AA91-FF0964703841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3CDA8A-8AC0-3419-02C9-3D1338E7E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75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8C89493-E0C4-2A21-1144-6E48D6A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78B3F8-E34A-04D6-F441-B49D850C4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A962C6-E258-4D00-B266-EB226D2891AD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4878B-F6C2-B27A-A785-95D1E4118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bg2"/>
              </a:gs>
              <a:gs pos="4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2523762-6450-DA1D-8CCC-A6022BD00CD7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3C657-D3A3-7731-94BE-B0E43928BF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4"/>
              </a:gs>
              <a:gs pos="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14597B1-FFFF-8847-2359-01B82ED35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US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CB555E74-8201-C10D-0D6F-5D53C85E9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73EA5CF-2BCE-6ED0-1E45-DF867757321A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D7D7AA-85D5-50E9-A12C-ADF713F60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56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8B33E6B-2365-80ED-C0C4-B2FE131BD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US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1E0CF8C2-FFF2-E18F-A12A-5C08DE593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1A8B4A1-6616-00A3-638F-015267BE9B07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286645-F2C5-42F7-1710-136ABCA64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49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slide_gradient">
    <p:bg>
      <p:bgPr>
        <a:gradFill flip="none" rotWithShape="1">
          <a:gsLst>
            <a:gs pos="100000">
              <a:schemeClr val="tx2"/>
            </a:gs>
            <a:gs pos="4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6647BFCF-3982-CCAA-7A02-3B65204B9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Divider</a:t>
            </a:r>
            <a:endParaRPr lang="en-GB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3404243-D446-89D8-2EE0-CCCD9B4F8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9DC505A-2D26-1889-C779-148711CE95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CCF9DBF-C7CC-D860-1ABE-732E6CBB51D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66B712B-8A22-B5D2-8583-67B6CD410219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DC6CAB-D34C-D60A-CC7D-6395237BF6A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8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gradient">
    <p:bg>
      <p:bgPr>
        <a:gradFill>
          <a:gsLst>
            <a:gs pos="0">
              <a:schemeClr val="accent4"/>
            </a:gs>
            <a:gs pos="10000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67CCE83A-7C05-0BA3-56E8-C8A7126C14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Divider</a:t>
            </a:r>
            <a:endParaRPr lang="en-GB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D5F945-9526-50AB-F03C-81AA1D039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Sub-title / Presenter Name</a:t>
            </a:r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3BDA52-EACA-ED5B-66AA-1FFC721105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76DC12-D48C-AF29-5BD9-B74421C476B0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78589B3-FC19-2190-2267-26D80CC8775E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D41A6F-C63C-8531-0E7F-25589016F8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62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ade_title_and_content_page_whit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4094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4482-B1B1-3CA9-C1FE-BB434C57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D69B-B060-5DA6-EDD0-CE29CECD8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DB08E-5EB6-20E5-FE30-C4E472C8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FBF62-90A3-ACCE-88CD-F7D9B1AB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4500-B195-B337-F5E2-DB3A1D2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5326-7AED-E63B-DB81-9E7E6F9A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0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ade_title_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0F1608-8C29-59FD-2083-7DA7A20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3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ade_chart_slide_whit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BBE11B-F081-29AE-A18F-EFE2A43521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586363"/>
            <a:ext cx="11201588" cy="381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altLang="ja-JP"/>
              <a:t>Chart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93E35D-6623-69CE-8CA1-55F2039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257D134A-1BB6-0635-B3CB-F98D0BFE8E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08834"/>
            <a:ext cx="11201588" cy="40633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8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ade_2column_slide_whit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98456"/>
            <a:ext cx="5486399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10672FB-FE69-1CCA-A1F1-FF4A9F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809630D-F471-4BBB-6E9E-088BC38D5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0139" y="1598456"/>
            <a:ext cx="5486400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66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DC06D534-B3A8-55D8-7E79-067AAF84A6CA}"/>
              </a:ext>
            </a:extLst>
          </p:cNvPr>
          <p:cNvSpPr>
            <a:spLocks noGrp="1"/>
          </p:cNvSpPr>
          <p:nvPr>
            <p:ph sz="quarter" idx="73"/>
          </p:nvPr>
        </p:nvSpPr>
        <p:spPr>
          <a:xfrm>
            <a:off x="456064" y="1331571"/>
            <a:ext cx="5097352" cy="2251096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bg2"/>
              </a:gs>
              <a:gs pos="4000">
                <a:schemeClr val="accent1"/>
              </a:gs>
            </a:gsLst>
            <a:lin ang="10800000" scaled="1"/>
            <a:tileRect/>
          </a:gradFill>
        </p:spPr>
        <p:txBody>
          <a:bodyPr anchor="ctr"/>
          <a:lstStyle>
            <a:lvl1pPr marL="239178" indent="0">
              <a:tabLst/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9178" indent="0">
              <a:buNone/>
              <a:tabLst/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47ADD8-C78F-FC0D-3134-6FBA0EA9F66E}"/>
              </a:ext>
            </a:extLst>
          </p:cNvPr>
          <p:cNvSpPr/>
          <p:nvPr userDrawn="1"/>
        </p:nvSpPr>
        <p:spPr>
          <a:xfrm>
            <a:off x="8191108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0EC1B8-D855-C45B-8B12-1C4BF2923760}"/>
              </a:ext>
            </a:extLst>
          </p:cNvPr>
          <p:cNvSpPr/>
          <p:nvPr userDrawn="1"/>
        </p:nvSpPr>
        <p:spPr>
          <a:xfrm>
            <a:off x="446184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144238-8AF3-AB3D-0645-43CA80A5061A}"/>
              </a:ext>
            </a:extLst>
          </p:cNvPr>
          <p:cNvSpPr/>
          <p:nvPr userDrawn="1"/>
        </p:nvSpPr>
        <p:spPr>
          <a:xfrm>
            <a:off x="74492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70317E8-543F-CAC9-8703-C6A3F52F4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684" y="4523519"/>
            <a:ext cx="3466156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AC9025A-C0BE-7B9C-8294-5549A80DE2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4552" y="1331572"/>
            <a:ext cx="6104047" cy="22510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96AFCEA-ADE1-BDB8-385A-BAA173033ECF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44920" y="3812426"/>
            <a:ext cx="575313" cy="574177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292C1C4D-5790-63B4-55EA-F5C54581D032}"/>
              </a:ext>
            </a:extLst>
          </p:cNvPr>
          <p:cNvSpPr>
            <a:spLocks noGrp="1"/>
          </p:cNvSpPr>
          <p:nvPr>
            <p:ph sz="quarter" idx="69"/>
          </p:nvPr>
        </p:nvSpPr>
        <p:spPr>
          <a:xfrm>
            <a:off x="822960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47DCC29A-0DF5-3984-CB3A-73BC9BF1B402}"/>
              </a:ext>
            </a:extLst>
          </p:cNvPr>
          <p:cNvSpPr>
            <a:spLocks noGrp="1"/>
          </p:cNvSpPr>
          <p:nvPr>
            <p:ph sz="quarter" idx="71"/>
          </p:nvPr>
        </p:nvSpPr>
        <p:spPr>
          <a:xfrm>
            <a:off x="448726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58FB43A-42A3-8CA5-6E3F-3A4E378A32CA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473052" y="3812426"/>
            <a:ext cx="575313" cy="574177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A991B651-7D4B-5CC5-6866-C9081570452E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191108" y="3812426"/>
            <a:ext cx="575313" cy="574177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82BDE1EB-0B21-F328-EDD3-D69FA87B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446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9CE4DB8F-DD9B-04AA-CCF2-CF990908F4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B77095C-8AE7-BB09-0EBC-117C7ED2A400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80083859-D772-499D-0BE7-E158ACC35505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6A392F5-7E8C-46DD-77D4-0D26BD3D0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content_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4952999" y="0"/>
            <a:ext cx="7239001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bg2"/>
              </a:gs>
              <a:gs pos="4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7EAAF5C6-D883-5F53-823C-6EC6DE87A2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868252"/>
            <a:ext cx="4952997" cy="29999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4223626-402A-8FDC-1DAC-75ED99C51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88" y="457200"/>
            <a:ext cx="4228030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US"/>
          </a:p>
        </p:txBody>
      </p:sp>
      <p:sp>
        <p:nvSpPr>
          <p:cNvPr id="29" name="Content Placeholder 20">
            <a:extLst>
              <a:ext uri="{FF2B5EF4-FFF2-40B4-BE49-F238E27FC236}">
                <a16:creationId xmlns:a16="http://schemas.microsoft.com/office/drawing/2014/main" id="{A17B9F5C-96B9-D6F4-3044-AE30285366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17583"/>
            <a:ext cx="4228361" cy="17532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18D966-B672-C8A8-AFCD-0AD87EEF9777}"/>
              </a:ext>
            </a:extLst>
          </p:cNvPr>
          <p:cNvGrpSpPr/>
          <p:nvPr userDrawn="1"/>
        </p:nvGrpSpPr>
        <p:grpSpPr>
          <a:xfrm>
            <a:off x="8588153" y="342585"/>
            <a:ext cx="161856" cy="6015799"/>
            <a:chOff x="6748423" y="256938"/>
            <a:chExt cx="0" cy="460978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3DF6DD-9011-EA98-3DBF-D810863AB5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D07681-04C1-C177-9982-3FC4C94C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36F171-0CBA-7168-612D-ED9CC31F2C91}"/>
              </a:ext>
            </a:extLst>
          </p:cNvPr>
          <p:cNvGrpSpPr/>
          <p:nvPr userDrawn="1"/>
        </p:nvGrpSpPr>
        <p:grpSpPr>
          <a:xfrm rot="5400000">
            <a:off x="8588153" y="360935"/>
            <a:ext cx="0" cy="6146381"/>
            <a:chOff x="6748423" y="256938"/>
            <a:chExt cx="0" cy="46097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1F051B1-2881-6CE2-26A9-323170C09A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46865A-9193-8DC7-8A3F-50061EFFA3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D5461126-D8EB-9680-647F-1B601314373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14962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E591D690-B47F-C906-E05F-A1EF3FA2F4F4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6461620" y="593437"/>
            <a:ext cx="816640" cy="815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8" name="Content Placeholder 20">
            <a:extLst>
              <a:ext uri="{FF2B5EF4-FFF2-40B4-BE49-F238E27FC236}">
                <a16:creationId xmlns:a16="http://schemas.microsoft.com/office/drawing/2014/main" id="{5099867C-B95D-9BBA-B356-98D237153A92}"/>
              </a:ext>
            </a:extLst>
          </p:cNvPr>
          <p:cNvSpPr>
            <a:spLocks noGrp="1"/>
          </p:cNvSpPr>
          <p:nvPr>
            <p:ph sz="quarter" idx="69" hasCustomPrompt="1"/>
          </p:nvPr>
        </p:nvSpPr>
        <p:spPr>
          <a:xfrm>
            <a:off x="8855637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4A74AE21-8AA2-8E86-580F-7F06D391FDEE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802294" y="593437"/>
            <a:ext cx="816640" cy="815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Content Placeholder 20">
            <a:extLst>
              <a:ext uri="{FF2B5EF4-FFF2-40B4-BE49-F238E27FC236}">
                <a16:creationId xmlns:a16="http://schemas.microsoft.com/office/drawing/2014/main" id="{0DE4BA33-1BDA-D6C4-A2EE-A8EB2AE2F8E3}"/>
              </a:ext>
            </a:extLst>
          </p:cNvPr>
          <p:cNvSpPr>
            <a:spLocks noGrp="1"/>
          </p:cNvSpPr>
          <p:nvPr>
            <p:ph sz="quarter" idx="71" hasCustomPrompt="1"/>
          </p:nvPr>
        </p:nvSpPr>
        <p:spPr>
          <a:xfrm>
            <a:off x="5514962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E7CDCE38-FD38-8229-62C8-82F2A9947241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461620" y="3747236"/>
            <a:ext cx="816640" cy="815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42" name="Content Placeholder 20">
            <a:extLst>
              <a:ext uri="{FF2B5EF4-FFF2-40B4-BE49-F238E27FC236}">
                <a16:creationId xmlns:a16="http://schemas.microsoft.com/office/drawing/2014/main" id="{92A59617-6534-577A-0552-2FCAC64167A7}"/>
              </a:ext>
            </a:extLst>
          </p:cNvPr>
          <p:cNvSpPr>
            <a:spLocks noGrp="1"/>
          </p:cNvSpPr>
          <p:nvPr>
            <p:ph sz="quarter" idx="73" hasCustomPrompt="1"/>
          </p:nvPr>
        </p:nvSpPr>
        <p:spPr>
          <a:xfrm>
            <a:off x="8855637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636324C2-06A9-5C53-C560-6A8C2A2A63A9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9802294" y="3747236"/>
            <a:ext cx="816640" cy="815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E52218CD-EE25-09CC-7904-328BDBF92EDC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9001A54A-6121-02C5-F783-CD94FC41F65B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8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anade_layout_option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267" y="1601211"/>
            <a:ext cx="5559892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2861594"/>
            <a:ext cx="5560327" cy="24239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D81C8-14F2-2088-13B5-436AA68D0F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5613268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4A79B03-8B08-C331-D73A-12A450E76654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0686DF-0570-B3D3-F63E-4BF272D9B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283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ade_title_and_content_page_white_line_lef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93532-71D0-D05E-6EE7-F2E82D104578}"/>
              </a:ext>
            </a:extLst>
          </p:cNvPr>
          <p:cNvGrpSpPr/>
          <p:nvPr userDrawn="1"/>
        </p:nvGrpSpPr>
        <p:grpSpPr>
          <a:xfrm>
            <a:off x="0" y="4438650"/>
            <a:ext cx="3902176" cy="2419350"/>
            <a:chOff x="0" y="3874168"/>
            <a:chExt cx="4812632" cy="2983832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0A7B0A-F79F-93B1-9BB9-47E04ECD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10526" b="24873"/>
            <a:stretch/>
          </p:blipFill>
          <p:spPr>
            <a:xfrm>
              <a:off x="0" y="5205317"/>
              <a:ext cx="4812632" cy="1652683"/>
            </a:xfrm>
            <a:prstGeom prst="rect">
              <a:avLst/>
            </a:prstGeom>
          </p:spPr>
        </p:pic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556EA8C8-B054-949F-4116-CED566BE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375" t="17544" r="29934" b="38948"/>
            <a:stretch/>
          </p:blipFill>
          <p:spPr>
            <a:xfrm>
              <a:off x="0" y="3874168"/>
              <a:ext cx="3741822" cy="2983832"/>
            </a:xfrm>
            <a:prstGeom prst="rect">
              <a:avLst/>
            </a:prstGeom>
          </p:spPr>
        </p:pic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0AE8CE-28F6-38EA-5BF8-DC81ABF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ADF01-D003-B82E-57AA-B2A2404F08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add Sub-title</a:t>
            </a:r>
            <a:endParaRPr lang="en-US" altLang="ja-JP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0CBF9A6C-69D1-9665-B19D-FC6E05A1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15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ade_title_and_content_page_white_lin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CE2CC-969C-02B6-4879-786B318E4C8C}"/>
              </a:ext>
            </a:extLst>
          </p:cNvPr>
          <p:cNvGrpSpPr/>
          <p:nvPr userDrawn="1"/>
        </p:nvGrpSpPr>
        <p:grpSpPr>
          <a:xfrm>
            <a:off x="9042400" y="0"/>
            <a:ext cx="3149600" cy="1498600"/>
            <a:chOff x="6781800" y="3747544"/>
            <a:chExt cx="2362200" cy="112395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AFA0D7-EDAD-407E-9C3A-ACDE027BF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00" t="38103"/>
            <a:stretch/>
          </p:blipFill>
          <p:spPr>
            <a:xfrm>
              <a:off x="6858000" y="3747544"/>
              <a:ext cx="2286000" cy="1021246"/>
            </a:xfrm>
            <a:prstGeom prst="rect">
              <a:avLst/>
            </a:prstGeom>
          </p:spPr>
        </p:pic>
        <p:pic>
          <p:nvPicPr>
            <p:cNvPr id="4" name="Picture 3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181FD1D-8A13-107C-7CF7-146150C00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67" t="21698" b="-19184"/>
            <a:stretch/>
          </p:blipFill>
          <p:spPr>
            <a:xfrm>
              <a:off x="6781800" y="3747544"/>
              <a:ext cx="2362200" cy="1123950"/>
            </a:xfrm>
            <a:prstGeom prst="rect">
              <a:avLst/>
            </a:prstGeom>
          </p:spPr>
        </p:pic>
      </p:grp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BEFFA6A-B275-BB4C-2BAC-AEB5E6C60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EED6EFC-5F2B-F024-4055-4DAD7A2E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8944C73-F4C0-8780-0A90-8DB53F922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add Sub-title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9818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slide_option1">
    <p:bg>
      <p:bgPr>
        <a:gradFill flip="none" rotWithShape="1">
          <a:gsLst>
            <a:gs pos="100000">
              <a:schemeClr val="tx2"/>
            </a:gs>
            <a:gs pos="4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3BE18-10C1-079A-6620-B10DA868A4D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F2FD328-F5A7-CB79-A733-047A8B713FD0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B43A2-27E6-695E-7478-295E22540D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40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slide_option2">
    <p:bg>
      <p:bgPr>
        <a:gradFill>
          <a:gsLst>
            <a:gs pos="0">
              <a:schemeClr val="accent4"/>
            </a:gs>
            <a:gs pos="10000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76C8DB-10B9-4AF5-08BB-850195E11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31C954-49F8-9DF5-8795-A8BED44ABA0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29E5CDE-09F2-3636-868D-56683312295A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62FCC-CAB2-0F2C-5800-59A75EF43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737B-4911-CFAD-EE65-E548765C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8D61F-EAC1-CA01-EBC7-065D9A58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C573-15A0-1430-9355-AB256464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14BAC-31EE-FADC-7C2F-A34D45EAE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A0706-5289-4D67-54D1-8D1271707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9D173-B541-4D2B-9634-48491409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11D10-6D11-1C45-2E66-25956391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0153F-A55E-D21A-6910-E9FDBBF3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88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5083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9A54C-F7AC-FB49-AB30-4D18871E4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EFE4A4-CC64-4A3D-8CC0-4CD2E5AA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736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73AB-556A-9BF8-5F73-A1E12725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EAD5F-794C-4E12-64BF-1AAF2220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7905D-5A9E-AD69-FBA7-032D6828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FB67E-EF75-9B97-9456-40174F96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F7AFA-944C-BECD-6A54-8AC88D66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57CF0-E3A9-9081-C15D-B11923B9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956E-C921-DE3E-9AFB-F6222A4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AE95-A039-7357-FD4E-5109693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AEEF-48E3-8EA5-85DC-14F86778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B0FD-60AE-20DE-49CB-AC3D20E2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C4147-D6C5-67B8-E50F-0AEC328B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C138-42BE-51A4-F8AC-7F7C1A0B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3489-468A-AE35-A9B1-0754CA58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103F-1B79-0373-9DA4-7E184802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6F013-1936-2911-326E-85EE013FC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35501-6C0C-0D36-C316-CCD23E7D8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87509-7AF6-CA31-2AEB-3599FB66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2ED43-E9F9-8439-2646-26EDE18D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1718-AF57-2705-3A6B-38EF0C52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3.sv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BC8C1-0C3A-4E8D-9C08-79730AD2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5B58-B723-3966-7014-B6320FA1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52EC-6E6B-A28A-1952-D32280836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D526-8CA8-44F5-B320-635D4822F2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D8F4-BD7B-1CA6-140A-E7F6CDE6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D6A9-9E48-9CFE-6BAB-C7B6F069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9BA4-4B50-4526-A64E-DA811E2B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6BE242-0575-F94A-02EB-F9906DCF99A9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813AAD-BDF4-F4B5-7EFE-A4598EC4923E}"/>
              </a:ext>
            </a:extLst>
          </p:cNvPr>
          <p:cNvSpPr txBox="1">
            <a:spLocks/>
          </p:cNvSpPr>
          <p:nvPr userDrawn="1"/>
        </p:nvSpPr>
        <p:spPr>
          <a:xfrm>
            <a:off x="4028975" y="6391424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©2022 Avanade Inc. All Rights Reserved. &lt;Highly Confidential&gt;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699C-202F-DB48-D114-D2C5794C74BF}"/>
              </a:ext>
            </a:extLst>
          </p:cNvPr>
          <p:cNvSpPr txBox="1">
            <a:spLocks/>
          </p:cNvSpPr>
          <p:nvPr userDrawn="1"/>
        </p:nvSpPr>
        <p:spPr>
          <a:xfrm>
            <a:off x="1121976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47DB54-D037-B84F-B6F1-2E8DA40D09AD}" type="slidenum">
              <a:rPr lang="en-US" sz="700" b="1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pPr algn="r"/>
              <a:t>‹#›</a:t>
            </a:fld>
            <a:endParaRPr lang="en-US" sz="700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2B2890-FD5D-43D2-72F8-3E6AB1A4A786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525000" y="6462352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hf hdr="0"/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sz="2667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8.svg"/><Relationship Id="rId4" Type="http://schemas.openxmlformats.org/officeDocument/2006/relationships/image" Target="../media/image19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18AA04F8-2659-0E92-C1E4-033BE29CFC9F}"/>
              </a:ext>
            </a:extLst>
          </p:cNvPr>
          <p:cNvSpPr/>
          <p:nvPr/>
        </p:nvSpPr>
        <p:spPr>
          <a:xfrm>
            <a:off x="5246914" y="0"/>
            <a:ext cx="6945086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5800"/>
              </a:gs>
              <a:gs pos="4000">
                <a:srgbClr val="890078"/>
              </a:gs>
            </a:gsLst>
            <a:path path="circle">
              <a:fillToRect l="100000" t="100000"/>
            </a:path>
            <a:tileRect r="-100000" b="-100000"/>
          </a:gradFill>
          <a:ln w="762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ＭＳ Ｐゴシック" charset="0"/>
              <a:cs typeface="Segoe UI" panose="020B050204020402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922825-2581-1251-9552-73C123A7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7" y="390720"/>
            <a:ext cx="4301420" cy="3575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Segoe UI"/>
                <a:ea typeface="+mj-ea"/>
                <a:cs typeface="Segoe UI"/>
              </a:rPr>
              <a:t>Avanade è leader </a:t>
            </a:r>
            <a:r>
              <a:rPr lang="it-IT" sz="2800">
                <a:latin typeface="Segoe UI"/>
                <a:ea typeface="+mj-ea"/>
                <a:cs typeface="Segoe UI"/>
              </a:rPr>
              <a:t>globale nella creazione di </a:t>
            </a:r>
            <a:r>
              <a:rPr lang="it-IT" sz="2800">
                <a:solidFill>
                  <a:schemeClr val="tx2"/>
                </a:solidFill>
                <a:latin typeface="Segoe UI"/>
                <a:cs typeface="Segoe UI"/>
              </a:rPr>
              <a:t>soluzioni</a:t>
            </a:r>
            <a:r>
              <a:rPr lang="it-IT" sz="2800">
                <a:latin typeface="Segoe UI"/>
                <a:ea typeface="+mj-ea"/>
                <a:cs typeface="Segoe UI"/>
              </a:rPr>
              <a:t> </a:t>
            </a:r>
            <a:r>
              <a:rPr lang="en-US" sz="2800">
                <a:solidFill>
                  <a:schemeClr val="tx2"/>
                </a:solidFill>
                <a:latin typeface="Segoe UI"/>
                <a:cs typeface="Segoe UI"/>
              </a:rPr>
              <a:t>innovative Microsoft</a:t>
            </a:r>
            <a:endParaRPr lang="en-AU" sz="2800">
              <a:latin typeface="Segoe UI"/>
              <a:ea typeface="+mj-ea"/>
              <a:cs typeface="Segoe U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805EE-BC52-8A8B-A170-C99FA5590A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587" y="2345995"/>
            <a:ext cx="4301420" cy="341353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it-IT" sz="2000">
                <a:latin typeface="Segoe UI Light"/>
                <a:cs typeface="Segoe UI Light"/>
              </a:rPr>
              <a:t>Fondata nel 2000 come joint venture di Accenture and Microsoft, Avanade offre il meglio delle funzionalità Microsoft. Con conoscenze specifiche di settore, esperienza unica sul mercato e copertura completa dei servizi offerti, le nostre 60.000 persone contribuiscono ogni giorno a creare valore per i nostri clienti.</a:t>
            </a:r>
          </a:p>
          <a:p>
            <a:pPr>
              <a:lnSpc>
                <a:spcPct val="100000"/>
              </a:lnSpc>
            </a:pPr>
            <a:r>
              <a:rPr lang="it-IT" sz="2000" b="1" err="1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it-IT" sz="2000" b="1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it-IT" sz="2000" b="1" err="1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it-IT" sz="20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b="1" err="1">
                <a:latin typeface="Segoe UI" panose="020B0502040204020203" pitchFamily="34" charset="0"/>
                <a:cs typeface="Segoe UI" panose="020B0502040204020203" pitchFamily="34" charset="0"/>
              </a:rPr>
              <a:t>matters</a:t>
            </a:r>
            <a:endParaRPr lang="it-IT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481D94-42BC-07F6-7305-66AE3B76F1DF}"/>
              </a:ext>
            </a:extLst>
          </p:cNvPr>
          <p:cNvCxnSpPr>
            <a:cxnSpLocks/>
          </p:cNvCxnSpPr>
          <p:nvPr userDrawn="1"/>
        </p:nvCxnSpPr>
        <p:spPr>
          <a:xfrm>
            <a:off x="7631324" y="517358"/>
            <a:ext cx="0" cy="2353638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B36884-DCE0-7388-3297-E058D30AA5D6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526729" y="2317462"/>
            <a:ext cx="0" cy="1728000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C85C1C-CD0E-0F9E-BC14-E25B289F699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8735920" y="2317462"/>
            <a:ext cx="0" cy="1728000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F04A4DC-6A1B-45B9-4075-5031041B819B}"/>
              </a:ext>
            </a:extLst>
          </p:cNvPr>
          <p:cNvSpPr txBox="1">
            <a:spLocks/>
          </p:cNvSpPr>
          <p:nvPr/>
        </p:nvSpPr>
        <p:spPr>
          <a:xfrm>
            <a:off x="11353119" y="6358387"/>
            <a:ext cx="4388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2729" y="1444349"/>
            <a:ext cx="1728000" cy="1742015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60.000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Professionisti con competenze trasversali– </a:t>
            </a:r>
            <a:b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</a:b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rPr>
              <a:t>29%</a:t>
            </a:r>
            <a:r>
              <a:rPr kumimoji="0" lang="it-IT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 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sono donne.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71920" y="1444349"/>
            <a:ext cx="1728000" cy="1742015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60.000+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Certificazioni Microsoft, più di ogni altro partner.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081111" y="1444348"/>
            <a:ext cx="1728000" cy="1742015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10.000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Progetti con</a:t>
            </a:r>
            <a:b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</a:b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rPr>
              <a:t>4.000+ </a:t>
            </a:r>
            <a:b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rPr>
            </a:b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client globali.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A4FEAB-E18E-4E0F-1953-0D5EACAB9810}"/>
              </a:ext>
            </a:extLst>
          </p:cNvPr>
          <p:cNvCxnSpPr>
            <a:cxnSpLocks/>
          </p:cNvCxnSpPr>
          <p:nvPr/>
        </p:nvCxnSpPr>
        <p:spPr>
          <a:xfrm rot="5400000">
            <a:off x="10945111" y="2317462"/>
            <a:ext cx="0" cy="1728000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4B6D39-FF99-C214-069F-413E0702F117}"/>
              </a:ext>
            </a:extLst>
          </p:cNvPr>
          <p:cNvCxnSpPr>
            <a:cxnSpLocks/>
          </p:cNvCxnSpPr>
          <p:nvPr/>
        </p:nvCxnSpPr>
        <p:spPr>
          <a:xfrm>
            <a:off x="9840515" y="517358"/>
            <a:ext cx="0" cy="2353638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168B021-3F22-ABD7-5267-EF49A68BDB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344" y="3352029"/>
            <a:ext cx="812770" cy="81277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662729" y="4199578"/>
            <a:ext cx="1728000" cy="2483757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18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rPr>
              <a:t>Competenze Gold Partner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Il più alto livello Microsoft</a:t>
            </a:r>
            <a:b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</a:b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per tutte le </a:t>
            </a:r>
            <a:b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</a:b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18 competenze.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1920" y="4199578"/>
            <a:ext cx="1728000" cy="1298817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82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Uffici in </a:t>
            </a:r>
            <a:b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</a:b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rPr>
              <a:t>26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 paesi.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A85A7-BA2F-4EA4-9DB9-B1785ECB9938}"/>
              </a:ext>
            </a:extLst>
          </p:cNvPr>
          <p:cNvSpPr/>
          <p:nvPr/>
        </p:nvSpPr>
        <p:spPr>
          <a:xfrm>
            <a:off x="10081111" y="4199578"/>
            <a:ext cx="1728000" cy="1277273"/>
          </a:xfrm>
          <a:prstGeom prst="rect">
            <a:avLst/>
          </a:prstGeom>
        </p:spPr>
        <p:txBody>
          <a:bodyPr wrap="square" lIns="0" tIns="45720" rIns="0" bIns="4572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ＭＳ Ｐゴシック" charset="0"/>
                <a:cs typeface="Segoe UI"/>
              </a:rPr>
              <a:t>17x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Light"/>
              </a:rPr>
              <a:t>Vincitore del premio Microsoft Global SI Partner of the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Light"/>
              </a:rPr>
              <a:t>Year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Light"/>
              </a:rPr>
              <a:t>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D149A97-9556-9B5E-E859-D0CD09E431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9475" y="596775"/>
            <a:ext cx="812794" cy="8127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5692D16-EBF0-534F-6475-918C03F3E5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308" y="596799"/>
            <a:ext cx="812770" cy="8127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20DE230-013A-272F-C94F-6D246411FCB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8666" y="569685"/>
            <a:ext cx="812794" cy="8127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601CC6-6811-034F-62EB-A0E5E7983D22}"/>
              </a:ext>
            </a:extLst>
          </p:cNvPr>
          <p:cNvCxnSpPr>
            <a:cxnSpLocks/>
          </p:cNvCxnSpPr>
          <p:nvPr/>
        </p:nvCxnSpPr>
        <p:spPr>
          <a:xfrm>
            <a:off x="7631324" y="3501190"/>
            <a:ext cx="0" cy="2353638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2214A1-CFF2-5552-D8DD-3667F2431B16}"/>
              </a:ext>
            </a:extLst>
          </p:cNvPr>
          <p:cNvCxnSpPr>
            <a:cxnSpLocks/>
          </p:cNvCxnSpPr>
          <p:nvPr/>
        </p:nvCxnSpPr>
        <p:spPr>
          <a:xfrm>
            <a:off x="9840515" y="3501190"/>
            <a:ext cx="0" cy="2353638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6B779A14-CDB7-D62E-751A-A0F52DB1FF9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9523" y="3324915"/>
            <a:ext cx="812794" cy="81279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57077A0-C1E1-CD57-B009-F0DA77457BB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8714" y="3324915"/>
            <a:ext cx="812794" cy="81279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E614D1D-897F-7D18-0A80-194DC8B96BCB}"/>
              </a:ext>
            </a:extLst>
          </p:cNvPr>
          <p:cNvSpPr txBox="1">
            <a:spLocks/>
          </p:cNvSpPr>
          <p:nvPr/>
        </p:nvSpPr>
        <p:spPr>
          <a:xfrm>
            <a:off x="2290477" y="6352989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©2022 Avanade Inc.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0AAAFFD-25B8-DCA2-7CEF-87F2D67CB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5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T_master_page">
  <a:themeElements>
    <a:clrScheme name="Custom 72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890078"/>
      </a:accent1>
      <a:accent2>
        <a:srgbClr val="CE0569"/>
      </a:accent2>
      <a:accent3>
        <a:srgbClr val="C80000"/>
      </a:accent3>
      <a:accent4>
        <a:srgbClr val="FFB3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segoe font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TT Full template 2020 V4.1" id="{2DB5686C-5F6B-4EB5-8DBD-9E6BCBAC7442}" vid="{2917253D-EE24-4A6A-942C-345BFECD426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Open Sans Light</vt:lpstr>
      <vt:lpstr>Segoe UI</vt:lpstr>
      <vt:lpstr>Segoe UI Black</vt:lpstr>
      <vt:lpstr>Segoe UI Light</vt:lpstr>
      <vt:lpstr>Segoe UI Semibold</vt:lpstr>
      <vt:lpstr>Source Sans Pro</vt:lpstr>
      <vt:lpstr>Office Theme</vt:lpstr>
      <vt:lpstr>NTT_master_page</vt:lpstr>
      <vt:lpstr>Avanade è leader globale nella creazione di soluzioni innovative Microsoft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Avanade è leader globale nella creazione di soluzioni innovative Microsoft</dc:title>
  <dc:creator>Marta D'Allocco</dc:creator>
  <cp:lastModifiedBy>Giulia Colella</cp:lastModifiedBy>
  <cp:revision>1</cp:revision>
  <dcterms:created xsi:type="dcterms:W3CDTF">2022-11-16T15:41:49Z</dcterms:created>
  <dcterms:modified xsi:type="dcterms:W3CDTF">2022-11-16T16:30:25Z</dcterms:modified>
</cp:coreProperties>
</file>