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notesMasterIdLst>
    <p:notesMasterId r:id="rId7"/>
  </p:notesMasterIdLst>
  <p:sldIdLst>
    <p:sldId id="3784" r:id="rId5"/>
    <p:sldId id="268" r:id="rId6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65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orient="horz" pos="2999" userDrawn="1">
          <p15:clr>
            <a:srgbClr val="A4A3A4"/>
          </p15:clr>
        </p15:guide>
        <p15:guide id="6" orient="horz" pos="3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00" y="52"/>
      </p:cViewPr>
      <p:guideLst>
        <p:guide orient="horz" pos="2160"/>
        <p:guide pos="3840"/>
        <p:guide pos="2865"/>
        <p:guide orient="horz" pos="2432"/>
        <p:guide orient="horz" pos="2999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5CCD6-4C62-47CD-9234-E9F3207C827D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D61C2-3DC6-49A9-A08F-39C8AC69ED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2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NOTA: usare questo documento solo per presentazioni- NON inviare all’esterno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F023F-4F28-4A81-B186-2C891DE51D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9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daria/Team%20Dropbox/Daria%20Dall'Acqua/1-Clienti/3-Porini/0-Loghi%20Porini/6-Loghi%20Porini%20DGS/logo-dgs-porini_bianco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Fash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976B75C-08A5-F279-5400-8E868978FC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C1F4B4-613F-4BAA-A6CC-476ADE26B4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6186F63-4E9A-B945-8410-BAAD6C3F9C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2800" y="2720898"/>
            <a:ext cx="5961161" cy="16082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86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lang="it-IT" sz="4400" b="1" smtClean="0">
                <a:solidFill>
                  <a:schemeClr val="tx2"/>
                </a:solidFill>
                <a:effectLst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Digital Transformation Reinvented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D55B6A-3312-6945-9C39-8AD086694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113" y="1371600"/>
            <a:ext cx="10944000" cy="965161"/>
          </a:xfrm>
        </p:spPr>
        <p:txBody>
          <a:bodyPr>
            <a:normAutofit/>
          </a:bodyPr>
          <a:lstStyle>
            <a:lvl1pPr algn="l">
              <a:lnSpc>
                <a:spcPct val="86000"/>
              </a:lnSpc>
              <a:defRPr sz="6000" b="0" i="0" spc="-60" baseline="0">
                <a:solidFill>
                  <a:srgbClr val="1210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err="1"/>
              <a:t>Porini</a:t>
            </a:r>
            <a:endParaRPr lang="it-IT">
              <a:solidFill>
                <a:srgbClr val="DB255F"/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29EC91-E420-0C4F-B075-DAD5EE0AF4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113" y="4536000"/>
            <a:ext cx="10944000" cy="406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3300" baseline="0">
                <a:solidFill>
                  <a:srgbClr val="121037"/>
                </a:solidFill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0EAE7C11-1F92-432B-9149-B4E38B8F0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382" y="6074108"/>
            <a:ext cx="2025398" cy="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 vuota logo bi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6308308-7970-0140-932F-A469B182CC09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8889" y="6331587"/>
            <a:ext cx="1325395" cy="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Fash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AC1F4B4-613F-4BAA-A6CC-476ADE26B4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6186F63-4E9A-B945-8410-BAAD6C3F9C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2800" y="2720898"/>
            <a:ext cx="5961161" cy="16082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86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lang="it-IT" sz="4400" b="1" smtClean="0">
                <a:solidFill>
                  <a:schemeClr val="tx2"/>
                </a:solidFill>
                <a:effectLst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Digital Transformation Reinvented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D55B6A-3312-6945-9C39-8AD086694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113" y="1371600"/>
            <a:ext cx="10944000" cy="965161"/>
          </a:xfrm>
        </p:spPr>
        <p:txBody>
          <a:bodyPr>
            <a:normAutofit/>
          </a:bodyPr>
          <a:lstStyle>
            <a:lvl1pPr algn="l">
              <a:lnSpc>
                <a:spcPct val="86000"/>
              </a:lnSpc>
              <a:defRPr sz="6000" b="0" i="0" spc="-60" baseline="0">
                <a:solidFill>
                  <a:srgbClr val="1210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err="1"/>
              <a:t>Porini</a:t>
            </a:r>
            <a:endParaRPr lang="it-IT">
              <a:solidFill>
                <a:srgbClr val="DB255F"/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29EC91-E420-0C4F-B075-DAD5EE0AF4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113" y="4536000"/>
            <a:ext cx="10944000" cy="406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3300" baseline="0">
                <a:solidFill>
                  <a:srgbClr val="121037"/>
                </a:solidFill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0EAE7C11-1F92-432B-9149-B4E38B8F0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382" y="5799788"/>
            <a:ext cx="2025398" cy="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6087B-E249-1645-A7EF-0B0FB198C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244" y="3020219"/>
            <a:ext cx="4680781" cy="817561"/>
          </a:xfrm>
        </p:spPr>
        <p:txBody>
          <a:bodyPr>
            <a:noAutofit/>
          </a:bodyPr>
          <a:lstStyle>
            <a:lvl1pPr algn="l">
              <a:defRPr lang="it-IT" sz="280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it-IT" dirty="0" err="1"/>
              <a:t>Introduction</a:t>
            </a:r>
            <a:r>
              <a:rPr lang="it-IT" dirty="0"/>
              <a:t> and </a:t>
            </a:r>
            <a:r>
              <a:rPr lang="it-IT" dirty="0" err="1"/>
              <a:t>Goals</a:t>
            </a:r>
            <a:endParaRPr lang="it-IT" dirty="0">
              <a:solidFill>
                <a:srgbClr val="DB255F"/>
              </a:solidFill>
              <a:effectLst/>
              <a:latin typeface="Open Sans Light" panose="020B0306030504020204" pitchFamily="34" charset="0"/>
            </a:endParaRP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50D3112-2C72-5B4B-B44B-5E77FE4A795B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0" y="1"/>
            <a:ext cx="5323196" cy="6856490"/>
          </a:xfrm>
          <a:custGeom>
            <a:avLst/>
            <a:gdLst>
              <a:gd name="connsiteX0" fmla="*/ 0 w 4799856"/>
              <a:gd name="connsiteY0" fmla="*/ 0 h 6857999"/>
              <a:gd name="connsiteX1" fmla="*/ 2318135 w 4799856"/>
              <a:gd name="connsiteY1" fmla="*/ 0 h 6857999"/>
              <a:gd name="connsiteX2" fmla="*/ 2326024 w 4799856"/>
              <a:gd name="connsiteY2" fmla="*/ 2888 h 6857999"/>
              <a:gd name="connsiteX3" fmla="*/ 4799856 w 4799856"/>
              <a:gd name="connsiteY3" fmla="*/ 3735033 h 6857999"/>
              <a:gd name="connsiteX4" fmla="*/ 3613507 w 4799856"/>
              <a:gd name="connsiteY4" fmla="*/ 6599134 h 6857999"/>
              <a:gd name="connsiteX5" fmla="*/ 3328683 w 4799856"/>
              <a:gd name="connsiteY5" fmla="*/ 6857999 h 6857999"/>
              <a:gd name="connsiteX6" fmla="*/ 0 w 4799856"/>
              <a:gd name="connsiteY6" fmla="*/ 6857999 h 6857999"/>
              <a:gd name="connsiteX0" fmla="*/ 0 w 5813401"/>
              <a:gd name="connsiteY0" fmla="*/ 0 h 6857999"/>
              <a:gd name="connsiteX1" fmla="*/ 2318135 w 5813401"/>
              <a:gd name="connsiteY1" fmla="*/ 0 h 6857999"/>
              <a:gd name="connsiteX2" fmla="*/ 5210570 w 5813401"/>
              <a:gd name="connsiteY2" fmla="*/ 2888 h 6857999"/>
              <a:gd name="connsiteX3" fmla="*/ 4799856 w 5813401"/>
              <a:gd name="connsiteY3" fmla="*/ 3735033 h 6857999"/>
              <a:gd name="connsiteX4" fmla="*/ 3613507 w 5813401"/>
              <a:gd name="connsiteY4" fmla="*/ 6599134 h 6857999"/>
              <a:gd name="connsiteX5" fmla="*/ 3328683 w 5813401"/>
              <a:gd name="connsiteY5" fmla="*/ 6857999 h 6857999"/>
              <a:gd name="connsiteX6" fmla="*/ 0 w 5813401"/>
              <a:gd name="connsiteY6" fmla="*/ 6857999 h 6857999"/>
              <a:gd name="connsiteX7" fmla="*/ 0 w 5813401"/>
              <a:gd name="connsiteY7" fmla="*/ 0 h 6857999"/>
              <a:gd name="connsiteX0" fmla="*/ 0 w 5210570"/>
              <a:gd name="connsiteY0" fmla="*/ 0 h 6857999"/>
              <a:gd name="connsiteX1" fmla="*/ 2318135 w 5210570"/>
              <a:gd name="connsiteY1" fmla="*/ 0 h 6857999"/>
              <a:gd name="connsiteX2" fmla="*/ 5210570 w 5210570"/>
              <a:gd name="connsiteY2" fmla="*/ 2888 h 6857999"/>
              <a:gd name="connsiteX3" fmla="*/ 4799856 w 5210570"/>
              <a:gd name="connsiteY3" fmla="*/ 3735033 h 6857999"/>
              <a:gd name="connsiteX4" fmla="*/ 3613507 w 5210570"/>
              <a:gd name="connsiteY4" fmla="*/ 6599134 h 6857999"/>
              <a:gd name="connsiteX5" fmla="*/ 3328683 w 5210570"/>
              <a:gd name="connsiteY5" fmla="*/ 6857999 h 6857999"/>
              <a:gd name="connsiteX6" fmla="*/ 0 w 5210570"/>
              <a:gd name="connsiteY6" fmla="*/ 6857999 h 6857999"/>
              <a:gd name="connsiteX7" fmla="*/ 0 w 5210570"/>
              <a:gd name="connsiteY7" fmla="*/ 0 h 6857999"/>
              <a:gd name="connsiteX0" fmla="*/ 0 w 5320376"/>
              <a:gd name="connsiteY0" fmla="*/ 0 h 6857999"/>
              <a:gd name="connsiteX1" fmla="*/ 2318135 w 5320376"/>
              <a:gd name="connsiteY1" fmla="*/ 0 h 6857999"/>
              <a:gd name="connsiteX2" fmla="*/ 5210570 w 5320376"/>
              <a:gd name="connsiteY2" fmla="*/ 2888 h 6857999"/>
              <a:gd name="connsiteX3" fmla="*/ 5304414 w 5320376"/>
              <a:gd name="connsiteY3" fmla="*/ 3601653 h 6857999"/>
              <a:gd name="connsiteX4" fmla="*/ 3613507 w 5320376"/>
              <a:gd name="connsiteY4" fmla="*/ 6599134 h 6857999"/>
              <a:gd name="connsiteX5" fmla="*/ 3328683 w 5320376"/>
              <a:gd name="connsiteY5" fmla="*/ 6857999 h 6857999"/>
              <a:gd name="connsiteX6" fmla="*/ 0 w 5320376"/>
              <a:gd name="connsiteY6" fmla="*/ 6857999 h 6857999"/>
              <a:gd name="connsiteX7" fmla="*/ 0 w 5320376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0376" h="6857999">
                <a:moveTo>
                  <a:pt x="0" y="0"/>
                </a:moveTo>
                <a:lnTo>
                  <a:pt x="2318135" y="0"/>
                </a:lnTo>
                <a:cubicBezTo>
                  <a:pt x="2320765" y="963"/>
                  <a:pt x="5207940" y="1925"/>
                  <a:pt x="5210570" y="2888"/>
                </a:cubicBezTo>
                <a:cubicBezTo>
                  <a:pt x="2380358" y="2246912"/>
                  <a:pt x="5570591" y="2502279"/>
                  <a:pt x="5304414" y="3601653"/>
                </a:cubicBezTo>
                <a:cubicBezTo>
                  <a:pt x="5038237" y="4701027"/>
                  <a:pt x="4346494" y="5866147"/>
                  <a:pt x="3613507" y="6599134"/>
                </a:cubicBezTo>
                <a:lnTo>
                  <a:pt x="33286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3175">
            <a:noFill/>
          </a:ln>
          <a:effectLst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it-IT" noProof="0" dirty="0"/>
              <a:t>Fare clic sull'icona per inserire un'immagine</a:t>
            </a:r>
            <a:endParaRPr lang="en-GB" noProof="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DE7935B-0106-4788-AB88-DCDD15FD8E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88946" y="6054214"/>
            <a:ext cx="1551409" cy="337837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D91AEEC7-AE50-4811-8CC7-7FEB2A398A9A}"/>
              </a:ext>
            </a:extLst>
          </p:cNvPr>
          <p:cNvGrpSpPr/>
          <p:nvPr userDrawn="1"/>
        </p:nvGrpSpPr>
        <p:grpSpPr>
          <a:xfrm>
            <a:off x="973208" y="0"/>
            <a:ext cx="6019023" cy="6858000"/>
            <a:chOff x="1562488" y="0"/>
            <a:chExt cx="6019023" cy="685800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B9CD5D5F-3F88-4011-B41D-7CF8680599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562488" y="0"/>
              <a:ext cx="6019023" cy="6858000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FC17DBE-1B62-4FB1-A279-8C70100B93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386627" y="0"/>
              <a:ext cx="419488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8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9" y="1519200"/>
            <a:ext cx="10944226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err="1"/>
              <a:t>Copertina</a:t>
            </a:r>
            <a:r>
              <a:rPr lang="en-US"/>
              <a:t> </a:t>
            </a:r>
            <a:r>
              <a:rPr lang="en-US" err="1"/>
              <a:t>Porini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B5F4B5B-BADC-B042-BDB4-5D3097A2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491201"/>
            <a:ext cx="10944226" cy="1835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Subtitle line 1  </a:t>
            </a:r>
          </a:p>
          <a:p>
            <a:pPr lvl="0"/>
            <a:r>
              <a:rPr lang="en-US"/>
              <a:t>Subtitle line 2 </a:t>
            </a:r>
          </a:p>
        </p:txBody>
      </p:sp>
    </p:spTree>
    <p:extLst>
      <p:ext uri="{BB962C8B-B14F-4D97-AF65-F5344CB8AC3E}">
        <p14:creationId xmlns:p14="http://schemas.microsoft.com/office/powerpoint/2010/main" val="32974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812" r:id="rId2"/>
    <p:sldLayoutId id="2147483819" r:id="rId3"/>
    <p:sldLayoutId id="2147483831" r:id="rId4"/>
  </p:sldLayoutIdLst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4500" kern="800" spc="-53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300"/>
        </a:spcBef>
        <a:buClr>
          <a:schemeClr val="accent6"/>
        </a:buClr>
        <a:buFont typeface="Arial" panose="020B0604020202020204" pitchFamily="34" charset="0"/>
        <a:buNone/>
        <a:defRPr sz="3300" kern="800" spc="-13">
          <a:solidFill>
            <a:schemeClr val="bg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ts val="600"/>
        </a:spcBef>
        <a:buClr>
          <a:schemeClr val="accent6"/>
        </a:buClr>
        <a:buFont typeface="Arial" panose="020B0604020202020204" pitchFamily="34" charset="0"/>
        <a:buChar char="•"/>
        <a:defRPr sz="3300" kern="800">
          <a:solidFill>
            <a:srgbClr val="000000"/>
          </a:solidFill>
          <a:latin typeface="+mn-lt"/>
          <a:ea typeface="+mn-ea"/>
          <a:cs typeface="+mn-cs"/>
        </a:defRPr>
      </a:lvl2pPr>
      <a:lvl3pPr marL="745056" indent="-285750" algn="l" defTabSz="1219170" rtl="0" eaLnBrk="1" latinLnBrk="0" hangingPunct="1">
        <a:spcBef>
          <a:spcPts val="584"/>
        </a:spcBef>
        <a:buClr>
          <a:schemeClr val="accent6"/>
        </a:buClr>
        <a:buFont typeface="Arial" panose="020B0604020202020204" pitchFamily="34" charset="0"/>
        <a:buChar char="•"/>
        <a:defRPr sz="3300" kern="800">
          <a:solidFill>
            <a:srgbClr val="000000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ts val="584"/>
        </a:spcBef>
        <a:buClr>
          <a:schemeClr val="accent6"/>
        </a:buClr>
        <a:buFont typeface="Arial" panose="020B0604020202020204" pitchFamily="34" charset="0"/>
        <a:buChar char="–"/>
        <a:defRPr sz="3300" kern="800">
          <a:solidFill>
            <a:srgbClr val="000000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ts val="584"/>
        </a:spcBef>
        <a:buClr>
          <a:schemeClr val="accent6"/>
        </a:buClr>
        <a:buFont typeface="Arial" panose="020B0604020202020204" pitchFamily="34" charset="0"/>
        <a:buChar char="»"/>
        <a:defRPr sz="3300" kern="8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F26B43"/>
          </p15:clr>
        </p15:guide>
        <p15:guide id="2" pos="3840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E7BB88A-D4B7-4521-A454-E2E9BB7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7" y="487851"/>
            <a:ext cx="8372372" cy="5224749"/>
          </a:xfrm>
        </p:spPr>
        <p:txBody>
          <a:bodyPr anchor="t">
            <a:no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Porini è centro di competenza e 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Solutions Partner 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mission di supportare il management delle medie e grandi imprese in Italia e nel mondo nella progettazione e realizzazione di soluzioni di eccellenza, in grado di accompagnare tutte le funzioni aziendali verso la 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trasformazione digitale 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atto.</a:t>
            </a:r>
            <a:b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 a Como nel 1968 come azienda specializzata in soluzioni e servizi di consulenza specifici per le aziende dei settori moda, abbigliamento, tessile e retail, attualmente Porini comprende nel suo portfolio soluzioni di 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CRM, Business Analytics, </a:t>
            </a:r>
            <a:r>
              <a:rPr lang="it-IT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Intelligence, Machine Learning, IoT, Performance Management, Collaboration e Knowledge Management.</a:t>
            </a:r>
            <a:b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 2018 Porini è entrata a far parte del 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DGS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grazie a questo accordo, Porini è in grado di offrire al mercato un centro di competenza sempre avanzato sulle piattaforme tecnologiche di Microsoft, sia a livello nazionale che internazionale.</a:t>
            </a:r>
            <a:b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C122F-C289-894C-B608-8732A76D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643" y="339129"/>
            <a:ext cx="3177467" cy="822315"/>
          </a:xfrm>
        </p:spPr>
        <p:txBody>
          <a:bodyPr/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Posizioni aperte</a:t>
            </a: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0FCD37C6-BA38-38D7-B225-2D7DBF0BE02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36929" t="4053" r="24122"/>
          <a:stretch/>
        </p:blipFill>
        <p:spPr>
          <a:xfrm>
            <a:off x="1" y="0"/>
            <a:ext cx="4176138" cy="6858000"/>
          </a:xfr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9BF7BB41-72B9-5E00-1F41-A704F5CCCB43}"/>
              </a:ext>
            </a:extLst>
          </p:cNvPr>
          <p:cNvGrpSpPr/>
          <p:nvPr/>
        </p:nvGrpSpPr>
        <p:grpSpPr>
          <a:xfrm>
            <a:off x="699552" y="0"/>
            <a:ext cx="6293955" cy="6858000"/>
            <a:chOff x="913902" y="0"/>
            <a:chExt cx="6293955" cy="6858000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7AC6D055-A68F-C2D9-29D6-B0BA889AF0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13902" y="0"/>
              <a:ext cx="6019023" cy="6858000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F299A22-5A06-D3C8-8CE7-758B49DA39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12973" y="0"/>
              <a:ext cx="4194884" cy="6858000"/>
            </a:xfrm>
            <a:prstGeom prst="rect">
              <a:avLst/>
            </a:prstGeom>
          </p:spPr>
        </p:pic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C9E251-B3C1-12F8-F318-B1939EA22834}"/>
              </a:ext>
            </a:extLst>
          </p:cNvPr>
          <p:cNvSpPr txBox="1"/>
          <p:nvPr/>
        </p:nvSpPr>
        <p:spPr>
          <a:xfrm>
            <a:off x="6555442" y="1603478"/>
            <a:ext cx="5867254" cy="409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Microsoft Dynamics 365 F&amp;O Consultant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Microsoft Dynamics 365 F&amp;O Developer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Microsoft Dynamics 365 CE Developer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Microsoft Business Intelligence Consultant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Senior Reporting &amp; Data Analyst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SharePoint Consultant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it-IT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155106195"/>
      </p:ext>
    </p:extLst>
  </p:cSld>
  <p:clrMapOvr>
    <a:masterClrMapping/>
  </p:clrMapOvr>
</p:sld>
</file>

<file path=ppt/theme/theme1.xml><?xml version="1.0" encoding="utf-8"?>
<a:theme xmlns:a="http://schemas.openxmlformats.org/drawingml/2006/main" name="1_1-Copertina Porini">
  <a:themeElements>
    <a:clrScheme name="Colori_Porini_New">
      <a:dk1>
        <a:srgbClr val="121037"/>
      </a:dk1>
      <a:lt1>
        <a:srgbClr val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a_Porini_oct2018" id="{0C68C8CC-BCEF-1C4E-BCEB-335347909385}" vid="{1382EEC2-CA2E-FF40-B0A0-6AEB0FAB5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6f8d6bb-e62f-43ef-8cb9-75a9599ba80f">
      <UserInfo>
        <DisplayName>Marco Veninati</DisplayName>
        <AccountId>96</AccountId>
        <AccountType/>
      </UserInfo>
      <UserInfo>
        <DisplayName>Stefano Brusamolino</DisplayName>
        <AccountId>66</AccountId>
        <AccountType/>
      </UserInfo>
      <UserInfo>
        <DisplayName>Omar Parrini</DisplayName>
        <AccountId>89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697E2D71F85145AE349115B1082BD9" ma:contentTypeVersion="4" ma:contentTypeDescription="Creare un nuovo documento." ma:contentTypeScope="" ma:versionID="b82a2b9dd2cb0fdf3f2bde55a3bff73e">
  <xsd:schema xmlns:xsd="http://www.w3.org/2001/XMLSchema" xmlns:xs="http://www.w3.org/2001/XMLSchema" xmlns:p="http://schemas.microsoft.com/office/2006/metadata/properties" xmlns:ns2="9c9c0e5f-4e2f-44a7-93af-10bdbdc17017" xmlns:ns3="16f8d6bb-e62f-43ef-8cb9-75a9599ba80f" targetNamespace="http://schemas.microsoft.com/office/2006/metadata/properties" ma:root="true" ma:fieldsID="2a0e8ae7be25763b6be3ce7cfcbc7f5b" ns2:_="" ns3:_="">
    <xsd:import namespace="9c9c0e5f-4e2f-44a7-93af-10bdbdc17017"/>
    <xsd:import namespace="16f8d6bb-e62f-43ef-8cb9-75a9599ba8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c0e5f-4e2f-44a7-93af-10bdbdc17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8d6bb-e62f-43ef-8cb9-75a9599ba8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42C6B7-028C-4DCD-8FDE-96747B6B6DDE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16f8d6bb-e62f-43ef-8cb9-75a9599ba80f"/>
    <ds:schemaRef ds:uri="9c9c0e5f-4e2f-44a7-93af-10bdbdc1701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194AE0-CC5B-4647-95DF-CAD08D526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FBCF8-8482-45F1-9526-614569417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c0e5f-4e2f-44a7-93af-10bdbdc17017"/>
    <ds:schemaRef ds:uri="16f8d6bb-e62f-43ef-8cb9-75a9599ba8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203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Open Sans Light</vt:lpstr>
      <vt:lpstr>1_1-Copertina Porini</vt:lpstr>
      <vt:lpstr>Porini è centro di competenza e Microsoft Solutions Partner con la mission di supportare il management delle medie e grandi imprese in Italia e nel mondo nella progettazione e realizzazione di soluzioni di eccellenza, in grado di accompagnare tutte le funzioni aziendali verso la trasformazione digitale in atto.  Nata a Como nel 1968 come azienda specializzata in soluzioni e servizi di consulenza specifici per le aziende dei settori moda, abbigliamento, tessile e retail, attualmente Porini comprende nel suo portfolio soluzioni di Social CRM, Business Analytics, Artificial Intelligence, Machine Learning, IoT, Performance Management, Collaboration e Knowledge Management.  Dal 2018 Porini è entrata a far parte del gruppo DGS: grazie a questo accordo, Porini è in grado di offrire al mercato un centro di competenza sempre avanzato sulle piattaforme tecnologiche di Microsoft, sia a livello nazionale che internazionale. </vt:lpstr>
      <vt:lpstr>Posizioni aperte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Porini oct 2018</dc:title>
  <dc:subject/>
  <dc:creator>Microsoft Office User</dc:creator>
  <cp:keywords/>
  <dc:description/>
  <cp:lastModifiedBy>Dalila Federico</cp:lastModifiedBy>
  <cp:revision>18</cp:revision>
  <dcterms:created xsi:type="dcterms:W3CDTF">2018-10-26T20:04:18Z</dcterms:created>
  <dcterms:modified xsi:type="dcterms:W3CDTF">2022-11-11T08:19:47Z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0x0101007C697E2D71F85145AE349115B1082BD9</vt:lpwstr>
  </property>
</Properties>
</file>