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479338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69"/>
    <a:srgbClr val="10B981"/>
    <a:srgbClr val="11C186"/>
    <a:srgbClr val="12D896"/>
    <a:srgbClr val="2BEDAC"/>
    <a:srgbClr val="94F6D5"/>
    <a:srgbClr val="C8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DB43C-7DBF-4048-AE56-4367D44966AC}" v="1" dt="2025-09-09T12:55:27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86425" autoAdjust="0"/>
  </p:normalViewPr>
  <p:slideViewPr>
    <p:cSldViewPr snapToGrid="0">
      <p:cViewPr varScale="1">
        <p:scale>
          <a:sx n="85" d="100"/>
          <a:sy n="85" d="100"/>
        </p:scale>
        <p:origin x="198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309aec34-6e2f-42e7-9a2d-f4f68dda6269" providerId="ADAL" clId="{326FAB6E-7921-4477-A594-CCF261CD94E1}"/>
    <pc:docChg chg="custSel modSld">
      <pc:chgData name="Luca Congiu" userId="309aec34-6e2f-42e7-9a2d-f4f68dda6269" providerId="ADAL" clId="{326FAB6E-7921-4477-A594-CCF261CD94E1}" dt="2025-09-09T12:55:46.102" v="13" actId="20577"/>
      <pc:docMkLst>
        <pc:docMk/>
      </pc:docMkLst>
      <pc:sldChg chg="modSp mod">
        <pc:chgData name="Luca Congiu" userId="309aec34-6e2f-42e7-9a2d-f4f68dda6269" providerId="ADAL" clId="{326FAB6E-7921-4477-A594-CCF261CD94E1}" dt="2025-09-09T12:55:36.656" v="6" actId="14100"/>
        <pc:sldMkLst>
          <pc:docMk/>
          <pc:sldMk cId="0" sldId="256"/>
        </pc:sldMkLst>
        <pc:picChg chg="mod">
          <ac:chgData name="Luca Congiu" userId="309aec34-6e2f-42e7-9a2d-f4f68dda6269" providerId="ADAL" clId="{326FAB6E-7921-4477-A594-CCF261CD94E1}" dt="2025-09-09T12:55:36.656" v="6" actId="14100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Luca Congiu" userId="309aec34-6e2f-42e7-9a2d-f4f68dda6269" providerId="ADAL" clId="{326FAB6E-7921-4477-A594-CCF261CD94E1}" dt="2025-09-09T12:55:46.102" v="13" actId="20577"/>
        <pc:sldMkLst>
          <pc:docMk/>
          <pc:sldMk cId="0" sldId="259"/>
        </pc:sldMkLst>
        <pc:spChg chg="mod">
          <ac:chgData name="Luca Congiu" userId="309aec34-6e2f-42e7-9a2d-f4f68dda6269" providerId="ADAL" clId="{326FAB6E-7921-4477-A594-CCF261CD94E1}" dt="2025-09-09T12:55:27.356" v="0" actId="27636"/>
          <ac:spMkLst>
            <pc:docMk/>
            <pc:sldMk cId="0" sldId="259"/>
            <ac:spMk id="2" creationId="{00000000-0000-0000-0000-000000000000}"/>
          </ac:spMkLst>
        </pc:spChg>
        <pc:spChg chg="mod">
          <ac:chgData name="Luca Congiu" userId="309aec34-6e2f-42e7-9a2d-f4f68dda6269" providerId="ADAL" clId="{326FAB6E-7921-4477-A594-CCF261CD94E1}" dt="2025-09-09T12:55:46.102" v="13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Luca Congiu" userId="309aec34-6e2f-42e7-9a2d-f4f68dda6269" providerId="ADAL" clId="{326FAB6E-7921-4477-A594-CCF261CD94E1}" dt="2025-09-09T12:55:27.362" v="1" actId="27636"/>
        <pc:sldMkLst>
          <pc:docMk/>
          <pc:sldMk cId="0" sldId="260"/>
        </pc:sldMkLst>
        <pc:spChg chg="mod">
          <ac:chgData name="Luca Congiu" userId="309aec34-6e2f-42e7-9a2d-f4f68dda6269" providerId="ADAL" clId="{326FAB6E-7921-4477-A594-CCF261CD94E1}" dt="2025-09-09T12:55:27.362" v="1" actId="27636"/>
          <ac:spMkLst>
            <pc:docMk/>
            <pc:sldMk cId="0" sldId="26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6D23D8-18D6-48C6-BA9E-3BF33E45E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B9774-0358-5B22-67CD-47945001CF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4773-81C5-40F4-B8E1-8D7531CD0702}" type="datetimeFigureOut">
              <a:rPr lang="it-IT" smtClean="0"/>
              <a:t>24/09/2025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EE94-86C2-11A6-E134-0153BD3713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F9B07-EFD3-425E-DE1A-91DF6F9ECC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B1257-1DAA-45FD-8348-46990CC1FF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131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62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'Cosa succede in prod? Copilot Studio + Azure Monitor MCP Server per insights in linguaggio naturale'. The session is presented by: Giulio Sciarappa.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'Cosa succede in prod? Copilot Studio + Azure Monitor MCP Server per insights in linguaggio naturale'. Presented by: Giulio Sciarappa.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'Cosa succede in prod? Copilot Studio + Azure Monitor MCP Server per insights in linguaggio naturale'. Session description: Quanto potrebbe essere comodo, ad esempio per le figure più business, interrogare i log e le metriche con semplici domande in linguaggio naturale, senza conoscere Kusto o l’Azure Portal? _x000D_</a:t>
            </a:r>
          </a:p>
          <a:p>
            <a:r>
              <a:t>In questa s....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'Cosa succede in prod? Copilot Studio + Azure Monitor MCP Server per insights in linguaggio naturale'.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'Cosa succede in prod? Copilot Studio + Azure Monitor MCP Server per insights in linguaggio naturale'.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'Cosa succede in prod? Copilot Studio + Azure Monitor MCP Server per insights in linguaggio naturale'. Ask audience to scan the QR code or visit https://vote.dotnetdev.it/vote/4o2cmr0q/984167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917" y="1148863"/>
            <a:ext cx="9359504" cy="2443974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917" y="3687086"/>
            <a:ext cx="9359504" cy="1694856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90" indent="0" algn="ctr">
              <a:buNone/>
              <a:defRPr sz="2047"/>
            </a:lvl2pPr>
            <a:lvl3pPr marL="935980" indent="0" algn="ctr">
              <a:buNone/>
              <a:defRPr sz="1842"/>
            </a:lvl3pPr>
            <a:lvl4pPr marL="1403970" indent="0" algn="ctr">
              <a:buNone/>
              <a:defRPr sz="1638"/>
            </a:lvl4pPr>
            <a:lvl5pPr marL="1871960" indent="0" algn="ctr">
              <a:buNone/>
              <a:defRPr sz="1638"/>
            </a:lvl5pPr>
            <a:lvl6pPr marL="2339950" indent="0" algn="ctr">
              <a:buNone/>
              <a:defRPr sz="1638"/>
            </a:lvl6pPr>
            <a:lvl7pPr marL="2807940" indent="0" algn="ctr">
              <a:buNone/>
              <a:defRPr sz="1638"/>
            </a:lvl7pPr>
            <a:lvl8pPr marL="3275929" indent="0" algn="ctr">
              <a:buNone/>
              <a:defRPr sz="1638"/>
            </a:lvl8pPr>
            <a:lvl9pPr marL="3743919" indent="0" algn="ctr">
              <a:buNone/>
              <a:defRPr sz="1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0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30526" y="373746"/>
            <a:ext cx="2690857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955" y="373746"/>
            <a:ext cx="7916580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4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8;p1">
            <a:extLst>
              <a:ext uri="{FF2B5EF4-FFF2-40B4-BE49-F238E27FC236}">
                <a16:creationId xmlns:a16="http://schemas.microsoft.com/office/drawing/2014/main" id="{18F253F5-F986-2D69-E247-B1A45A6D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392548"/>
            <a:ext cx="12479338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90E13023-BD5F-E432-86B6-456F7FDA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A6038199-09E4-E89B-9091-434B85C5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412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03C3B971-A115-904C-C6D0-11DD4F673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32;p1" descr="Conference Title">
            <a:extLst>
              <a:ext uri="{FF2B5EF4-FFF2-40B4-BE49-F238E27FC236}">
                <a16:creationId xmlns:a16="http://schemas.microsoft.com/office/drawing/2014/main" id="{5840804E-4202-3731-BF96-5EC1157A68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 userDrawn="1"/>
        </p:nvSpPr>
        <p:spPr>
          <a:xfrm>
            <a:off x="182656" y="371673"/>
            <a:ext cx="8287214" cy="854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7347" tIns="43662" rIns="87347" bIns="43662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968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Power Agent Conference 2025</a:t>
            </a:r>
            <a:endParaRPr lang="en-US" sz="359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4B18D62B-6A3C-4075-28F9-00FA82FF7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448" y="1461451"/>
            <a:ext cx="6507324" cy="2334487"/>
          </a:xfrm>
          <a:prstGeom prst="rect">
            <a:avLst/>
          </a:prstGeom>
        </p:spPr>
        <p:txBody>
          <a:bodyPr anchor="ctr"/>
          <a:lstStyle>
            <a:lvl1pPr algn="ctr"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  <a:endParaRPr lang="it-IT" dirty="0"/>
          </a:p>
        </p:txBody>
      </p:sp>
      <p:pic>
        <p:nvPicPr>
          <p:cNvPr id="12" name="Google Shape;233;p1" descr="Logo Community DotNetCode">
            <a:extLst>
              <a:ext uri="{FF2B5EF4-FFF2-40B4-BE49-F238E27FC236}">
                <a16:creationId xmlns:a16="http://schemas.microsoft.com/office/drawing/2014/main" id="{AEEC21B2-A88A-ED5E-3227-57ACE8E6CA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39899" y="348636"/>
            <a:ext cx="841468" cy="84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35;p1">
            <a:extLst>
              <a:ext uri="{FF2B5EF4-FFF2-40B4-BE49-F238E27FC236}">
                <a16:creationId xmlns:a16="http://schemas.microsoft.com/office/drawing/2014/main" id="{E51833E6-9F2B-F8F0-462F-DB8C66D5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5372143"/>
            <a:ext cx="12479338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37;p1" descr="Logo Microsoft">
            <a:extLst>
              <a:ext uri="{FF2B5EF4-FFF2-40B4-BE49-F238E27FC236}">
                <a16:creationId xmlns:a16="http://schemas.microsoft.com/office/drawing/2014/main" id="{570F814A-408E-B6F7-DE42-7D5FBCBDD18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t="25716" b="25625"/>
          <a:stretch/>
        </p:blipFill>
        <p:spPr>
          <a:xfrm>
            <a:off x="307447" y="5686238"/>
            <a:ext cx="2537576" cy="6174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2BE260E-87D6-0A43-ED84-117F8B2677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7447" y="3904999"/>
            <a:ext cx="6515619" cy="529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93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it-IT" dirty="0"/>
              <a:t>Speaker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8F1DB-E8E2-EC22-065E-27438D88D6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866" y="5627406"/>
            <a:ext cx="1631971" cy="8160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0EB851-DC96-623D-0326-8F0BBC59D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679" y="5424420"/>
            <a:ext cx="2181416" cy="109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 Agent Conference 2025">
            <a:extLst>
              <a:ext uri="{FF2B5EF4-FFF2-40B4-BE49-F238E27FC236}">
                <a16:creationId xmlns:a16="http://schemas.microsoft.com/office/drawing/2014/main" id="{B3431416-54E1-3EA8-96DB-E13A214E3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666" y="1233444"/>
            <a:ext cx="2822849" cy="36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639E083-E118-A895-7025-DE16840D3A7C}"/>
              </a:ext>
            </a:extLst>
          </p:cNvPr>
          <p:cNvGrpSpPr/>
          <p:nvPr userDrawn="1"/>
        </p:nvGrpSpPr>
        <p:grpSpPr>
          <a:xfrm>
            <a:off x="8027288" y="5346732"/>
            <a:ext cx="4009603" cy="1377367"/>
            <a:chOff x="7582856" y="5489836"/>
            <a:chExt cx="4009603" cy="1377367"/>
          </a:xfrm>
        </p:grpSpPr>
        <p:pic>
          <p:nvPicPr>
            <p:cNvPr id="3" name="Google Shape;239;p1" descr="Logo BC Soft">
              <a:extLst>
                <a:ext uri="{FF2B5EF4-FFF2-40B4-BE49-F238E27FC236}">
                  <a16:creationId xmlns:a16="http://schemas.microsoft.com/office/drawing/2014/main" id="{977C20D2-4907-52DE-B885-56B3FEDEA580}"/>
                </a:ext>
              </a:extLst>
            </p:cNvPr>
            <p:cNvPicPr preferRelativeResize="0">
              <a:picLocks noChangeAspect="1"/>
            </p:cNvPicPr>
            <p:nvPr userDrawn="1"/>
          </p:nvPicPr>
          <p:blipFill rotWithShape="1">
            <a:blip r:embed="rId7">
              <a:alphaModFix/>
            </a:blip>
            <a:srcRect l="4726" t="20069" r="6364" b="20697"/>
            <a:stretch/>
          </p:blipFill>
          <p:spPr>
            <a:xfrm>
              <a:off x="7582856" y="5597136"/>
              <a:ext cx="1348274" cy="47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6" descr="Key2">
              <a:extLst>
                <a:ext uri="{FF2B5EF4-FFF2-40B4-BE49-F238E27FC236}">
                  <a16:creationId xmlns:a16="http://schemas.microsoft.com/office/drawing/2014/main" id="{0BB7FD74-591E-C933-B677-65546C03E17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4287" y="5537565"/>
              <a:ext cx="1205379" cy="64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8" descr="Lobra Futura">
              <a:extLst>
                <a:ext uri="{FF2B5EF4-FFF2-40B4-BE49-F238E27FC236}">
                  <a16:creationId xmlns:a16="http://schemas.microsoft.com/office/drawing/2014/main" id="{38AEC5A6-C270-59EA-9AF2-AF97F2EEFF7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080" y="5489836"/>
              <a:ext cx="1205379" cy="64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Apvee">
              <a:extLst>
                <a:ext uri="{FF2B5EF4-FFF2-40B4-BE49-F238E27FC236}">
                  <a16:creationId xmlns:a16="http://schemas.microsoft.com/office/drawing/2014/main" id="{266B2E63-F984-1C78-457F-2CD76E58FE8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3618" y="6068474"/>
              <a:ext cx="1497616" cy="798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B89ADC62-49CA-191A-A593-5519DC2409B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6190" y="6291173"/>
              <a:ext cx="1053391" cy="400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1546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37;p1" descr="Logo Microsoft">
            <a:extLst>
              <a:ext uri="{FF2B5EF4-FFF2-40B4-BE49-F238E27FC236}">
                <a16:creationId xmlns:a16="http://schemas.microsoft.com/office/drawing/2014/main" id="{89469DE6-8D91-321A-750C-54339FEDB3D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t="25716" b="25625"/>
          <a:stretch/>
        </p:blipFill>
        <p:spPr>
          <a:xfrm>
            <a:off x="4543095" y="1576230"/>
            <a:ext cx="3393150" cy="8255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" name="Google Shape;233;p1" descr="Logo Community DotNetCode">
            <a:extLst>
              <a:ext uri="{FF2B5EF4-FFF2-40B4-BE49-F238E27FC236}">
                <a16:creationId xmlns:a16="http://schemas.microsoft.com/office/drawing/2014/main" id="{D9DDFB63-2BFB-8379-092B-30C0195BAA6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409B01-D8D1-4486-537D-937239A6C7C7}"/>
              </a:ext>
            </a:extLst>
          </p:cNvPr>
          <p:cNvSpPr txBox="1"/>
          <p:nvPr userDrawn="1"/>
        </p:nvSpPr>
        <p:spPr>
          <a:xfrm>
            <a:off x="1" y="296398"/>
            <a:ext cx="12479338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04" dirty="0">
                <a:latin typeface="+mj-lt"/>
              </a:rPr>
              <a:t>SPONSOR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A00A1-2F06-9521-59B1-12A92E5F38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70" y="3037782"/>
            <a:ext cx="2518405" cy="12592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FDDE8AE-FB46-1E78-3CE9-752AA6E51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538" y="2722888"/>
            <a:ext cx="3148166" cy="157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7A8B4D4-D506-3920-4711-7F0E7112C526}"/>
              </a:ext>
            </a:extLst>
          </p:cNvPr>
          <p:cNvGrpSpPr/>
          <p:nvPr userDrawn="1"/>
        </p:nvGrpSpPr>
        <p:grpSpPr>
          <a:xfrm>
            <a:off x="994081" y="4989650"/>
            <a:ext cx="9858199" cy="949301"/>
            <a:chOff x="994081" y="4989650"/>
            <a:chExt cx="9858199" cy="949301"/>
          </a:xfrm>
        </p:grpSpPr>
        <p:pic>
          <p:nvPicPr>
            <p:cNvPr id="7" name="Google Shape;239;p1" descr="Logo BC Soft">
              <a:extLst>
                <a:ext uri="{FF2B5EF4-FFF2-40B4-BE49-F238E27FC236}">
                  <a16:creationId xmlns:a16="http://schemas.microsoft.com/office/drawing/2014/main" id="{42895AAF-401F-85A3-E0A1-2ADE1DBC974A}"/>
                </a:ext>
              </a:extLst>
            </p:cNvPr>
            <p:cNvPicPr preferRelativeResize="0">
              <a:picLocks noChangeAspect="1"/>
            </p:cNvPicPr>
            <p:nvPr userDrawn="1"/>
          </p:nvPicPr>
          <p:blipFill rotWithShape="1">
            <a:blip r:embed="rId6">
              <a:alphaModFix/>
            </a:blip>
            <a:srcRect l="4726" t="20069" r="6364" b="20697"/>
            <a:stretch/>
          </p:blipFill>
          <p:spPr>
            <a:xfrm>
              <a:off x="994081" y="5151373"/>
              <a:ext cx="1761454" cy="625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6" descr="Key2">
              <a:extLst>
                <a:ext uri="{FF2B5EF4-FFF2-40B4-BE49-F238E27FC236}">
                  <a16:creationId xmlns:a16="http://schemas.microsoft.com/office/drawing/2014/main" id="{2F8BD8D0-A7AF-6918-E941-63F16287450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132" y="5064936"/>
              <a:ext cx="1497616" cy="798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Lobra Futura">
              <a:extLst>
                <a:ext uri="{FF2B5EF4-FFF2-40B4-BE49-F238E27FC236}">
                  <a16:creationId xmlns:a16="http://schemas.microsoft.com/office/drawing/2014/main" id="{DEAA18B7-B078-8EEE-C475-A46CDD8B507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880" y="5074223"/>
              <a:ext cx="1462787" cy="780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Apvee">
              <a:extLst>
                <a:ext uri="{FF2B5EF4-FFF2-40B4-BE49-F238E27FC236}">
                  <a16:creationId xmlns:a16="http://schemas.microsoft.com/office/drawing/2014/main" id="{F368CC40-2E3A-B4B1-B0DA-A9427C6DA4C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6345" y="4989650"/>
              <a:ext cx="1779938" cy="94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34D107D-D9D8-7F2C-9B13-274C2412C9C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2263" y="5301763"/>
              <a:ext cx="1250017" cy="475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87073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BAE40"/>
          </p15:clr>
        </p15:guide>
        <p15:guide id="2" pos="393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10"/>
            <a:ext cx="6475982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85" y="-2737380"/>
            <a:ext cx="7348075" cy="503417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6408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10"/>
            <a:ext cx="6475982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62" y="-2762793"/>
            <a:ext cx="7348075" cy="1656120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916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DB97F9-26DF-A8BE-6ABC-8CCA485C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89375" y="2271333"/>
            <a:ext cx="2663858" cy="2476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84"/>
            </a:lvl1pPr>
            <a:lvl2pPr marL="454953" indent="0">
              <a:buNone/>
              <a:defRPr sz="2786"/>
            </a:lvl2pPr>
            <a:lvl3pPr marL="909906" indent="0">
              <a:buNone/>
              <a:defRPr sz="2389"/>
            </a:lvl3pPr>
            <a:lvl4pPr marL="1364859" indent="0">
              <a:buNone/>
              <a:defRPr sz="1990"/>
            </a:lvl4pPr>
            <a:lvl5pPr marL="1819812" indent="0">
              <a:buNone/>
              <a:defRPr sz="1990"/>
            </a:lvl5pPr>
            <a:lvl6pPr marL="2274765" indent="0">
              <a:buNone/>
              <a:defRPr sz="1990"/>
            </a:lvl6pPr>
            <a:lvl7pPr marL="2729719" indent="0">
              <a:buNone/>
              <a:defRPr sz="1990"/>
            </a:lvl7pPr>
            <a:lvl8pPr marL="3184672" indent="0">
              <a:buNone/>
              <a:defRPr sz="1990"/>
            </a:lvl8pPr>
            <a:lvl9pPr marL="3639624" indent="0">
              <a:buNone/>
              <a:defRPr sz="1990"/>
            </a:lvl9pPr>
          </a:lstStyle>
          <a:p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173279-ABED-D27D-1A28-074F0398E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958" y="161439"/>
            <a:ext cx="10763429" cy="937549"/>
          </a:xfrm>
          <a:prstGeom prst="rect">
            <a:avLst/>
          </a:prstGeom>
        </p:spPr>
        <p:txBody>
          <a:bodyPr/>
          <a:lstStyle>
            <a:lvl1pPr>
              <a:defRPr lang="it-IT" sz="344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Vote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1550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21000">
              <a:srgbClr val="059669"/>
            </a:gs>
            <a:gs pos="0">
              <a:srgbClr val="059669"/>
            </a:gs>
            <a:gs pos="100000">
              <a:srgbClr val="059669">
                <a:alpha val="7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5241-A8B6-3022-7BE4-21703EA4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83" y="46150"/>
            <a:ext cx="10685433" cy="1116038"/>
          </a:xfrm>
          <a:prstGeom prst="rect">
            <a:avLst/>
          </a:prstGeom>
        </p:spPr>
        <p:txBody>
          <a:bodyPr anchor="ctr"/>
          <a:lstStyle>
            <a:lvl1pPr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D7C6-88F9-ACD4-788D-AA6EC15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83" y="1341586"/>
            <a:ext cx="11847572" cy="4833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7E2DF-83BD-B890-6041-A457692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08988"/>
            <a:ext cx="12479338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9" name="Google Shape;233;p1">
            <a:extLst>
              <a:ext uri="{FF2B5EF4-FFF2-40B4-BE49-F238E27FC236}">
                <a16:creationId xmlns:a16="http://schemas.microsoft.com/office/drawing/2014/main" id="{6B9A8E82-A058-4E4C-A871-392104C51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2" descr="Power Agent Conference 2025">
            <a:extLst>
              <a:ext uri="{FF2B5EF4-FFF2-40B4-BE49-F238E27FC236}">
                <a16:creationId xmlns:a16="http://schemas.microsoft.com/office/drawing/2014/main" id="{AEC81003-E6F2-464C-BE82-E8D4CB204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51105" y="139098"/>
            <a:ext cx="716249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FE396D-B853-C527-0433-FFF928409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08988"/>
            <a:ext cx="12479338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8" name="Google Shape;233;p1">
            <a:extLst>
              <a:ext uri="{FF2B5EF4-FFF2-40B4-BE49-F238E27FC236}">
                <a16:creationId xmlns:a16="http://schemas.microsoft.com/office/drawing/2014/main" id="{2C64A81E-191F-F03A-22E7-27D5BABBC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 descr="Power Agent Conference 2025">
            <a:extLst>
              <a:ext uri="{FF2B5EF4-FFF2-40B4-BE49-F238E27FC236}">
                <a16:creationId xmlns:a16="http://schemas.microsoft.com/office/drawing/2014/main" id="{5D8C33DA-0E88-A7D3-EE13-8F7628E7EF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51105" y="139098"/>
            <a:ext cx="716249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63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455" y="1750107"/>
            <a:ext cx="10763429" cy="2920093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1455" y="4697826"/>
            <a:ext cx="10763429" cy="1535608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>
                    <a:tint val="82000"/>
                  </a:schemeClr>
                </a:solidFill>
              </a:defRPr>
            </a:lvl1pPr>
            <a:lvl2pPr marL="467990" indent="0">
              <a:buNone/>
              <a:defRPr sz="2047">
                <a:solidFill>
                  <a:schemeClr val="tx1">
                    <a:tint val="82000"/>
                  </a:schemeClr>
                </a:solidFill>
              </a:defRPr>
            </a:lvl2pPr>
            <a:lvl3pPr marL="935980" indent="0">
              <a:buNone/>
              <a:defRPr sz="1842">
                <a:solidFill>
                  <a:schemeClr val="tx1">
                    <a:tint val="82000"/>
                  </a:schemeClr>
                </a:solidFill>
              </a:defRPr>
            </a:lvl3pPr>
            <a:lvl4pPr marL="140397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4pPr>
            <a:lvl5pPr marL="187196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5pPr>
            <a:lvl6pPr marL="233995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6pPr>
            <a:lvl7pPr marL="280794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7pPr>
            <a:lvl8pPr marL="327592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8pPr>
            <a:lvl9pPr marL="374391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0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954" y="1868730"/>
            <a:ext cx="5303719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7665" y="1868730"/>
            <a:ext cx="5303719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9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373747"/>
            <a:ext cx="10763429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581" y="1720857"/>
            <a:ext cx="5279344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581" y="2564223"/>
            <a:ext cx="5279344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7665" y="1720857"/>
            <a:ext cx="5305344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7665" y="2564223"/>
            <a:ext cx="5305344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8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2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467995"/>
            <a:ext cx="4024911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5344" y="1010740"/>
            <a:ext cx="6317665" cy="4988697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580" y="2105977"/>
            <a:ext cx="4024911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2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467995"/>
            <a:ext cx="4024911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05344" y="1010740"/>
            <a:ext cx="6317665" cy="4988697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90" indent="0">
              <a:buNone/>
              <a:defRPr sz="2866"/>
            </a:lvl2pPr>
            <a:lvl3pPr marL="935980" indent="0">
              <a:buNone/>
              <a:defRPr sz="2457"/>
            </a:lvl3pPr>
            <a:lvl4pPr marL="1403970" indent="0">
              <a:buNone/>
              <a:defRPr sz="2047"/>
            </a:lvl4pPr>
            <a:lvl5pPr marL="1871960" indent="0">
              <a:buNone/>
              <a:defRPr sz="2047"/>
            </a:lvl5pPr>
            <a:lvl6pPr marL="2339950" indent="0">
              <a:buNone/>
              <a:defRPr sz="2047"/>
            </a:lvl6pPr>
            <a:lvl7pPr marL="2807940" indent="0">
              <a:buNone/>
              <a:defRPr sz="2047"/>
            </a:lvl7pPr>
            <a:lvl8pPr marL="3275929" indent="0">
              <a:buNone/>
              <a:defRPr sz="2047"/>
            </a:lvl8pPr>
            <a:lvl9pPr marL="3743919" indent="0">
              <a:buNone/>
              <a:defRPr sz="20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580" y="2105977"/>
            <a:ext cx="4024911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7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955" y="373747"/>
            <a:ext cx="10763429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955" y="1868730"/>
            <a:ext cx="10763429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955" y="6506431"/>
            <a:ext cx="2807851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33781" y="6506431"/>
            <a:ext cx="4211777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13532" y="6506431"/>
            <a:ext cx="2807851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2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50" r:id="rId17"/>
  </p:sldLayoutIdLst>
  <p:txStyles>
    <p:titleStyle>
      <a:lvl1pPr algn="l" defTabSz="935980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95" indent="-233995" algn="l" defTabSz="93598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7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96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95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94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93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92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91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8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97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96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95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94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92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91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Cosa succede in prod? Copilot Studio + Azure Monitor MCP Server per insights in linguaggio naturale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6" name="Picture 5" descr="A green rectangular sign with white text">
            <a:extLst>
              <a:ext uri="{FF2B5EF4-FFF2-40B4-BE49-F238E27FC236}">
                <a16:creationId xmlns:a16="http://schemas.microsoft.com/office/drawing/2014/main" id="{3DE8B2A6-5A81-D4D5-6578-23C445DDB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"/>
            <a:ext cx="12479338" cy="70196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Cosa succede in prod? Copilot Studio + Azure Monitor MCP Server per insights in linguaggio naturale</a:t>
            </a:r>
          </a:p>
        </p:txBody>
      </p:sp>
      <p:sp>
        <p:nvSpPr>
          <p:cNvPr id="3" name="Speaker Information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Presented by: Giulio Sciarappa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 txBox="1"/>
          <p:nvPr/>
        </p:nvSpPr>
        <p:spPr>
          <a:xfrm>
            <a:off x="-5943318" y="-594332"/>
            <a:ext cx="1176925" cy="269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49"/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Cosa succede in prod? Copilot Studio + Azure Monitor MCP Server per insights in linguaggio naturale</a:t>
            </a:r>
          </a:p>
        </p:txBody>
      </p:sp>
      <p:sp>
        <p:nvSpPr>
          <p:cNvPr id="3" name="Session Descrip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Description: Quanto </a:t>
            </a:r>
            <a:r>
              <a:rPr dirty="0" err="1"/>
              <a:t>potrebbe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comodo, ad </a:t>
            </a:r>
            <a:r>
              <a:rPr dirty="0" err="1"/>
              <a:t>esempio</a:t>
            </a:r>
            <a:r>
              <a:rPr dirty="0"/>
              <a:t> per le figure </a:t>
            </a:r>
            <a:r>
              <a:rPr dirty="0" err="1"/>
              <a:t>più</a:t>
            </a:r>
            <a:r>
              <a:rPr dirty="0"/>
              <a:t> business, </a:t>
            </a:r>
            <a:r>
              <a:rPr dirty="0" err="1"/>
              <a:t>interrogare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log e le </a:t>
            </a:r>
            <a:r>
              <a:rPr dirty="0" err="1"/>
              <a:t>metriche</a:t>
            </a:r>
            <a:r>
              <a:rPr dirty="0"/>
              <a:t> con </a:t>
            </a:r>
            <a:r>
              <a:rPr dirty="0" err="1"/>
              <a:t>semplici</a:t>
            </a:r>
            <a:r>
              <a:rPr dirty="0"/>
              <a:t> </a:t>
            </a:r>
            <a:r>
              <a:rPr dirty="0" err="1"/>
              <a:t>domande</a:t>
            </a:r>
            <a:r>
              <a:rPr dirty="0"/>
              <a:t> in </a:t>
            </a:r>
            <a:r>
              <a:rPr dirty="0" err="1"/>
              <a:t>linguaggio</a:t>
            </a:r>
            <a:r>
              <a:rPr dirty="0"/>
              <a:t> </a:t>
            </a:r>
            <a:r>
              <a:rPr dirty="0" err="1"/>
              <a:t>naturale</a:t>
            </a:r>
            <a:r>
              <a:rPr dirty="0"/>
              <a:t>, senza </a:t>
            </a:r>
            <a:r>
              <a:rPr dirty="0" err="1"/>
              <a:t>conoscere</a:t>
            </a:r>
            <a:r>
              <a:rPr dirty="0"/>
              <a:t> Kusto o </a:t>
            </a:r>
            <a:r>
              <a:rPr dirty="0" err="1"/>
              <a:t>l’Azure</a:t>
            </a:r>
            <a:r>
              <a:rPr dirty="0"/>
              <a:t> Portal? </a:t>
            </a:r>
          </a:p>
          <a:p>
            <a:r>
              <a:rPr dirty="0"/>
              <a:t>In </a:t>
            </a:r>
            <a:r>
              <a:rPr dirty="0" err="1"/>
              <a:t>questa</a:t>
            </a:r>
            <a:r>
              <a:rPr dirty="0"/>
              <a:t> </a:t>
            </a:r>
            <a:r>
              <a:rPr dirty="0" err="1"/>
              <a:t>sessione</a:t>
            </a:r>
            <a:r>
              <a:rPr dirty="0"/>
              <a:t> </a:t>
            </a:r>
            <a:r>
              <a:rPr dirty="0" err="1"/>
              <a:t>scopriremo</a:t>
            </a:r>
            <a:r>
              <a:rPr dirty="0"/>
              <a:t> come Copilot Studio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connettersi</a:t>
            </a:r>
            <a:r>
              <a:rPr dirty="0"/>
              <a:t> al Model Context Protocol (MCP) Server di 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Cosa succede in prod? Copilot Studio + Azure Monitor MCP Server per insights in linguaggio naturale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Cosa succede in prod? Copilot Studio + Azure Monitor MCP Server per insights in linguaggio naturale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516" b="3516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5943318" y="-594331"/>
            <a:ext cx="5250155" cy="2123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sz="780"/>
              <a:t>Vote for Session - Cosa succede in prod? Copilot Studio + Azure Monitor MCP Server per insights in linguaggio naturale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51D6C72-E463-4065-93A5-344FB67CAA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168487-EEF9-4393-95DC-9BE5A3DC26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9940B0-918A-4AD1-BB97-753008E9C56C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470</Words>
  <Application>Microsoft Office PowerPoint</Application>
  <PresentationFormat>Custom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Quattrocento Sans</vt:lpstr>
      <vt:lpstr>Verdana</vt:lpstr>
      <vt:lpstr>Office Theme</vt:lpstr>
      <vt:lpstr>Session Banner - Cosa succede in prod? Copilot Studio + Azure Monitor MCP Server per insights in linguaggio naturale</vt:lpstr>
      <vt:lpstr>Cosa succede in prod? Copilot Studio + Azure Monitor MCP Server per insights in linguaggio naturale</vt:lpstr>
      <vt:lpstr>PowerPoint Presentation</vt:lpstr>
      <vt:lpstr>Cosa succede in prod? Copilot Studio + Azure Monitor MCP Server per insights in linguaggio naturale</vt:lpstr>
      <vt:lpstr>Demo: Cosa succede in prod? Copilot Studio + Azure Monitor MCP Server per insights in linguaggio naturale</vt:lpstr>
      <vt:lpstr>Questions &amp; Discussion</vt:lpstr>
      <vt:lpstr>Please Vote for This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Cosa succede in prod? Copilot Studio + Azure Monitor MCP Server per insights in linguaggio naturale</dc:title>
  <dc:subject>Conference session: Cosa succede in prod? Copilot Studio + Azure Monitor MCP Server per insights in linguaggio naturale</dc:subject>
  <dc:creator>Fabio Spaziani</dc:creator>
  <cp:lastModifiedBy>Luca Congiu</cp:lastModifiedBy>
  <cp:revision>24</cp:revision>
  <dcterms:created xsi:type="dcterms:W3CDTF">2024-04-06T14:57:14Z</dcterms:created>
  <dcterms:modified xsi:type="dcterms:W3CDTF">2025-09-24T20:38:55Z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  <property fmtid="{D5CDD505-2E9C-101B-9397-08002B2CF9AE}" pid="3" name="MediaServiceImageTags">
    <vt:lpwstr/>
  </property>
</Properties>
</file>