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1699875" cy="7019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669"/>
    <a:srgbClr val="10B981"/>
    <a:srgbClr val="11C186"/>
    <a:srgbClr val="12D896"/>
    <a:srgbClr val="2BEDAC"/>
    <a:srgbClr val="94F6D5"/>
    <a:srgbClr val="C83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0533" autoAdjust="0"/>
    <p:restoredTop sz="86425" autoAdjust="0"/>
  </p:normalViewPr>
  <p:slideViewPr>
    <p:cSldViewPr snapToGrid="0">
      <p:cViewPr varScale="1">
        <p:scale>
          <a:sx n="109" d="100"/>
          <a:sy n="109" d="100"/>
        </p:scale>
        <p:origin x="52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6D23D8-18D6-48C6-BA9E-3BF33E45E1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B9774-0358-5B22-67CD-47945001CF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64773-81C5-40F4-B8E1-8D7531CD0702}" type="datetimeFigureOut">
              <a:rPr lang="it-IT" smtClean="0"/>
              <a:t>24/09/2025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EE94-86C2-11A6-E134-0153BD3713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F9B07-EFD3-425E-DE1A-91DF6F9ECC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B1257-1DAA-45FD-8348-46990CC1FF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4131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636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is the opening banner slide for 'Extend Copilot Studio Knowledge and Capabilities using Graph Connectors'. The session is presented by: Fabio Franzini, Angelo Gulisano.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Main title slide displaying 'Extend Copilot Studio Knowledge and Capabilities using Graph Connectors'. Presented by: Fabio Franzini, Angelo Gulisano.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Detailed session information for 'Extend Copilot Studio Knowledge and Capabilities using Graph Connectors'. Session description: In this session, we will explore how to extend the knowledge of Copilot Studio using Graph Connectors. We will discover the potential offered by the out-of-the-box configurations of Microsoft 365 to i....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Demo section for 'Extend Copilot Studio Knowledge and Capabilities using Graph Connectors'.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Q&amp;A slide for 'Extend Copilot Studio Knowledge and Capabilities using Graph Connectors'.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Voting slide for 'Extend Copilot Studio Knowledge and Capabilities using Graph Connectors'. Ask audience to scan the QR code or visit https://vote.dotnetdev.it/vote/4o2cmr0q/1018510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2485" y="1148863"/>
            <a:ext cx="8774906" cy="2443974"/>
          </a:xfrm>
        </p:spPr>
        <p:txBody>
          <a:bodyPr anchor="b"/>
          <a:lstStyle>
            <a:lvl1pPr algn="ctr">
              <a:defRPr sz="5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2485" y="3687086"/>
            <a:ext cx="8774906" cy="1694856"/>
          </a:xfrm>
        </p:spPr>
        <p:txBody>
          <a:bodyPr/>
          <a:lstStyle>
            <a:lvl1pPr marL="0" indent="0" algn="ctr">
              <a:buNone/>
              <a:defRPr sz="2303"/>
            </a:lvl1pPr>
            <a:lvl2pPr marL="438729" indent="0" algn="ctr">
              <a:buNone/>
              <a:defRPr sz="1919"/>
            </a:lvl2pPr>
            <a:lvl3pPr marL="877458" indent="0" algn="ctr">
              <a:buNone/>
              <a:defRPr sz="1727"/>
            </a:lvl3pPr>
            <a:lvl4pPr marL="1316187" indent="0" algn="ctr">
              <a:buNone/>
              <a:defRPr sz="1535"/>
            </a:lvl4pPr>
            <a:lvl5pPr marL="1754916" indent="0" algn="ctr">
              <a:buNone/>
              <a:defRPr sz="1535"/>
            </a:lvl5pPr>
            <a:lvl6pPr marL="2193646" indent="0" algn="ctr">
              <a:buNone/>
              <a:defRPr sz="1535"/>
            </a:lvl6pPr>
            <a:lvl7pPr marL="2632375" indent="0" algn="ctr">
              <a:buNone/>
              <a:defRPr sz="1535"/>
            </a:lvl7pPr>
            <a:lvl8pPr marL="3071104" indent="0" algn="ctr">
              <a:buNone/>
              <a:defRPr sz="1535"/>
            </a:lvl8pPr>
            <a:lvl9pPr marL="3509833" indent="0" algn="ctr">
              <a:buNone/>
              <a:defRPr sz="15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Google Shape;233;p1">
            <a:extLst>
              <a:ext uri="{FF2B5EF4-FFF2-40B4-BE49-F238E27FC236}">
                <a16:creationId xmlns:a16="http://schemas.microsoft.com/office/drawing/2014/main" id="{99766DA4-231E-A3FD-75E0-72D728512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048461" y="6412832"/>
            <a:ext cx="446667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12" descr="Power Agent Conference 2025">
            <a:extLst>
              <a:ext uri="{FF2B5EF4-FFF2-40B4-BE49-F238E27FC236}">
                <a16:creationId xmlns:a16="http://schemas.microsoft.com/office/drawing/2014/main" id="{C19E3F1A-E243-E2D5-E7AE-CE143FC77A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35866" y="139098"/>
            <a:ext cx="671512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2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Google Shape;233;p1">
            <a:extLst>
              <a:ext uri="{FF2B5EF4-FFF2-40B4-BE49-F238E27FC236}">
                <a16:creationId xmlns:a16="http://schemas.microsoft.com/office/drawing/2014/main" id="{7BE1DFCD-89FC-2DFD-3858-0226BD492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048461" y="6412832"/>
            <a:ext cx="446667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12" descr="Power Agent Conference 2025">
            <a:extLst>
              <a:ext uri="{FF2B5EF4-FFF2-40B4-BE49-F238E27FC236}">
                <a16:creationId xmlns:a16="http://schemas.microsoft.com/office/drawing/2014/main" id="{B3A76A90-8DC8-43A5-46FB-D4729D923E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35866" y="139098"/>
            <a:ext cx="671512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51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72723" y="373746"/>
            <a:ext cx="2522786" cy="5949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367" y="373746"/>
            <a:ext cx="7422108" cy="594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Google Shape;233;p1">
            <a:extLst>
              <a:ext uri="{FF2B5EF4-FFF2-40B4-BE49-F238E27FC236}">
                <a16:creationId xmlns:a16="http://schemas.microsoft.com/office/drawing/2014/main" id="{4A822521-163D-29ED-11BD-BFE2579F6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048461" y="6412832"/>
            <a:ext cx="446667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12" descr="Power Agent Conference 2025">
            <a:extLst>
              <a:ext uri="{FF2B5EF4-FFF2-40B4-BE49-F238E27FC236}">
                <a16:creationId xmlns:a16="http://schemas.microsoft.com/office/drawing/2014/main" id="{DC94C3EA-3375-552A-AE80-7FBC2536F1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35866" y="139098"/>
            <a:ext cx="671512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197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28;p1">
            <a:extLst>
              <a:ext uri="{FF2B5EF4-FFF2-40B4-BE49-F238E27FC236}">
                <a16:creationId xmlns:a16="http://schemas.microsoft.com/office/drawing/2014/main" id="{18F253F5-F986-2D69-E247-B1A45A6D2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392547"/>
            <a:ext cx="11699875" cy="1154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90E13023-BD5F-E432-86B6-456F7FDAC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1699876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A6038199-09E4-E89B-9091-434B85C5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490"/>
            <a:ext cx="8537671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412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03C3B971-A115-904C-C6D0-11DD4F673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89"/>
            <a:ext cx="7769447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32;p1" descr="Conference Title">
            <a:extLst>
              <a:ext uri="{FF2B5EF4-FFF2-40B4-BE49-F238E27FC236}">
                <a16:creationId xmlns:a16="http://schemas.microsoft.com/office/drawing/2014/main" id="{5840804E-4202-3731-BF96-5EC1157A68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 userDrawn="1"/>
        </p:nvSpPr>
        <p:spPr>
          <a:xfrm>
            <a:off x="171247" y="371673"/>
            <a:ext cx="7769592" cy="8549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7347" tIns="43662" rIns="87347" bIns="43662" rtlCol="0" anchor="b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 sz="4968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Power Agent Conference 2025</a:t>
            </a:r>
            <a:endParaRPr lang="en-US" sz="359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" name="Title 39">
            <a:extLst>
              <a:ext uri="{FF2B5EF4-FFF2-40B4-BE49-F238E27FC236}">
                <a16:creationId xmlns:a16="http://schemas.microsoft.com/office/drawing/2014/main" id="{4B18D62B-6A3C-4075-28F9-00FA82FF72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244" y="1461450"/>
            <a:ext cx="6100875" cy="2334487"/>
          </a:xfrm>
          <a:prstGeom prst="rect">
            <a:avLst/>
          </a:prstGeom>
        </p:spPr>
        <p:txBody>
          <a:bodyPr anchor="ctr"/>
          <a:lstStyle>
            <a:lvl1pPr algn="ctr">
              <a:defRPr sz="3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Session title</a:t>
            </a:r>
            <a:endParaRPr lang="it-IT" dirty="0"/>
          </a:p>
        </p:txBody>
      </p:sp>
      <p:pic>
        <p:nvPicPr>
          <p:cNvPr id="12" name="Google Shape;233;p1" descr="Logo Community DotNetCode">
            <a:extLst>
              <a:ext uri="{FF2B5EF4-FFF2-40B4-BE49-F238E27FC236}">
                <a16:creationId xmlns:a16="http://schemas.microsoft.com/office/drawing/2014/main" id="{AEEC21B2-A88A-ED5E-3227-57ACE8E6CAD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350344" y="348636"/>
            <a:ext cx="788910" cy="84150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35;p1">
            <a:extLst>
              <a:ext uri="{FF2B5EF4-FFF2-40B4-BE49-F238E27FC236}">
                <a16:creationId xmlns:a16="http://schemas.microsoft.com/office/drawing/2014/main" id="{E51833E6-9F2B-F8F0-462F-DB8C66D57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2" y="5372142"/>
            <a:ext cx="11699875" cy="1154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7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237;p1" descr="Logo Microsoft">
            <a:extLst>
              <a:ext uri="{FF2B5EF4-FFF2-40B4-BE49-F238E27FC236}">
                <a16:creationId xmlns:a16="http://schemas.microsoft.com/office/drawing/2014/main" id="{570F814A-408E-B6F7-DE42-7D5FBCBDD187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>
            <a:alphaModFix/>
          </a:blip>
          <a:srcRect t="25716" b="25625"/>
          <a:stretch/>
        </p:blipFill>
        <p:spPr>
          <a:xfrm>
            <a:off x="288244" y="5686237"/>
            <a:ext cx="2379078" cy="6174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8" name="Google Shape;239;p1" descr="Logo BC Soft">
            <a:extLst>
              <a:ext uri="{FF2B5EF4-FFF2-40B4-BE49-F238E27FC236}">
                <a16:creationId xmlns:a16="http://schemas.microsoft.com/office/drawing/2014/main" id="{A51D0EF9-64A2-EE66-2DC0-2C013FF445F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4">
            <a:alphaModFix/>
          </a:blip>
          <a:srcRect l="4726" t="20069" r="6364" b="20697"/>
          <a:stretch/>
        </p:blipFill>
        <p:spPr>
          <a:xfrm>
            <a:off x="7582856" y="5597136"/>
            <a:ext cx="1348274" cy="4790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72BE260E-87D6-0A43-ED84-117F8B2677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244" y="3904999"/>
            <a:ext cx="6108652" cy="5297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93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it-IT" dirty="0"/>
              <a:t>Speaker Name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E8F1DB-E8E2-EC22-065E-27438D88D6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323" y="5627405"/>
            <a:ext cx="1530038" cy="8160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0EB851-DC96-623D-0326-8F0BBC59DA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247" y="5424418"/>
            <a:ext cx="2045164" cy="109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ey2">
            <a:extLst>
              <a:ext uri="{FF2B5EF4-FFF2-40B4-BE49-F238E27FC236}">
                <a16:creationId xmlns:a16="http://schemas.microsoft.com/office/drawing/2014/main" id="{E1B8FDDA-A0D8-C674-9684-0C6B9583C7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287" y="5537565"/>
            <a:ext cx="1205379" cy="64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bra Futura">
            <a:extLst>
              <a:ext uri="{FF2B5EF4-FFF2-40B4-BE49-F238E27FC236}">
                <a16:creationId xmlns:a16="http://schemas.microsoft.com/office/drawing/2014/main" id="{616EA2D4-4735-679D-FB89-2EAE7BB596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080" y="5489836"/>
            <a:ext cx="1205379" cy="64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pvee">
            <a:extLst>
              <a:ext uri="{FF2B5EF4-FFF2-40B4-BE49-F238E27FC236}">
                <a16:creationId xmlns:a16="http://schemas.microsoft.com/office/drawing/2014/main" id="{212C424F-5CD0-5438-8F7F-E20FE67E63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618" y="6068474"/>
            <a:ext cx="1497616" cy="79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wer Agent Conference 2025">
            <a:extLst>
              <a:ext uri="{FF2B5EF4-FFF2-40B4-BE49-F238E27FC236}">
                <a16:creationId xmlns:a16="http://schemas.microsoft.com/office/drawing/2014/main" id="{B3431416-54E1-3EA8-96DB-E13A214E3E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216" y="1233443"/>
            <a:ext cx="2646533" cy="366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FEECF361-060E-31B2-81B8-F78581FB82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190" y="6291173"/>
            <a:ext cx="1053391" cy="40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153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37;p1" descr="Logo Microsoft">
            <a:extLst>
              <a:ext uri="{FF2B5EF4-FFF2-40B4-BE49-F238E27FC236}">
                <a16:creationId xmlns:a16="http://schemas.microsoft.com/office/drawing/2014/main" id="{89469DE6-8D91-321A-750C-54339FEDB3D8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 t="25716" b="25625"/>
          <a:stretch/>
        </p:blipFill>
        <p:spPr>
          <a:xfrm>
            <a:off x="4259331" y="1576229"/>
            <a:ext cx="3181213" cy="82557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8" name="Google Shape;239;p1" descr="Logo BC Soft">
            <a:extLst>
              <a:ext uri="{FF2B5EF4-FFF2-40B4-BE49-F238E27FC236}">
                <a16:creationId xmlns:a16="http://schemas.microsoft.com/office/drawing/2014/main" id="{C5864EFD-AC34-106D-0C94-D512C88C2491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>
            <a:alphaModFix/>
          </a:blip>
          <a:srcRect l="4726" t="20069" r="6364" b="20697"/>
          <a:stretch/>
        </p:blipFill>
        <p:spPr>
          <a:xfrm>
            <a:off x="994081" y="5151373"/>
            <a:ext cx="1761454" cy="625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33;p1" descr="Logo Community DotNetCode">
            <a:extLst>
              <a:ext uri="{FF2B5EF4-FFF2-40B4-BE49-F238E27FC236}">
                <a16:creationId xmlns:a16="http://schemas.microsoft.com/office/drawing/2014/main" id="{D9DDFB63-2BFB-8379-092B-30C0195BAA62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11048461" y="6412832"/>
            <a:ext cx="446667" cy="4764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B409B01-D8D1-4486-537D-937239A6C7C7}"/>
              </a:ext>
            </a:extLst>
          </p:cNvPr>
          <p:cNvSpPr txBox="1"/>
          <p:nvPr userDrawn="1"/>
        </p:nvSpPr>
        <p:spPr>
          <a:xfrm>
            <a:off x="0" y="296397"/>
            <a:ext cx="11699875" cy="73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04" dirty="0">
                <a:latin typeface="+mj-lt"/>
              </a:rPr>
              <a:t>SPONSOR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A00A1-2F06-9521-59B1-12A92E5F38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866" y="3037781"/>
            <a:ext cx="2361105" cy="125925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FDDE8AE-FB46-1E78-3CE9-752AA6E512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655" y="2722888"/>
            <a:ext cx="2951531" cy="157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Key2">
            <a:extLst>
              <a:ext uri="{FF2B5EF4-FFF2-40B4-BE49-F238E27FC236}">
                <a16:creationId xmlns:a16="http://schemas.microsoft.com/office/drawing/2014/main" id="{4E11E310-AFFC-7369-BA3F-88FAAA0E7F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132" y="5064936"/>
            <a:ext cx="1497616" cy="79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Lobra Futura">
            <a:extLst>
              <a:ext uri="{FF2B5EF4-FFF2-40B4-BE49-F238E27FC236}">
                <a16:creationId xmlns:a16="http://schemas.microsoft.com/office/drawing/2014/main" id="{566E30DC-0052-D820-B13F-AA691B8DC5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880" y="5074223"/>
            <a:ext cx="1462787" cy="78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Apvee">
            <a:extLst>
              <a:ext uri="{FF2B5EF4-FFF2-40B4-BE49-F238E27FC236}">
                <a16:creationId xmlns:a16="http://schemas.microsoft.com/office/drawing/2014/main" id="{C69DE6B2-0EAC-A291-43CE-E6DA9E1363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345" y="4989650"/>
            <a:ext cx="1779938" cy="94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AFA897D-2118-8F64-7774-23F4689E7D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263" y="5301763"/>
            <a:ext cx="1250017" cy="47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973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11">
          <p15:clr>
            <a:srgbClr val="FBAE40"/>
          </p15:clr>
        </p15:guide>
        <p15:guide id="2" pos="368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1699876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490"/>
            <a:ext cx="8537671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89"/>
            <a:ext cx="7769447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644044" y="161438"/>
            <a:ext cx="941268" cy="100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47F075-6E3D-5A06-CAAB-680439BCAC05}"/>
              </a:ext>
            </a:extLst>
          </p:cNvPr>
          <p:cNvSpPr txBox="1"/>
          <p:nvPr userDrawn="1"/>
        </p:nvSpPr>
        <p:spPr>
          <a:xfrm>
            <a:off x="-2" y="3084409"/>
            <a:ext cx="6071490" cy="79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86" b="1" dirty="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862" y="1817557"/>
            <a:ext cx="2466182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C21B40-7631-72AD-8275-A579D7DF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336" y="-2737380"/>
            <a:ext cx="6889112" cy="503417"/>
          </a:xfrm>
          <a:prstGeom prst="rect">
            <a:avLst/>
          </a:prstGeom>
        </p:spPr>
        <p:txBody>
          <a:bodyPr/>
          <a:lstStyle>
            <a:lvl1pPr>
              <a:defRPr lang="en-US" sz="4204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3400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1699876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490"/>
            <a:ext cx="8537671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89"/>
            <a:ext cx="7769447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644044" y="161438"/>
            <a:ext cx="941268" cy="100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47F075-6E3D-5A06-CAAB-680439BCAC05}"/>
              </a:ext>
            </a:extLst>
          </p:cNvPr>
          <p:cNvSpPr txBox="1"/>
          <p:nvPr userDrawn="1"/>
        </p:nvSpPr>
        <p:spPr>
          <a:xfrm>
            <a:off x="-2" y="3084409"/>
            <a:ext cx="6071490" cy="79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86" b="1" dirty="0">
                <a:solidFill>
                  <a:schemeClr val="bg1"/>
                </a:solidFill>
              </a:rPr>
              <a:t>Questions?</a:t>
            </a:r>
          </a:p>
        </p:txBody>
      </p:sp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862" y="1817557"/>
            <a:ext cx="2466182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C21B40-7631-72AD-8275-A579D7DF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46" y="-2762793"/>
            <a:ext cx="6889112" cy="1656120"/>
          </a:xfrm>
          <a:prstGeom prst="rect">
            <a:avLst/>
          </a:prstGeom>
        </p:spPr>
        <p:txBody>
          <a:bodyPr/>
          <a:lstStyle>
            <a:lvl1pPr>
              <a:defRPr lang="en-US" sz="4204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2400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1699876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490"/>
            <a:ext cx="8537671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89"/>
            <a:ext cx="7769447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644044" y="161438"/>
            <a:ext cx="941268" cy="100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862" y="1817557"/>
            <a:ext cx="2466182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BDB97F9-26DF-A8BE-6ABC-8CCA485CD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771363" y="2271332"/>
            <a:ext cx="2497473" cy="24767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84"/>
            </a:lvl1pPr>
            <a:lvl2pPr marL="454953" indent="0">
              <a:buNone/>
              <a:defRPr sz="2786"/>
            </a:lvl2pPr>
            <a:lvl3pPr marL="909906" indent="0">
              <a:buNone/>
              <a:defRPr sz="2389"/>
            </a:lvl3pPr>
            <a:lvl4pPr marL="1364859" indent="0">
              <a:buNone/>
              <a:defRPr sz="1990"/>
            </a:lvl4pPr>
            <a:lvl5pPr marL="1819812" indent="0">
              <a:buNone/>
              <a:defRPr sz="1990"/>
            </a:lvl5pPr>
            <a:lvl6pPr marL="2274765" indent="0">
              <a:buNone/>
              <a:defRPr sz="1990"/>
            </a:lvl6pPr>
            <a:lvl7pPr marL="2729719" indent="0">
              <a:buNone/>
              <a:defRPr sz="1990"/>
            </a:lvl7pPr>
            <a:lvl8pPr marL="3184672" indent="0">
              <a:buNone/>
              <a:defRPr sz="1990"/>
            </a:lvl8pPr>
            <a:lvl9pPr marL="3639624" indent="0">
              <a:buNone/>
              <a:defRPr sz="1990"/>
            </a:lvl9pPr>
          </a:lstStyle>
          <a:p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173279-ABED-D27D-1A28-074F0398EB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532" y="161438"/>
            <a:ext cx="10091142" cy="937549"/>
          </a:xfrm>
          <a:prstGeom prst="rect">
            <a:avLst/>
          </a:prstGeom>
        </p:spPr>
        <p:txBody>
          <a:bodyPr/>
          <a:lstStyle>
            <a:lvl1pPr>
              <a:defRPr lang="it-IT" sz="344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Vote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6848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 flip="none" rotWithShape="1">
          <a:gsLst>
            <a:gs pos="21000">
              <a:srgbClr val="059669"/>
            </a:gs>
            <a:gs pos="0">
              <a:srgbClr val="059669"/>
            </a:gs>
            <a:gs pos="100000">
              <a:srgbClr val="059669">
                <a:alpha val="7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5241-A8B6-3022-7BE4-21703EA4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09" y="46150"/>
            <a:ext cx="10018018" cy="1116038"/>
          </a:xfrm>
          <a:prstGeom prst="rect">
            <a:avLst/>
          </a:prstGeom>
        </p:spPr>
        <p:txBody>
          <a:bodyPr anchor="ctr"/>
          <a:lstStyle>
            <a:lvl1pPr>
              <a:defRPr sz="3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BD7C6-88F9-ACD4-788D-AA6EC1538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09" y="1341586"/>
            <a:ext cx="11107569" cy="48330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7E2DF-83BD-B890-6041-A4576928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208987"/>
            <a:ext cx="11699875" cy="5113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535" dirty="0"/>
          </a:p>
        </p:txBody>
      </p:sp>
      <p:pic>
        <p:nvPicPr>
          <p:cNvPr id="9" name="Google Shape;233;p1">
            <a:extLst>
              <a:ext uri="{FF2B5EF4-FFF2-40B4-BE49-F238E27FC236}">
                <a16:creationId xmlns:a16="http://schemas.microsoft.com/office/drawing/2014/main" id="{6B9A8E82-A058-4E4C-A871-392104C51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048461" y="6412832"/>
            <a:ext cx="446667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12" descr="Power Agent Conference 2025">
            <a:extLst>
              <a:ext uri="{FF2B5EF4-FFF2-40B4-BE49-F238E27FC236}">
                <a16:creationId xmlns:a16="http://schemas.microsoft.com/office/drawing/2014/main" id="{AEC81003-E6F2-464C-BE82-E8D4CB204E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35866" y="139098"/>
            <a:ext cx="671512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24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26309-B242-7DC5-53F5-A8FA8D366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208987"/>
            <a:ext cx="11699875" cy="5113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535" dirty="0"/>
          </a:p>
        </p:txBody>
      </p:sp>
      <p:pic>
        <p:nvPicPr>
          <p:cNvPr id="8" name="Google Shape;233;p1">
            <a:extLst>
              <a:ext uri="{FF2B5EF4-FFF2-40B4-BE49-F238E27FC236}">
                <a16:creationId xmlns:a16="http://schemas.microsoft.com/office/drawing/2014/main" id="{709D8D36-3B20-262E-79FD-ED9EFFE05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048461" y="6412832"/>
            <a:ext cx="446667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12" descr="Power Agent Conference 2025">
            <a:extLst>
              <a:ext uri="{FF2B5EF4-FFF2-40B4-BE49-F238E27FC236}">
                <a16:creationId xmlns:a16="http://schemas.microsoft.com/office/drawing/2014/main" id="{669AC877-69A8-3125-5F10-402B260874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35866" y="139098"/>
            <a:ext cx="671512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2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3" y="1750107"/>
            <a:ext cx="10091142" cy="2920093"/>
          </a:xfrm>
        </p:spPr>
        <p:txBody>
          <a:bodyPr anchor="b"/>
          <a:lstStyle>
            <a:lvl1pPr>
              <a:defRPr sz="5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273" y="4697826"/>
            <a:ext cx="10091142" cy="1535608"/>
          </a:xfrm>
        </p:spPr>
        <p:txBody>
          <a:bodyPr/>
          <a:lstStyle>
            <a:lvl1pPr marL="0" indent="0">
              <a:buNone/>
              <a:defRPr sz="2303">
                <a:solidFill>
                  <a:schemeClr val="tx1">
                    <a:tint val="82000"/>
                  </a:schemeClr>
                </a:solidFill>
              </a:defRPr>
            </a:lvl1pPr>
            <a:lvl2pPr marL="438729" indent="0">
              <a:buNone/>
              <a:defRPr sz="1919">
                <a:solidFill>
                  <a:schemeClr val="tx1">
                    <a:tint val="82000"/>
                  </a:schemeClr>
                </a:solidFill>
              </a:defRPr>
            </a:lvl2pPr>
            <a:lvl3pPr marL="877458" indent="0">
              <a:buNone/>
              <a:defRPr sz="1727">
                <a:solidFill>
                  <a:schemeClr val="tx1">
                    <a:tint val="82000"/>
                  </a:schemeClr>
                </a:solidFill>
              </a:defRPr>
            </a:lvl3pPr>
            <a:lvl4pPr marL="1316187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4pPr>
            <a:lvl5pPr marL="1754916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5pPr>
            <a:lvl6pPr marL="2193646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6pPr>
            <a:lvl7pPr marL="2632375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7pPr>
            <a:lvl8pPr marL="3071104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8pPr>
            <a:lvl9pPr marL="3509833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Google Shape;233;p1">
            <a:extLst>
              <a:ext uri="{FF2B5EF4-FFF2-40B4-BE49-F238E27FC236}">
                <a16:creationId xmlns:a16="http://schemas.microsoft.com/office/drawing/2014/main" id="{080A1FBB-B58E-90F5-A34C-43C10C567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048461" y="6412832"/>
            <a:ext cx="446667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12" descr="Power Agent Conference 2025">
            <a:extLst>
              <a:ext uri="{FF2B5EF4-FFF2-40B4-BE49-F238E27FC236}">
                <a16:creationId xmlns:a16="http://schemas.microsoft.com/office/drawing/2014/main" id="{D14EA8FB-329B-8C57-ED24-A4873DD450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35866" y="139098"/>
            <a:ext cx="671512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26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4366" y="1868730"/>
            <a:ext cx="4972447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3062" y="1868730"/>
            <a:ext cx="4972447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Google Shape;233;p1">
            <a:extLst>
              <a:ext uri="{FF2B5EF4-FFF2-40B4-BE49-F238E27FC236}">
                <a16:creationId xmlns:a16="http://schemas.microsoft.com/office/drawing/2014/main" id="{AE4E0522-27E1-D221-7B1E-AAA4721A4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048461" y="6412832"/>
            <a:ext cx="446667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12" descr="Power Agent Conference 2025">
            <a:extLst>
              <a:ext uri="{FF2B5EF4-FFF2-40B4-BE49-F238E27FC236}">
                <a16:creationId xmlns:a16="http://schemas.microsoft.com/office/drawing/2014/main" id="{A528A796-5EA9-75EE-CD52-2B449FA3C1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35866" y="139098"/>
            <a:ext cx="671512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82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0" y="373747"/>
            <a:ext cx="10091142" cy="1356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5891" y="1720857"/>
            <a:ext cx="4949595" cy="843365"/>
          </a:xfrm>
        </p:spPr>
        <p:txBody>
          <a:bodyPr anchor="b"/>
          <a:lstStyle>
            <a:lvl1pPr marL="0" indent="0">
              <a:buNone/>
              <a:defRPr sz="2303" b="1"/>
            </a:lvl1pPr>
            <a:lvl2pPr marL="438729" indent="0">
              <a:buNone/>
              <a:defRPr sz="1919" b="1"/>
            </a:lvl2pPr>
            <a:lvl3pPr marL="877458" indent="0">
              <a:buNone/>
              <a:defRPr sz="1727" b="1"/>
            </a:lvl3pPr>
            <a:lvl4pPr marL="1316187" indent="0">
              <a:buNone/>
              <a:defRPr sz="1535" b="1"/>
            </a:lvl4pPr>
            <a:lvl5pPr marL="1754916" indent="0">
              <a:buNone/>
              <a:defRPr sz="1535" b="1"/>
            </a:lvl5pPr>
            <a:lvl6pPr marL="2193646" indent="0">
              <a:buNone/>
              <a:defRPr sz="1535" b="1"/>
            </a:lvl6pPr>
            <a:lvl7pPr marL="2632375" indent="0">
              <a:buNone/>
              <a:defRPr sz="1535" b="1"/>
            </a:lvl7pPr>
            <a:lvl8pPr marL="3071104" indent="0">
              <a:buNone/>
              <a:defRPr sz="1535" b="1"/>
            </a:lvl8pPr>
            <a:lvl9pPr marL="3509833" indent="0">
              <a:buNone/>
              <a:defRPr sz="15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5891" y="2564223"/>
            <a:ext cx="4949595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3062" y="1720857"/>
            <a:ext cx="4973971" cy="843365"/>
          </a:xfrm>
        </p:spPr>
        <p:txBody>
          <a:bodyPr anchor="b"/>
          <a:lstStyle>
            <a:lvl1pPr marL="0" indent="0">
              <a:buNone/>
              <a:defRPr sz="2303" b="1"/>
            </a:lvl1pPr>
            <a:lvl2pPr marL="438729" indent="0">
              <a:buNone/>
              <a:defRPr sz="1919" b="1"/>
            </a:lvl2pPr>
            <a:lvl3pPr marL="877458" indent="0">
              <a:buNone/>
              <a:defRPr sz="1727" b="1"/>
            </a:lvl3pPr>
            <a:lvl4pPr marL="1316187" indent="0">
              <a:buNone/>
              <a:defRPr sz="1535" b="1"/>
            </a:lvl4pPr>
            <a:lvl5pPr marL="1754916" indent="0">
              <a:buNone/>
              <a:defRPr sz="1535" b="1"/>
            </a:lvl5pPr>
            <a:lvl6pPr marL="2193646" indent="0">
              <a:buNone/>
              <a:defRPr sz="1535" b="1"/>
            </a:lvl6pPr>
            <a:lvl7pPr marL="2632375" indent="0">
              <a:buNone/>
              <a:defRPr sz="1535" b="1"/>
            </a:lvl7pPr>
            <a:lvl8pPr marL="3071104" indent="0">
              <a:buNone/>
              <a:defRPr sz="1535" b="1"/>
            </a:lvl8pPr>
            <a:lvl9pPr marL="3509833" indent="0">
              <a:buNone/>
              <a:defRPr sz="15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3062" y="2564223"/>
            <a:ext cx="4973971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Google Shape;233;p1">
            <a:extLst>
              <a:ext uri="{FF2B5EF4-FFF2-40B4-BE49-F238E27FC236}">
                <a16:creationId xmlns:a16="http://schemas.microsoft.com/office/drawing/2014/main" id="{E3446CCF-6267-DC3A-FF66-F5B2249A7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048461" y="6412832"/>
            <a:ext cx="446667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2" descr="Power Agent Conference 2025">
            <a:extLst>
              <a:ext uri="{FF2B5EF4-FFF2-40B4-BE49-F238E27FC236}">
                <a16:creationId xmlns:a16="http://schemas.microsoft.com/office/drawing/2014/main" id="{CD568031-58E7-E882-E1A4-AE6516DE1B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35866" y="139098"/>
            <a:ext cx="671512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0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Google Shape;233;p1">
            <a:extLst>
              <a:ext uri="{FF2B5EF4-FFF2-40B4-BE49-F238E27FC236}">
                <a16:creationId xmlns:a16="http://schemas.microsoft.com/office/drawing/2014/main" id="{B6DB6393-6ADA-35CA-7117-B832A0B6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048461" y="6412832"/>
            <a:ext cx="446667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12" descr="Power Agent Conference 2025">
            <a:extLst>
              <a:ext uri="{FF2B5EF4-FFF2-40B4-BE49-F238E27FC236}">
                <a16:creationId xmlns:a16="http://schemas.microsoft.com/office/drawing/2014/main" id="{0505E563-53CB-816C-2EA1-8DA588E746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35866" y="139098"/>
            <a:ext cx="671512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77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" name="Google Shape;233;p1">
            <a:extLst>
              <a:ext uri="{FF2B5EF4-FFF2-40B4-BE49-F238E27FC236}">
                <a16:creationId xmlns:a16="http://schemas.microsoft.com/office/drawing/2014/main" id="{32CB6364-30E2-D64C-8E3F-D43BDBA89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048461" y="6412832"/>
            <a:ext cx="446667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12" descr="Power Agent Conference 2025">
            <a:extLst>
              <a:ext uri="{FF2B5EF4-FFF2-40B4-BE49-F238E27FC236}">
                <a16:creationId xmlns:a16="http://schemas.microsoft.com/office/drawing/2014/main" id="{C6C7F1E4-E922-4B32-9763-86E4A136EC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35866" y="139098"/>
            <a:ext cx="671512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86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1" y="467995"/>
            <a:ext cx="3773514" cy="1637983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3971" y="1010740"/>
            <a:ext cx="5923062" cy="4988697"/>
          </a:xfrm>
        </p:spPr>
        <p:txBody>
          <a:bodyPr/>
          <a:lstStyle>
            <a:lvl1pPr>
              <a:defRPr sz="3071"/>
            </a:lvl1pPr>
            <a:lvl2pPr>
              <a:defRPr sz="2687"/>
            </a:lvl2pPr>
            <a:lvl3pPr>
              <a:defRPr sz="2303"/>
            </a:lvl3pPr>
            <a:lvl4pPr>
              <a:defRPr sz="1919"/>
            </a:lvl4pPr>
            <a:lvl5pPr>
              <a:defRPr sz="1919"/>
            </a:lvl5pPr>
            <a:lvl6pPr>
              <a:defRPr sz="1919"/>
            </a:lvl6pPr>
            <a:lvl7pPr>
              <a:defRPr sz="1919"/>
            </a:lvl7pPr>
            <a:lvl8pPr>
              <a:defRPr sz="1919"/>
            </a:lvl8pPr>
            <a:lvl9pPr>
              <a:defRPr sz="19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5891" y="2105977"/>
            <a:ext cx="3773514" cy="3901584"/>
          </a:xfrm>
        </p:spPr>
        <p:txBody>
          <a:bodyPr/>
          <a:lstStyle>
            <a:lvl1pPr marL="0" indent="0">
              <a:buNone/>
              <a:defRPr sz="1535"/>
            </a:lvl1pPr>
            <a:lvl2pPr marL="438729" indent="0">
              <a:buNone/>
              <a:defRPr sz="1343"/>
            </a:lvl2pPr>
            <a:lvl3pPr marL="877458" indent="0">
              <a:buNone/>
              <a:defRPr sz="1152"/>
            </a:lvl3pPr>
            <a:lvl4pPr marL="1316187" indent="0">
              <a:buNone/>
              <a:defRPr sz="960"/>
            </a:lvl4pPr>
            <a:lvl5pPr marL="1754916" indent="0">
              <a:buNone/>
              <a:defRPr sz="960"/>
            </a:lvl5pPr>
            <a:lvl6pPr marL="2193646" indent="0">
              <a:buNone/>
              <a:defRPr sz="960"/>
            </a:lvl6pPr>
            <a:lvl7pPr marL="2632375" indent="0">
              <a:buNone/>
              <a:defRPr sz="960"/>
            </a:lvl7pPr>
            <a:lvl8pPr marL="3071104" indent="0">
              <a:buNone/>
              <a:defRPr sz="960"/>
            </a:lvl8pPr>
            <a:lvl9pPr marL="3509833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Google Shape;233;p1">
            <a:extLst>
              <a:ext uri="{FF2B5EF4-FFF2-40B4-BE49-F238E27FC236}">
                <a16:creationId xmlns:a16="http://schemas.microsoft.com/office/drawing/2014/main" id="{DC982660-3D28-251B-C18A-38FDCE862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048461" y="6412832"/>
            <a:ext cx="446667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12" descr="Power Agent Conference 2025">
            <a:extLst>
              <a:ext uri="{FF2B5EF4-FFF2-40B4-BE49-F238E27FC236}">
                <a16:creationId xmlns:a16="http://schemas.microsoft.com/office/drawing/2014/main" id="{686183C1-0755-85A0-0127-D7E640A00B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35866" y="139098"/>
            <a:ext cx="671512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83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1" y="467995"/>
            <a:ext cx="3773514" cy="1637983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3971" y="1010740"/>
            <a:ext cx="5923062" cy="4988697"/>
          </a:xfrm>
        </p:spPr>
        <p:txBody>
          <a:bodyPr anchor="t"/>
          <a:lstStyle>
            <a:lvl1pPr marL="0" indent="0">
              <a:buNone/>
              <a:defRPr sz="3071"/>
            </a:lvl1pPr>
            <a:lvl2pPr marL="438729" indent="0">
              <a:buNone/>
              <a:defRPr sz="2687"/>
            </a:lvl2pPr>
            <a:lvl3pPr marL="877458" indent="0">
              <a:buNone/>
              <a:defRPr sz="2303"/>
            </a:lvl3pPr>
            <a:lvl4pPr marL="1316187" indent="0">
              <a:buNone/>
              <a:defRPr sz="1919"/>
            </a:lvl4pPr>
            <a:lvl5pPr marL="1754916" indent="0">
              <a:buNone/>
              <a:defRPr sz="1919"/>
            </a:lvl5pPr>
            <a:lvl6pPr marL="2193646" indent="0">
              <a:buNone/>
              <a:defRPr sz="1919"/>
            </a:lvl6pPr>
            <a:lvl7pPr marL="2632375" indent="0">
              <a:buNone/>
              <a:defRPr sz="1919"/>
            </a:lvl7pPr>
            <a:lvl8pPr marL="3071104" indent="0">
              <a:buNone/>
              <a:defRPr sz="1919"/>
            </a:lvl8pPr>
            <a:lvl9pPr marL="3509833" indent="0">
              <a:buNone/>
              <a:defRPr sz="191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5891" y="2105977"/>
            <a:ext cx="3773514" cy="3901584"/>
          </a:xfrm>
        </p:spPr>
        <p:txBody>
          <a:bodyPr/>
          <a:lstStyle>
            <a:lvl1pPr marL="0" indent="0">
              <a:buNone/>
              <a:defRPr sz="1535"/>
            </a:lvl1pPr>
            <a:lvl2pPr marL="438729" indent="0">
              <a:buNone/>
              <a:defRPr sz="1343"/>
            </a:lvl2pPr>
            <a:lvl3pPr marL="877458" indent="0">
              <a:buNone/>
              <a:defRPr sz="1152"/>
            </a:lvl3pPr>
            <a:lvl4pPr marL="1316187" indent="0">
              <a:buNone/>
              <a:defRPr sz="960"/>
            </a:lvl4pPr>
            <a:lvl5pPr marL="1754916" indent="0">
              <a:buNone/>
              <a:defRPr sz="960"/>
            </a:lvl5pPr>
            <a:lvl6pPr marL="2193646" indent="0">
              <a:buNone/>
              <a:defRPr sz="960"/>
            </a:lvl6pPr>
            <a:lvl7pPr marL="2632375" indent="0">
              <a:buNone/>
              <a:defRPr sz="960"/>
            </a:lvl7pPr>
            <a:lvl8pPr marL="3071104" indent="0">
              <a:buNone/>
              <a:defRPr sz="960"/>
            </a:lvl8pPr>
            <a:lvl9pPr marL="3509833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Google Shape;233;p1">
            <a:extLst>
              <a:ext uri="{FF2B5EF4-FFF2-40B4-BE49-F238E27FC236}">
                <a16:creationId xmlns:a16="http://schemas.microsoft.com/office/drawing/2014/main" id="{B84A18E9-4BDB-A3D5-96F5-48FBA07CF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048461" y="6412832"/>
            <a:ext cx="446667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12" descr="Power Agent Conference 2025">
            <a:extLst>
              <a:ext uri="{FF2B5EF4-FFF2-40B4-BE49-F238E27FC236}">
                <a16:creationId xmlns:a16="http://schemas.microsoft.com/office/drawing/2014/main" id="{31F2FD11-6302-4D04-6572-8909A7EEAA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35866" y="139098"/>
            <a:ext cx="671512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76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67" y="373747"/>
            <a:ext cx="10091142" cy="1356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67" y="1868730"/>
            <a:ext cx="10091142" cy="4454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366" y="6506431"/>
            <a:ext cx="2632472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5584" y="6506431"/>
            <a:ext cx="3948708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3037" y="6506431"/>
            <a:ext cx="2632472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1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50" r:id="rId17"/>
  </p:sldLayoutIdLst>
  <p:txStyles>
    <p:titleStyle>
      <a:lvl1pPr algn="l" defTabSz="877458" rtl="0" eaLnBrk="1" latinLnBrk="0" hangingPunct="1">
        <a:lnSpc>
          <a:spcPct val="90000"/>
        </a:lnSpc>
        <a:spcBef>
          <a:spcPct val="0"/>
        </a:spcBef>
        <a:buNone/>
        <a:defRPr sz="42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365" indent="-219365" algn="l" defTabSz="877458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2687" kern="1200">
          <a:solidFill>
            <a:schemeClr val="tx1"/>
          </a:solidFill>
          <a:latin typeface="+mn-lt"/>
          <a:ea typeface="+mn-ea"/>
          <a:cs typeface="+mn-cs"/>
        </a:defRPr>
      </a:lvl1pPr>
      <a:lvl2pPr marL="658094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2303" kern="1200">
          <a:solidFill>
            <a:schemeClr val="tx1"/>
          </a:solidFill>
          <a:latin typeface="+mn-lt"/>
          <a:ea typeface="+mn-ea"/>
          <a:cs typeface="+mn-cs"/>
        </a:defRPr>
      </a:lvl2pPr>
      <a:lvl3pPr marL="1096823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919" kern="1200">
          <a:solidFill>
            <a:schemeClr val="tx1"/>
          </a:solidFill>
          <a:latin typeface="+mn-lt"/>
          <a:ea typeface="+mn-ea"/>
          <a:cs typeface="+mn-cs"/>
        </a:defRPr>
      </a:lvl3pPr>
      <a:lvl4pPr marL="1535552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4pPr>
      <a:lvl5pPr marL="1974281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5pPr>
      <a:lvl6pPr marL="2413010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6pPr>
      <a:lvl7pPr marL="2851739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7pPr>
      <a:lvl8pPr marL="3290468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8pPr>
      <a:lvl9pPr marL="3729198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1pPr>
      <a:lvl2pPr marL="438729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2pPr>
      <a:lvl3pPr marL="877458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3pPr>
      <a:lvl4pPr marL="1316187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4pPr>
      <a:lvl5pPr marL="1754916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5pPr>
      <a:lvl6pPr marL="2193646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6pPr>
      <a:lvl7pPr marL="2632375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7pPr>
      <a:lvl8pPr marL="3071104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8pPr>
      <a:lvl9pPr marL="3509833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Banner - Extend Copilot Studio Knowledge and Capabilities using Graph Connectors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Banner for Extend Copilot Studio Knowledge and Capabilities using Graph Connectors by Fabio Franzini, Angelo Gulisano" descr="101851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1671580" cy="7019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Extend Copilot Studio Knowledge and Capabilities using Graph Connectors</a:t>
            </a:r>
          </a:p>
        </p:txBody>
      </p:sp>
      <p:sp>
        <p:nvSpPr>
          <p:cNvPr id="3" name="Speaker Information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Presented by: Fabio Franzini, Angelo Gulisano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onsor Section Title"/>
          <p:cNvSpPr txBox="1"/>
          <p:nvPr/>
        </p:nvSpPr>
        <p:spPr>
          <a:xfrm>
            <a:off x="-5943318" y="-594332"/>
            <a:ext cx="1176925" cy="269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49"/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Extend Copilot Studio Knowledge and Capabilities using Graph Connectors</a:t>
            </a:r>
          </a:p>
        </p:txBody>
      </p:sp>
      <p:sp>
        <p:nvSpPr>
          <p:cNvPr id="3" name="Session Description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Description: In this session, we will explore how to extend the knowledge of Copilot Studio using Graph Connectors. We will discover the potential offered by the out-of-the-box configurations of Microsoft 365 to integrate various data sources, improving the search experience within Copilot.</a:t>
            </a:r>
          </a:p>
          <a:p>
            <a:r>
              <a:rPr dirty="0"/>
              <a:t>Additionally, w...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mo Section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Demo: Extend Copilot Studio Knowledge and Capabilities using Graph Connectors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R Code for voting on Extend Copilot Studio Knowledge and Capabilities using Graph Connectors" descr="temp_voteQr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413" b="413"/>
          <a:stretch>
            <a:fillRect/>
          </a:stretch>
        </p:blipFill>
        <p:spPr/>
      </p:pic>
      <p:sp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>
        <p:nvSpPr>
          <p:cNvPr id="4" name="Hidden Accessibility Title"/>
          <p:cNvSpPr txBox="1"/>
          <p:nvPr/>
        </p:nvSpPr>
        <p:spPr>
          <a:xfrm>
            <a:off x="-5943318" y="-594331"/>
            <a:ext cx="4174541" cy="2123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sz="780"/>
              <a:t>Vote for Session - Extend Copilot Studio Knowledge and Capabilities using Graph Connectors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f5da91-0831-42fa-860c-d84acea2b669" xsi:nil="true"/>
    <lcf76f155ced4ddcb4097134ff3c332f xmlns="d8121912-130d-4688-8a96-8cf2c237709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6131E5EFD16140B6B7F4892B3B1EDF" ma:contentTypeVersion="13" ma:contentTypeDescription="Create a new document." ma:contentTypeScope="" ma:versionID="145255e663cdc3e6e9cba0ee678cd235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871e515fac4f99d2d7b2b65d09122d2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1D6C72-E463-4065-93A5-344FB67CAA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9940B0-918A-4AD1-BB97-753008E9C56C}">
  <ds:schemaRefs>
    <ds:schemaRef ds:uri="http://schemas.microsoft.com/office/2006/metadata/properties"/>
    <ds:schemaRef ds:uri="http://schemas.microsoft.com/office/infopath/2007/PartnerControls"/>
    <ds:schemaRef ds:uri="cef5da91-0831-42fa-860c-d84acea2b669"/>
    <ds:schemaRef ds:uri="d8121912-130d-4688-8a96-8cf2c237709c"/>
  </ds:schemaRefs>
</ds:datastoreItem>
</file>

<file path=customXml/itemProps3.xml><?xml version="1.0" encoding="utf-8"?>
<ds:datastoreItem xmlns:ds="http://schemas.openxmlformats.org/officeDocument/2006/customXml" ds:itemID="{1FC4485C-9F90-49D8-9010-A2DEE790C8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21912-130d-4688-8a96-8cf2c237709c"/>
    <ds:schemaRef ds:uri="cef5da91-0831-42fa-860c-d84acea2b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383</Words>
  <Application>Microsoft Office PowerPoint</Application>
  <PresentationFormat>Custom</PresentationFormat>
  <Paragraphs>18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Quattrocento Sans</vt:lpstr>
      <vt:lpstr>Verdana</vt:lpstr>
      <vt:lpstr>Office Theme</vt:lpstr>
      <vt:lpstr>Session Banner - Extend Copilot Studio Knowledge and Capabilities using Graph Connectors</vt:lpstr>
      <vt:lpstr>Extend Copilot Studio Knowledge and Capabilities using Graph Connectors</vt:lpstr>
      <vt:lpstr>PowerPoint Presentation</vt:lpstr>
      <vt:lpstr>Extend Copilot Studio Knowledge and Capabilities using Graph Connectors</vt:lpstr>
      <vt:lpstr>Demo: Extend Copilot Studio Knowledge and Capabilities using Graph Connectors</vt:lpstr>
      <vt:lpstr>Questions &amp; Discussion</vt:lpstr>
      <vt:lpstr>Please Vote for This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Extend Copilot Studio Knowledge and Capabilities using Graph Connectors</dc:title>
  <dc:subject>Conference session: Extend Copilot Studio Knowledge and Capabilities using Graph Connectors</dc:subject>
  <dc:creator>Fabio Spaziani</dc:creator>
  <cp:lastModifiedBy>Luca Congiu</cp:lastModifiedBy>
  <cp:revision>30</cp:revision>
  <dcterms:created xsi:type="dcterms:W3CDTF">2024-04-06T14:57:14Z</dcterms:created>
  <dcterms:modified xsi:type="dcterms:W3CDTF">2025-09-24T20:29:22Z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0x010100FD6131E5EFD16140B6B7F4892B3B1EDF</vt:lpwstr>
  </property>
  <property fmtid="{D5CDD505-2E9C-101B-9397-08002B2CF9AE}" pid="3" name="MediaServiceImageTags">
    <vt:lpwstr/>
  </property>
</Properties>
</file>