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6998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CF5DC-7847-4C40-9314-BF9ED3C5B0B0}" v="1" dt="2025-09-09T12:48:28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3" d="100"/>
          <a:sy n="83" d="100"/>
        </p:scale>
        <p:origin x="120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48:51.355" v="21" actId="20577"/>
      <pc:docMkLst>
        <pc:docMk/>
      </pc:docMkLst>
      <pc:sldChg chg="modSp mod">
        <pc:chgData name="Luca Congiu" userId="309aec34-6e2f-42e7-9a2d-f4f68dda6269" providerId="ADAL" clId="{326FAB6E-7921-4477-A594-CCF261CD94E1}" dt="2025-09-09T12:48:35.954" v="2" actId="14100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48:35.954" v="2" actId="1410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48:51.355" v="21" actId="20577"/>
        <pc:sldMkLst>
          <pc:docMk/>
          <pc:sldMk cId="0" sldId="259"/>
        </pc:sldMkLst>
        <pc:spChg chg="mod">
          <ac:chgData name="Luca Congiu" userId="309aec34-6e2f-42e7-9a2d-f4f68dda6269" providerId="ADAL" clId="{326FAB6E-7921-4477-A594-CCF261CD94E1}" dt="2025-09-09T12:48:51.355" v="2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48:28.468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48:28.468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3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'Extend Copilot Studio Knowledge and Capabilities using Graph Connectors'. The session is presented by: Fabio Franzini, Angelo Gulisano.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'Extend Copilot Studio Knowledge and Capabilities using Graph Connectors'. Presented by: Fabio Franzini, Angelo Gulisano.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'Extend Copilot Studio Knowledge and Capabilities using Graph Connectors'. Session description: In this session, we will explore how to extend the knowledge of Copilot Studio using Graph Connectors. We will discover the potential offered by the out-of-the-box configurations of Microsoft 365 to i....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'Extend Copilot Studio Knowledge and Capabilities using Graph Connectors'.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'Extend Copilot Studio Knowledge and Capabilities using Graph Connectors'.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'Extend Copilot Studio Knowledge and Capabilities using Graph Connectors'. Ask audience to scan the QR code or visit https://vote.dotnetdev.it/vote/4o2cmr0q/1018510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148863"/>
            <a:ext cx="8774906" cy="2443974"/>
          </a:xfrm>
        </p:spPr>
        <p:txBody>
          <a:bodyPr anchor="b"/>
          <a:lstStyle>
            <a:lvl1pPr algn="ctr"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687086"/>
            <a:ext cx="8774906" cy="1694856"/>
          </a:xfrm>
        </p:spPr>
        <p:txBody>
          <a:bodyPr/>
          <a:lstStyle>
            <a:lvl1pPr marL="0" indent="0" algn="ctr">
              <a:buNone/>
              <a:defRPr sz="2303"/>
            </a:lvl1pPr>
            <a:lvl2pPr marL="438729" indent="0" algn="ctr">
              <a:buNone/>
              <a:defRPr sz="1919"/>
            </a:lvl2pPr>
            <a:lvl3pPr marL="877458" indent="0" algn="ctr">
              <a:buNone/>
              <a:defRPr sz="1727"/>
            </a:lvl3pPr>
            <a:lvl4pPr marL="1316187" indent="0" algn="ctr">
              <a:buNone/>
              <a:defRPr sz="1535"/>
            </a:lvl4pPr>
            <a:lvl5pPr marL="1754916" indent="0" algn="ctr">
              <a:buNone/>
              <a:defRPr sz="1535"/>
            </a:lvl5pPr>
            <a:lvl6pPr marL="2193646" indent="0" algn="ctr">
              <a:buNone/>
              <a:defRPr sz="1535"/>
            </a:lvl6pPr>
            <a:lvl7pPr marL="2632375" indent="0" algn="ctr">
              <a:buNone/>
              <a:defRPr sz="1535"/>
            </a:lvl7pPr>
            <a:lvl8pPr marL="3071104" indent="0" algn="ctr">
              <a:buNone/>
              <a:defRPr sz="1535"/>
            </a:lvl8pPr>
            <a:lvl9pPr marL="3509833" indent="0" algn="ctr">
              <a:buNone/>
              <a:defRPr sz="1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1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73746"/>
            <a:ext cx="2522786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73746"/>
            <a:ext cx="7422108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9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92547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71673"/>
            <a:ext cx="7769592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4" y="1461450"/>
            <a:ext cx="6100875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48636"/>
            <a:ext cx="788910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2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686237"/>
            <a:ext cx="2379078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8156914" y="5474456"/>
            <a:ext cx="1348274" cy="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904999"/>
            <a:ext cx="6108652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627405"/>
            <a:ext cx="1530038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61" y="5424419"/>
            <a:ext cx="2045164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2">
            <a:extLst>
              <a:ext uri="{FF2B5EF4-FFF2-40B4-BE49-F238E27FC236}">
                <a16:creationId xmlns:a16="http://schemas.microsoft.com/office/drawing/2014/main" id="{E1B8FDDA-A0D8-C674-9684-0C6B9583C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73" y="5392546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bra Futura">
            <a:extLst>
              <a:ext uri="{FF2B5EF4-FFF2-40B4-BE49-F238E27FC236}">
                <a16:creationId xmlns:a16="http://schemas.microsoft.com/office/drawing/2014/main" id="{616EA2D4-4735-679D-FB89-2EAE7BB59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8" y="5926219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vee">
            <a:extLst>
              <a:ext uri="{FF2B5EF4-FFF2-40B4-BE49-F238E27FC236}">
                <a16:creationId xmlns:a16="http://schemas.microsoft.com/office/drawing/2014/main" id="{212C424F-5CD0-5438-8F7F-E20FE67E6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81" y="5848290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6" y="1233443"/>
            <a:ext cx="2646533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15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259331" y="1576229"/>
            <a:ext cx="3181213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4726" t="20069" r="6364" b="20697"/>
          <a:stretch/>
        </p:blipFill>
        <p:spPr>
          <a:xfrm>
            <a:off x="1229517" y="5151375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0" y="296397"/>
            <a:ext cx="11699875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66" y="3037781"/>
            <a:ext cx="23611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5" y="2722888"/>
            <a:ext cx="2951531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y2">
            <a:extLst>
              <a:ext uri="{FF2B5EF4-FFF2-40B4-BE49-F238E27FC236}">
                <a16:creationId xmlns:a16="http://schemas.microsoft.com/office/drawing/2014/main" id="{4E11E310-AFFC-7369-BA3F-88FAAA0E7F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19" y="5030912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obra Futura">
            <a:extLst>
              <a:ext uri="{FF2B5EF4-FFF2-40B4-BE49-F238E27FC236}">
                <a16:creationId xmlns:a16="http://schemas.microsoft.com/office/drawing/2014/main" id="{566E30DC-0052-D820-B13F-AA691B8DC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1" y="5074224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pvee">
            <a:extLst>
              <a:ext uri="{FF2B5EF4-FFF2-40B4-BE49-F238E27FC236}">
                <a16:creationId xmlns:a16="http://schemas.microsoft.com/office/drawing/2014/main" id="{C69DE6B2-0EAC-A291-43CE-E6DA9E13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3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973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737380"/>
            <a:ext cx="6889112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40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762793"/>
            <a:ext cx="6889112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2400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3" y="2271332"/>
            <a:ext cx="2497473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61438"/>
            <a:ext cx="10091142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684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6150"/>
            <a:ext cx="10018018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9" y="1341586"/>
            <a:ext cx="11107569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26309-B242-7DC5-53F5-A8FA8D366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709D8D36-3B20-262E-79FD-ED9EFFE05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669AC877-69A8-3125-5F10-402B260874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750107"/>
            <a:ext cx="10091142" cy="2920093"/>
          </a:xfrm>
        </p:spPr>
        <p:txBody>
          <a:bodyPr anchor="b"/>
          <a:lstStyle>
            <a:lvl1pPr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697826"/>
            <a:ext cx="10091142" cy="1535608"/>
          </a:xfrm>
        </p:spPr>
        <p:txBody>
          <a:bodyPr/>
          <a:lstStyle>
            <a:lvl1pPr marL="0" indent="0">
              <a:buNone/>
              <a:defRPr sz="2303">
                <a:solidFill>
                  <a:schemeClr val="tx1">
                    <a:tint val="82000"/>
                  </a:schemeClr>
                </a:solidFill>
              </a:defRPr>
            </a:lvl1pPr>
            <a:lvl2pPr marL="438729" indent="0">
              <a:buNone/>
              <a:defRPr sz="1919">
                <a:solidFill>
                  <a:schemeClr val="tx1">
                    <a:tint val="82000"/>
                  </a:schemeClr>
                </a:solidFill>
              </a:defRPr>
            </a:lvl2pPr>
            <a:lvl3pPr marL="877458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3pPr>
            <a:lvl4pPr marL="1316187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4pPr>
            <a:lvl5pPr marL="175491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5pPr>
            <a:lvl6pPr marL="219364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6pPr>
            <a:lvl7pPr marL="2632375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7pPr>
            <a:lvl8pPr marL="3071104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8pPr>
            <a:lvl9pPr marL="3509833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6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2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73747"/>
            <a:ext cx="10091142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720857"/>
            <a:ext cx="4949595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564223"/>
            <a:ext cx="494959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720857"/>
            <a:ext cx="4973971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564223"/>
            <a:ext cx="4973971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7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6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1010740"/>
            <a:ext cx="5923062" cy="4988697"/>
          </a:xfrm>
        </p:spPr>
        <p:txBody>
          <a:bodyPr/>
          <a:lstStyle>
            <a:lvl1pPr>
              <a:defRPr sz="3071"/>
            </a:lvl1pPr>
            <a:lvl2pPr>
              <a:defRPr sz="2687"/>
            </a:lvl2pPr>
            <a:lvl3pPr>
              <a:defRPr sz="2303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3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1010740"/>
            <a:ext cx="5923062" cy="4988697"/>
          </a:xfrm>
        </p:spPr>
        <p:txBody>
          <a:bodyPr anchor="t"/>
          <a:lstStyle>
            <a:lvl1pPr marL="0" indent="0">
              <a:buNone/>
              <a:defRPr sz="3071"/>
            </a:lvl1pPr>
            <a:lvl2pPr marL="438729" indent="0">
              <a:buNone/>
              <a:defRPr sz="2687"/>
            </a:lvl2pPr>
            <a:lvl3pPr marL="877458" indent="0">
              <a:buNone/>
              <a:defRPr sz="2303"/>
            </a:lvl3pPr>
            <a:lvl4pPr marL="1316187" indent="0">
              <a:buNone/>
              <a:defRPr sz="1919"/>
            </a:lvl4pPr>
            <a:lvl5pPr marL="1754916" indent="0">
              <a:buNone/>
              <a:defRPr sz="1919"/>
            </a:lvl5pPr>
            <a:lvl6pPr marL="2193646" indent="0">
              <a:buNone/>
              <a:defRPr sz="1919"/>
            </a:lvl6pPr>
            <a:lvl7pPr marL="2632375" indent="0">
              <a:buNone/>
              <a:defRPr sz="1919"/>
            </a:lvl7pPr>
            <a:lvl8pPr marL="3071104" indent="0">
              <a:buNone/>
              <a:defRPr sz="1919"/>
            </a:lvl8pPr>
            <a:lvl9pPr marL="3509833" indent="0">
              <a:buNone/>
              <a:defRPr sz="19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6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73747"/>
            <a:ext cx="1009114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868730"/>
            <a:ext cx="1009114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6506431"/>
            <a:ext cx="394870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1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50" r:id="rId17"/>
  </p:sldLayoutIdLst>
  <p:txStyles>
    <p:titleStyle>
      <a:lvl1pPr algn="l" defTabSz="877458" rtl="0" eaLnBrk="1" latinLnBrk="0" hangingPunct="1">
        <a:lnSpc>
          <a:spcPct val="90000"/>
        </a:lnSpc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365" indent="-219365" algn="l" defTabSz="87745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58094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096823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535552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974281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413010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851739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29046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72919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38729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877458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16187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75491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19364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632375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071104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509833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Extend Copilot Studio Knowledge and Capabilities using Graph Connectors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Banner for Extend Copilot Studio Knowledge and Capabilities using Graph Connectors by Fabio Franzini, Angelo Gulisano" descr="101851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1671580" cy="7019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Extend Copilot Studio Knowledge and Capabilities using Graph Connectors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Fabio Franzini, Angelo Gulisano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Extend Copilot Studio Knowledge and Capabilities using Graph Connectors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 In this session, we will explore how to extend the knowledge of Copilot Studio using Graph Connectors. We will discover the potential offered by the out-of-the-box configurations of Microsoft 365 to integrate various data sources, improving the search experience within Copilot.</a:t>
            </a:r>
          </a:p>
          <a:p>
            <a:r>
              <a:rPr dirty="0"/>
              <a:t>Additionally, w...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Extend Copilot Studio Knowledge and Capabilities using Graph Connectors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Extend Copilot Studio Knowledge and Capabilities using Graph Connectors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3" b="413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4174541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Extend Copilot Studio Knowledge and Capabilities using Graph Connectors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3.xml><?xml version="1.0" encoding="utf-8"?>
<ds:datastoreItem xmlns:ds="http://schemas.openxmlformats.org/officeDocument/2006/customXml" ds:itemID="{1FC4485C-9F90-49D8-9010-A2DEE790C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383</Words>
  <Application>Microsoft Office PowerPoint</Application>
  <PresentationFormat>Custom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Extend Copilot Studio Knowledge and Capabilities using Graph Connectors</vt:lpstr>
      <vt:lpstr>Extend Copilot Studio Knowledge and Capabilities using Graph Connectors</vt:lpstr>
      <vt:lpstr>PowerPoint Presentation</vt:lpstr>
      <vt:lpstr>Extend Copilot Studio Knowledge and Capabilities using Graph Connectors</vt:lpstr>
      <vt:lpstr>Demo: Extend Copilot Studio Knowledge and Capabilities using Graph Connectors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Extend Copilot Studio Knowledge and Capabilities using Graph Connectors</dc:title>
  <dc:subject>Conference session: Extend Copilot Studio Knowledge and Capabilities using Graph Connectors</dc:subject>
  <dc:creator>Fabio Spaziani</dc:creator>
  <cp:lastModifiedBy>Luca Congiu</cp:lastModifiedBy>
  <cp:revision>23</cp:revision>
  <dcterms:created xsi:type="dcterms:W3CDTF">2024-04-06T14:57:14Z</dcterms:created>
  <dcterms:modified xsi:type="dcterms:W3CDTF">2025-09-09T12:48:57Z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