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6998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0BDF0-5A4B-43C1-B214-84AA42F67444}" v="1" dt="2025-09-09T12:53:20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462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3:33.739" v="20" actId="20577"/>
      <pc:docMkLst>
        <pc:docMk/>
      </pc:docMkLst>
      <pc:sldChg chg="modSp mod">
        <pc:chgData name="Luca Congiu" userId="309aec34-6e2f-42e7-9a2d-f4f68dda6269" providerId="ADAL" clId="{326FAB6E-7921-4477-A594-CCF261CD94E1}" dt="2025-09-09T12:53:24.163" v="3" actId="14100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3:24.163" v="3" actId="1410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3:20.274" v="0" actId="27636"/>
        <pc:sldMkLst>
          <pc:docMk/>
          <pc:sldMk cId="0" sldId="257"/>
        </pc:sldMkLst>
        <pc:spChg chg="mod">
          <ac:chgData name="Luca Congiu" userId="309aec34-6e2f-42e7-9a2d-f4f68dda6269" providerId="ADAL" clId="{326FAB6E-7921-4477-A594-CCF261CD94E1}" dt="2025-09-09T12:53:20.274" v="0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53:33.739" v="20" actId="20577"/>
        <pc:sldMkLst>
          <pc:docMk/>
          <pc:sldMk cId="0" sldId="259"/>
        </pc:sldMkLst>
        <pc:spChg chg="mod">
          <ac:chgData name="Luca Congiu" userId="309aec34-6e2f-42e7-9a2d-f4f68dda6269" providerId="ADAL" clId="{326FAB6E-7921-4477-A594-CCF261CD94E1}" dt="2025-09-09T12:53:33.739" v="2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53:20.286" v="1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3:20.286" v="1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'Next-Gen Automation: Copilot Agents meet Power Automate'. The session is presented by: Luigi Villanova, Daniele Margheriti.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'Next-Gen Automation: Copilot Agents meet Power Automate'. Presented by: Luigi Villanova, Daniele Margheriti.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'Next-Gen Automation: Copilot Agents meet Power Automate'. Session description: L’automazione sta entrando in una nuova fase: accanto ai flussi strutturati e ripetibili di Power Automate, emergono oggi gli AI agents di Copilot Studio, capaci di gestire interazioni conversazionali....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'Next-Gen Automation: Copilot Agents meet Power Automate'.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'Next-Gen Automation: Copilot Agents meet Power Automate'.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'Next-Gen Automation: Copilot Agents meet Power Automate'. Ask audience to scan the QR code or visit https://vote.dotnetdev.it/vote/4o2cmr0q/972997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148863"/>
            <a:ext cx="8774906" cy="2443974"/>
          </a:xfrm>
        </p:spPr>
        <p:txBody>
          <a:bodyPr anchor="b"/>
          <a:lstStyle>
            <a:lvl1pPr algn="ctr"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687086"/>
            <a:ext cx="8774906" cy="1694856"/>
          </a:xfrm>
        </p:spPr>
        <p:txBody>
          <a:bodyPr/>
          <a:lstStyle>
            <a:lvl1pPr marL="0" indent="0" algn="ctr">
              <a:buNone/>
              <a:defRPr sz="2303"/>
            </a:lvl1pPr>
            <a:lvl2pPr marL="438729" indent="0" algn="ctr">
              <a:buNone/>
              <a:defRPr sz="1919"/>
            </a:lvl2pPr>
            <a:lvl3pPr marL="877458" indent="0" algn="ctr">
              <a:buNone/>
              <a:defRPr sz="1727"/>
            </a:lvl3pPr>
            <a:lvl4pPr marL="1316187" indent="0" algn="ctr">
              <a:buNone/>
              <a:defRPr sz="1535"/>
            </a:lvl4pPr>
            <a:lvl5pPr marL="1754916" indent="0" algn="ctr">
              <a:buNone/>
              <a:defRPr sz="1535"/>
            </a:lvl5pPr>
            <a:lvl6pPr marL="2193646" indent="0" algn="ctr">
              <a:buNone/>
              <a:defRPr sz="1535"/>
            </a:lvl6pPr>
            <a:lvl7pPr marL="2632375" indent="0" algn="ctr">
              <a:buNone/>
              <a:defRPr sz="1535"/>
            </a:lvl7pPr>
            <a:lvl8pPr marL="3071104" indent="0" algn="ctr">
              <a:buNone/>
              <a:defRPr sz="1535"/>
            </a:lvl8pPr>
            <a:lvl9pPr marL="3509833" indent="0" algn="ctr">
              <a:buNone/>
              <a:defRPr sz="1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9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73746"/>
            <a:ext cx="2522786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73746"/>
            <a:ext cx="7422108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6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92547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71673"/>
            <a:ext cx="7769592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4" y="1461450"/>
            <a:ext cx="6100875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48636"/>
            <a:ext cx="788910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2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686237"/>
            <a:ext cx="2379078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8156914" y="5474456"/>
            <a:ext cx="1348274" cy="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904999"/>
            <a:ext cx="6108652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627405"/>
            <a:ext cx="1530038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61" y="5424419"/>
            <a:ext cx="2045164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2">
            <a:extLst>
              <a:ext uri="{FF2B5EF4-FFF2-40B4-BE49-F238E27FC236}">
                <a16:creationId xmlns:a16="http://schemas.microsoft.com/office/drawing/2014/main" id="{E1B8FDDA-A0D8-C674-9684-0C6B9583C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73" y="5392546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bra Futura">
            <a:extLst>
              <a:ext uri="{FF2B5EF4-FFF2-40B4-BE49-F238E27FC236}">
                <a16:creationId xmlns:a16="http://schemas.microsoft.com/office/drawing/2014/main" id="{616EA2D4-4735-679D-FB89-2EAE7BB59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8" y="5926219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vee">
            <a:extLst>
              <a:ext uri="{FF2B5EF4-FFF2-40B4-BE49-F238E27FC236}">
                <a16:creationId xmlns:a16="http://schemas.microsoft.com/office/drawing/2014/main" id="{212C424F-5CD0-5438-8F7F-E20FE67E6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81" y="5848290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6" y="1233443"/>
            <a:ext cx="2646533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022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259331" y="1576229"/>
            <a:ext cx="3181213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4726" t="20069" r="6364" b="20697"/>
          <a:stretch/>
        </p:blipFill>
        <p:spPr>
          <a:xfrm>
            <a:off x="1229517" y="5151375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0" y="296397"/>
            <a:ext cx="11699875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66" y="3037781"/>
            <a:ext cx="23611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5" y="2722888"/>
            <a:ext cx="2951531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y2">
            <a:extLst>
              <a:ext uri="{FF2B5EF4-FFF2-40B4-BE49-F238E27FC236}">
                <a16:creationId xmlns:a16="http://schemas.microsoft.com/office/drawing/2014/main" id="{4E11E310-AFFC-7369-BA3F-88FAAA0E7F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19" y="5030912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obra Futura">
            <a:extLst>
              <a:ext uri="{FF2B5EF4-FFF2-40B4-BE49-F238E27FC236}">
                <a16:creationId xmlns:a16="http://schemas.microsoft.com/office/drawing/2014/main" id="{566E30DC-0052-D820-B13F-AA691B8DC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1" y="5074224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pvee">
            <a:extLst>
              <a:ext uri="{FF2B5EF4-FFF2-40B4-BE49-F238E27FC236}">
                <a16:creationId xmlns:a16="http://schemas.microsoft.com/office/drawing/2014/main" id="{C69DE6B2-0EAC-A291-43CE-E6DA9E13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3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2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737380"/>
            <a:ext cx="6889112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794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762793"/>
            <a:ext cx="6889112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612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3" y="2271332"/>
            <a:ext cx="2497473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61438"/>
            <a:ext cx="10091142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9722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6150"/>
            <a:ext cx="10018018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9" y="1341586"/>
            <a:ext cx="11107569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06FA0-0012-8042-B575-1200841AE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0FD703A0-D4E7-4DF4-DD51-BDBE4740F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75355503-577C-D80A-3C8F-C0D31975A7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0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750107"/>
            <a:ext cx="10091142" cy="2920093"/>
          </a:xfrm>
        </p:spPr>
        <p:txBody>
          <a:bodyPr anchor="b"/>
          <a:lstStyle>
            <a:lvl1pPr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697826"/>
            <a:ext cx="10091142" cy="1535608"/>
          </a:xfrm>
        </p:spPr>
        <p:txBody>
          <a:bodyPr/>
          <a:lstStyle>
            <a:lvl1pPr marL="0" indent="0">
              <a:buNone/>
              <a:defRPr sz="2303">
                <a:solidFill>
                  <a:schemeClr val="tx1">
                    <a:tint val="82000"/>
                  </a:schemeClr>
                </a:solidFill>
              </a:defRPr>
            </a:lvl1pPr>
            <a:lvl2pPr marL="438729" indent="0">
              <a:buNone/>
              <a:defRPr sz="1919">
                <a:solidFill>
                  <a:schemeClr val="tx1">
                    <a:tint val="82000"/>
                  </a:schemeClr>
                </a:solidFill>
              </a:defRPr>
            </a:lvl2pPr>
            <a:lvl3pPr marL="877458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3pPr>
            <a:lvl4pPr marL="1316187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4pPr>
            <a:lvl5pPr marL="175491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5pPr>
            <a:lvl6pPr marL="219364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6pPr>
            <a:lvl7pPr marL="2632375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7pPr>
            <a:lvl8pPr marL="3071104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8pPr>
            <a:lvl9pPr marL="3509833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1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7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73747"/>
            <a:ext cx="10091142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720857"/>
            <a:ext cx="4949595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564223"/>
            <a:ext cx="494959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720857"/>
            <a:ext cx="4973971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564223"/>
            <a:ext cx="4973971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0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5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1010740"/>
            <a:ext cx="5923062" cy="4988697"/>
          </a:xfrm>
        </p:spPr>
        <p:txBody>
          <a:bodyPr/>
          <a:lstStyle>
            <a:lvl1pPr>
              <a:defRPr sz="3071"/>
            </a:lvl1pPr>
            <a:lvl2pPr>
              <a:defRPr sz="2687"/>
            </a:lvl2pPr>
            <a:lvl3pPr>
              <a:defRPr sz="2303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6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1010740"/>
            <a:ext cx="5923062" cy="4988697"/>
          </a:xfrm>
        </p:spPr>
        <p:txBody>
          <a:bodyPr anchor="t"/>
          <a:lstStyle>
            <a:lvl1pPr marL="0" indent="0">
              <a:buNone/>
              <a:defRPr sz="3071"/>
            </a:lvl1pPr>
            <a:lvl2pPr marL="438729" indent="0">
              <a:buNone/>
              <a:defRPr sz="2687"/>
            </a:lvl2pPr>
            <a:lvl3pPr marL="877458" indent="0">
              <a:buNone/>
              <a:defRPr sz="2303"/>
            </a:lvl3pPr>
            <a:lvl4pPr marL="1316187" indent="0">
              <a:buNone/>
              <a:defRPr sz="1919"/>
            </a:lvl4pPr>
            <a:lvl5pPr marL="1754916" indent="0">
              <a:buNone/>
              <a:defRPr sz="1919"/>
            </a:lvl5pPr>
            <a:lvl6pPr marL="2193646" indent="0">
              <a:buNone/>
              <a:defRPr sz="1919"/>
            </a:lvl6pPr>
            <a:lvl7pPr marL="2632375" indent="0">
              <a:buNone/>
              <a:defRPr sz="1919"/>
            </a:lvl7pPr>
            <a:lvl8pPr marL="3071104" indent="0">
              <a:buNone/>
              <a:defRPr sz="1919"/>
            </a:lvl8pPr>
            <a:lvl9pPr marL="3509833" indent="0">
              <a:buNone/>
              <a:defRPr sz="19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73747"/>
            <a:ext cx="1009114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868730"/>
            <a:ext cx="1009114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6506431"/>
            <a:ext cx="394870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50" r:id="rId17"/>
  </p:sldLayoutIdLst>
  <p:txStyles>
    <p:titleStyle>
      <a:lvl1pPr algn="l" defTabSz="877458" rtl="0" eaLnBrk="1" latinLnBrk="0" hangingPunct="1">
        <a:lnSpc>
          <a:spcPct val="90000"/>
        </a:lnSpc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365" indent="-219365" algn="l" defTabSz="87745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58094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096823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535552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974281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413010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851739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29046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72919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38729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877458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16187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75491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19364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632375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071104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509833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Next-Gen Automation: Copilot Agents meet Power Automate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Banner for Next-Gen Automation: Copilot Agents meet Power Automate by Luigi Villanova, Daniele Margheriti" descr="97299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1699875" cy="70369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Next-Gen Automation: Copilot Agents meet Power Automate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t>Presented by: Luigi Villanova, Daniele Margheriti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Next-Gen Automation: Copilot Agents meet Power Automate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 </a:t>
            </a:r>
            <a:r>
              <a:rPr dirty="0" err="1"/>
              <a:t>L’automazione</a:t>
            </a:r>
            <a:r>
              <a:rPr dirty="0"/>
              <a:t> </a:t>
            </a:r>
            <a:r>
              <a:rPr dirty="0" err="1"/>
              <a:t>sta</a:t>
            </a:r>
            <a:r>
              <a:rPr dirty="0"/>
              <a:t> </a:t>
            </a:r>
            <a:r>
              <a:rPr dirty="0" err="1"/>
              <a:t>entrando</a:t>
            </a:r>
            <a:r>
              <a:rPr dirty="0"/>
              <a:t> in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nuova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: </a:t>
            </a:r>
            <a:r>
              <a:rPr dirty="0" err="1"/>
              <a:t>accanto</a:t>
            </a:r>
            <a:r>
              <a:rPr dirty="0"/>
              <a:t> ai </a:t>
            </a:r>
            <a:r>
              <a:rPr dirty="0" err="1"/>
              <a:t>flussi</a:t>
            </a:r>
            <a:r>
              <a:rPr dirty="0"/>
              <a:t> </a:t>
            </a:r>
            <a:r>
              <a:rPr dirty="0" err="1"/>
              <a:t>strutturati</a:t>
            </a:r>
            <a:r>
              <a:rPr dirty="0"/>
              <a:t> e </a:t>
            </a:r>
            <a:r>
              <a:rPr dirty="0" err="1"/>
              <a:t>ripetibili</a:t>
            </a:r>
            <a:r>
              <a:rPr dirty="0"/>
              <a:t> di Power Automate, </a:t>
            </a:r>
            <a:r>
              <a:rPr dirty="0" err="1"/>
              <a:t>emergono</a:t>
            </a:r>
            <a:r>
              <a:rPr dirty="0"/>
              <a:t> </a:t>
            </a:r>
            <a:r>
              <a:rPr dirty="0" err="1"/>
              <a:t>oggi</a:t>
            </a:r>
            <a:r>
              <a:rPr dirty="0"/>
              <a:t> </a:t>
            </a:r>
            <a:r>
              <a:rPr dirty="0" err="1"/>
              <a:t>gli</a:t>
            </a:r>
            <a:r>
              <a:rPr dirty="0"/>
              <a:t> AI agents di Copilot Studio, </a:t>
            </a:r>
            <a:r>
              <a:rPr dirty="0" err="1"/>
              <a:t>capaci</a:t>
            </a:r>
            <a:r>
              <a:rPr dirty="0"/>
              <a:t> di </a:t>
            </a:r>
            <a:r>
              <a:rPr dirty="0" err="1"/>
              <a:t>gestire</a:t>
            </a:r>
            <a:r>
              <a:rPr dirty="0"/>
              <a:t> </a:t>
            </a:r>
            <a:r>
              <a:rPr dirty="0" err="1"/>
              <a:t>interazioni</a:t>
            </a:r>
            <a:r>
              <a:rPr dirty="0"/>
              <a:t> </a:t>
            </a:r>
            <a:r>
              <a:rPr dirty="0" err="1"/>
              <a:t>conversazionali</a:t>
            </a:r>
            <a:r>
              <a:rPr dirty="0"/>
              <a:t>, </a:t>
            </a:r>
            <a:r>
              <a:rPr dirty="0" err="1"/>
              <a:t>adattive</a:t>
            </a:r>
            <a:r>
              <a:rPr dirty="0"/>
              <a:t> e </a:t>
            </a:r>
            <a:r>
              <a:rPr dirty="0" err="1"/>
              <a:t>guidate</a:t>
            </a:r>
            <a:r>
              <a:rPr dirty="0"/>
              <a:t> dal </a:t>
            </a:r>
            <a:r>
              <a:rPr dirty="0" err="1"/>
              <a:t>contesto</a:t>
            </a:r>
            <a:endParaRPr dirty="0"/>
          </a:p>
          <a:p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</a:t>
            </a:r>
            <a:r>
              <a:rPr dirty="0" err="1"/>
              <a:t>sessione</a:t>
            </a:r>
            <a:r>
              <a:rPr dirty="0"/>
              <a:t> </a:t>
            </a:r>
            <a:r>
              <a:rPr dirty="0" err="1"/>
              <a:t>esploreremo</a:t>
            </a:r>
            <a:r>
              <a:rPr dirty="0"/>
              <a:t> come </a:t>
            </a:r>
            <a:r>
              <a:rPr dirty="0" err="1"/>
              <a:t>i</a:t>
            </a:r>
            <a:r>
              <a:rPr dirty="0"/>
              <a:t> due </a:t>
            </a:r>
            <a:r>
              <a:rPr dirty="0" err="1"/>
              <a:t>strumenti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Next-Gen Automation: Copilot Agents meet Power Automate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Next-Gen Automation: Copilot Agents meet Power Automate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3" b="413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3557384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Next-Gen Automation: Copilot Agents meet Power Automate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3.xml><?xml version="1.0" encoding="utf-8"?>
<ds:datastoreItem xmlns:ds="http://schemas.openxmlformats.org/officeDocument/2006/customXml" ds:itemID="{B7785E46-BA80-4E45-B0F6-35AA14F5C0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369</Words>
  <Application>Microsoft Office PowerPoint</Application>
  <PresentationFormat>Custom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Next-Gen Automation: Copilot Agents meet Power Automate</vt:lpstr>
      <vt:lpstr>Next-Gen Automation: Copilot Agents meet Power Automate</vt:lpstr>
      <vt:lpstr>PowerPoint Presentation</vt:lpstr>
      <vt:lpstr>Next-Gen Automation: Copilot Agents meet Power Automate</vt:lpstr>
      <vt:lpstr>Demo: Next-Gen Automation: Copilot Agents meet Power Automate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Next-Gen Automation: Copilot Agents meet Power Automate</dc:title>
  <dc:subject>Conference session: Next-Gen Automation: Copilot Agents meet Power Automate</dc:subject>
  <dc:creator>Fabio Spaziani</dc:creator>
  <cp:lastModifiedBy>Luca Congiu</cp:lastModifiedBy>
  <cp:revision>23</cp:revision>
  <dcterms:created xsi:type="dcterms:W3CDTF">2024-04-06T14:57:14Z</dcterms:created>
  <dcterms:modified xsi:type="dcterms:W3CDTF">2025-09-09T12:53:39Z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