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1699875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69"/>
    <a:srgbClr val="10B981"/>
    <a:srgbClr val="11C186"/>
    <a:srgbClr val="12D896"/>
    <a:srgbClr val="2BEDAC"/>
    <a:srgbClr val="94F6D5"/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D5707B-CE18-45FD-95AB-140C25B38279}" v="1" dt="2025-09-09T12:52:26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6425" autoAdjust="0"/>
  </p:normalViewPr>
  <p:slideViewPr>
    <p:cSldViewPr snapToGrid="0">
      <p:cViewPr varScale="1">
        <p:scale>
          <a:sx n="85" d="100"/>
          <a:sy n="85" d="100"/>
        </p:scale>
        <p:origin x="462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309aec34-6e2f-42e7-9a2d-f4f68dda6269" providerId="ADAL" clId="{326FAB6E-7921-4477-A594-CCF261CD94E1}"/>
    <pc:docChg chg="custSel modSld">
      <pc:chgData name="Luca Congiu" userId="309aec34-6e2f-42e7-9a2d-f4f68dda6269" providerId="ADAL" clId="{326FAB6E-7921-4477-A594-CCF261CD94E1}" dt="2025-09-09T12:52:30.625" v="2" actId="1076"/>
      <pc:docMkLst>
        <pc:docMk/>
      </pc:docMkLst>
      <pc:sldChg chg="modSp mod">
        <pc:chgData name="Luca Congiu" userId="309aec34-6e2f-42e7-9a2d-f4f68dda6269" providerId="ADAL" clId="{326FAB6E-7921-4477-A594-CCF261CD94E1}" dt="2025-09-09T12:52:30.625" v="2" actId="1076"/>
        <pc:sldMkLst>
          <pc:docMk/>
          <pc:sldMk cId="0" sldId="256"/>
        </pc:sldMkLst>
        <pc:picChg chg="mod">
          <ac:chgData name="Luca Congiu" userId="309aec34-6e2f-42e7-9a2d-f4f68dda6269" providerId="ADAL" clId="{326FAB6E-7921-4477-A594-CCF261CD94E1}" dt="2025-09-09T12:52:30.625" v="2" actId="1076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Luca Congiu" userId="309aec34-6e2f-42e7-9a2d-f4f68dda6269" providerId="ADAL" clId="{326FAB6E-7921-4477-A594-CCF261CD94E1}" dt="2025-09-09T12:52:26.488" v="0" actId="27636"/>
        <pc:sldMkLst>
          <pc:docMk/>
          <pc:sldMk cId="0" sldId="260"/>
        </pc:sldMkLst>
        <pc:spChg chg="mod">
          <ac:chgData name="Luca Congiu" userId="309aec34-6e2f-42e7-9a2d-f4f68dda6269" providerId="ADAL" clId="{326FAB6E-7921-4477-A594-CCF261CD94E1}" dt="2025-09-09T12:52:26.488" v="0" actId="27636"/>
          <ac:spMkLst>
            <pc:docMk/>
            <pc:sldMk cId="0" sldId="26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6D23D8-18D6-48C6-BA9E-3BF33E45E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B9774-0358-5B22-67CD-47945001CF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4773-81C5-40F4-B8E1-8D7531CD0702}" type="datetimeFigureOut">
              <a:rPr lang="it-IT" smtClean="0"/>
              <a:t>09/09/2025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EE94-86C2-11A6-E134-0153BD371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F9B07-EFD3-425E-DE1A-91DF6F9EC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B1257-1DAA-45FD-8348-46990CC1FF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131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05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'Un’architettura per automatizzarli: agenti AI in Copilot Studio'. The session is presented by: Marco Caruso, Giampiero Fedeli.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'Un’architettura per automatizzarli: agenti AI in Copilot Studio'. Presented by: Marco Caruso, Giampiero Fedeli.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'Un’architettura per automatizzarli: agenti AI in Copilot Studio'. Session description: “Un Anello per domarli…”: ispirandoci all’universo di Tolkien, esploreremo come orchestrare una moltitudine di agenti intelligenti in Copilot Studio per automatizzare processi aziendali complessi. Par....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'Un’architettura per automatizzarli: agenti AI in Copilot Studio'.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'Un’architettura per automatizzarli: agenti AI in Copilot Studio'.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'Un’architettura per automatizzarli: agenti AI in Copilot Studio'. Ask audience to scan the QR code or visit https://vote.dotnetdev.it/vote/4o2cmr0q/976999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85" y="1148863"/>
            <a:ext cx="8774906" cy="2443974"/>
          </a:xfrm>
        </p:spPr>
        <p:txBody>
          <a:bodyPr anchor="b"/>
          <a:lstStyle>
            <a:lvl1pPr algn="ctr">
              <a:defRPr sz="5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2485" y="3687086"/>
            <a:ext cx="8774906" cy="1694856"/>
          </a:xfrm>
        </p:spPr>
        <p:txBody>
          <a:bodyPr/>
          <a:lstStyle>
            <a:lvl1pPr marL="0" indent="0" algn="ctr">
              <a:buNone/>
              <a:defRPr sz="2303"/>
            </a:lvl1pPr>
            <a:lvl2pPr marL="438729" indent="0" algn="ctr">
              <a:buNone/>
              <a:defRPr sz="1919"/>
            </a:lvl2pPr>
            <a:lvl3pPr marL="877458" indent="0" algn="ctr">
              <a:buNone/>
              <a:defRPr sz="1727"/>
            </a:lvl3pPr>
            <a:lvl4pPr marL="1316187" indent="0" algn="ctr">
              <a:buNone/>
              <a:defRPr sz="1535"/>
            </a:lvl4pPr>
            <a:lvl5pPr marL="1754916" indent="0" algn="ctr">
              <a:buNone/>
              <a:defRPr sz="1535"/>
            </a:lvl5pPr>
            <a:lvl6pPr marL="2193646" indent="0" algn="ctr">
              <a:buNone/>
              <a:defRPr sz="1535"/>
            </a:lvl6pPr>
            <a:lvl7pPr marL="2632375" indent="0" algn="ctr">
              <a:buNone/>
              <a:defRPr sz="1535"/>
            </a:lvl7pPr>
            <a:lvl8pPr marL="3071104" indent="0" algn="ctr">
              <a:buNone/>
              <a:defRPr sz="1535"/>
            </a:lvl8pPr>
            <a:lvl9pPr marL="3509833" indent="0" algn="ctr">
              <a:buNone/>
              <a:defRPr sz="15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2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6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2723" y="373746"/>
            <a:ext cx="2522786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367" y="373746"/>
            <a:ext cx="7422108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5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8;p1">
            <a:extLst>
              <a:ext uri="{FF2B5EF4-FFF2-40B4-BE49-F238E27FC236}">
                <a16:creationId xmlns:a16="http://schemas.microsoft.com/office/drawing/2014/main" id="{18F253F5-F986-2D69-E247-B1A45A6D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392547"/>
            <a:ext cx="11699875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90E13023-BD5F-E432-86B6-456F7FDA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A6038199-09E4-E89B-9091-434B85C5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412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03C3B971-A115-904C-C6D0-11DD4F67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32;p1" descr="Conference Title">
            <a:extLst>
              <a:ext uri="{FF2B5EF4-FFF2-40B4-BE49-F238E27FC236}">
                <a16:creationId xmlns:a16="http://schemas.microsoft.com/office/drawing/2014/main" id="{5840804E-4202-3731-BF96-5EC1157A68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 userDrawn="1"/>
        </p:nvSpPr>
        <p:spPr>
          <a:xfrm>
            <a:off x="171247" y="371673"/>
            <a:ext cx="7769592" cy="854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7347" tIns="43662" rIns="87347" bIns="43662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968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Power Agent Conference 2025</a:t>
            </a:r>
            <a:endParaRPr lang="en-US" sz="359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4B18D62B-6A3C-4075-28F9-00FA82FF7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244" y="1461450"/>
            <a:ext cx="6100875" cy="2334487"/>
          </a:xfrm>
          <a:prstGeom prst="rect">
            <a:avLst/>
          </a:prstGeom>
        </p:spPr>
        <p:txBody>
          <a:bodyPr anchor="ctr"/>
          <a:lstStyle>
            <a:lvl1pPr algn="ctr"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it-IT" dirty="0"/>
          </a:p>
        </p:txBody>
      </p:sp>
      <p:pic>
        <p:nvPicPr>
          <p:cNvPr id="12" name="Google Shape;233;p1" descr="Logo Community DotNetCode">
            <a:extLst>
              <a:ext uri="{FF2B5EF4-FFF2-40B4-BE49-F238E27FC236}">
                <a16:creationId xmlns:a16="http://schemas.microsoft.com/office/drawing/2014/main" id="{AEEC21B2-A88A-ED5E-3227-57ACE8E6CA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350344" y="348636"/>
            <a:ext cx="788910" cy="84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35;p1">
            <a:extLst>
              <a:ext uri="{FF2B5EF4-FFF2-40B4-BE49-F238E27FC236}">
                <a16:creationId xmlns:a16="http://schemas.microsoft.com/office/drawing/2014/main" id="{E51833E6-9F2B-F8F0-462F-DB8C66D5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5372142"/>
            <a:ext cx="11699875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7;p1" descr="Logo Microsoft">
            <a:extLst>
              <a:ext uri="{FF2B5EF4-FFF2-40B4-BE49-F238E27FC236}">
                <a16:creationId xmlns:a16="http://schemas.microsoft.com/office/drawing/2014/main" id="{570F814A-408E-B6F7-DE42-7D5FBCBDD18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t="25716" b="25625"/>
          <a:stretch/>
        </p:blipFill>
        <p:spPr>
          <a:xfrm>
            <a:off x="288244" y="5686237"/>
            <a:ext cx="2379078" cy="6174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8" name="Google Shape;239;p1" descr="Logo BC Soft">
            <a:extLst>
              <a:ext uri="{FF2B5EF4-FFF2-40B4-BE49-F238E27FC236}">
                <a16:creationId xmlns:a16="http://schemas.microsoft.com/office/drawing/2014/main" id="{A51D0EF9-64A2-EE66-2DC0-2C013FF445F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4">
            <a:alphaModFix/>
          </a:blip>
          <a:srcRect l="4726" t="20069" r="6364" b="20697"/>
          <a:stretch/>
        </p:blipFill>
        <p:spPr>
          <a:xfrm>
            <a:off x="8156914" y="5474456"/>
            <a:ext cx="1348274" cy="4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2BE260E-87D6-0A43-ED84-117F8B2677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244" y="3904999"/>
            <a:ext cx="6108652" cy="529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93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it-IT" dirty="0"/>
              <a:t>Speaker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8F1DB-E8E2-EC22-065E-27438D88D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323" y="5627405"/>
            <a:ext cx="1530038" cy="8160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0EB851-DC96-623D-0326-8F0BBC59D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361" y="5424419"/>
            <a:ext cx="2045164" cy="109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y2">
            <a:extLst>
              <a:ext uri="{FF2B5EF4-FFF2-40B4-BE49-F238E27FC236}">
                <a16:creationId xmlns:a16="http://schemas.microsoft.com/office/drawing/2014/main" id="{E1B8FDDA-A0D8-C674-9684-0C6B9583C7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773" y="5392546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bra Futura">
            <a:extLst>
              <a:ext uri="{FF2B5EF4-FFF2-40B4-BE49-F238E27FC236}">
                <a16:creationId xmlns:a16="http://schemas.microsoft.com/office/drawing/2014/main" id="{616EA2D4-4735-679D-FB89-2EAE7BB596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8" y="5926219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vee">
            <a:extLst>
              <a:ext uri="{FF2B5EF4-FFF2-40B4-BE49-F238E27FC236}">
                <a16:creationId xmlns:a16="http://schemas.microsoft.com/office/drawing/2014/main" id="{212C424F-5CD0-5438-8F7F-E20FE67E63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281" y="5848290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 Agent Conference 2025">
            <a:extLst>
              <a:ext uri="{FF2B5EF4-FFF2-40B4-BE49-F238E27FC236}">
                <a16:creationId xmlns:a16="http://schemas.microsoft.com/office/drawing/2014/main" id="{B3431416-54E1-3EA8-96DB-E13A214E3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216" y="1233443"/>
            <a:ext cx="2646533" cy="36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046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7;p1" descr="Logo Microsoft">
            <a:extLst>
              <a:ext uri="{FF2B5EF4-FFF2-40B4-BE49-F238E27FC236}">
                <a16:creationId xmlns:a16="http://schemas.microsoft.com/office/drawing/2014/main" id="{89469DE6-8D91-321A-750C-54339FEDB3D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25716" b="25625"/>
          <a:stretch/>
        </p:blipFill>
        <p:spPr>
          <a:xfrm>
            <a:off x="4259331" y="1576229"/>
            <a:ext cx="3181213" cy="8255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Google Shape;239;p1" descr="Logo BC Soft">
            <a:extLst>
              <a:ext uri="{FF2B5EF4-FFF2-40B4-BE49-F238E27FC236}">
                <a16:creationId xmlns:a16="http://schemas.microsoft.com/office/drawing/2014/main" id="{C5864EFD-AC34-106D-0C94-D512C88C2491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l="4726" t="20069" r="6364" b="20697"/>
          <a:stretch/>
        </p:blipFill>
        <p:spPr>
          <a:xfrm>
            <a:off x="1229517" y="5151375"/>
            <a:ext cx="1761454" cy="62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33;p1" descr="Logo Community DotNetCode">
            <a:extLst>
              <a:ext uri="{FF2B5EF4-FFF2-40B4-BE49-F238E27FC236}">
                <a16:creationId xmlns:a16="http://schemas.microsoft.com/office/drawing/2014/main" id="{D9DDFB63-2BFB-8379-092B-30C0195BAA62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09B01-D8D1-4486-537D-937239A6C7C7}"/>
              </a:ext>
            </a:extLst>
          </p:cNvPr>
          <p:cNvSpPr txBox="1"/>
          <p:nvPr userDrawn="1"/>
        </p:nvSpPr>
        <p:spPr>
          <a:xfrm>
            <a:off x="0" y="296397"/>
            <a:ext cx="11699875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04" dirty="0">
                <a:latin typeface="+mj-lt"/>
              </a:rPr>
              <a:t>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A00A1-2F06-9521-59B1-12A92E5F38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66" y="3037781"/>
            <a:ext cx="2361105" cy="12592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DDE8AE-FB46-1E78-3CE9-752AA6E5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655" y="2722888"/>
            <a:ext cx="2951531" cy="15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Key2">
            <a:extLst>
              <a:ext uri="{FF2B5EF4-FFF2-40B4-BE49-F238E27FC236}">
                <a16:creationId xmlns:a16="http://schemas.microsoft.com/office/drawing/2014/main" id="{4E11E310-AFFC-7369-BA3F-88FAAA0E7F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419" y="5030912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Lobra Futura">
            <a:extLst>
              <a:ext uri="{FF2B5EF4-FFF2-40B4-BE49-F238E27FC236}">
                <a16:creationId xmlns:a16="http://schemas.microsoft.com/office/drawing/2014/main" id="{566E30DC-0052-D820-B13F-AA691B8DC5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871" y="5074224"/>
            <a:ext cx="1462787" cy="78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Apvee">
            <a:extLst>
              <a:ext uri="{FF2B5EF4-FFF2-40B4-BE49-F238E27FC236}">
                <a16:creationId xmlns:a16="http://schemas.microsoft.com/office/drawing/2014/main" id="{C69DE6B2-0EAC-A291-43CE-E6DA9E1363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83" y="4989650"/>
            <a:ext cx="1779938" cy="9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758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BAE40"/>
          </p15:clr>
        </p15:guide>
        <p15:guide id="2" pos="36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09"/>
            <a:ext cx="6071490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36" y="-2737380"/>
            <a:ext cx="6889112" cy="503417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422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09"/>
            <a:ext cx="6071490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46" y="-2762793"/>
            <a:ext cx="6889112" cy="1656120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801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DB97F9-26DF-A8BE-6ABC-8CCA485C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771363" y="2271332"/>
            <a:ext cx="2497473" cy="2476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84"/>
            </a:lvl1pPr>
            <a:lvl2pPr marL="454953" indent="0">
              <a:buNone/>
              <a:defRPr sz="2786"/>
            </a:lvl2pPr>
            <a:lvl3pPr marL="909906" indent="0">
              <a:buNone/>
              <a:defRPr sz="2389"/>
            </a:lvl3pPr>
            <a:lvl4pPr marL="1364859" indent="0">
              <a:buNone/>
              <a:defRPr sz="1990"/>
            </a:lvl4pPr>
            <a:lvl5pPr marL="1819812" indent="0">
              <a:buNone/>
              <a:defRPr sz="1990"/>
            </a:lvl5pPr>
            <a:lvl6pPr marL="2274765" indent="0">
              <a:buNone/>
              <a:defRPr sz="1990"/>
            </a:lvl6pPr>
            <a:lvl7pPr marL="2729719" indent="0">
              <a:buNone/>
              <a:defRPr sz="1990"/>
            </a:lvl7pPr>
            <a:lvl8pPr marL="3184672" indent="0">
              <a:buNone/>
              <a:defRPr sz="1990"/>
            </a:lvl8pPr>
            <a:lvl9pPr marL="3639624" indent="0">
              <a:buNone/>
              <a:defRPr sz="1990"/>
            </a:lvl9pPr>
          </a:lstStyle>
          <a:p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173279-ABED-D27D-1A28-074F0398E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532" y="161438"/>
            <a:ext cx="10091142" cy="937549"/>
          </a:xfrm>
          <a:prstGeom prst="rect">
            <a:avLst/>
          </a:prstGeom>
        </p:spPr>
        <p:txBody>
          <a:bodyPr/>
          <a:lstStyle>
            <a:lvl1pPr>
              <a:defRPr lang="it-IT" sz="344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2962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21000">
              <a:srgbClr val="059669"/>
            </a:gs>
            <a:gs pos="0">
              <a:srgbClr val="059669"/>
            </a:gs>
            <a:gs pos="100000">
              <a:srgbClr val="059669">
                <a:alpha val="7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241-A8B6-3022-7BE4-21703EA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09" y="46150"/>
            <a:ext cx="10018018" cy="1116038"/>
          </a:xfrm>
          <a:prstGeom prst="rect">
            <a:avLst/>
          </a:prstGeom>
        </p:spPr>
        <p:txBody>
          <a:bodyPr anchor="ctr"/>
          <a:lstStyle>
            <a:lvl1pPr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D7C6-88F9-ACD4-788D-AA6EC15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09" y="1341586"/>
            <a:ext cx="11107569" cy="4833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7E2DF-83BD-B890-6041-A457692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08987"/>
            <a:ext cx="11699875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9" name="Google Shape;233;p1">
            <a:extLst>
              <a:ext uri="{FF2B5EF4-FFF2-40B4-BE49-F238E27FC236}">
                <a16:creationId xmlns:a16="http://schemas.microsoft.com/office/drawing/2014/main" id="{6B9A8E82-A058-4E4C-A871-392104C51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2" descr="Power Agent Conference 2025">
            <a:extLst>
              <a:ext uri="{FF2B5EF4-FFF2-40B4-BE49-F238E27FC236}">
                <a16:creationId xmlns:a16="http://schemas.microsoft.com/office/drawing/2014/main" id="{AEC81003-E6F2-464C-BE82-E8D4CB204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356F74-B186-0FA1-3F65-1BAE2CADA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08987"/>
            <a:ext cx="11699875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0AEF5926-1045-8842-1EDB-84A069C3B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272256A1-AD1B-B627-ADE6-5AAD60DCE9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37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3" y="1750107"/>
            <a:ext cx="10091142" cy="2920093"/>
          </a:xfrm>
        </p:spPr>
        <p:txBody>
          <a:bodyPr anchor="b"/>
          <a:lstStyle>
            <a:lvl1pPr>
              <a:defRPr sz="5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273" y="4697826"/>
            <a:ext cx="10091142" cy="1535608"/>
          </a:xfrm>
        </p:spPr>
        <p:txBody>
          <a:bodyPr/>
          <a:lstStyle>
            <a:lvl1pPr marL="0" indent="0">
              <a:buNone/>
              <a:defRPr sz="2303">
                <a:solidFill>
                  <a:schemeClr val="tx1">
                    <a:tint val="82000"/>
                  </a:schemeClr>
                </a:solidFill>
              </a:defRPr>
            </a:lvl1pPr>
            <a:lvl2pPr marL="438729" indent="0">
              <a:buNone/>
              <a:defRPr sz="1919">
                <a:solidFill>
                  <a:schemeClr val="tx1">
                    <a:tint val="82000"/>
                  </a:schemeClr>
                </a:solidFill>
              </a:defRPr>
            </a:lvl2pPr>
            <a:lvl3pPr marL="877458" indent="0">
              <a:buNone/>
              <a:defRPr sz="1727">
                <a:solidFill>
                  <a:schemeClr val="tx1">
                    <a:tint val="82000"/>
                  </a:schemeClr>
                </a:solidFill>
              </a:defRPr>
            </a:lvl3pPr>
            <a:lvl4pPr marL="1316187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4pPr>
            <a:lvl5pPr marL="1754916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5pPr>
            <a:lvl6pPr marL="2193646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6pPr>
            <a:lvl7pPr marL="2632375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7pPr>
            <a:lvl8pPr marL="3071104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8pPr>
            <a:lvl9pPr marL="3509833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2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366" y="1868730"/>
            <a:ext cx="497244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3062" y="1868730"/>
            <a:ext cx="497244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0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0" y="373747"/>
            <a:ext cx="10091142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891" y="1720857"/>
            <a:ext cx="4949595" cy="843365"/>
          </a:xfrm>
        </p:spPr>
        <p:txBody>
          <a:bodyPr anchor="b"/>
          <a:lstStyle>
            <a:lvl1pPr marL="0" indent="0">
              <a:buNone/>
              <a:defRPr sz="2303" b="1"/>
            </a:lvl1pPr>
            <a:lvl2pPr marL="438729" indent="0">
              <a:buNone/>
              <a:defRPr sz="1919" b="1"/>
            </a:lvl2pPr>
            <a:lvl3pPr marL="877458" indent="0">
              <a:buNone/>
              <a:defRPr sz="1727" b="1"/>
            </a:lvl3pPr>
            <a:lvl4pPr marL="1316187" indent="0">
              <a:buNone/>
              <a:defRPr sz="1535" b="1"/>
            </a:lvl4pPr>
            <a:lvl5pPr marL="1754916" indent="0">
              <a:buNone/>
              <a:defRPr sz="1535" b="1"/>
            </a:lvl5pPr>
            <a:lvl6pPr marL="2193646" indent="0">
              <a:buNone/>
              <a:defRPr sz="1535" b="1"/>
            </a:lvl6pPr>
            <a:lvl7pPr marL="2632375" indent="0">
              <a:buNone/>
              <a:defRPr sz="1535" b="1"/>
            </a:lvl7pPr>
            <a:lvl8pPr marL="3071104" indent="0">
              <a:buNone/>
              <a:defRPr sz="1535" b="1"/>
            </a:lvl8pPr>
            <a:lvl9pPr marL="3509833" indent="0">
              <a:buNone/>
              <a:defRPr sz="15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5891" y="2564223"/>
            <a:ext cx="4949595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3062" y="1720857"/>
            <a:ext cx="4973971" cy="843365"/>
          </a:xfrm>
        </p:spPr>
        <p:txBody>
          <a:bodyPr anchor="b"/>
          <a:lstStyle>
            <a:lvl1pPr marL="0" indent="0">
              <a:buNone/>
              <a:defRPr sz="2303" b="1"/>
            </a:lvl1pPr>
            <a:lvl2pPr marL="438729" indent="0">
              <a:buNone/>
              <a:defRPr sz="1919" b="1"/>
            </a:lvl2pPr>
            <a:lvl3pPr marL="877458" indent="0">
              <a:buNone/>
              <a:defRPr sz="1727" b="1"/>
            </a:lvl3pPr>
            <a:lvl4pPr marL="1316187" indent="0">
              <a:buNone/>
              <a:defRPr sz="1535" b="1"/>
            </a:lvl4pPr>
            <a:lvl5pPr marL="1754916" indent="0">
              <a:buNone/>
              <a:defRPr sz="1535" b="1"/>
            </a:lvl5pPr>
            <a:lvl6pPr marL="2193646" indent="0">
              <a:buNone/>
              <a:defRPr sz="1535" b="1"/>
            </a:lvl6pPr>
            <a:lvl7pPr marL="2632375" indent="0">
              <a:buNone/>
              <a:defRPr sz="1535" b="1"/>
            </a:lvl7pPr>
            <a:lvl8pPr marL="3071104" indent="0">
              <a:buNone/>
              <a:defRPr sz="1535" b="1"/>
            </a:lvl8pPr>
            <a:lvl9pPr marL="3509833" indent="0">
              <a:buNone/>
              <a:defRPr sz="15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3062" y="2564223"/>
            <a:ext cx="4973971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0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4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467995"/>
            <a:ext cx="3773514" cy="1637983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971" y="1010740"/>
            <a:ext cx="5923062" cy="4988697"/>
          </a:xfrm>
        </p:spPr>
        <p:txBody>
          <a:bodyPr/>
          <a:lstStyle>
            <a:lvl1pPr>
              <a:defRPr sz="3071"/>
            </a:lvl1pPr>
            <a:lvl2pPr>
              <a:defRPr sz="2687"/>
            </a:lvl2pPr>
            <a:lvl3pPr>
              <a:defRPr sz="2303"/>
            </a:lvl3pPr>
            <a:lvl4pPr>
              <a:defRPr sz="1919"/>
            </a:lvl4pPr>
            <a:lvl5pPr>
              <a:defRPr sz="1919"/>
            </a:lvl5pPr>
            <a:lvl6pPr>
              <a:defRPr sz="1919"/>
            </a:lvl6pPr>
            <a:lvl7pPr>
              <a:defRPr sz="1919"/>
            </a:lvl7pPr>
            <a:lvl8pPr>
              <a:defRPr sz="1919"/>
            </a:lvl8pPr>
            <a:lvl9pPr>
              <a:defRPr sz="19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2105977"/>
            <a:ext cx="3773514" cy="3901584"/>
          </a:xfrm>
        </p:spPr>
        <p:txBody>
          <a:bodyPr/>
          <a:lstStyle>
            <a:lvl1pPr marL="0" indent="0">
              <a:buNone/>
              <a:defRPr sz="1535"/>
            </a:lvl1pPr>
            <a:lvl2pPr marL="438729" indent="0">
              <a:buNone/>
              <a:defRPr sz="1343"/>
            </a:lvl2pPr>
            <a:lvl3pPr marL="877458" indent="0">
              <a:buNone/>
              <a:defRPr sz="1152"/>
            </a:lvl3pPr>
            <a:lvl4pPr marL="1316187" indent="0">
              <a:buNone/>
              <a:defRPr sz="960"/>
            </a:lvl4pPr>
            <a:lvl5pPr marL="1754916" indent="0">
              <a:buNone/>
              <a:defRPr sz="960"/>
            </a:lvl5pPr>
            <a:lvl6pPr marL="2193646" indent="0">
              <a:buNone/>
              <a:defRPr sz="960"/>
            </a:lvl6pPr>
            <a:lvl7pPr marL="2632375" indent="0">
              <a:buNone/>
              <a:defRPr sz="960"/>
            </a:lvl7pPr>
            <a:lvl8pPr marL="3071104" indent="0">
              <a:buNone/>
              <a:defRPr sz="960"/>
            </a:lvl8pPr>
            <a:lvl9pPr marL="3509833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3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467995"/>
            <a:ext cx="3773514" cy="1637983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3971" y="1010740"/>
            <a:ext cx="5923062" cy="4988697"/>
          </a:xfrm>
        </p:spPr>
        <p:txBody>
          <a:bodyPr anchor="t"/>
          <a:lstStyle>
            <a:lvl1pPr marL="0" indent="0">
              <a:buNone/>
              <a:defRPr sz="3071"/>
            </a:lvl1pPr>
            <a:lvl2pPr marL="438729" indent="0">
              <a:buNone/>
              <a:defRPr sz="2687"/>
            </a:lvl2pPr>
            <a:lvl3pPr marL="877458" indent="0">
              <a:buNone/>
              <a:defRPr sz="2303"/>
            </a:lvl3pPr>
            <a:lvl4pPr marL="1316187" indent="0">
              <a:buNone/>
              <a:defRPr sz="1919"/>
            </a:lvl4pPr>
            <a:lvl5pPr marL="1754916" indent="0">
              <a:buNone/>
              <a:defRPr sz="1919"/>
            </a:lvl5pPr>
            <a:lvl6pPr marL="2193646" indent="0">
              <a:buNone/>
              <a:defRPr sz="1919"/>
            </a:lvl6pPr>
            <a:lvl7pPr marL="2632375" indent="0">
              <a:buNone/>
              <a:defRPr sz="1919"/>
            </a:lvl7pPr>
            <a:lvl8pPr marL="3071104" indent="0">
              <a:buNone/>
              <a:defRPr sz="1919"/>
            </a:lvl8pPr>
            <a:lvl9pPr marL="3509833" indent="0">
              <a:buNone/>
              <a:defRPr sz="191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2105977"/>
            <a:ext cx="3773514" cy="3901584"/>
          </a:xfrm>
        </p:spPr>
        <p:txBody>
          <a:bodyPr/>
          <a:lstStyle>
            <a:lvl1pPr marL="0" indent="0">
              <a:buNone/>
              <a:defRPr sz="1535"/>
            </a:lvl1pPr>
            <a:lvl2pPr marL="438729" indent="0">
              <a:buNone/>
              <a:defRPr sz="1343"/>
            </a:lvl2pPr>
            <a:lvl3pPr marL="877458" indent="0">
              <a:buNone/>
              <a:defRPr sz="1152"/>
            </a:lvl3pPr>
            <a:lvl4pPr marL="1316187" indent="0">
              <a:buNone/>
              <a:defRPr sz="960"/>
            </a:lvl4pPr>
            <a:lvl5pPr marL="1754916" indent="0">
              <a:buNone/>
              <a:defRPr sz="960"/>
            </a:lvl5pPr>
            <a:lvl6pPr marL="2193646" indent="0">
              <a:buNone/>
              <a:defRPr sz="960"/>
            </a:lvl6pPr>
            <a:lvl7pPr marL="2632375" indent="0">
              <a:buNone/>
              <a:defRPr sz="960"/>
            </a:lvl7pPr>
            <a:lvl8pPr marL="3071104" indent="0">
              <a:buNone/>
              <a:defRPr sz="960"/>
            </a:lvl8pPr>
            <a:lvl9pPr marL="3509833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67" y="373747"/>
            <a:ext cx="10091142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67" y="1868730"/>
            <a:ext cx="10091142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366" y="6506431"/>
            <a:ext cx="2632472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5584" y="6506431"/>
            <a:ext cx="3948708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3037" y="6506431"/>
            <a:ext cx="2632472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5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50" r:id="rId17"/>
  </p:sldLayoutIdLst>
  <p:txStyles>
    <p:titleStyle>
      <a:lvl1pPr algn="l" defTabSz="877458" rtl="0" eaLnBrk="1" latinLnBrk="0" hangingPunct="1">
        <a:lnSpc>
          <a:spcPct val="90000"/>
        </a:lnSpc>
        <a:spcBef>
          <a:spcPct val="0"/>
        </a:spcBef>
        <a:buNone/>
        <a:defRPr sz="42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365" indent="-219365" algn="l" defTabSz="87745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7" kern="1200">
          <a:solidFill>
            <a:schemeClr val="tx1"/>
          </a:solidFill>
          <a:latin typeface="+mn-lt"/>
          <a:ea typeface="+mn-ea"/>
          <a:cs typeface="+mn-cs"/>
        </a:defRPr>
      </a:lvl1pPr>
      <a:lvl2pPr marL="658094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3" kern="1200">
          <a:solidFill>
            <a:schemeClr val="tx1"/>
          </a:solidFill>
          <a:latin typeface="+mn-lt"/>
          <a:ea typeface="+mn-ea"/>
          <a:cs typeface="+mn-cs"/>
        </a:defRPr>
      </a:lvl2pPr>
      <a:lvl3pPr marL="1096823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19" kern="1200">
          <a:solidFill>
            <a:schemeClr val="tx1"/>
          </a:solidFill>
          <a:latin typeface="+mn-lt"/>
          <a:ea typeface="+mn-ea"/>
          <a:cs typeface="+mn-cs"/>
        </a:defRPr>
      </a:lvl3pPr>
      <a:lvl4pPr marL="1535552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4pPr>
      <a:lvl5pPr marL="1974281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5pPr>
      <a:lvl6pPr marL="2413010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6pPr>
      <a:lvl7pPr marL="2851739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7pPr>
      <a:lvl8pPr marL="3290468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8pPr>
      <a:lvl9pPr marL="3729198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1pPr>
      <a:lvl2pPr marL="438729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2pPr>
      <a:lvl3pPr marL="877458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3pPr>
      <a:lvl4pPr marL="1316187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4pPr>
      <a:lvl5pPr marL="1754916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5pPr>
      <a:lvl6pPr marL="2193646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6pPr>
      <a:lvl7pPr marL="2632375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7pPr>
      <a:lvl8pPr marL="3071104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8pPr>
      <a:lvl9pPr marL="3509833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Un’architettura per automatizzarli: agenti AI in Copilot 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Banner for Un’architettura per automatizzarli: agenti AI in Copilot Studio by Marco Caruso, Giampiero Fedeli" descr="976999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7018"/>
            <a:ext cx="11699875" cy="70369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Un’architettura per automatizzarli: agenti AI in Copilot Studio</a:t>
            </a:r>
          </a:p>
        </p:txBody>
      </p:sp>
      <p:sp>
        <p:nvSpPr>
          <p:cNvPr id="3" name="Speaker Information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Presented by: Marco Caruso, Giampiero Fedeli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 txBox="1"/>
          <p:nvPr/>
        </p:nvSpPr>
        <p:spPr>
          <a:xfrm>
            <a:off x="-5943318" y="-594332"/>
            <a:ext cx="1176925" cy="269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49"/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Un’architettura per automatizzarli: agenti AI in Copilot Studio</a:t>
            </a:r>
          </a:p>
        </p:txBody>
      </p:sp>
      <p:sp>
        <p:nvSpPr>
          <p:cNvPr id="3" name="Session Descrip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“Un Anello per domarli…”: ispirandoci all’universo di Tolkien, esploreremo come orchestrare una moltitudine di agenti intelligenti in Copilot Studio per automatizzare processi aziendali complessi. Partendo da un caso reale, analizzeremo un’architettura multi-agent modulare e scalabile, in cui ogn...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Un’architettura per automatizzarli: agenti AI in Copilot Studio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Un’architettura per automatizzarli: agenti AI in Copilot Studio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413" b="413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5943318" y="-594331"/>
            <a:ext cx="3570208" cy="212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sz="780"/>
              <a:t>Vote for Session - Un’architettura per automatizzarli: agenti AI in Copilot Studio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1D6C72-E463-4065-93A5-344FB67CAA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9940B0-918A-4AD1-BB97-753008E9C56C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3.xml><?xml version="1.0" encoding="utf-8"?>
<ds:datastoreItem xmlns:ds="http://schemas.openxmlformats.org/officeDocument/2006/customXml" ds:itemID="{A50A8780-E1C8-47C3-88EA-5AF09CE3F136}"/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374</Words>
  <Application>Microsoft Office PowerPoint</Application>
  <PresentationFormat>Custom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Quattrocento Sans</vt:lpstr>
      <vt:lpstr>Verdana</vt:lpstr>
      <vt:lpstr>Office Theme</vt:lpstr>
      <vt:lpstr>Session Banner - Un’architettura per automatizzarli: agenti AI in Copilot Studio</vt:lpstr>
      <vt:lpstr>Un’architettura per automatizzarli: agenti AI in Copilot Studio</vt:lpstr>
      <vt:lpstr>PowerPoint Presentation</vt:lpstr>
      <vt:lpstr>Un’architettura per automatizzarli: agenti AI in Copilot Studio</vt:lpstr>
      <vt:lpstr>Demo: Un’architettura per automatizzarli: agenti AI in Copilot Studio</vt:lpstr>
      <vt:lpstr>Questions &amp; Discussion</vt:lpstr>
      <vt:lpstr>Please Vote for This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Un’architettura per automatizzarli: agenti AI in Copilot Studio</dc:title>
  <dc:subject>Conference session: Un’architettura per automatizzarli: agenti AI in Copilot Studio</dc:subject>
  <dc:creator>Fabio Spaziani</dc:creator>
  <cp:lastModifiedBy>Luca Congiu</cp:lastModifiedBy>
  <cp:revision>23</cp:revision>
  <dcterms:created xsi:type="dcterms:W3CDTF">2024-04-06T14:57:14Z</dcterms:created>
  <dcterms:modified xsi:type="dcterms:W3CDTF">2025-09-09T12:52:32Z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MediaServiceImageTags">
    <vt:lpwstr/>
  </property>
</Properties>
</file>