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4"/>
  </p:sldMasterIdLst>
  <p:notesMasterIdLst>
    <p:notesMasterId r:id="rId31"/>
  </p:notesMasterIdLst>
  <p:sldIdLst>
    <p:sldId id="256" r:id="rId5"/>
    <p:sldId id="257" r:id="rId6"/>
    <p:sldId id="300" r:id="rId7"/>
    <p:sldId id="1873" r:id="rId8"/>
    <p:sldId id="1876" r:id="rId9"/>
    <p:sldId id="1868" r:id="rId10"/>
    <p:sldId id="1877" r:id="rId11"/>
    <p:sldId id="301" r:id="rId12"/>
    <p:sldId id="271" r:id="rId13"/>
    <p:sldId id="1874" r:id="rId14"/>
    <p:sldId id="1880" r:id="rId15"/>
    <p:sldId id="1869" r:id="rId16"/>
    <p:sldId id="2352" r:id="rId17"/>
    <p:sldId id="1820" r:id="rId18"/>
    <p:sldId id="2357" r:id="rId19"/>
    <p:sldId id="2358" r:id="rId20"/>
    <p:sldId id="2359" r:id="rId21"/>
    <p:sldId id="2360" r:id="rId22"/>
    <p:sldId id="2361" r:id="rId23"/>
    <p:sldId id="1604" r:id="rId24"/>
    <p:sldId id="2362" r:id="rId25"/>
    <p:sldId id="1942" r:id="rId26"/>
    <p:sldId id="2363" r:id="rId27"/>
    <p:sldId id="2364" r:id="rId28"/>
    <p:sldId id="2365" r:id="rId29"/>
    <p:sldId id="235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0B4A14-7F6D-4728-80C5-61C7FF281B6F}">
          <p14:sldIdLst>
            <p14:sldId id="256"/>
            <p14:sldId id="257"/>
            <p14:sldId id="300"/>
            <p14:sldId id="1873"/>
            <p14:sldId id="1876"/>
            <p14:sldId id="1868"/>
            <p14:sldId id="1877"/>
            <p14:sldId id="301"/>
            <p14:sldId id="271"/>
            <p14:sldId id="1874"/>
            <p14:sldId id="1880"/>
            <p14:sldId id="1869"/>
            <p14:sldId id="2352"/>
            <p14:sldId id="1820"/>
            <p14:sldId id="2357"/>
            <p14:sldId id="2358"/>
            <p14:sldId id="2359"/>
            <p14:sldId id="2360"/>
            <p14:sldId id="2361"/>
            <p14:sldId id="1604"/>
            <p14:sldId id="2362"/>
            <p14:sldId id="1942"/>
            <p14:sldId id="2363"/>
            <p14:sldId id="2364"/>
            <p14:sldId id="2365"/>
            <p14:sldId id="235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FCC27"/>
    <a:srgbClr val="231F20"/>
    <a:srgbClr val="151628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D925F9-6D44-4C17-9AC2-96CEC9FCC669}" v="2683" dt="2018-09-12T18:27:09.884"/>
    <p1510:client id="{0265797A-05E1-4A84-8EFD-652B0A84C39A}" v="309" dt="2018-09-12T14:54:00.0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86"/>
  </p:normalViewPr>
  <p:slideViewPr>
    <p:cSldViewPr snapToGrid="0">
      <p:cViewPr varScale="1">
        <p:scale>
          <a:sx n="73" d="100"/>
          <a:sy n="73" d="100"/>
        </p:scale>
        <p:origin x="18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6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spc="60" baseline="0">
                <a:latin typeface="+mj-lt"/>
              </a:rPr>
              <a:t>RUNTIME PERFORMANCE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6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 .NET Core 2.0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2.6MM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FF9-4989-A3A8-5EE7E6958F03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599K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FF9-4989-A3A8-5EE7E6958F03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97K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FF9-4989-A3A8-5EE7E6958F0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Sheet2!$A$2:$A$4</c:f>
              <c:strCache>
                <c:ptCount val="3"/>
                <c:pt idx="0">
                  <c:v>Plaintext</c:v>
                </c:pt>
                <c:pt idx="1">
                  <c:v>JSON</c:v>
                </c:pt>
                <c:pt idx="2">
                  <c:v>Fortunes (data access)</c:v>
                </c:pt>
              </c:strCache>
            </c:strRef>
          </c:cat>
          <c:val>
            <c:numRef>
              <c:f>Sheet2!$B$2:$B$4</c:f>
              <c:numCache>
                <c:formatCode>_(* #,##0_);_(* \(#,##0\);_(* "-"??_);_(@_)</c:formatCode>
                <c:ptCount val="3"/>
                <c:pt idx="0">
                  <c:v>2600000</c:v>
                </c:pt>
                <c:pt idx="1">
                  <c:v>599000</c:v>
                </c:pt>
                <c:pt idx="2">
                  <c:v>67000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F9-4989-A3A8-5EE7E6958F03}"/>
            </c:ext>
          </c:extLst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 .NET Core 2.1 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3.0MM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FF9-4989-A3A8-5EE7E6958F03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712K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FF9-4989-A3A8-5EE7E6958F03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240K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FF9-4989-A3A8-5EE7E6958F0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Sheet2!$A$2:$A$4</c:f>
              <c:strCache>
                <c:ptCount val="3"/>
                <c:pt idx="0">
                  <c:v>Plaintext</c:v>
                </c:pt>
                <c:pt idx="1">
                  <c:v>JSON</c:v>
                </c:pt>
                <c:pt idx="2">
                  <c:v>Fortunes (data access)</c:v>
                </c:pt>
              </c:strCache>
            </c:strRef>
          </c:cat>
          <c:val>
            <c:numRef>
              <c:f>Sheet2!$C$2:$C$4</c:f>
              <c:numCache>
                <c:formatCode>_(* #,##0_);_(* \(#,##0\);_(* "-"??_);_(@_)</c:formatCode>
                <c:ptCount val="3"/>
                <c:pt idx="0">
                  <c:v>2900000</c:v>
                </c:pt>
                <c:pt idx="1">
                  <c:v>662000</c:v>
                </c:pt>
                <c:pt idx="2">
                  <c:v>216000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FF9-4989-A3A8-5EE7E6958F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63012408"/>
        <c:axId val="863012736"/>
      </c:barChart>
      <c:catAx>
        <c:axId val="863012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3012736"/>
        <c:crosses val="autoZero"/>
        <c:auto val="1"/>
        <c:lblAlgn val="ctr"/>
        <c:lblOffset val="100"/>
        <c:noMultiLvlLbl val="0"/>
      </c:catAx>
      <c:valAx>
        <c:axId val="863012736"/>
        <c:scaling>
          <c:orientation val="minMax"/>
          <c:max val="300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3012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38622-0837-4E9E-A16C-0B0206CE676E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E778D-2A57-4226-B72B-26EA3CA6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50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ANIMATED SLIDE – shows progression of entire .NET platform into .NET Core specific workloads. </a:t>
            </a:r>
          </a:p>
          <a:p>
            <a:endParaRPr lang="en-US"/>
          </a:p>
          <a:p>
            <a:r>
              <a:rPr lang="en-US"/>
              <a:t>.NET Core is our cross-platform, open source implementation of .NET and is perfectly suited for requirements of cloud-native, cross-platform services. We’ve made significant investments in the core performance as well as the web stack so that you can easily take advantage of cloud patterns and scale.  </a:t>
            </a:r>
          </a:p>
          <a:p>
            <a:endParaRPr lang="en-US"/>
          </a:p>
          <a:p>
            <a:r>
              <a:rPr lang="en-US"/>
              <a:t>.NET Core 3 will expand on the supported workloads to include IoT, AI and Windows Desktop.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29E9FC-B671-424D-AD31-3E8C5FC948F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66829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Scott to intro Mads. Mads to intro Miguel. Miguel intro Scott &amp; Mads back on stage for farewell and enjoy the show!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309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Scott to intro Mads. Mads to intro Miguel. Miguel intro Scott &amp; Mads back on stage for farewell and enjoy the show!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2928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Scott to intro Mads. Mads to intro Miguel. Miguel intro Scott &amp; Mads back on stage for farewell and enjoy the show!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9461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Scott to intro Mads. Mads to intro Miguel. Miguel intro Scott &amp; Mads back on stage for farewell and enjoy the show!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126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Scott to intro Mads. Mads to intro Miguel. Miguel intro Scott &amp; Mads back on stage for farewell and enjoy the show!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938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Scott to intro Mads. Mads to intro Miguel. Miguel intro Scott &amp; Mads back on stage for farewell and enjoy the show!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8553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0E1954-42E9-4D15-8745-9DC5690640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774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Scott to intro Mads. Mads to intro Miguel. Miguel intro Scott &amp; Mads back on stage for farewell and enjoy the show!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463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Scott to intro Mads. Mads to intro Miguel. Miguel intro Scott &amp; Mads back on stage for farewell and enjoy the show!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85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87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Scott to intro Mads. Mads to intro Miguel. Miguel intro Scott &amp; Mads back on stage for farewell and enjoy the show!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575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22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/>
              <a:t>You can build anything with .NET.  We’ve made significant investments in .NET over the years as well as unifying the ecosystem to support building literally anything.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AE778D-2A57-4226-B72B-26EA3CA6013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2030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FAE85-20FE-844F-9354-E6E61F84E3F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82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Call out the incredible performance increase in the REAL WORLD data access scenario.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295">
              <a:defRPr/>
            </a:pPr>
            <a:fld id="{CC8195A8-0CC9-4EC5-84EE-12317B82121E}" type="slidenum">
              <a:rPr lang="en-US" sz="1200">
                <a:solidFill>
                  <a:prstClr val="black"/>
                </a:solidFill>
                <a:latin typeface="Calibri" panose="020F0502020204030204"/>
              </a:rPr>
              <a:pPr defTabSz="914295">
                <a:defRPr/>
              </a:pPr>
              <a:t>6</a:t>
            </a:fld>
            <a:endParaRPr lang="en-US" sz="120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600358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0E1954-42E9-4D15-8745-9DC5690640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54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FAE85-20FE-844F-9354-E6E61F84E3F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00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0E1954-42E9-4D15-8745-9DC5690640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54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281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4.sv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emf"/><Relationship Id="rId5" Type="http://schemas.openxmlformats.org/officeDocument/2006/relationships/image" Target="../media/image6.svg"/><Relationship Id="rId10" Type="http://schemas.openxmlformats.org/officeDocument/2006/relationships/image" Target="../media/image10.sv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3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2.sv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3.sv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13.sv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0A4477-3871-4DF2-9A11-758395CBB3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093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DE476F8-3202-455E-A5A9-12A7BD05A45E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E253B176-78F6-4B3B-BFA1-2D5A8310F44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360A974D-3BFC-4EF7-9851-AC064B247D0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6715219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3C1D21A-13FA-4921-8587-2676E9000AD2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1B6611E8-3581-489B-99BB-A28D107049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863807A5-741F-4EF9-ADF0-D6CF1F16FCF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34129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 userDrawn="1"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E68560B-FABA-46FC-9E46-CDAB6A110710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E1FEB46C-624E-4AAB-9EB9-FCE899FE26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2CA957AC-BF71-4947-B985-BA3A07E7D5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964827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B4BD62E-DE50-443B-986C-2AABE50DB8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8BD419A9-3976-4DF8-9145-60230B9FFB3C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141958B7-CE9C-4B67-A849-E0B8FF21C0C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D8E01EE3-1E92-417E-AC90-C15DFEF61D4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8960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BACD64E-7B30-4BDF-ABF7-F803B1083F61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95DFAE61-01F8-4FDA-AD83-AEB7CFE0EAA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9DC82A8E-25BA-42E9-A135-BF4F0C9994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6334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92C0DE0-809E-480D-A302-52199EA4E01D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8F8F7AFC-92D9-46BF-8A25-AD8402D00C3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0C0E3486-C341-499D-90C0-6A68CEE94F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041002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455166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lumn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 noChangeAspect="1"/>
          </p:cNvSpPr>
          <p:nvPr>
            <p:ph type="title"/>
          </p:nvPr>
        </p:nvSpPr>
        <p:spPr>
          <a:xfrm>
            <a:off x="304800" y="358227"/>
            <a:ext cx="11582400" cy="889000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5867">
                <a:solidFill>
                  <a:schemeClr val="tx2"/>
                </a:solidFill>
                <a:latin typeface="Segoe UI Light"/>
                <a:cs typeface="Segoe UI 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304261"/>
            <a:ext cx="11582400" cy="4768519"/>
          </a:xfrm>
          <a:prstGeom prst="rect">
            <a:avLst/>
          </a:prstGeom>
        </p:spPr>
        <p:txBody>
          <a:bodyPr lIns="0" tIns="0" rIns="0" bIns="0"/>
          <a:lstStyle>
            <a:lvl1pPr marL="243834" indent="-243834">
              <a:lnSpc>
                <a:spcPct val="100000"/>
              </a:lnSpc>
              <a:spcBef>
                <a:spcPts val="667"/>
              </a:spcBef>
              <a:buFont typeface="Arial" charset="0"/>
              <a:buChar char="•"/>
              <a:defRPr sz="3200" baseline="0">
                <a:solidFill>
                  <a:schemeClr val="tx1"/>
                </a:solidFill>
                <a:latin typeface="Segoe UI Light"/>
                <a:cs typeface="Segoe UI Light"/>
              </a:defRPr>
            </a:lvl1pPr>
            <a:lvl2pPr marL="609585" indent="-243834">
              <a:lnSpc>
                <a:spcPct val="10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933">
                <a:solidFill>
                  <a:schemeClr val="tx1"/>
                </a:solidFill>
                <a:latin typeface="Segoe UI Light"/>
                <a:cs typeface="Segoe UI Light"/>
              </a:defRPr>
            </a:lvl2pPr>
            <a:lvl3pPr marL="914377" indent="-243834">
              <a:lnSpc>
                <a:spcPct val="100000"/>
              </a:lnSpc>
              <a:spcBef>
                <a:spcPts val="667"/>
              </a:spcBef>
              <a:buFont typeface="Arial"/>
              <a:buChar char="•"/>
              <a:defRPr sz="2667">
                <a:solidFill>
                  <a:schemeClr val="tx1"/>
                </a:solidFill>
                <a:latin typeface="Segoe UI Light"/>
                <a:cs typeface="Segoe UI Light"/>
              </a:defRPr>
            </a:lvl3pPr>
            <a:lvl4pPr marL="1219170" marR="0" indent="-243834" algn="l" defTabSz="1219170" rtl="0" eaLnBrk="1" fontAlgn="auto" latinLnBrk="0" hangingPunct="1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baseline="0">
                <a:solidFill>
                  <a:schemeClr val="tx1"/>
                </a:solidFill>
                <a:latin typeface="Segoe UI Light"/>
                <a:cs typeface="Segoe UI Light"/>
              </a:defRPr>
            </a:lvl4pPr>
            <a:lvl5pPr marL="2072588" indent="243834">
              <a:spcBef>
                <a:spcPts val="1333"/>
              </a:spcBef>
              <a:buFont typeface="Arial"/>
              <a:buChar char="•"/>
              <a:tabLst>
                <a:tab pos="2135664" algn="l"/>
              </a:tabLst>
              <a:defRPr sz="2667" baseline="0">
                <a:solidFill>
                  <a:schemeClr val="bg1"/>
                </a:solidFill>
                <a:latin typeface="Segoe UI Light"/>
                <a:cs typeface="Segoe UI Light"/>
              </a:defRPr>
            </a:lvl5pPr>
          </a:lstStyle>
          <a:p>
            <a:pPr lvl="0"/>
            <a:r>
              <a:rPr lang="en-US"/>
              <a:t>Bullet first level</a:t>
            </a:r>
          </a:p>
          <a:p>
            <a:pPr lvl="1"/>
            <a:r>
              <a:rPr lang="en-US"/>
              <a:t>Bullet second level</a:t>
            </a:r>
          </a:p>
          <a:p>
            <a:pPr lvl="2"/>
            <a:r>
              <a:rPr lang="en-US"/>
              <a:t>Bullet third level</a:t>
            </a:r>
          </a:p>
          <a:p>
            <a:pPr lvl="3"/>
            <a:r>
              <a:rPr lang="en-US"/>
              <a:t>Bullet fourth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297677" y="6379834"/>
            <a:ext cx="1395659" cy="1642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1067">
                <a:solidFill>
                  <a:schemeClr val="bg1"/>
                </a:solidFill>
                <a:latin typeface="Segoe UI"/>
                <a:cs typeface="Segoe UI"/>
              </a:rPr>
              <a:t>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80976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53777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4396319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307585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279FFEB9-2BE6-4DB6-8DCA-DBA500633B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E39216E-F59B-4BC9-B7CE-10A9447E205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0414B93-1C7A-463B-94D3-C75120E48B38}"/>
              </a:ext>
            </a:extLst>
          </p:cNvPr>
          <p:cNvSpPr/>
          <p:nvPr userDrawn="1"/>
        </p:nvSpPr>
        <p:spPr bwMode="auto">
          <a:xfrm>
            <a:off x="11430" y="1758462"/>
            <a:ext cx="12192000" cy="344658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EDE7E98-2515-4CF5-A7F5-85F9915B5AC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49183" y="3714094"/>
            <a:ext cx="2168764" cy="231742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6" y="1925787"/>
            <a:ext cx="11062699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21145"/>
            <a:ext cx="9860611" cy="116586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7419D4D3-1264-4226-98C4-F3F8AF090AD0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58000" y="5497520"/>
            <a:ext cx="3213197" cy="38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996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5026E39-F3F6-4370-872F-DB51A116C464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373B7F5B-B5C7-4AE8-962E-C131CC184BD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0B0B979A-F2FE-4510-B2F2-A29CF887A54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2660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F8A6C2C-5B06-40D9-A918-8F0304E8B4DB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FB5C1E37-7655-4446-9EBC-E01AE514F3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2F54BCBA-F990-40A0-A9AC-91C9518E84E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7097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BC7B2AD-8F10-45F8-AFF0-5A1C54B5FBBD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E1CC39A0-ED90-447F-98FD-02E1C4E501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E36217F5-D827-449B-A9FE-684F2E9AE87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363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E0A57BE-82BA-4DCD-B0B6-AC816A5C5D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0EF4A5C-345F-488C-AC5E-0AF3B8376036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467257-5022-4D1F-B0B2-9C7A91288EE4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100EE183-EAAD-43DD-9F1B-6BE5EB5F2F0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61179E32-2390-48A8-BF0B-A73B1A50C2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9995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550BA1-B17C-488A-B13B-EAE642576B33}"/>
              </a:ext>
            </a:extLst>
          </p:cNvPr>
          <p:cNvGrpSpPr/>
          <p:nvPr userDrawn="1"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  <p:pic>
        <p:nvPicPr>
          <p:cNvPr id="3" name="Graphic 2">
            <a:extLst>
              <a:ext uri="{FF2B5EF4-FFF2-40B4-BE49-F238E27FC236}">
                <a16:creationId xmlns:a16="http://schemas.microsoft.com/office/drawing/2014/main" id="{01202919-2AB2-4208-B4CC-1AAF68D6BF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9AD06D6-106C-48C4-943A-D2AFED171FBC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E39DB406-299D-4968-BFC9-8479320EA0F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9020996D-F71B-4312-BFAE-07E65110E9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30453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344B1990-E922-475D-BDA2-9E23A047A1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 userDrawn="1"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950C65B-AB13-425C-AFDF-B08BBA7C2EBF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52D4ADF9-6D79-44BD-B222-1A57417D81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F1AE039C-CBC2-474F-BD4C-C8A097EEDE1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7321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DB17AC7-3DDB-445B-B12E-13742A848B61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B4C2BFBE-1ECD-4658-85A9-BDBB31E01D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5848A207-00F8-4421-AE71-CD44A954263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296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00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2" r:id="rId6"/>
    <p:sldLayoutId id="2147483723" r:id="rId7"/>
    <p:sldLayoutId id="2147483725" r:id="rId8"/>
    <p:sldLayoutId id="2147483711" r:id="rId9"/>
    <p:sldLayoutId id="2147483714" r:id="rId10"/>
    <p:sldLayoutId id="2147483752" r:id="rId11"/>
    <p:sldLayoutId id="2147483753" r:id="rId12"/>
    <p:sldLayoutId id="2147483728" r:id="rId13"/>
    <p:sldLayoutId id="2147483726" r:id="rId14"/>
    <p:sldLayoutId id="2147483754" r:id="rId15"/>
    <p:sldLayoutId id="2147483755" r:id="rId16"/>
    <p:sldLayoutId id="2147483756" r:id="rId17"/>
    <p:sldLayoutId id="2147483757" r:id="rId18"/>
    <p:sldLayoutId id="2147483758" r:id="rId19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0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238858/magical-unicorn-silhouette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www.techempower.com/benchmarks/#section=data-r16&amp;hw=ph&amp;test=fortune&amp;a=2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626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0AB03-774F-4470-9F4E-930625ABB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/>
              <a:t>.NET Core 2.2 Major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550C5-E8D9-4749-91EC-5DF6703C92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8655" y="1678254"/>
            <a:ext cx="3727735" cy="1856727"/>
          </a:xfrm>
          <a:ln>
            <a:solidFill>
              <a:schemeClr val="accent1"/>
            </a:solidFill>
          </a:ln>
        </p:spPr>
        <p:txBody>
          <a:bodyPr/>
          <a:lstStyle/>
          <a:p>
            <a:pPr lvl="1"/>
            <a:endParaRPr lang="en-US"/>
          </a:p>
          <a:p>
            <a:pPr lvl="1"/>
            <a:endParaRPr lang="en-US"/>
          </a:p>
          <a:p>
            <a:r>
              <a:rPr lang="en-US" sz="2000">
                <a:latin typeface="+mn-lt"/>
              </a:rPr>
              <a:t>Multi-tier JIT compilation </a:t>
            </a:r>
          </a:p>
          <a:p>
            <a:r>
              <a:rPr lang="en-US" sz="2000">
                <a:latin typeface="+mn-lt"/>
              </a:rPr>
              <a:t>SQL Connection token auth</a:t>
            </a:r>
          </a:p>
          <a:p>
            <a:endParaRPr lang="en-US" sz="160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EE632B5-EC5D-4950-B1EA-B45AEE490FC2}"/>
              </a:ext>
            </a:extLst>
          </p:cNvPr>
          <p:cNvSpPr txBox="1">
            <a:spLocks/>
          </p:cNvSpPr>
          <p:nvPr/>
        </p:nvSpPr>
        <p:spPr>
          <a:xfrm>
            <a:off x="4110091" y="1672489"/>
            <a:ext cx="3762162" cy="343478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/>
          </a:p>
          <a:p>
            <a:pPr lvl="1"/>
            <a:endParaRPr lang="en-US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000">
                <a:latin typeface="+mn-lt"/>
              </a:rPr>
              <a:t>Cosmos DB provider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000">
                <a:latin typeface="+mn-lt"/>
              </a:rPr>
              <a:t>Spatial extensions for SQL Server and SQLite providers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000">
                <a:latin typeface="+mn-lt"/>
              </a:rPr>
              <a:t>Reverse engineering of database views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000">
                <a:latin typeface="+mn-lt"/>
              </a:rPr>
              <a:t>Collections of owned entities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000">
                <a:latin typeface="+mn-lt"/>
              </a:rPr>
              <a:t>Query tagging</a:t>
            </a:r>
            <a:r>
              <a:rPr lang="en-US" sz="2000">
                <a:highlight>
                  <a:srgbClr val="FFFF00"/>
                </a:highlight>
                <a:latin typeface="+mn-lt"/>
              </a:rPr>
              <a:t> </a:t>
            </a:r>
          </a:p>
          <a:p>
            <a:pPr lvl="0"/>
            <a:endParaRPr lang="en-US" sz="200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7585CAE-F761-43FA-9D57-F581FC8CE541}"/>
              </a:ext>
            </a:extLst>
          </p:cNvPr>
          <p:cNvSpPr txBox="1">
            <a:spLocks/>
          </p:cNvSpPr>
          <p:nvPr/>
        </p:nvSpPr>
        <p:spPr>
          <a:xfrm>
            <a:off x="8028476" y="1691477"/>
            <a:ext cx="3710522" cy="4210383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/>
          </a:p>
          <a:p>
            <a:pPr lvl="1">
              <a:buFont typeface="Arial" panose="020B0604020202020204" pitchFamily="34" charset="0"/>
              <a:buChar char="•"/>
            </a:pP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Template updates: Bootstrap 4, Angular 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Web API improvements, including API security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HTTP/2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IIS in-process hosting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Health checks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Endpoint routing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err="1"/>
              <a:t>SignalR</a:t>
            </a:r>
            <a:r>
              <a:rPr lang="en-US" sz="2000"/>
              <a:t> Java client</a:t>
            </a:r>
          </a:p>
          <a:p>
            <a:pPr marL="0" indent="0">
              <a:buNone/>
            </a:pPr>
            <a:endParaRPr lang="en-US" sz="1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BFD902-68A5-448B-BD1C-C4449C8D6F6F}"/>
              </a:ext>
            </a:extLst>
          </p:cNvPr>
          <p:cNvSpPr/>
          <p:nvPr/>
        </p:nvSpPr>
        <p:spPr bwMode="auto">
          <a:xfrm>
            <a:off x="4110089" y="1678411"/>
            <a:ext cx="3762163" cy="553998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EF Core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AC8920-E924-47AF-AE4F-6B9E14C8FC4B}"/>
              </a:ext>
            </a:extLst>
          </p:cNvPr>
          <p:cNvSpPr/>
          <p:nvPr/>
        </p:nvSpPr>
        <p:spPr bwMode="auto">
          <a:xfrm>
            <a:off x="8032283" y="1677311"/>
            <a:ext cx="3706715" cy="553998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ASP.NET Core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3FD744-BD48-40DC-8805-417D4667E553}"/>
              </a:ext>
            </a:extLst>
          </p:cNvPr>
          <p:cNvSpPr/>
          <p:nvPr/>
        </p:nvSpPr>
        <p:spPr bwMode="auto">
          <a:xfrm>
            <a:off x="222324" y="1677311"/>
            <a:ext cx="3727735" cy="55399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.NET Core</a:t>
            </a:r>
          </a:p>
        </p:txBody>
      </p:sp>
    </p:spTree>
    <p:extLst>
      <p:ext uri="{BB962C8B-B14F-4D97-AF65-F5344CB8AC3E}">
        <p14:creationId xmlns:p14="http://schemas.microsoft.com/office/powerpoint/2010/main" val="245313808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.NET Core 3 Update</a:t>
            </a:r>
          </a:p>
        </p:txBody>
      </p:sp>
    </p:spTree>
    <p:extLst>
      <p:ext uri="{BB962C8B-B14F-4D97-AF65-F5344CB8AC3E}">
        <p14:creationId xmlns:p14="http://schemas.microsoft.com/office/powerpoint/2010/main" val="355481777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1"/>
          <p:cNvSpPr txBox="1">
            <a:spLocks/>
          </p:cNvSpPr>
          <p:nvPr/>
        </p:nvSpPr>
        <p:spPr>
          <a:xfrm>
            <a:off x="459030" y="56350"/>
            <a:ext cx="10551559" cy="1097205"/>
          </a:xfrm>
          <a:prstGeom prst="rect">
            <a:avLst/>
          </a:prstGeom>
        </p:spPr>
        <p:txBody>
          <a:bodyPr lIns="146095" tIns="9131" rIns="146095" bIns="9131" anchor="b" anchorCtr="0"/>
          <a:lstStyle>
            <a:lvl1pPr marL="0" indent="0" algn="l" defTabSz="914367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lang="en-US" sz="6000" b="0" kern="1200" cap="none" spc="-100" baseline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1305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300" b="0" i="0" u="none" strike="noStrike" kern="1200" cap="none" spc="-100" normalizeH="0" baseline="0" noProof="0">
                <a:ln w="3175"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.NET Core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4F4E84C-B245-45CD-B9D5-79D7F62F5ACF}"/>
              </a:ext>
            </a:extLst>
          </p:cNvPr>
          <p:cNvGrpSpPr/>
          <p:nvPr/>
        </p:nvGrpSpPr>
        <p:grpSpPr>
          <a:xfrm>
            <a:off x="8009616" y="1710871"/>
            <a:ext cx="1250398" cy="2075963"/>
            <a:chOff x="524899" y="1683299"/>
            <a:chExt cx="1250398" cy="2075963"/>
          </a:xfrm>
          <a:solidFill>
            <a:srgbClr val="002060"/>
          </a:solidFill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9127A41-E757-41D2-AC23-C49A4429BD0C}"/>
                </a:ext>
              </a:extLst>
            </p:cNvPr>
            <p:cNvSpPr/>
            <p:nvPr/>
          </p:nvSpPr>
          <p:spPr bwMode="auto">
            <a:xfrm>
              <a:off x="524899" y="1683299"/>
              <a:ext cx="1250398" cy="2075963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46B3D685-3D37-4F7B-9D28-1BFD3FD201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497" y="1756122"/>
              <a:ext cx="779562" cy="849589"/>
            </a:xfrm>
            <a:prstGeom prst="rect">
              <a:avLst/>
            </a:prstGeom>
            <a:grpFill/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FDEB3EB-E995-4786-9E17-EC1290892340}"/>
                </a:ext>
              </a:extLst>
            </p:cNvPr>
            <p:cNvSpPr txBox="1"/>
            <p:nvPr/>
          </p:nvSpPr>
          <p:spPr>
            <a:xfrm>
              <a:off x="529712" y="2677499"/>
              <a:ext cx="1208517" cy="180049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+mn-cs"/>
                </a:rPr>
                <a:t>DESKTOP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C2421A3-7ECA-4C10-A9B5-8D45C8FB3114}"/>
              </a:ext>
            </a:extLst>
          </p:cNvPr>
          <p:cNvGrpSpPr/>
          <p:nvPr/>
        </p:nvGrpSpPr>
        <p:grpSpPr>
          <a:xfrm>
            <a:off x="532527" y="1682702"/>
            <a:ext cx="2504119" cy="2075963"/>
            <a:chOff x="1771192" y="1683299"/>
            <a:chExt cx="2504119" cy="207596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E0F1726-3D94-49FB-A854-78E7F7B85312}"/>
                </a:ext>
              </a:extLst>
            </p:cNvPr>
            <p:cNvGrpSpPr/>
            <p:nvPr/>
          </p:nvGrpSpPr>
          <p:grpSpPr>
            <a:xfrm>
              <a:off x="1771192" y="1683300"/>
              <a:ext cx="1252060" cy="2075962"/>
              <a:chOff x="1771192" y="1683300"/>
              <a:chExt cx="1252060" cy="2075962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2424025-AB22-4920-AB51-90D9719CBBEF}"/>
                  </a:ext>
                </a:extLst>
              </p:cNvPr>
              <p:cNvSpPr/>
              <p:nvPr/>
            </p:nvSpPr>
            <p:spPr bwMode="auto">
              <a:xfrm>
                <a:off x="1772854" y="1683300"/>
                <a:ext cx="1250398" cy="2075962"/>
              </a:xfrm>
              <a:prstGeom prst="rect">
                <a:avLst/>
              </a:prstGeom>
              <a:solidFill>
                <a:srgbClr val="FFB9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95C7F725-8B32-4B07-B1B0-690B0B8B33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28189" y="1748888"/>
                <a:ext cx="728049" cy="849589"/>
              </a:xfrm>
              <a:prstGeom prst="rect">
                <a:avLst/>
              </a:prstGeom>
            </p:spPr>
          </p:pic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C0F005B-7C18-4BC0-95DF-7EA9D78FAB6A}"/>
                  </a:ext>
                </a:extLst>
              </p:cNvPr>
              <p:cNvSpPr txBox="1"/>
              <p:nvPr/>
            </p:nvSpPr>
            <p:spPr>
              <a:xfrm>
                <a:off x="1771192" y="2677499"/>
                <a:ext cx="1251270" cy="1439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+mn-cs"/>
                  </a:rPr>
                  <a:t>WEB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7B128606-EBDB-4826-864D-6690636AC489}"/>
                </a:ext>
              </a:extLst>
            </p:cNvPr>
            <p:cNvGrpSpPr/>
            <p:nvPr/>
          </p:nvGrpSpPr>
          <p:grpSpPr>
            <a:xfrm>
              <a:off x="3016777" y="1683299"/>
              <a:ext cx="1258534" cy="2075961"/>
              <a:chOff x="3654584" y="1899136"/>
              <a:chExt cx="1675508" cy="2597404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F351FA05-F073-42A3-9597-3ED7276ACA1B}"/>
                  </a:ext>
                </a:extLst>
              </p:cNvPr>
              <p:cNvSpPr/>
              <p:nvPr/>
            </p:nvSpPr>
            <p:spPr bwMode="auto">
              <a:xfrm>
                <a:off x="3665416" y="1899136"/>
                <a:ext cx="1664676" cy="2597404"/>
              </a:xfrm>
              <a:prstGeom prst="rect">
                <a:avLst/>
              </a:prstGeom>
              <a:solidFill>
                <a:srgbClr val="00BCF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id="{31ABE907-3006-43DA-A252-A6B6DB8791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94590" y="1990253"/>
                <a:ext cx="1003554" cy="1062990"/>
              </a:xfrm>
              <a:prstGeom prst="rect">
                <a:avLst/>
              </a:prstGeom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52D608E-26F1-4E68-AF04-ACE288F34F7F}"/>
                  </a:ext>
                </a:extLst>
              </p:cNvPr>
              <p:cNvSpPr txBox="1"/>
              <p:nvPr/>
            </p:nvSpPr>
            <p:spPr>
              <a:xfrm>
                <a:off x="3654584" y="3143061"/>
                <a:ext cx="1665837" cy="1800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+mn-cs"/>
                  </a:rPr>
                  <a:t>CLOUD</a:t>
                </a:r>
              </a:p>
            </p:txBody>
          </p:sp>
        </p:grp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EFC3F82-E26C-48C7-8424-60B49E82C087}"/>
              </a:ext>
            </a:extLst>
          </p:cNvPr>
          <p:cNvGrpSpPr/>
          <p:nvPr/>
        </p:nvGrpSpPr>
        <p:grpSpPr>
          <a:xfrm>
            <a:off x="9237670" y="1683299"/>
            <a:ext cx="1277956" cy="2075960"/>
            <a:chOff x="8620412" y="1899137"/>
            <a:chExt cx="1701365" cy="2580344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2134DFA-2275-4AB9-9C7C-F265698D5843}"/>
                </a:ext>
              </a:extLst>
            </p:cNvPr>
            <p:cNvSpPr/>
            <p:nvPr/>
          </p:nvSpPr>
          <p:spPr bwMode="auto">
            <a:xfrm>
              <a:off x="8657100" y="1899137"/>
              <a:ext cx="1664677" cy="2580344"/>
            </a:xfrm>
            <a:prstGeom prst="rect">
              <a:avLst/>
            </a:prstGeom>
            <a:solidFill>
              <a:srgbClr val="00829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7FFBA21D-5326-44A7-9597-182A4A482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6689" y="1981200"/>
              <a:ext cx="907542" cy="1062990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FFF4118-D3AD-4CCA-8319-59F3301D83C4}"/>
                </a:ext>
              </a:extLst>
            </p:cNvPr>
            <p:cNvSpPr txBox="1"/>
            <p:nvPr/>
          </p:nvSpPr>
          <p:spPr>
            <a:xfrm>
              <a:off x="8620412" y="3143061"/>
              <a:ext cx="1665837" cy="1800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+mn-cs"/>
                </a:rPr>
                <a:t>IoT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3BB3713-1207-47CB-A30D-53D0C0CF436D}"/>
              </a:ext>
            </a:extLst>
          </p:cNvPr>
          <p:cNvGrpSpPr/>
          <p:nvPr/>
        </p:nvGrpSpPr>
        <p:grpSpPr>
          <a:xfrm>
            <a:off x="10520087" y="1683299"/>
            <a:ext cx="1250398" cy="2075960"/>
            <a:chOff x="10320997" y="1899137"/>
            <a:chExt cx="1664677" cy="2597403"/>
          </a:xfrm>
          <a:solidFill>
            <a:srgbClr val="FF0000"/>
          </a:solidFill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90206C7-D520-496A-963B-AB65988E8E97}"/>
                </a:ext>
              </a:extLst>
            </p:cNvPr>
            <p:cNvSpPr/>
            <p:nvPr/>
          </p:nvSpPr>
          <p:spPr bwMode="auto">
            <a:xfrm>
              <a:off x="10320997" y="1899137"/>
              <a:ext cx="1664677" cy="2597403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A629F6F8-5019-4069-B04C-848BE1F86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0773" y="1981200"/>
              <a:ext cx="934974" cy="1062990"/>
            </a:xfrm>
            <a:prstGeom prst="rect">
              <a:avLst/>
            </a:prstGeom>
            <a:grpFill/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80846B0-655B-44B6-8B0B-150F1193F8A9}"/>
                </a:ext>
              </a:extLst>
            </p:cNvPr>
            <p:cNvSpPr txBox="1"/>
            <p:nvPr/>
          </p:nvSpPr>
          <p:spPr>
            <a:xfrm>
              <a:off x="10349321" y="3143062"/>
              <a:ext cx="1592204" cy="225274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+mn-cs"/>
                </a:rPr>
                <a:t>AI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EE0F69E-D392-46E2-A9D5-2C92CEA26469}"/>
              </a:ext>
            </a:extLst>
          </p:cNvPr>
          <p:cNvGrpSpPr/>
          <p:nvPr/>
        </p:nvGrpSpPr>
        <p:grpSpPr>
          <a:xfrm>
            <a:off x="524899" y="3759259"/>
            <a:ext cx="8734361" cy="2495656"/>
            <a:chOff x="474923" y="2957811"/>
            <a:chExt cx="9253607" cy="3077297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2768E2C-7B19-4972-B24F-376D4C496B77}"/>
                </a:ext>
              </a:extLst>
            </p:cNvPr>
            <p:cNvSpPr txBox="1"/>
            <p:nvPr/>
          </p:nvSpPr>
          <p:spPr>
            <a:xfrm>
              <a:off x="474923" y="2957811"/>
              <a:ext cx="9253607" cy="307729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lIns="239012" tIns="191209" rIns="239012" bIns="191209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2000" kern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marL="0" marR="0" lvl="0" indent="0" algn="ctr" defTabSz="91402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33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 Semibold" panose="020B0702040204020203" pitchFamily="34" charset="0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938539F-DDDA-4183-87BF-0526D5D21645}"/>
                </a:ext>
              </a:extLst>
            </p:cNvPr>
            <p:cNvSpPr txBox="1"/>
            <p:nvPr/>
          </p:nvSpPr>
          <p:spPr>
            <a:xfrm>
              <a:off x="3762304" y="5408884"/>
              <a:ext cx="2688627" cy="382081"/>
            </a:xfrm>
            <a:prstGeom prst="rect">
              <a:avLst/>
            </a:prstGeom>
            <a:solidFill>
              <a:srgbClr val="D2D2D2"/>
            </a:solidFill>
          </p:spPr>
          <p:txBody>
            <a:bodyPr wrap="square" lIns="239012" tIns="191209" rIns="239012" bIns="191209" rtlCol="0" anchor="ctr">
              <a:noAutofit/>
            </a:bodyPr>
            <a:lstStyle/>
            <a:p>
              <a:pPr marL="0" marR="0" lvl="0" indent="0" algn="ctr" defTabSz="89602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33" b="1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804">
                        <a:srgbClr val="505050"/>
                      </a:gs>
                      <a:gs pos="26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"/>
                  <a:ea typeface="+mn-ea"/>
                  <a:cs typeface="Segoe UI Semilight" panose="020B0402040204020203" pitchFamily="34" charset="0"/>
                </a:rPr>
                <a:t>COMPILERS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4ECBC503-3A76-45BA-9A6D-A333E382EF0C}"/>
                </a:ext>
              </a:extLst>
            </p:cNvPr>
            <p:cNvSpPr txBox="1"/>
            <p:nvPr/>
          </p:nvSpPr>
          <p:spPr>
            <a:xfrm>
              <a:off x="6759530" y="5408884"/>
              <a:ext cx="2626177" cy="382081"/>
            </a:xfrm>
            <a:prstGeom prst="rect">
              <a:avLst/>
            </a:prstGeom>
            <a:solidFill>
              <a:srgbClr val="D2D2D2"/>
            </a:solidFill>
          </p:spPr>
          <p:txBody>
            <a:bodyPr wrap="square" lIns="239012" tIns="191209" rIns="239012" bIns="191209" rtlCol="0" anchor="ctr">
              <a:noAutofit/>
            </a:bodyPr>
            <a:lstStyle/>
            <a:p>
              <a:pPr marL="0" marR="0" lvl="0" indent="0" algn="ctr" defTabSz="89602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33" b="1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804">
                        <a:srgbClr val="505050"/>
                      </a:gs>
                      <a:gs pos="26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"/>
                  <a:ea typeface="+mn-ea"/>
                  <a:cs typeface="Segoe UI Semilight" panose="020B0402040204020203" pitchFamily="34" charset="0"/>
                </a:rPr>
                <a:t>LANGUAGES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A3561CBE-8A8A-4CF2-9004-41871D7D0E6F}"/>
                </a:ext>
              </a:extLst>
            </p:cNvPr>
            <p:cNvSpPr txBox="1"/>
            <p:nvPr/>
          </p:nvSpPr>
          <p:spPr>
            <a:xfrm>
              <a:off x="819096" y="5408885"/>
              <a:ext cx="2634609" cy="394116"/>
            </a:xfrm>
            <a:prstGeom prst="rect">
              <a:avLst/>
            </a:prstGeom>
            <a:solidFill>
              <a:srgbClr val="D2D2D2"/>
            </a:solidFill>
          </p:spPr>
          <p:txBody>
            <a:bodyPr wrap="square" lIns="239012" tIns="191209" rIns="239012" bIns="191209" rtlCol="0" anchor="ctr">
              <a:noAutofit/>
            </a:bodyPr>
            <a:lstStyle/>
            <a:p>
              <a:pPr marL="0" marR="0" lvl="0" indent="0" algn="ctr" defTabSz="89602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33" b="1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804">
                        <a:srgbClr val="505050"/>
                      </a:gs>
                      <a:gs pos="26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"/>
                  <a:ea typeface="+mn-ea"/>
                  <a:cs typeface="Segoe UI Semilight" panose="020B0402040204020203" pitchFamily="34" charset="0"/>
                </a:rPr>
                <a:t>RUNTIME COMPONENTS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277CB0A4-0F05-466C-A74E-540890CB27D3}"/>
                </a:ext>
              </a:extLst>
            </p:cNvPr>
            <p:cNvSpPr txBox="1"/>
            <p:nvPr/>
          </p:nvSpPr>
          <p:spPr>
            <a:xfrm>
              <a:off x="525249" y="3561539"/>
              <a:ext cx="9162736" cy="1149498"/>
            </a:xfrm>
            <a:prstGeom prst="rect">
              <a:avLst/>
            </a:prstGeom>
            <a:solidFill>
              <a:srgbClr val="000000">
                <a:alpha val="10196"/>
              </a:srgbClr>
            </a:solidFill>
          </p:spPr>
          <p:txBody>
            <a:bodyPr wrap="square" lIns="239012" tIns="191209" rIns="239012" bIns="191209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b="1" kern="0">
                  <a:gradFill>
                    <a:gsLst>
                      <a:gs pos="2804">
                        <a:srgbClr val="505050"/>
                      </a:gs>
                      <a:gs pos="26000">
                        <a:srgbClr val="505050"/>
                      </a:gs>
                    </a:gsLst>
                    <a:lin ang="5400000" scaled="1"/>
                  </a:gradFill>
                  <a:cs typeface="Segoe UI Semilight" panose="020B0402040204020203" pitchFamily="34" charset="0"/>
                </a:defRPr>
              </a:lvl1pPr>
            </a:lstStyle>
            <a:p>
              <a:pPr marL="0" marR="0" lvl="0" indent="0" algn="ctr" defTabSz="91402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33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LIBRARIES</a:t>
              </a:r>
              <a:endParaRPr kumimoji="0" lang="en-US" sz="1067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45A69D42-C769-429F-833C-FEBE0B0A9C6C}"/>
                </a:ext>
              </a:extLst>
            </p:cNvPr>
            <p:cNvSpPr/>
            <p:nvPr/>
          </p:nvSpPr>
          <p:spPr>
            <a:xfrm>
              <a:off x="549899" y="4949462"/>
              <a:ext cx="9162736" cy="3956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38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33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INFRASTRUCTURE</a:t>
              </a:r>
              <a:endParaRPr kumimoji="0" lang="en-US" sz="1733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endParaRPr>
            </a:p>
          </p:txBody>
        </p:sp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A59CCAF3-D916-40E9-9076-09DC5F61C3F4}"/>
              </a:ext>
            </a:extLst>
          </p:cNvPr>
          <p:cNvSpPr/>
          <p:nvPr/>
        </p:nvSpPr>
        <p:spPr>
          <a:xfrm>
            <a:off x="592516" y="3844449"/>
            <a:ext cx="8679822" cy="350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02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 Semibold" panose="020B0702040204020203" pitchFamily="34" charset="0"/>
              </a:rPr>
              <a:t>.NET CORE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3E88C77-00DC-495A-87CC-40B91FB9F006}"/>
              </a:ext>
            </a:extLst>
          </p:cNvPr>
          <p:cNvSpPr txBox="1"/>
          <p:nvPr/>
        </p:nvSpPr>
        <p:spPr>
          <a:xfrm>
            <a:off x="563168" y="5246578"/>
            <a:ext cx="8657823" cy="898895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square" lIns="239012" tIns="191209" rIns="239012" bIns="191209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b="1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marL="0" marR="0" lvl="0" indent="0" algn="ctr" defTabSz="91402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67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77A195-84C3-465C-8340-5634BF1EEE55}"/>
              </a:ext>
            </a:extLst>
          </p:cNvPr>
          <p:cNvSpPr txBox="1"/>
          <p:nvPr/>
        </p:nvSpPr>
        <p:spPr>
          <a:xfrm>
            <a:off x="3336533" y="287273"/>
            <a:ext cx="2174146" cy="10433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3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5C7ED1A-6941-4155-ADD9-06D71EDCBC71}"/>
              </a:ext>
            </a:extLst>
          </p:cNvPr>
          <p:cNvSpPr/>
          <p:nvPr/>
        </p:nvSpPr>
        <p:spPr>
          <a:xfrm>
            <a:off x="535611" y="3848299"/>
            <a:ext cx="8679822" cy="350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02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 Semibold" panose="020B0702040204020203" pitchFamily="34" charset="0"/>
              </a:rPr>
              <a:t>.NET CORE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1484CA-2EEA-490D-A82D-D4F2D2970661}"/>
              </a:ext>
            </a:extLst>
          </p:cNvPr>
          <p:cNvSpPr txBox="1"/>
          <p:nvPr/>
        </p:nvSpPr>
        <p:spPr>
          <a:xfrm>
            <a:off x="6887053" y="1966961"/>
            <a:ext cx="4123536" cy="1218795"/>
          </a:xfrm>
          <a:prstGeom prst="rect">
            <a:avLst/>
          </a:prstGeom>
          <a:noFill/>
          <a:ln>
            <a:noFill/>
          </a:ln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.NET Core 3 expands supported workloads to include Windows Desktop, IoT &amp; AI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6EEE1F2-2706-4691-B7AA-F268766670E0}"/>
              </a:ext>
            </a:extLst>
          </p:cNvPr>
          <p:cNvSpPr txBox="1"/>
          <p:nvPr/>
        </p:nvSpPr>
        <p:spPr>
          <a:xfrm>
            <a:off x="3359033" y="2096695"/>
            <a:ext cx="5868373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.NET Core is perfectly suited for the requirements of cloud-native, cross-platform workloads</a:t>
            </a:r>
          </a:p>
        </p:txBody>
      </p:sp>
    </p:spTree>
    <p:extLst>
      <p:ext uri="{BB962C8B-B14F-4D97-AF65-F5344CB8AC3E}">
        <p14:creationId xmlns:p14="http://schemas.microsoft.com/office/powerpoint/2010/main" val="21736327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83 -0.00162 L -0.40885 -0.00254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534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56 -0.00324 L -0.41068 -0.00023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13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0.00486 L -0.41601 7.40741E-7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07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5" grpId="0"/>
      <p:bldP spid="71" grpId="0"/>
      <p:bldP spid="6" grpId="0"/>
      <p:bldP spid="3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47" y="2084172"/>
            <a:ext cx="11354714" cy="2622193"/>
          </a:xfrm>
        </p:spPr>
        <p:txBody>
          <a:bodyPr/>
          <a:lstStyle/>
          <a:p>
            <a:r>
              <a:rPr lang="en-AU" sz="4000" b="1" dirty="0"/>
              <a:t>What's coming to C#</a:t>
            </a:r>
            <a:br>
              <a:rPr lang="en-AU" sz="4000" b="1" dirty="0"/>
            </a:br>
            <a:r>
              <a:rPr lang="th-TH" sz="4000" b="1" dirty="0"/>
              <a:t>คุณสมบัติใหม่ๆ ในภาษา </a:t>
            </a:r>
            <a:r>
              <a:rPr lang="en-AU" sz="4000" b="1" dirty="0"/>
              <a:t>C#</a:t>
            </a:r>
            <a:br>
              <a:rPr lang="en-AU" sz="4000" b="1" dirty="0"/>
            </a:br>
            <a:br>
              <a:rPr lang="en-AU" sz="4000" b="1" dirty="0"/>
            </a:br>
            <a:r>
              <a:rPr lang="en-AU" sz="3600" dirty="0"/>
              <a:t>Will Fuqua</a:t>
            </a:r>
            <a:r>
              <a:rPr lang="en-AU" sz="4000" b="1" dirty="0"/>
              <a:t> </a:t>
            </a:r>
            <a:r>
              <a:rPr lang="en-US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613259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21451-48B3-4576-B0B8-193A092EF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5012294" cy="899665"/>
          </a:xfrm>
        </p:spPr>
        <p:txBody>
          <a:bodyPr/>
          <a:lstStyle/>
          <a:p>
            <a:r>
              <a:rPr lang="en-US" dirty="0"/>
              <a:t>C# 7.1, 7.2 and 7.3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9DC69-E541-43D1-9721-630A46A336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1" y="1628887"/>
            <a:ext cx="5378548" cy="3455305"/>
          </a:xfrm>
        </p:spPr>
        <p:txBody>
          <a:bodyPr/>
          <a:lstStyle/>
          <a:p>
            <a:r>
              <a:rPr lang="en-US" dirty="0"/>
              <a:t>Safe, efficient code</a:t>
            </a:r>
          </a:p>
          <a:p>
            <a:pPr lvl="1"/>
            <a:r>
              <a:rPr lang="en-US" dirty="0"/>
              <a:t>Avoid garbage collection</a:t>
            </a:r>
          </a:p>
          <a:p>
            <a:pPr lvl="1"/>
            <a:r>
              <a:rPr lang="en-US" dirty="0"/>
              <a:t>Avoid copying</a:t>
            </a:r>
            <a:endParaRPr lang="en-US" i="1" dirty="0"/>
          </a:p>
          <a:p>
            <a:pPr lvl="1"/>
            <a:r>
              <a:rPr lang="en-US" dirty="0"/>
              <a:t>Stay safe</a:t>
            </a:r>
          </a:p>
          <a:p>
            <a:r>
              <a:rPr lang="en-US" dirty="0"/>
              <a:t>More freedom</a:t>
            </a:r>
          </a:p>
          <a:p>
            <a:pPr lvl="1"/>
            <a:r>
              <a:rPr lang="en-US" dirty="0"/>
              <a:t>Allow more things</a:t>
            </a:r>
          </a:p>
          <a:p>
            <a:r>
              <a:rPr lang="en-US" dirty="0"/>
              <a:t>Less code</a:t>
            </a:r>
          </a:p>
          <a:p>
            <a:pPr lvl="1"/>
            <a:r>
              <a:rPr lang="en-US" dirty="0"/>
              <a:t>Say it shorter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BED5645-A810-49DB-9D24-A447994EE02E}"/>
              </a:ext>
            </a:extLst>
          </p:cNvPr>
          <p:cNvSpPr txBox="1">
            <a:spLocks/>
          </p:cNvSpPr>
          <p:nvPr/>
        </p:nvSpPr>
        <p:spPr>
          <a:xfrm>
            <a:off x="6002955" y="292007"/>
            <a:ext cx="5012294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C# 8.0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D01614-4D79-4CE5-BCF0-F456D448B5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616452" y="1189175"/>
            <a:ext cx="6484123" cy="478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2778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47" y="2084172"/>
            <a:ext cx="11354714" cy="3176191"/>
          </a:xfrm>
        </p:spPr>
        <p:txBody>
          <a:bodyPr/>
          <a:lstStyle/>
          <a:p>
            <a:r>
              <a:rPr lang="en-AU" sz="4000" b="1" dirty="0"/>
              <a:t>Build Great Libraries using .NET Standard</a:t>
            </a:r>
            <a:br>
              <a:rPr lang="en-AU" sz="4000" b="1" dirty="0"/>
            </a:br>
            <a:r>
              <a:rPr lang="th-TH" sz="4000" b="1" dirty="0"/>
              <a:t>สร้าง </a:t>
            </a:r>
            <a:r>
              <a:rPr lang="en-AU" sz="4000" b="1" dirty="0"/>
              <a:t>class library </a:t>
            </a:r>
            <a:r>
              <a:rPr lang="th-TH" sz="4000" b="1" dirty="0"/>
              <a:t>ด้วย .</a:t>
            </a:r>
            <a:r>
              <a:rPr lang="en-AU" sz="4000" b="1" dirty="0"/>
              <a:t>NET Standard</a:t>
            </a:r>
            <a:br>
              <a:rPr lang="en-AU" sz="4000" b="1" dirty="0"/>
            </a:br>
            <a:br>
              <a:rPr lang="en-AU" sz="4000" b="1" dirty="0"/>
            </a:br>
            <a:r>
              <a:rPr lang="en-AU" sz="4000" dirty="0"/>
              <a:t>Aaron </a:t>
            </a:r>
            <a:r>
              <a:rPr lang="en-AU" sz="4000" dirty="0" err="1"/>
              <a:t>Amm</a:t>
            </a:r>
            <a:r>
              <a:rPr lang="en-AU" sz="4000" dirty="0"/>
              <a:t> </a:t>
            </a:r>
            <a:r>
              <a:rPr lang="en-AU" sz="4000" dirty="0" err="1"/>
              <a:t>Theeranit</a:t>
            </a:r>
            <a:br>
              <a:rPr lang="en-AU" sz="4000" b="1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6540288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47" y="2084172"/>
            <a:ext cx="11354714" cy="3176191"/>
          </a:xfrm>
        </p:spPr>
        <p:txBody>
          <a:bodyPr/>
          <a:lstStyle/>
          <a:p>
            <a:r>
              <a:rPr lang="en-AU" sz="4000" b="1" dirty="0"/>
              <a:t>Code at scale</a:t>
            </a:r>
            <a:br>
              <a:rPr lang="en-AU" sz="4000" b="1" dirty="0"/>
            </a:br>
            <a:r>
              <a:rPr lang="th-TH" sz="4000" b="1" dirty="0"/>
              <a:t>เรียนรู้การจัดการกับ </a:t>
            </a:r>
            <a:r>
              <a:rPr lang="en-AU" sz="4000" b="1" dirty="0"/>
              <a:t>code </a:t>
            </a:r>
            <a:r>
              <a:rPr lang="th-TH" sz="4000" b="1" dirty="0"/>
              <a:t>ขนาดใหญ่</a:t>
            </a:r>
            <a:br>
              <a:rPr lang="en-AU" sz="4000" b="1" dirty="0"/>
            </a:br>
            <a:br>
              <a:rPr lang="en-AU" sz="4000" b="1" dirty="0"/>
            </a:br>
            <a:r>
              <a:rPr lang="en-AU" sz="4000" dirty="0"/>
              <a:t>Joel Dickson</a:t>
            </a:r>
            <a:br>
              <a:rPr lang="en-AU" sz="4000" b="1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6261116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47" y="2084172"/>
            <a:ext cx="11354714" cy="3951723"/>
          </a:xfrm>
        </p:spPr>
        <p:txBody>
          <a:bodyPr/>
          <a:lstStyle/>
          <a:p>
            <a:r>
              <a:rPr lang="en-AU" sz="4000" b="1" dirty="0"/>
              <a:t>5 Azure Services Every .NET Developer Needs to Know</a:t>
            </a:r>
            <a:br>
              <a:rPr lang="en-AU" sz="4000" b="1" dirty="0"/>
            </a:br>
            <a:r>
              <a:rPr lang="en-AU" sz="4000" b="1" dirty="0"/>
              <a:t>5 Azure Services </a:t>
            </a:r>
            <a:r>
              <a:rPr lang="th-TH" sz="4000" b="1" dirty="0"/>
              <a:t>ที่นักพัฒนาสาย .</a:t>
            </a:r>
            <a:r>
              <a:rPr lang="en-AU" sz="4000" b="1" dirty="0"/>
              <a:t>NET </a:t>
            </a:r>
            <a:r>
              <a:rPr lang="th-TH" sz="4000" b="1" dirty="0"/>
              <a:t>จำเป็นต้องรู้จัก</a:t>
            </a:r>
            <a:br>
              <a:rPr lang="en-AU" sz="4000" b="1" dirty="0"/>
            </a:br>
            <a:br>
              <a:rPr lang="en-AU" sz="4000" b="1" dirty="0"/>
            </a:br>
            <a:r>
              <a:rPr lang="en-AU" sz="4000" dirty="0"/>
              <a:t>Jose Barbosa</a:t>
            </a:r>
            <a:br>
              <a:rPr lang="en-AU" sz="4000" b="1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4809529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47" y="2084172"/>
            <a:ext cx="11354714" cy="3730188"/>
          </a:xfrm>
        </p:spPr>
        <p:txBody>
          <a:bodyPr/>
          <a:lstStyle/>
          <a:p>
            <a:r>
              <a:rPr lang="en-AU" sz="4000" b="1" dirty="0" err="1"/>
              <a:t>Blazor</a:t>
            </a:r>
            <a:r>
              <a:rPr lang="en-AU" sz="4000" b="1" dirty="0"/>
              <a:t>: Modern Web development with .NET and </a:t>
            </a:r>
            <a:r>
              <a:rPr lang="en-AU" sz="4000" b="1" dirty="0" err="1"/>
              <a:t>WebAssembly</a:t>
            </a:r>
            <a:br>
              <a:rPr lang="en-AU" sz="4000" b="1" dirty="0"/>
            </a:br>
            <a:r>
              <a:rPr lang="th-TH" sz="4000" b="1" dirty="0"/>
              <a:t>เรียนรู้ .</a:t>
            </a:r>
            <a:r>
              <a:rPr lang="en-AU" sz="4000" b="1" dirty="0"/>
              <a:t>NET Web Assembly </a:t>
            </a:r>
            <a:r>
              <a:rPr lang="th-TH" sz="4000" b="1" dirty="0"/>
              <a:t>ด้วย </a:t>
            </a:r>
            <a:r>
              <a:rPr lang="en-AU" sz="4000" b="1" dirty="0" err="1"/>
              <a:t>Blazor</a:t>
            </a:r>
            <a:r>
              <a:rPr lang="en-AU" sz="4000" b="1" dirty="0"/>
              <a:t> framework</a:t>
            </a:r>
            <a:br>
              <a:rPr lang="en-AU" sz="4000" b="1" dirty="0"/>
            </a:br>
            <a:br>
              <a:rPr lang="en-AU" sz="4000" b="1" dirty="0"/>
            </a:br>
            <a:r>
              <a:rPr lang="en-AU" sz="4000" dirty="0"/>
              <a:t>Guide </a:t>
            </a:r>
            <a:r>
              <a:rPr lang="en-AU" sz="4000" dirty="0" err="1"/>
              <a:t>Vorapat</a:t>
            </a:r>
            <a:br>
              <a:rPr lang="en-AU" sz="4000" b="1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04710741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47" y="2084172"/>
            <a:ext cx="11354714" cy="3730188"/>
          </a:xfrm>
        </p:spPr>
        <p:txBody>
          <a:bodyPr/>
          <a:lstStyle/>
          <a:p>
            <a:r>
              <a:rPr lang="en-AU" sz="4000" b="1" dirty="0" err="1"/>
              <a:t>Blazor</a:t>
            </a:r>
            <a:r>
              <a:rPr lang="en-AU" sz="4000" b="1" dirty="0"/>
              <a:t>: Modern Web development with .NET and </a:t>
            </a:r>
            <a:r>
              <a:rPr lang="en-AU" sz="4000" b="1" dirty="0" err="1"/>
              <a:t>WebAssembly</a:t>
            </a:r>
            <a:br>
              <a:rPr lang="en-AU" sz="4000" b="1" dirty="0"/>
            </a:br>
            <a:r>
              <a:rPr lang="th-TH" sz="4000" b="1" dirty="0"/>
              <a:t>เรียนรู้ .</a:t>
            </a:r>
            <a:r>
              <a:rPr lang="en-AU" sz="4000" b="1" dirty="0"/>
              <a:t>NET Web Assembly </a:t>
            </a:r>
            <a:r>
              <a:rPr lang="th-TH" sz="4000" b="1" dirty="0"/>
              <a:t>ด้วย </a:t>
            </a:r>
            <a:r>
              <a:rPr lang="en-AU" sz="4000" b="1" dirty="0" err="1"/>
              <a:t>Blazor</a:t>
            </a:r>
            <a:r>
              <a:rPr lang="en-AU" sz="4000" b="1" dirty="0"/>
              <a:t> framework</a:t>
            </a:r>
            <a:br>
              <a:rPr lang="en-AU" sz="4000" b="1" dirty="0"/>
            </a:br>
            <a:br>
              <a:rPr lang="en-AU" sz="4000" b="1" dirty="0"/>
            </a:br>
            <a:r>
              <a:rPr lang="en-AU" sz="4000" dirty="0"/>
              <a:t>Guide </a:t>
            </a:r>
            <a:r>
              <a:rPr lang="en-AU" sz="4000" dirty="0" err="1"/>
              <a:t>Vorapat</a:t>
            </a:r>
            <a:br>
              <a:rPr lang="en-AU" sz="4000" b="1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2219347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7298-752B-48BD-843F-683A22D5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.NET Conf 2018 Keynote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8E374-5793-40F2-A7B7-2D8AB053A2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Jose Barbosa</a:t>
            </a:r>
          </a:p>
          <a:p>
            <a:r>
              <a:rPr lang="en-US" dirty="0"/>
              <a:t>Aaron </a:t>
            </a:r>
            <a:r>
              <a:rPr lang="en-US" dirty="0" err="1"/>
              <a:t>Amm</a:t>
            </a:r>
            <a:r>
              <a:rPr lang="en-US" dirty="0"/>
              <a:t> </a:t>
            </a:r>
            <a:r>
              <a:rPr lang="en-US" dirty="0" err="1"/>
              <a:t>Theeranit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50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F46E80-8A3A-4BEC-9584-11F945CD7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Experimental </a:t>
            </a:r>
            <a:r>
              <a:rPr lang="en-US" err="1"/>
              <a:t>Blazor</a:t>
            </a:r>
            <a:r>
              <a:rPr lang="en-US"/>
              <a:t>: .NET in the Browser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248784-2C8E-44A2-899F-ED054B8CB8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339650"/>
          </a:xfrm>
        </p:spPr>
        <p:txBody>
          <a:bodyPr/>
          <a:lstStyle/>
          <a:p>
            <a:pPr fontAlgn="base"/>
            <a:r>
              <a:rPr lang="en-US" sz="3600"/>
              <a:t>Build client-side Web UI in .NET</a:t>
            </a:r>
          </a:p>
          <a:p>
            <a:pPr lvl="1" fontAlgn="base"/>
            <a:r>
              <a:rPr lang="en-US" sz="2400"/>
              <a:t>You don’t need to know AngularJS, React, Vue, </a:t>
            </a:r>
            <a:r>
              <a:rPr lang="en-US" sz="2400" err="1"/>
              <a:t>etc</a:t>
            </a:r>
            <a:endParaRPr lang="en-US" sz="2400"/>
          </a:p>
          <a:p>
            <a:pPr lvl="1" fontAlgn="base"/>
            <a:r>
              <a:rPr lang="en-US" sz="2400"/>
              <a:t>Take advantage of stability and consistency of .NET</a:t>
            </a:r>
          </a:p>
          <a:p>
            <a:pPr fontAlgn="base"/>
            <a:r>
              <a:rPr lang="en-US" sz="3600"/>
              <a:t>Runs in all browsers</a:t>
            </a:r>
          </a:p>
          <a:p>
            <a:pPr lvl="1" fontAlgn="base"/>
            <a:r>
              <a:rPr lang="en-US" sz="2400"/>
              <a:t>Native performance</a:t>
            </a:r>
          </a:p>
          <a:p>
            <a:pPr lvl="1" fontAlgn="base"/>
            <a:r>
              <a:rPr lang="en-US" sz="2400"/>
              <a:t>Strongly typed on client and server</a:t>
            </a:r>
          </a:p>
          <a:p>
            <a:pPr lvl="1" fontAlgn="base"/>
            <a:r>
              <a:rPr lang="en-US" sz="2400"/>
              <a:t>Requires no plugin or code </a:t>
            </a:r>
            <a:r>
              <a:rPr lang="en-US" sz="2400" err="1"/>
              <a:t>transpilation</a:t>
            </a:r>
            <a:endParaRPr lang="en-US" sz="2400"/>
          </a:p>
          <a:p>
            <a:pPr lvl="1" fontAlgn="base"/>
            <a:r>
              <a:rPr lang="en-US" sz="2400"/>
              <a:t>Share C# code with the client and the server</a:t>
            </a:r>
          </a:p>
          <a:p>
            <a:pPr fontAlgn="base"/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3167810919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47" y="2084172"/>
            <a:ext cx="11354714" cy="3951723"/>
          </a:xfrm>
        </p:spPr>
        <p:txBody>
          <a:bodyPr/>
          <a:lstStyle/>
          <a:p>
            <a:r>
              <a:rPr lang="en-AU" sz="4000" b="1" dirty="0"/>
              <a:t>Complete Awesomeness for Mobile .NET Developers</a:t>
            </a:r>
            <a:br>
              <a:rPr lang="en-AU" sz="4000" b="1" dirty="0"/>
            </a:br>
            <a:r>
              <a:rPr lang="th-TH" sz="4000" b="1" dirty="0"/>
              <a:t>เรียนรู้เครื่องมือต่างๆ เพื่อพัฒนา </a:t>
            </a:r>
            <a:r>
              <a:rPr lang="en-AU" sz="4000" b="1" dirty="0"/>
              <a:t>mobile application </a:t>
            </a:r>
            <a:r>
              <a:rPr lang="th-TH" sz="4000" b="1" dirty="0"/>
              <a:t>ด้วย .</a:t>
            </a:r>
            <a:r>
              <a:rPr lang="en-AU" sz="4000" b="1" dirty="0"/>
              <a:t>NET</a:t>
            </a:r>
            <a:br>
              <a:rPr lang="en-AU" sz="4000" b="1" dirty="0"/>
            </a:br>
            <a:br>
              <a:rPr lang="en-AU" sz="4000" b="1" dirty="0"/>
            </a:br>
            <a:r>
              <a:rPr lang="en-AU" sz="4000" dirty="0" err="1"/>
              <a:t>Teerasej</a:t>
            </a:r>
            <a:r>
              <a:rPr lang="en-AU" sz="4000" dirty="0"/>
              <a:t> </a:t>
            </a:r>
            <a:r>
              <a:rPr lang="en-AU" sz="4000" dirty="0" err="1"/>
              <a:t>Jiraphatchandej</a:t>
            </a:r>
            <a:br>
              <a:rPr lang="en-AU" sz="4000" b="1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88148929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13F9F7-1160-044A-93CF-BFC7AA883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Source Contribution to Mobile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C2C83FE-4CE7-4F44-9E48-D71375892C0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11966" y="1882970"/>
          <a:ext cx="8937127" cy="2624782"/>
        </p:xfrm>
        <a:graphic>
          <a:graphicData uri="http://schemas.openxmlformats.org/drawingml/2006/table">
            <a:tbl>
              <a:tblPr/>
              <a:tblGrid>
                <a:gridCol w="1921564">
                  <a:extLst>
                    <a:ext uri="{9D8B030D-6E8A-4147-A177-3AD203B41FA5}">
                      <a16:colId xmlns:a16="http://schemas.microsoft.com/office/drawing/2014/main" val="438073108"/>
                    </a:ext>
                  </a:extLst>
                </a:gridCol>
                <a:gridCol w="1211146">
                  <a:extLst>
                    <a:ext uri="{9D8B030D-6E8A-4147-A177-3AD203B41FA5}">
                      <a16:colId xmlns:a16="http://schemas.microsoft.com/office/drawing/2014/main" val="604978296"/>
                    </a:ext>
                  </a:extLst>
                </a:gridCol>
                <a:gridCol w="1253374">
                  <a:extLst>
                    <a:ext uri="{9D8B030D-6E8A-4147-A177-3AD203B41FA5}">
                      <a16:colId xmlns:a16="http://schemas.microsoft.com/office/drawing/2014/main" val="1623493207"/>
                    </a:ext>
                  </a:extLst>
                </a:gridCol>
                <a:gridCol w="1449407">
                  <a:extLst>
                    <a:ext uri="{9D8B030D-6E8A-4147-A177-3AD203B41FA5}">
                      <a16:colId xmlns:a16="http://schemas.microsoft.com/office/drawing/2014/main" val="1895063223"/>
                    </a:ext>
                  </a:extLst>
                </a:gridCol>
                <a:gridCol w="1474650">
                  <a:extLst>
                    <a:ext uri="{9D8B030D-6E8A-4147-A177-3AD203B41FA5}">
                      <a16:colId xmlns:a16="http://schemas.microsoft.com/office/drawing/2014/main" val="2318699588"/>
                    </a:ext>
                  </a:extLst>
                </a:gridCol>
                <a:gridCol w="1626986">
                  <a:extLst>
                    <a:ext uri="{9D8B030D-6E8A-4147-A177-3AD203B41FA5}">
                      <a16:colId xmlns:a16="http://schemas.microsoft.com/office/drawing/2014/main" val="726934531"/>
                    </a:ext>
                  </a:extLst>
                </a:gridCol>
              </a:tblGrid>
              <a:tr h="57214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8614" marR="108614" marT="50130" marB="5013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effectLst/>
                        </a:rPr>
                        <a:t>All Time Commits</a:t>
                      </a:r>
                    </a:p>
                  </a:txBody>
                  <a:tcPr marL="108614" marR="108614" marT="50130" marB="5013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effectLst/>
                        </a:rPr>
                        <a:t>Past Year Commits</a:t>
                      </a:r>
                    </a:p>
                  </a:txBody>
                  <a:tcPr marL="108614" marR="108614" marT="50130" marB="5013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effectLst/>
                        </a:rPr>
                        <a:t>All Time Contributors</a:t>
                      </a:r>
                    </a:p>
                  </a:txBody>
                  <a:tcPr marL="108614" marR="108614" marT="50130" marB="5013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effectLst/>
                        </a:rPr>
                        <a:t>Past Year Contributors</a:t>
                      </a:r>
                    </a:p>
                  </a:txBody>
                  <a:tcPr marL="108614" marR="108614" marT="50130" marB="5013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effectLst/>
                        </a:rPr>
                        <a:t>Pull Requests</a:t>
                      </a:r>
                    </a:p>
                  </a:txBody>
                  <a:tcPr marL="108614" marR="108614" marT="50130" marB="5013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796909"/>
                  </a:ext>
                </a:extLst>
              </a:tr>
              <a:tr h="572145">
                <a:tc>
                  <a:txBody>
                    <a:bodyPr/>
                    <a:lstStyle/>
                    <a:p>
                      <a:r>
                        <a:rPr lang="en-US" sz="1500" dirty="0" err="1">
                          <a:effectLst/>
                        </a:rPr>
                        <a:t>Xamarin.Forms</a:t>
                      </a:r>
                      <a:endParaRPr lang="en-US" sz="1500" dirty="0">
                        <a:effectLst/>
                      </a:endParaRPr>
                    </a:p>
                  </a:txBody>
                  <a:tcPr marL="108614" marR="108614" marT="50130" marB="5013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2,246</a:t>
                      </a:r>
                    </a:p>
                  </a:txBody>
                  <a:tcPr marL="108614" marR="108614" marT="50130" marB="5013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1,229</a:t>
                      </a:r>
                    </a:p>
                  </a:txBody>
                  <a:tcPr marL="108614" marR="108614" marT="50130" marB="5013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149</a:t>
                      </a:r>
                    </a:p>
                  </a:txBody>
                  <a:tcPr marL="108614" marR="108614" marT="50130" marB="5013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97</a:t>
                      </a:r>
                    </a:p>
                  </a:txBody>
                  <a:tcPr marL="108614" marR="108614" marT="50130" marB="5013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1,989</a:t>
                      </a:r>
                    </a:p>
                  </a:txBody>
                  <a:tcPr marL="108614" marR="108614" marT="50130" marB="5013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884906"/>
                  </a:ext>
                </a:extLst>
              </a:tr>
              <a:tr h="336202"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Mac/iOS/tv/Watch</a:t>
                      </a:r>
                    </a:p>
                  </a:txBody>
                  <a:tcPr marL="108614" marR="108614" marT="50130" marB="5013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4,508</a:t>
                      </a:r>
                    </a:p>
                  </a:txBody>
                  <a:tcPr marL="108614" marR="108614" marT="50130" marB="5013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1,328</a:t>
                      </a:r>
                    </a:p>
                  </a:txBody>
                  <a:tcPr marL="108614" marR="108614" marT="50130" marB="5013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73</a:t>
                      </a:r>
                    </a:p>
                  </a:txBody>
                  <a:tcPr marL="108614" marR="108614" marT="50130" marB="5013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45</a:t>
                      </a:r>
                    </a:p>
                  </a:txBody>
                  <a:tcPr marL="108614" marR="108614" marT="50130" marB="5013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4,166</a:t>
                      </a:r>
                    </a:p>
                  </a:txBody>
                  <a:tcPr marL="108614" marR="108614" marT="50130" marB="5013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571561"/>
                  </a:ext>
                </a:extLst>
              </a:tr>
              <a:tr h="572145"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Android</a:t>
                      </a:r>
                    </a:p>
                  </a:txBody>
                  <a:tcPr marL="108614" marR="108614" marT="50130" marB="5013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1,610</a:t>
                      </a:r>
                    </a:p>
                  </a:txBody>
                  <a:tcPr marL="108614" marR="108614" marT="50130" marB="5013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760</a:t>
                      </a:r>
                    </a:p>
                  </a:txBody>
                  <a:tcPr marL="108614" marR="108614" marT="50130" marB="5013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57</a:t>
                      </a:r>
                    </a:p>
                  </a:txBody>
                  <a:tcPr marL="108614" marR="108614" marT="50130" marB="5013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28</a:t>
                      </a:r>
                    </a:p>
                  </a:txBody>
                  <a:tcPr marL="108614" marR="108614" marT="50130" marB="5013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1,656</a:t>
                      </a:r>
                    </a:p>
                  </a:txBody>
                  <a:tcPr marL="108614" marR="108614" marT="50130" marB="5013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8041763"/>
                  </a:ext>
                </a:extLst>
              </a:tr>
              <a:tr h="572145"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Mono</a:t>
                      </a:r>
                    </a:p>
                  </a:txBody>
                  <a:tcPr marL="108614" marR="108614" marT="50130" marB="5013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114,858</a:t>
                      </a:r>
                    </a:p>
                  </a:txBody>
                  <a:tcPr marL="108614" marR="108614" marT="50130" marB="5013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2,433</a:t>
                      </a:r>
                    </a:p>
                  </a:txBody>
                  <a:tcPr marL="108614" marR="108614" marT="50130" marB="5013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966</a:t>
                      </a:r>
                    </a:p>
                  </a:txBody>
                  <a:tcPr marL="108614" marR="108614" marT="50130" marB="5013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125</a:t>
                      </a:r>
                    </a:p>
                  </a:txBody>
                  <a:tcPr marL="108614" marR="108614" marT="50130" marB="5013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9,146</a:t>
                      </a:r>
                    </a:p>
                  </a:txBody>
                  <a:tcPr marL="108614" marR="108614" marT="50130" marB="5013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00860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D9100B07-768C-9D42-92CC-6B9F5354A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364" y="251907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000780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47" y="2084172"/>
            <a:ext cx="11354714" cy="4284186"/>
          </a:xfrm>
        </p:spPr>
        <p:txBody>
          <a:bodyPr/>
          <a:lstStyle/>
          <a:p>
            <a:r>
              <a:rPr lang="en-AU" sz="4000" b="1" dirty="0"/>
              <a:t>What's new of ASP.NET Core and Entity Framework Core 2.2</a:t>
            </a:r>
            <a:br>
              <a:rPr lang="en-AU" sz="4000" b="1" dirty="0"/>
            </a:br>
            <a:r>
              <a:rPr lang="th-TH" sz="4000" b="1" dirty="0"/>
              <a:t>อับเดตฟีเจอร์ล่าสุดของ </a:t>
            </a:r>
            <a:r>
              <a:rPr lang="en-AU" sz="4000" b="1" dirty="0"/>
              <a:t>ASP.NET Core </a:t>
            </a:r>
            <a:r>
              <a:rPr lang="th-TH" sz="4000" b="1" dirty="0"/>
              <a:t>และ </a:t>
            </a:r>
            <a:r>
              <a:rPr lang="en-AU" sz="4000" b="1" dirty="0"/>
              <a:t>Entity Framework Core 2.2</a:t>
            </a:r>
            <a:br>
              <a:rPr lang="en-AU" sz="4000" b="1" dirty="0"/>
            </a:br>
            <a:br>
              <a:rPr lang="en-AU" sz="4000" b="1" dirty="0"/>
            </a:br>
            <a:r>
              <a:rPr lang="en-AU" sz="4000" dirty="0"/>
              <a:t>Suthep </a:t>
            </a:r>
            <a:r>
              <a:rPr lang="en-AU" sz="4000" dirty="0" err="1"/>
              <a:t>Sangvirotjanaphat</a:t>
            </a:r>
            <a:br>
              <a:rPr lang="en-AU" sz="4000" b="1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94894758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58" y="677606"/>
            <a:ext cx="11354714" cy="4882490"/>
          </a:xfrm>
        </p:spPr>
        <p:txBody>
          <a:bodyPr/>
          <a:lstStyle/>
          <a:p>
            <a:r>
              <a:rPr lang="en-AU" sz="4000" b="1" dirty="0"/>
              <a:t>Coffee Break + Lunch</a:t>
            </a:r>
            <a:br>
              <a:rPr lang="en-AU" sz="4000" b="1" dirty="0"/>
            </a:br>
            <a:br>
              <a:rPr lang="en-AU" sz="4000" b="1" dirty="0"/>
            </a:br>
            <a:r>
              <a:rPr lang="th-TH" sz="3600" b="1" dirty="0"/>
              <a:t>พักทานกาแฟและของว่าง พบปะพูดคุย</a:t>
            </a:r>
            <a:br>
              <a:rPr lang="th-TH" sz="3600" b="1" dirty="0"/>
            </a:br>
            <a:r>
              <a:rPr lang="en-AU" sz="3600" b="1" dirty="0"/>
              <a:t>We will provide the coffee box for FREE thanks for our sponsors.</a:t>
            </a:r>
            <a:br>
              <a:rPr lang="en-AU" sz="3600" b="1" dirty="0"/>
            </a:br>
            <a:br>
              <a:rPr lang="en-AU" sz="3600" b="1" dirty="0"/>
            </a:br>
            <a:r>
              <a:rPr lang="th-TH" sz="3600" b="1" dirty="0"/>
              <a:t>เรามีกาแฟและขนมฟรีให้กับผู้เข้าร่วมงานทุกท่าน สนับสนุนโดย </a:t>
            </a:r>
            <a:r>
              <a:rPr lang="en-AU" sz="3600" b="1" dirty="0"/>
              <a:t>sponsors </a:t>
            </a:r>
            <a:r>
              <a:rPr lang="th-TH" sz="3600" b="1" dirty="0"/>
              <a:t>ใจดีของเรา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60792125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F29C9-5670-4639-B6BC-056182AC4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63CE2D-AD7A-4D9D-9AFB-809B904827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583" y="-8887851"/>
            <a:ext cx="5345015" cy="1603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926751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165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17" y="3324508"/>
            <a:ext cx="11276838" cy="12801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08" y="3328416"/>
            <a:ext cx="11276838" cy="12801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75" y="3328416"/>
            <a:ext cx="11276838" cy="12801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75" y="3328416"/>
            <a:ext cx="11276838" cy="12801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75" y="3328416"/>
            <a:ext cx="11276838" cy="12801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66" y="3328416"/>
            <a:ext cx="11276838" cy="1280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75" y="3326907"/>
            <a:ext cx="11276838" cy="1280160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275840" y="1899137"/>
            <a:ext cx="1664677" cy="1664677"/>
            <a:chOff x="337625" y="1899137"/>
            <a:chExt cx="1664677" cy="1664677"/>
          </a:xfrm>
          <a:solidFill>
            <a:srgbClr val="002060"/>
          </a:solidFill>
        </p:grpSpPr>
        <p:sp>
          <p:nvSpPr>
            <p:cNvPr id="24" name="Rectangle 23"/>
            <p:cNvSpPr/>
            <p:nvPr/>
          </p:nvSpPr>
          <p:spPr bwMode="auto">
            <a:xfrm>
              <a:off x="337625" y="1899137"/>
              <a:ext cx="1664677" cy="1664677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269" y="1990251"/>
              <a:ext cx="1037844" cy="1062990"/>
            </a:xfrm>
            <a:prstGeom prst="rect">
              <a:avLst/>
            </a:prstGeom>
            <a:grpFill/>
          </p:spPr>
        </p:pic>
        <p:sp>
          <p:nvSpPr>
            <p:cNvPr id="17" name="TextBox 16"/>
            <p:cNvSpPr txBox="1"/>
            <p:nvPr/>
          </p:nvSpPr>
          <p:spPr>
            <a:xfrm>
              <a:off x="344033" y="3143061"/>
              <a:ext cx="1620528" cy="180049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+mn-cs"/>
                </a:rPr>
                <a:t>DESKTOP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937523" y="1899137"/>
            <a:ext cx="1666889" cy="1664677"/>
            <a:chOff x="1999308" y="1899137"/>
            <a:chExt cx="1666889" cy="1664677"/>
          </a:xfrm>
        </p:grpSpPr>
        <p:sp>
          <p:nvSpPr>
            <p:cNvPr id="25" name="Rectangle 24"/>
            <p:cNvSpPr/>
            <p:nvPr/>
          </p:nvSpPr>
          <p:spPr bwMode="auto">
            <a:xfrm>
              <a:off x="2001520" y="1899137"/>
              <a:ext cx="1664677" cy="1664677"/>
            </a:xfrm>
            <a:prstGeom prst="rect">
              <a:avLst/>
            </a:prstGeom>
            <a:solidFill>
              <a:srgbClr val="FFB9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1452" y="1981200"/>
              <a:ext cx="969264" cy="106299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1999308" y="3143061"/>
              <a:ext cx="1665837" cy="1800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+mn-cs"/>
                </a:rPr>
                <a:t>WEB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592799" y="1899137"/>
            <a:ext cx="1675508" cy="1664677"/>
            <a:chOff x="3654584" y="1899137"/>
            <a:chExt cx="1675508" cy="1664677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665415" y="1899137"/>
              <a:ext cx="1664677" cy="1664677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4590" y="1990253"/>
              <a:ext cx="1003554" cy="1062990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3654584" y="3143061"/>
              <a:ext cx="1665837" cy="1800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+mn-cs"/>
                </a:rPr>
                <a:t>CLOUD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267525" y="1899137"/>
            <a:ext cx="1664677" cy="1664677"/>
            <a:chOff x="5329310" y="1899137"/>
            <a:chExt cx="1664677" cy="1664677"/>
          </a:xfrm>
          <a:solidFill>
            <a:srgbClr val="9B4F96"/>
          </a:solidFill>
        </p:grpSpPr>
        <p:sp>
          <p:nvSpPr>
            <p:cNvPr id="27" name="Rectangle 26"/>
            <p:cNvSpPr/>
            <p:nvPr/>
          </p:nvSpPr>
          <p:spPr bwMode="auto">
            <a:xfrm>
              <a:off x="5329310" y="1899137"/>
              <a:ext cx="1664677" cy="1664677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2828" y="1990253"/>
              <a:ext cx="688086" cy="1062990"/>
            </a:xfrm>
            <a:prstGeom prst="rect">
              <a:avLst/>
            </a:prstGeom>
            <a:grpFill/>
          </p:spPr>
        </p:pic>
        <p:sp>
          <p:nvSpPr>
            <p:cNvPr id="20" name="TextBox 19"/>
            <p:cNvSpPr txBox="1"/>
            <p:nvPr/>
          </p:nvSpPr>
          <p:spPr>
            <a:xfrm>
              <a:off x="5355169" y="3143061"/>
              <a:ext cx="1620528" cy="180049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+mn-cs"/>
                </a:rPr>
                <a:t>MOBILE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931420" y="1899137"/>
            <a:ext cx="1664677" cy="1664677"/>
            <a:chOff x="6993205" y="1899137"/>
            <a:chExt cx="1664677" cy="1664677"/>
          </a:xfrm>
          <a:solidFill>
            <a:srgbClr val="BAD80A"/>
          </a:solidFill>
        </p:grpSpPr>
        <p:sp>
          <p:nvSpPr>
            <p:cNvPr id="28" name="Rectangle 27"/>
            <p:cNvSpPr/>
            <p:nvPr/>
          </p:nvSpPr>
          <p:spPr bwMode="auto">
            <a:xfrm>
              <a:off x="6993205" y="1899137"/>
              <a:ext cx="1664677" cy="1664677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804" y="1990253"/>
              <a:ext cx="969264" cy="1062990"/>
            </a:xfrm>
            <a:prstGeom prst="rect">
              <a:avLst/>
            </a:prstGeom>
            <a:grpFill/>
          </p:spPr>
        </p:pic>
        <p:sp>
          <p:nvSpPr>
            <p:cNvPr id="21" name="TextBox 20"/>
            <p:cNvSpPr txBox="1"/>
            <p:nvPr/>
          </p:nvSpPr>
          <p:spPr>
            <a:xfrm>
              <a:off x="7010445" y="3143061"/>
              <a:ext cx="1620528" cy="180049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+mn-cs"/>
                </a:rPr>
                <a:t>GAMING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8558627" y="1899137"/>
            <a:ext cx="1701365" cy="1664677"/>
            <a:chOff x="8620412" y="1899137"/>
            <a:chExt cx="1701365" cy="1664677"/>
          </a:xfrm>
        </p:grpSpPr>
        <p:sp>
          <p:nvSpPr>
            <p:cNvPr id="29" name="Rectangle 28"/>
            <p:cNvSpPr/>
            <p:nvPr/>
          </p:nvSpPr>
          <p:spPr bwMode="auto">
            <a:xfrm>
              <a:off x="8657100" y="1899137"/>
              <a:ext cx="1664677" cy="1664677"/>
            </a:xfrm>
            <a:prstGeom prst="rect">
              <a:avLst/>
            </a:prstGeom>
            <a:solidFill>
              <a:srgbClr val="00829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6689" y="1981200"/>
              <a:ext cx="907542" cy="1062990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8620412" y="3143061"/>
              <a:ext cx="1665837" cy="1800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+mn-cs"/>
                </a:rPr>
                <a:t>IoT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0259212" y="1899137"/>
            <a:ext cx="1664677" cy="1664677"/>
            <a:chOff x="10320997" y="1899137"/>
            <a:chExt cx="1664677" cy="1664677"/>
          </a:xfrm>
          <a:solidFill>
            <a:srgbClr val="FF0000"/>
          </a:solidFill>
        </p:grpSpPr>
        <p:sp>
          <p:nvSpPr>
            <p:cNvPr id="30" name="Rectangle 29"/>
            <p:cNvSpPr/>
            <p:nvPr/>
          </p:nvSpPr>
          <p:spPr bwMode="auto">
            <a:xfrm>
              <a:off x="10320997" y="1899137"/>
              <a:ext cx="1664677" cy="1664677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0773" y="1981200"/>
              <a:ext cx="934974" cy="1062990"/>
            </a:xfrm>
            <a:prstGeom prst="rect">
              <a:avLst/>
            </a:prstGeom>
            <a:grpFill/>
          </p:spPr>
        </p:pic>
        <p:sp>
          <p:nvSpPr>
            <p:cNvPr id="23" name="TextBox 22"/>
            <p:cNvSpPr txBox="1"/>
            <p:nvPr/>
          </p:nvSpPr>
          <p:spPr>
            <a:xfrm>
              <a:off x="10356525" y="3143061"/>
              <a:ext cx="1585000" cy="180049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+mn-cs"/>
                </a:rPr>
                <a:t>AI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5277658" y="4261754"/>
            <a:ext cx="1664208" cy="1664208"/>
          </a:xfrm>
          <a:prstGeom prst="rect">
            <a:avLst/>
          </a:prstGeom>
          <a:solidFill>
            <a:srgbClr val="7030A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33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.NET</a:t>
            </a: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19AFE05D-9736-471E-B5D2-207940914560}"/>
              </a:ext>
            </a:extLst>
          </p:cNvPr>
          <p:cNvSpPr txBox="1">
            <a:spLocks/>
          </p:cNvSpPr>
          <p:nvPr/>
        </p:nvSpPr>
        <p:spPr>
          <a:xfrm>
            <a:off x="0" y="133676"/>
            <a:ext cx="12192000" cy="1097205"/>
          </a:xfrm>
          <a:prstGeom prst="rect">
            <a:avLst/>
          </a:prstGeom>
        </p:spPr>
        <p:txBody>
          <a:bodyPr lIns="146095" tIns="9131" rIns="146095" bIns="9131" anchor="b" anchorCtr="0"/>
          <a:lstStyle>
            <a:lvl1pPr marL="0" indent="0" algn="l" defTabSz="914367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lang="en-US" sz="6000" b="0" kern="1200" cap="none" spc="-100" baseline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ctr" defTabSz="91305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333" b="0" i="0" u="none" strike="noStrike" kern="1200" cap="none" spc="-100" normalizeH="0" baseline="0" noProof="0">
                <a:ln w="3175"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Your platform for building </a:t>
            </a:r>
            <a:r>
              <a:rPr kumimoji="0" lang="en-US" sz="5333" b="0" i="0" u="none" strike="noStrike" kern="1200" cap="none" spc="-100" normalizeH="0" baseline="0" noProof="0">
                <a:ln w="3175"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" pitchFamily="34" charset="0"/>
              </a:rPr>
              <a:t>anything</a:t>
            </a:r>
          </a:p>
        </p:txBody>
      </p:sp>
    </p:spTree>
    <p:extLst>
      <p:ext uri="{BB962C8B-B14F-4D97-AF65-F5344CB8AC3E}">
        <p14:creationId xmlns:p14="http://schemas.microsoft.com/office/powerpoint/2010/main" val="678632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2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25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75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D92439E-C21C-4B85-82D2-E9B81030B7F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58775"/>
            <a:ext cx="11582400" cy="889000"/>
          </a:xfrm>
        </p:spPr>
        <p:txBody>
          <a:bodyPr>
            <a:normAutofit/>
          </a:bodyPr>
          <a:lstStyle/>
          <a:p>
            <a:r>
              <a:rPr lang="en-US" sz="4400">
                <a:latin typeface="+mj-lt"/>
              </a:rPr>
              <a:t>.NET Growth Continues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9DB410-5957-48FF-9421-F327373A4DCA}"/>
              </a:ext>
            </a:extLst>
          </p:cNvPr>
          <p:cNvSpPr/>
          <p:nvPr/>
        </p:nvSpPr>
        <p:spPr bwMode="auto">
          <a:xfrm>
            <a:off x="1662545" y="2131621"/>
            <a:ext cx="3871356" cy="2606634"/>
          </a:xfrm>
          <a:prstGeom prst="rect">
            <a:avLst/>
          </a:prstGeom>
          <a:noFill/>
          <a:ln w="3810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b="1">
                <a:solidFill>
                  <a:schemeClr val="accent1"/>
                </a:solidFill>
              </a:rPr>
              <a:t>Visual Studio</a:t>
            </a:r>
            <a:endParaRPr lang="en-US" sz="2400" b="1"/>
          </a:p>
          <a:p>
            <a:pPr algn="ctr"/>
            <a:br>
              <a:rPr lang="en-US" sz="2400" b="1">
                <a:solidFill>
                  <a:schemeClr val="tx1"/>
                </a:solidFill>
              </a:rPr>
            </a:br>
            <a:r>
              <a:rPr lang="en-US" sz="2400" b="1">
                <a:solidFill>
                  <a:schemeClr val="tx1"/>
                </a:solidFill>
              </a:rPr>
              <a:t>+1 million </a:t>
            </a:r>
            <a:r>
              <a:rPr lang="en-US" sz="2400">
                <a:solidFill>
                  <a:schemeClr val="tx1"/>
                </a:solidFill>
              </a:rPr>
              <a:t>new monthly active .NET developers in last year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6A719B-2204-47E7-ADA3-9890E952D276}"/>
              </a:ext>
            </a:extLst>
          </p:cNvPr>
          <p:cNvSpPr/>
          <p:nvPr/>
        </p:nvSpPr>
        <p:spPr bwMode="auto">
          <a:xfrm>
            <a:off x="6291943" y="2131621"/>
            <a:ext cx="3871356" cy="2606634"/>
          </a:xfrm>
          <a:prstGeom prst="rect">
            <a:avLst/>
          </a:prstGeom>
          <a:noFill/>
          <a:ln w="3810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b="1">
                <a:solidFill>
                  <a:schemeClr val="accent1"/>
                </a:solidFill>
              </a:rPr>
              <a:t>.NET Core</a:t>
            </a:r>
            <a:endParaRPr lang="en-US" sz="2400" b="1"/>
          </a:p>
          <a:p>
            <a:pPr algn="ctr"/>
            <a:br>
              <a:rPr lang="en-US" sz="2400" b="1">
                <a:solidFill>
                  <a:schemeClr val="tx1"/>
                </a:solidFill>
              </a:rPr>
            </a:br>
            <a:r>
              <a:rPr lang="en-US" sz="2400" b="1">
                <a:solidFill>
                  <a:schemeClr val="tx1"/>
                </a:solidFill>
              </a:rPr>
              <a:t>Over half a million </a:t>
            </a:r>
            <a:r>
              <a:rPr lang="en-US" sz="2400">
                <a:solidFill>
                  <a:schemeClr val="tx1"/>
                </a:solidFill>
              </a:rPr>
              <a:t>.NET Core 2.0 developers</a:t>
            </a:r>
          </a:p>
        </p:txBody>
      </p:sp>
    </p:spTree>
    <p:extLst>
      <p:ext uri="{BB962C8B-B14F-4D97-AF65-F5344CB8AC3E}">
        <p14:creationId xmlns:p14="http://schemas.microsoft.com/office/powerpoint/2010/main" val="31801966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578993-9838-4C56-9672-E85A12883801}"/>
              </a:ext>
            </a:extLst>
          </p:cNvPr>
          <p:cNvSpPr txBox="1">
            <a:spLocks/>
          </p:cNvSpPr>
          <p:nvPr/>
        </p:nvSpPr>
        <p:spPr>
          <a:xfrm>
            <a:off x="1631950" y="1520785"/>
            <a:ext cx="8928100" cy="3816429"/>
          </a:xfrm>
          <a:prstGeom prst="rect">
            <a:avLst/>
          </a:prstGeom>
          <a:ln>
            <a:noFill/>
          </a:ln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US" sz="6000" b="1">
                <a:solidFill>
                  <a:schemeClr val="bg1"/>
                </a:solidFill>
              </a:rPr>
              <a:t>Now Available </a:t>
            </a:r>
            <a:br>
              <a:rPr lang="en-US" sz="6000" b="1">
                <a:solidFill>
                  <a:schemeClr val="bg1"/>
                </a:solidFill>
              </a:rPr>
            </a:br>
            <a:r>
              <a:rPr lang="en-US" sz="6000" b="1">
                <a:solidFill>
                  <a:schemeClr val="bg1"/>
                </a:solidFill>
              </a:rPr>
              <a:t>.NET Core 2.1!</a:t>
            </a:r>
            <a:br>
              <a:rPr lang="en-US" sz="6000" b="1">
                <a:solidFill>
                  <a:schemeClr val="bg1"/>
                </a:solidFill>
              </a:rPr>
            </a:br>
            <a:br>
              <a:rPr lang="en-US" sz="2000" b="1">
                <a:solidFill>
                  <a:schemeClr val="bg1"/>
                </a:solidFill>
              </a:rPr>
            </a:br>
            <a:endParaRPr lang="en-US" sz="2000" b="1">
              <a:solidFill>
                <a:schemeClr val="bg1"/>
              </a:solidFill>
            </a:endParaRPr>
          </a:p>
          <a:p>
            <a:pPr algn="ctr"/>
            <a:endParaRPr lang="en-US" sz="2000" b="1">
              <a:solidFill>
                <a:schemeClr val="bg1"/>
              </a:solidFill>
            </a:endParaRPr>
          </a:p>
          <a:p>
            <a:pPr algn="ctr"/>
            <a:endParaRPr lang="en-US" sz="2000" b="1">
              <a:solidFill>
                <a:schemeClr val="bg1"/>
              </a:solidFill>
            </a:endParaRPr>
          </a:p>
          <a:p>
            <a:pPr algn="ctr"/>
            <a:r>
              <a:rPr lang="en-US">
                <a:solidFill>
                  <a:schemeClr val="bg1"/>
                </a:solidFill>
              </a:rPr>
              <a:t>www.dot.net</a:t>
            </a:r>
          </a:p>
        </p:txBody>
      </p:sp>
    </p:spTree>
    <p:extLst>
      <p:ext uri="{BB962C8B-B14F-4D97-AF65-F5344CB8AC3E}">
        <p14:creationId xmlns:p14="http://schemas.microsoft.com/office/powerpoint/2010/main" val="162883152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391390-0684-4310-96D4-983176988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943" y="520422"/>
            <a:ext cx="11018520" cy="553998"/>
          </a:xfrm>
        </p:spPr>
        <p:txBody>
          <a:bodyPr>
            <a:normAutofit fontScale="90000"/>
          </a:bodyPr>
          <a:lstStyle/>
          <a:p>
            <a:r>
              <a:rPr lang="en-US">
                <a:cs typeface="Segoe UI Light" panose="020B0502040204020203" pitchFamily="34" charset="0"/>
              </a:rPr>
              <a:t>.NET Core 2.1 on </a:t>
            </a:r>
            <a:r>
              <a:rPr lang="en-US" err="1">
                <a:cs typeface="Segoe UI Light" panose="020B0502040204020203" pitchFamily="34" charset="0"/>
              </a:rPr>
              <a:t>TechEmpower</a:t>
            </a:r>
            <a:r>
              <a:rPr lang="en-US">
                <a:cs typeface="Segoe UI Light" panose="020B0502040204020203" pitchFamily="34" charset="0"/>
              </a:rPr>
              <a:t> 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E8670049-9069-4E33-81D1-D4EAC870D9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1319243"/>
              </p:ext>
            </p:extLst>
          </p:nvPr>
        </p:nvGraphicFramePr>
        <p:xfrm>
          <a:off x="1672396" y="1335505"/>
          <a:ext cx="8710862" cy="48727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EAEBE279-1D32-4ED0-9F71-3B7E780EEDFA}"/>
              </a:ext>
            </a:extLst>
          </p:cNvPr>
          <p:cNvSpPr/>
          <p:nvPr/>
        </p:nvSpPr>
        <p:spPr>
          <a:xfrm>
            <a:off x="0" y="6400800"/>
            <a:ext cx="12192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>
                <a:solidFill>
                  <a:srgbClr val="999999"/>
                </a:solidFill>
                <a:hlinkClick r:id="rId4"/>
              </a:rPr>
              <a:t>Data sourced from tests on </a:t>
            </a:r>
            <a:r>
              <a:rPr lang="en-US" sz="1400" err="1">
                <a:solidFill>
                  <a:srgbClr val="999999"/>
                </a:solidFill>
                <a:hlinkClick r:id="rId4"/>
              </a:rPr>
              <a:t>TechEmpower</a:t>
            </a:r>
            <a:r>
              <a:rPr lang="en-US" sz="1400">
                <a:solidFill>
                  <a:srgbClr val="999999"/>
                </a:solidFill>
                <a:hlinkClick r:id="rId4"/>
              </a:rPr>
              <a:t> round 16</a:t>
            </a:r>
            <a:endParaRPr lang="en-US" sz="1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634DE8-2D71-4623-9871-0560AF25AE8C}"/>
              </a:ext>
            </a:extLst>
          </p:cNvPr>
          <p:cNvSpPr txBox="1"/>
          <p:nvPr/>
        </p:nvSpPr>
        <p:spPr>
          <a:xfrm rot="16200000">
            <a:off x="670101" y="3449470"/>
            <a:ext cx="169681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REQUESTS / SECOND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88034B-B951-41DF-BA1B-273AF36252E3}"/>
              </a:ext>
            </a:extLst>
          </p:cNvPr>
          <p:cNvSpPr txBox="1"/>
          <p:nvPr/>
        </p:nvSpPr>
        <p:spPr>
          <a:xfrm>
            <a:off x="3186414" y="3429000"/>
            <a:ext cx="1313402" cy="430887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8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+15%</a:t>
            </a:r>
          </a:p>
        </p:txBody>
      </p:sp>
      <p:sp>
        <p:nvSpPr>
          <p:cNvPr id="12" name="TextBox 10">
            <a:extLst>
              <a:ext uri="{FF2B5EF4-FFF2-40B4-BE49-F238E27FC236}">
                <a16:creationId xmlns:a16="http://schemas.microsoft.com/office/drawing/2014/main" id="{772DD963-E99A-4BA7-B3BA-9E950F79125A}"/>
              </a:ext>
            </a:extLst>
          </p:cNvPr>
          <p:cNvSpPr txBox="1"/>
          <p:nvPr/>
        </p:nvSpPr>
        <p:spPr>
          <a:xfrm>
            <a:off x="5725049" y="3429000"/>
            <a:ext cx="1313402" cy="430887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+18%</a:t>
            </a:r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9A7D350C-6A86-4C25-AB24-267153EC0896}"/>
              </a:ext>
            </a:extLst>
          </p:cNvPr>
          <p:cNvSpPr txBox="1"/>
          <p:nvPr/>
        </p:nvSpPr>
        <p:spPr>
          <a:xfrm>
            <a:off x="8276291" y="3429000"/>
            <a:ext cx="1313402" cy="430887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+147%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529062-0FE2-4B18-8BB6-2076A6B6AB43}"/>
              </a:ext>
            </a:extLst>
          </p:cNvPr>
          <p:cNvSpPr/>
          <p:nvPr/>
        </p:nvSpPr>
        <p:spPr bwMode="auto">
          <a:xfrm>
            <a:off x="7841427" y="1451610"/>
            <a:ext cx="2183130" cy="454914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169403D-1175-4BFC-99B5-BF44FBB83AD5}"/>
              </a:ext>
            </a:extLst>
          </p:cNvPr>
          <p:cNvSpPr/>
          <p:nvPr/>
        </p:nvSpPr>
        <p:spPr bwMode="auto">
          <a:xfrm rot="10800000">
            <a:off x="9639839" y="3453713"/>
            <a:ext cx="1029008" cy="430887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5764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3" grpId="1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0AB03-774F-4470-9F4E-930625ABB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/>
              <a:t>.NET Core 2.1 Major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550C5-E8D9-4749-91EC-5DF6703C92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8655" y="2272016"/>
            <a:ext cx="3925862" cy="2906323"/>
          </a:xfrm>
          <a:ln>
            <a:solidFill>
              <a:schemeClr val="accent1"/>
            </a:solidFill>
          </a:ln>
        </p:spPr>
        <p:txBody>
          <a:bodyPr/>
          <a:lstStyle/>
          <a:p>
            <a:pPr lvl="1"/>
            <a:endParaRPr lang="en-US"/>
          </a:p>
          <a:p>
            <a:pPr lvl="1"/>
            <a:endParaRPr lang="en-US"/>
          </a:p>
          <a:p>
            <a:pPr>
              <a:buFont typeface="Segoe UI" panose="020B0502040204020203" pitchFamily="34" charset="0"/>
              <a:buChar char="∙"/>
            </a:pPr>
            <a:r>
              <a:rPr lang="en-US" sz="2000">
                <a:latin typeface="+mn-lt"/>
              </a:rPr>
              <a:t>Global Tools</a:t>
            </a:r>
          </a:p>
          <a:p>
            <a:pPr>
              <a:buFont typeface="Segoe UI" panose="020B0502040204020203" pitchFamily="34" charset="0"/>
              <a:buChar char="∙"/>
            </a:pPr>
            <a:r>
              <a:rPr lang="en-US" sz="2000">
                <a:latin typeface="+mn-lt"/>
              </a:rPr>
              <a:t>Span&lt;T&gt;</a:t>
            </a:r>
          </a:p>
          <a:p>
            <a:pPr>
              <a:buFont typeface="Segoe UI" panose="020B0502040204020203" pitchFamily="34" charset="0"/>
              <a:buChar char="∙"/>
            </a:pPr>
            <a:r>
              <a:rPr lang="en-US" sz="2000">
                <a:latin typeface="+mn-lt"/>
              </a:rPr>
              <a:t>Sockets</a:t>
            </a:r>
          </a:p>
          <a:p>
            <a:pPr>
              <a:buFont typeface="Segoe UI" panose="020B0502040204020203" pitchFamily="34" charset="0"/>
              <a:buChar char="∙"/>
            </a:pPr>
            <a:r>
              <a:rPr lang="en-US" sz="2000" err="1">
                <a:latin typeface="+mn-lt"/>
              </a:rPr>
              <a:t>HttpClient</a:t>
            </a:r>
            <a:r>
              <a:rPr lang="en-US" sz="2000">
                <a:latin typeface="+mn-lt"/>
              </a:rPr>
              <a:t> Performance</a:t>
            </a:r>
          </a:p>
          <a:p>
            <a:pPr>
              <a:buFont typeface="Segoe UI" panose="020B0502040204020203" pitchFamily="34" charset="0"/>
              <a:buChar char="∙"/>
            </a:pPr>
            <a:r>
              <a:rPr lang="en-US" sz="2000">
                <a:latin typeface="+mn-lt"/>
              </a:rPr>
              <a:t>Windows Compatibility Pack</a:t>
            </a:r>
            <a:endParaRPr lang="en-US">
              <a:latin typeface="+mn-lt"/>
            </a:endParaRPr>
          </a:p>
          <a:p>
            <a:pPr lvl="1"/>
            <a:endParaRPr lang="en-US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EE632B5-EC5D-4950-B1EA-B45AEE490FC2}"/>
              </a:ext>
            </a:extLst>
          </p:cNvPr>
          <p:cNvSpPr txBox="1">
            <a:spLocks/>
          </p:cNvSpPr>
          <p:nvPr/>
        </p:nvSpPr>
        <p:spPr>
          <a:xfrm>
            <a:off x="4346394" y="2266251"/>
            <a:ext cx="3727735" cy="2893100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Lazy Loading</a:t>
            </a:r>
          </a:p>
          <a:p>
            <a:pPr lvl="1"/>
            <a:r>
              <a:rPr lang="en-US"/>
              <a:t>Value conversions</a:t>
            </a:r>
          </a:p>
          <a:p>
            <a:pPr lvl="1"/>
            <a:r>
              <a:rPr lang="en-US"/>
              <a:t>Query types</a:t>
            </a:r>
          </a:p>
          <a:p>
            <a:pPr lvl="1"/>
            <a:r>
              <a:rPr lang="en-US"/>
              <a:t>Data seeding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7585CAE-F761-43FA-9D57-F581FC8CE541}"/>
              </a:ext>
            </a:extLst>
          </p:cNvPr>
          <p:cNvSpPr txBox="1">
            <a:spLocks/>
          </p:cNvSpPr>
          <p:nvPr/>
        </p:nvSpPr>
        <p:spPr>
          <a:xfrm>
            <a:off x="8277853" y="2285239"/>
            <a:ext cx="3710522" cy="2893100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HTTPS</a:t>
            </a:r>
          </a:p>
          <a:p>
            <a:pPr lvl="1"/>
            <a:r>
              <a:rPr lang="en-US"/>
              <a:t>Razor UI as a library</a:t>
            </a:r>
          </a:p>
          <a:p>
            <a:pPr lvl="1"/>
            <a:r>
              <a:rPr lang="en-US" err="1"/>
              <a:t>HttpClientFactory</a:t>
            </a:r>
            <a:endParaRPr lang="en-US"/>
          </a:p>
          <a:p>
            <a:pPr lvl="1"/>
            <a:r>
              <a:rPr lang="en-US"/>
              <a:t>ASP.NET Core </a:t>
            </a:r>
            <a:r>
              <a:rPr lang="en-US" err="1"/>
              <a:t>SignalR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BFD902-68A5-448B-BD1C-C4449C8D6F6F}"/>
              </a:ext>
            </a:extLst>
          </p:cNvPr>
          <p:cNvSpPr/>
          <p:nvPr/>
        </p:nvSpPr>
        <p:spPr bwMode="auto">
          <a:xfrm>
            <a:off x="4346394" y="2272173"/>
            <a:ext cx="3727735" cy="553998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EF Core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AC8920-E924-47AF-AE4F-6B9E14C8FC4B}"/>
              </a:ext>
            </a:extLst>
          </p:cNvPr>
          <p:cNvSpPr/>
          <p:nvPr/>
        </p:nvSpPr>
        <p:spPr bwMode="auto">
          <a:xfrm>
            <a:off x="8281660" y="2271073"/>
            <a:ext cx="3706715" cy="553998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ASP.NET Core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3FD744-BD48-40DC-8805-417D4667E553}"/>
              </a:ext>
            </a:extLst>
          </p:cNvPr>
          <p:cNvSpPr/>
          <p:nvPr/>
        </p:nvSpPr>
        <p:spPr bwMode="auto">
          <a:xfrm>
            <a:off x="222324" y="2271073"/>
            <a:ext cx="3922193" cy="55399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.NET Core</a:t>
            </a:r>
          </a:p>
        </p:txBody>
      </p:sp>
    </p:spTree>
    <p:extLst>
      <p:ext uri="{BB962C8B-B14F-4D97-AF65-F5344CB8AC3E}">
        <p14:creationId xmlns:p14="http://schemas.microsoft.com/office/powerpoint/2010/main" val="138381499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578993-9838-4C56-9672-E85A12883801}"/>
              </a:ext>
            </a:extLst>
          </p:cNvPr>
          <p:cNvSpPr txBox="1">
            <a:spLocks/>
          </p:cNvSpPr>
          <p:nvPr/>
        </p:nvSpPr>
        <p:spPr>
          <a:xfrm>
            <a:off x="1631950" y="1520785"/>
            <a:ext cx="8928100" cy="3816429"/>
          </a:xfrm>
          <a:prstGeom prst="rect">
            <a:avLst/>
          </a:prstGeom>
          <a:ln>
            <a:noFill/>
          </a:ln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US" sz="6000" b="1">
                <a:solidFill>
                  <a:schemeClr val="bg1"/>
                </a:solidFill>
              </a:rPr>
              <a:t>Announcing </a:t>
            </a:r>
            <a:br>
              <a:rPr lang="en-US" sz="6000" b="1">
                <a:solidFill>
                  <a:schemeClr val="bg1"/>
                </a:solidFill>
              </a:rPr>
            </a:br>
            <a:r>
              <a:rPr lang="en-US" sz="6000" b="1">
                <a:solidFill>
                  <a:schemeClr val="bg1"/>
                </a:solidFill>
              </a:rPr>
              <a:t>.NET Core 2.2 Preview 2</a:t>
            </a:r>
            <a:br>
              <a:rPr lang="en-US" sz="6000" b="1">
                <a:solidFill>
                  <a:schemeClr val="bg1"/>
                </a:solidFill>
              </a:rPr>
            </a:br>
            <a:br>
              <a:rPr lang="en-US" sz="2000" b="1">
                <a:solidFill>
                  <a:schemeClr val="bg1"/>
                </a:solidFill>
              </a:rPr>
            </a:br>
            <a:endParaRPr lang="en-US" sz="2000" b="1">
              <a:solidFill>
                <a:schemeClr val="bg1"/>
              </a:solidFill>
            </a:endParaRPr>
          </a:p>
          <a:p>
            <a:pPr algn="ctr"/>
            <a:endParaRPr lang="en-US" sz="2000" b="1">
              <a:solidFill>
                <a:schemeClr val="bg1"/>
              </a:solidFill>
            </a:endParaRPr>
          </a:p>
          <a:p>
            <a:pPr algn="ctr"/>
            <a:endParaRPr lang="en-US" sz="2000" b="1">
              <a:solidFill>
                <a:schemeClr val="bg1"/>
              </a:solidFill>
            </a:endParaRPr>
          </a:p>
          <a:p>
            <a:pPr algn="ctr"/>
            <a:r>
              <a:rPr lang="en-US">
                <a:solidFill>
                  <a:schemeClr val="bg1"/>
                </a:solidFill>
              </a:rPr>
              <a:t>https://aka.ms/DotNetCore22</a:t>
            </a:r>
          </a:p>
        </p:txBody>
      </p:sp>
    </p:spTree>
    <p:extLst>
      <p:ext uri="{BB962C8B-B14F-4D97-AF65-F5344CB8AC3E}">
        <p14:creationId xmlns:p14="http://schemas.microsoft.com/office/powerpoint/2010/main" val="296492865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B574475-E06B-447B-AF23-42665DD97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/>
          <a:p>
            <a:r>
              <a:rPr lang="en-US" sz="4800">
                <a:latin typeface="+mj-lt"/>
              </a:rPr>
              <a:t>.NET Core 2.2 Themes</a:t>
            </a:r>
          </a:p>
        </p:txBody>
      </p:sp>
      <p:sp>
        <p:nvSpPr>
          <p:cNvPr id="5" name="globe_2" title="Icon of a sphere made of lines">
            <a:extLst>
              <a:ext uri="{FF2B5EF4-FFF2-40B4-BE49-F238E27FC236}">
                <a16:creationId xmlns:a16="http://schemas.microsoft.com/office/drawing/2014/main" id="{B9170A96-0F48-41B6-8B52-6FC1F542443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947553" y="2274273"/>
            <a:ext cx="934877" cy="934877"/>
          </a:xfrm>
          <a:custGeom>
            <a:avLst/>
            <a:gdLst>
              <a:gd name="T0" fmla="*/ 0 w 335"/>
              <a:gd name="T1" fmla="*/ 168 h 335"/>
              <a:gd name="T2" fmla="*/ 168 w 335"/>
              <a:gd name="T3" fmla="*/ 0 h 335"/>
              <a:gd name="T4" fmla="*/ 335 w 335"/>
              <a:gd name="T5" fmla="*/ 168 h 335"/>
              <a:gd name="T6" fmla="*/ 168 w 335"/>
              <a:gd name="T7" fmla="*/ 335 h 335"/>
              <a:gd name="T8" fmla="*/ 0 w 335"/>
              <a:gd name="T9" fmla="*/ 168 h 335"/>
              <a:gd name="T10" fmla="*/ 168 w 335"/>
              <a:gd name="T11" fmla="*/ 335 h 335"/>
              <a:gd name="T12" fmla="*/ 253 w 335"/>
              <a:gd name="T13" fmla="*/ 168 h 335"/>
              <a:gd name="T14" fmla="*/ 168 w 335"/>
              <a:gd name="T15" fmla="*/ 0 h 335"/>
              <a:gd name="T16" fmla="*/ 82 w 335"/>
              <a:gd name="T17" fmla="*/ 168 h 335"/>
              <a:gd name="T18" fmla="*/ 168 w 335"/>
              <a:gd name="T19" fmla="*/ 335 h 335"/>
              <a:gd name="T20" fmla="*/ 8 w 335"/>
              <a:gd name="T21" fmla="*/ 116 h 335"/>
              <a:gd name="T22" fmla="*/ 327 w 335"/>
              <a:gd name="T23" fmla="*/ 116 h 335"/>
              <a:gd name="T24" fmla="*/ 9 w 335"/>
              <a:gd name="T25" fmla="*/ 221 h 335"/>
              <a:gd name="T26" fmla="*/ 326 w 335"/>
              <a:gd name="T27" fmla="*/ 221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35" h="335">
                <a:moveTo>
                  <a:pt x="0" y="168"/>
                </a:moveTo>
                <a:cubicBezTo>
                  <a:pt x="0" y="75"/>
                  <a:pt x="75" y="0"/>
                  <a:pt x="168" y="0"/>
                </a:cubicBezTo>
                <a:cubicBezTo>
                  <a:pt x="260" y="0"/>
                  <a:pt x="335" y="75"/>
                  <a:pt x="335" y="168"/>
                </a:cubicBezTo>
                <a:cubicBezTo>
                  <a:pt x="335" y="260"/>
                  <a:pt x="260" y="335"/>
                  <a:pt x="168" y="335"/>
                </a:cubicBezTo>
                <a:cubicBezTo>
                  <a:pt x="75" y="335"/>
                  <a:pt x="0" y="260"/>
                  <a:pt x="0" y="168"/>
                </a:cubicBezTo>
                <a:close/>
                <a:moveTo>
                  <a:pt x="168" y="335"/>
                </a:moveTo>
                <a:cubicBezTo>
                  <a:pt x="215" y="335"/>
                  <a:pt x="253" y="260"/>
                  <a:pt x="253" y="168"/>
                </a:cubicBezTo>
                <a:cubicBezTo>
                  <a:pt x="253" y="75"/>
                  <a:pt x="215" y="0"/>
                  <a:pt x="168" y="0"/>
                </a:cubicBezTo>
                <a:cubicBezTo>
                  <a:pt x="120" y="0"/>
                  <a:pt x="82" y="75"/>
                  <a:pt x="82" y="168"/>
                </a:cubicBezTo>
                <a:cubicBezTo>
                  <a:pt x="82" y="260"/>
                  <a:pt x="120" y="335"/>
                  <a:pt x="168" y="335"/>
                </a:cubicBezTo>
                <a:close/>
                <a:moveTo>
                  <a:pt x="8" y="116"/>
                </a:moveTo>
                <a:cubicBezTo>
                  <a:pt x="327" y="116"/>
                  <a:pt x="327" y="116"/>
                  <a:pt x="327" y="116"/>
                </a:cubicBezTo>
                <a:moveTo>
                  <a:pt x="9" y="221"/>
                </a:moveTo>
                <a:cubicBezTo>
                  <a:pt x="326" y="221"/>
                  <a:pt x="326" y="221"/>
                  <a:pt x="326" y="221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7" name="cloud_2" title="Icon of a cloud made of two arrows pointing towards eachother">
            <a:extLst>
              <a:ext uri="{FF2B5EF4-FFF2-40B4-BE49-F238E27FC236}">
                <a16:creationId xmlns:a16="http://schemas.microsoft.com/office/drawing/2014/main" id="{A61DC775-A513-4EEC-865B-64B7A624CF7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428217" y="2274273"/>
            <a:ext cx="1546233" cy="892294"/>
          </a:xfrm>
          <a:custGeom>
            <a:avLst/>
            <a:gdLst>
              <a:gd name="T0" fmla="*/ 138 w 349"/>
              <a:gd name="T1" fmla="*/ 181 h 200"/>
              <a:gd name="T2" fmla="*/ 49 w 349"/>
              <a:gd name="T3" fmla="*/ 181 h 200"/>
              <a:gd name="T4" fmla="*/ 0 w 349"/>
              <a:gd name="T5" fmla="*/ 132 h 200"/>
              <a:gd name="T6" fmla="*/ 49 w 349"/>
              <a:gd name="T7" fmla="*/ 84 h 200"/>
              <a:gd name="T8" fmla="*/ 59 w 349"/>
              <a:gd name="T9" fmla="*/ 85 h 200"/>
              <a:gd name="T10" fmla="*/ 148 w 349"/>
              <a:gd name="T11" fmla="*/ 0 h 200"/>
              <a:gd name="T12" fmla="*/ 234 w 349"/>
              <a:gd name="T13" fmla="*/ 68 h 200"/>
              <a:gd name="T14" fmla="*/ 282 w 349"/>
              <a:gd name="T15" fmla="*/ 47 h 200"/>
              <a:gd name="T16" fmla="*/ 349 w 349"/>
              <a:gd name="T17" fmla="*/ 114 h 200"/>
              <a:gd name="T18" fmla="*/ 282 w 349"/>
              <a:gd name="T19" fmla="*/ 180 h 200"/>
              <a:gd name="T20" fmla="*/ 282 w 349"/>
              <a:gd name="T21" fmla="*/ 180 h 200"/>
              <a:gd name="T22" fmla="*/ 206 w 349"/>
              <a:gd name="T23" fmla="*/ 180 h 200"/>
              <a:gd name="T24" fmla="*/ 119 w 349"/>
              <a:gd name="T25" fmla="*/ 200 h 200"/>
              <a:gd name="T26" fmla="*/ 138 w 349"/>
              <a:gd name="T27" fmla="*/ 181 h 200"/>
              <a:gd name="T28" fmla="*/ 119 w 349"/>
              <a:gd name="T29" fmla="*/ 161 h 200"/>
              <a:gd name="T30" fmla="*/ 225 w 349"/>
              <a:gd name="T31" fmla="*/ 161 h 200"/>
              <a:gd name="T32" fmla="*/ 206 w 349"/>
              <a:gd name="T33" fmla="*/ 180 h 200"/>
              <a:gd name="T34" fmla="*/ 225 w 349"/>
              <a:gd name="T35" fmla="*/ 20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49" h="200">
                <a:moveTo>
                  <a:pt x="138" y="181"/>
                </a:moveTo>
                <a:cubicBezTo>
                  <a:pt x="49" y="181"/>
                  <a:pt x="49" y="181"/>
                  <a:pt x="49" y="181"/>
                </a:cubicBezTo>
                <a:cubicBezTo>
                  <a:pt x="22" y="181"/>
                  <a:pt x="0" y="159"/>
                  <a:pt x="0" y="132"/>
                </a:cubicBezTo>
                <a:cubicBezTo>
                  <a:pt x="0" y="105"/>
                  <a:pt x="22" y="84"/>
                  <a:pt x="49" y="84"/>
                </a:cubicBezTo>
                <a:cubicBezTo>
                  <a:pt x="52" y="84"/>
                  <a:pt x="56" y="84"/>
                  <a:pt x="59" y="85"/>
                </a:cubicBezTo>
                <a:cubicBezTo>
                  <a:pt x="61" y="38"/>
                  <a:pt x="100" y="0"/>
                  <a:pt x="148" y="0"/>
                </a:cubicBezTo>
                <a:cubicBezTo>
                  <a:pt x="189" y="0"/>
                  <a:pt x="224" y="29"/>
                  <a:pt x="234" y="68"/>
                </a:cubicBezTo>
                <a:cubicBezTo>
                  <a:pt x="246" y="55"/>
                  <a:pt x="263" y="47"/>
                  <a:pt x="282" y="47"/>
                </a:cubicBezTo>
                <a:cubicBezTo>
                  <a:pt x="319" y="47"/>
                  <a:pt x="349" y="77"/>
                  <a:pt x="349" y="114"/>
                </a:cubicBezTo>
                <a:cubicBezTo>
                  <a:pt x="349" y="151"/>
                  <a:pt x="319" y="180"/>
                  <a:pt x="282" y="180"/>
                </a:cubicBezTo>
                <a:cubicBezTo>
                  <a:pt x="282" y="180"/>
                  <a:pt x="282" y="180"/>
                  <a:pt x="282" y="180"/>
                </a:cubicBezTo>
                <a:cubicBezTo>
                  <a:pt x="206" y="180"/>
                  <a:pt x="206" y="180"/>
                  <a:pt x="206" y="180"/>
                </a:cubicBezTo>
                <a:moveTo>
                  <a:pt x="119" y="200"/>
                </a:moveTo>
                <a:cubicBezTo>
                  <a:pt x="138" y="181"/>
                  <a:pt x="138" y="181"/>
                  <a:pt x="138" y="181"/>
                </a:cubicBezTo>
                <a:cubicBezTo>
                  <a:pt x="119" y="161"/>
                  <a:pt x="119" y="161"/>
                  <a:pt x="119" y="161"/>
                </a:cubicBezTo>
                <a:moveTo>
                  <a:pt x="225" y="161"/>
                </a:moveTo>
                <a:cubicBezTo>
                  <a:pt x="206" y="180"/>
                  <a:pt x="206" y="180"/>
                  <a:pt x="206" y="180"/>
                </a:cubicBezTo>
                <a:cubicBezTo>
                  <a:pt x="225" y="200"/>
                  <a:pt x="225" y="200"/>
                  <a:pt x="225" y="200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8" name="Rocket" title="Icon of a rocket">
            <a:extLst>
              <a:ext uri="{FF2B5EF4-FFF2-40B4-BE49-F238E27FC236}">
                <a16:creationId xmlns:a16="http://schemas.microsoft.com/office/drawing/2014/main" id="{6FB95E7F-21B8-4E54-B63B-A60F79FEC06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447085" y="2201816"/>
            <a:ext cx="1055818" cy="1037207"/>
          </a:xfrm>
          <a:custGeom>
            <a:avLst/>
            <a:gdLst>
              <a:gd name="T0" fmla="*/ 352 w 352"/>
              <a:gd name="T1" fmla="*/ 3 h 346"/>
              <a:gd name="T2" fmla="*/ 305 w 352"/>
              <a:gd name="T3" fmla="*/ 142 h 346"/>
              <a:gd name="T4" fmla="*/ 118 w 352"/>
              <a:gd name="T5" fmla="*/ 326 h 346"/>
              <a:gd name="T6" fmla="*/ 50 w 352"/>
              <a:gd name="T7" fmla="*/ 346 h 346"/>
              <a:gd name="T8" fmla="*/ 0 w 352"/>
              <a:gd name="T9" fmla="*/ 295 h 346"/>
              <a:gd name="T10" fmla="*/ 30 w 352"/>
              <a:gd name="T11" fmla="*/ 227 h 346"/>
              <a:gd name="T12" fmla="*/ 203 w 352"/>
              <a:gd name="T13" fmla="*/ 54 h 346"/>
              <a:gd name="T14" fmla="*/ 352 w 352"/>
              <a:gd name="T15" fmla="*/ 3 h 346"/>
              <a:gd name="T16" fmla="*/ 203 w 352"/>
              <a:gd name="T17" fmla="*/ 55 h 346"/>
              <a:gd name="T18" fmla="*/ 301 w 352"/>
              <a:gd name="T19" fmla="*/ 146 h 346"/>
              <a:gd name="T20" fmla="*/ 144 w 352"/>
              <a:gd name="T21" fmla="*/ 113 h 346"/>
              <a:gd name="T22" fmla="*/ 0 w 352"/>
              <a:gd name="T23" fmla="*/ 113 h 346"/>
              <a:gd name="T24" fmla="*/ 0 w 352"/>
              <a:gd name="T25" fmla="*/ 197 h 346"/>
              <a:gd name="T26" fmla="*/ 30 w 352"/>
              <a:gd name="T27" fmla="*/ 227 h 346"/>
              <a:gd name="T28" fmla="*/ 30 w 352"/>
              <a:gd name="T29" fmla="*/ 227 h 346"/>
              <a:gd name="T30" fmla="*/ 120 w 352"/>
              <a:gd name="T31" fmla="*/ 324 h 346"/>
              <a:gd name="T32" fmla="*/ 141 w 352"/>
              <a:gd name="T33" fmla="*/ 346 h 346"/>
              <a:gd name="T34" fmla="*/ 232 w 352"/>
              <a:gd name="T35" fmla="*/ 346 h 346"/>
              <a:gd name="T36" fmla="*/ 232 w 352"/>
              <a:gd name="T37" fmla="*/ 214 h 346"/>
              <a:gd name="T38" fmla="*/ 176 w 352"/>
              <a:gd name="T39" fmla="*/ 159 h 346"/>
              <a:gd name="T40" fmla="*/ 194 w 352"/>
              <a:gd name="T41" fmla="*/ 177 h 346"/>
              <a:gd name="T42" fmla="*/ 211 w 352"/>
              <a:gd name="T43" fmla="*/ 159 h 346"/>
              <a:gd name="T44" fmla="*/ 194 w 352"/>
              <a:gd name="T45" fmla="*/ 141 h 346"/>
              <a:gd name="T46" fmla="*/ 176 w 352"/>
              <a:gd name="T47" fmla="*/ 159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52" h="346">
                <a:moveTo>
                  <a:pt x="352" y="3"/>
                </a:moveTo>
                <a:cubicBezTo>
                  <a:pt x="346" y="85"/>
                  <a:pt x="305" y="142"/>
                  <a:pt x="305" y="142"/>
                </a:cubicBezTo>
                <a:cubicBezTo>
                  <a:pt x="305" y="142"/>
                  <a:pt x="305" y="142"/>
                  <a:pt x="118" y="326"/>
                </a:cubicBezTo>
                <a:cubicBezTo>
                  <a:pt x="118" y="326"/>
                  <a:pt x="118" y="326"/>
                  <a:pt x="50" y="346"/>
                </a:cubicBezTo>
                <a:cubicBezTo>
                  <a:pt x="50" y="346"/>
                  <a:pt x="50" y="346"/>
                  <a:pt x="0" y="295"/>
                </a:cubicBezTo>
                <a:cubicBezTo>
                  <a:pt x="0" y="295"/>
                  <a:pt x="0" y="295"/>
                  <a:pt x="30" y="227"/>
                </a:cubicBezTo>
                <a:cubicBezTo>
                  <a:pt x="30" y="227"/>
                  <a:pt x="149" y="109"/>
                  <a:pt x="203" y="54"/>
                </a:cubicBezTo>
                <a:cubicBezTo>
                  <a:pt x="257" y="0"/>
                  <a:pt x="352" y="3"/>
                  <a:pt x="352" y="3"/>
                </a:cubicBezTo>
                <a:close/>
                <a:moveTo>
                  <a:pt x="203" y="55"/>
                </a:moveTo>
                <a:cubicBezTo>
                  <a:pt x="301" y="146"/>
                  <a:pt x="301" y="146"/>
                  <a:pt x="301" y="146"/>
                </a:cubicBezTo>
                <a:moveTo>
                  <a:pt x="144" y="113"/>
                </a:moveTo>
                <a:cubicBezTo>
                  <a:pt x="0" y="113"/>
                  <a:pt x="0" y="113"/>
                  <a:pt x="0" y="113"/>
                </a:cubicBezTo>
                <a:cubicBezTo>
                  <a:pt x="0" y="197"/>
                  <a:pt x="0" y="197"/>
                  <a:pt x="0" y="197"/>
                </a:cubicBezTo>
                <a:cubicBezTo>
                  <a:pt x="30" y="227"/>
                  <a:pt x="30" y="227"/>
                  <a:pt x="30" y="227"/>
                </a:cubicBezTo>
                <a:moveTo>
                  <a:pt x="30" y="227"/>
                </a:moveTo>
                <a:cubicBezTo>
                  <a:pt x="120" y="324"/>
                  <a:pt x="120" y="324"/>
                  <a:pt x="120" y="324"/>
                </a:cubicBezTo>
                <a:cubicBezTo>
                  <a:pt x="141" y="346"/>
                  <a:pt x="141" y="346"/>
                  <a:pt x="141" y="346"/>
                </a:cubicBezTo>
                <a:cubicBezTo>
                  <a:pt x="232" y="346"/>
                  <a:pt x="232" y="346"/>
                  <a:pt x="232" y="346"/>
                </a:cubicBezTo>
                <a:cubicBezTo>
                  <a:pt x="232" y="214"/>
                  <a:pt x="232" y="214"/>
                  <a:pt x="232" y="214"/>
                </a:cubicBezTo>
                <a:moveTo>
                  <a:pt x="176" y="159"/>
                </a:moveTo>
                <a:cubicBezTo>
                  <a:pt x="176" y="169"/>
                  <a:pt x="184" y="177"/>
                  <a:pt x="194" y="177"/>
                </a:cubicBezTo>
                <a:cubicBezTo>
                  <a:pt x="203" y="177"/>
                  <a:pt x="211" y="169"/>
                  <a:pt x="211" y="159"/>
                </a:cubicBezTo>
                <a:cubicBezTo>
                  <a:pt x="211" y="149"/>
                  <a:pt x="203" y="141"/>
                  <a:pt x="194" y="141"/>
                </a:cubicBezTo>
                <a:cubicBezTo>
                  <a:pt x="184" y="141"/>
                  <a:pt x="176" y="149"/>
                  <a:pt x="176" y="159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28395D-E673-4604-A342-0E524C9D6968}"/>
              </a:ext>
            </a:extLst>
          </p:cNvPr>
          <p:cNvSpPr/>
          <p:nvPr/>
        </p:nvSpPr>
        <p:spPr>
          <a:xfrm>
            <a:off x="950021" y="3691546"/>
            <a:ext cx="2929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>
                <a:cs typeface="Segoe UI Semilight" panose="020B0402040204020203" pitchFamily="34" charset="0"/>
              </a:rPr>
              <a:t>Improved Web API Development</a:t>
            </a:r>
            <a:endParaRPr lang="en-US" sz="2400" b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9A893E-6C4E-401A-BD11-8ACF8B5698F0}"/>
              </a:ext>
            </a:extLst>
          </p:cNvPr>
          <p:cNvSpPr/>
          <p:nvPr/>
        </p:nvSpPr>
        <p:spPr>
          <a:xfrm>
            <a:off x="4736363" y="3676864"/>
            <a:ext cx="2929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>
                <a:cs typeface="Segoe UI Semilight" panose="020B0402040204020203" pitchFamily="34" charset="0"/>
              </a:rPr>
              <a:t>Microservices and Azure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375FD2-2E0F-4489-9DE9-A411D5DFC46E}"/>
              </a:ext>
            </a:extLst>
          </p:cNvPr>
          <p:cNvSpPr/>
          <p:nvPr/>
        </p:nvSpPr>
        <p:spPr>
          <a:xfrm>
            <a:off x="8510024" y="3685520"/>
            <a:ext cx="29299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>
                <a:cs typeface="Segoe UI Semilight" panose="020B0402040204020203" pitchFamily="34" charset="0"/>
              </a:rPr>
              <a:t>Continued Performance Improvements</a:t>
            </a:r>
          </a:p>
        </p:txBody>
      </p:sp>
    </p:spTree>
    <p:extLst>
      <p:ext uri="{BB962C8B-B14F-4D97-AF65-F5344CB8AC3E}">
        <p14:creationId xmlns:p14="http://schemas.microsoft.com/office/powerpoint/2010/main" val="53667414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otnet_Template">
  <a:themeElements>
    <a:clrScheme name="Dotnet">
      <a:dk1>
        <a:srgbClr val="505050"/>
      </a:dk1>
      <a:lt1>
        <a:srgbClr val="FFFFFF"/>
      </a:lt1>
      <a:dk2>
        <a:srgbClr val="32145A"/>
      </a:dk2>
      <a:lt2>
        <a:srgbClr val="F2F2F2"/>
      </a:lt2>
      <a:accent1>
        <a:srgbClr val="511C74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Properties xmlns="http://schemas.microsoft.com/sharepoint/v3" xsi:nil="true"/>
    <_ip_UnifiedCompliancePolicyUIAction xmlns="http://schemas.microsoft.com/sharepoint/v3" xsi:nil="true"/>
    <LastSharedByUser xmlns="11245976-3b4d-4794-a754-317688483df2">jogallow@microsoft.com</LastSharedByUser>
    <SharedWithUsers xmlns="11245976-3b4d-4794-a754-317688483df2">
      <UserInfo>
        <DisplayName>Martin Woodward</DisplayName>
        <AccountId>67</AccountId>
        <AccountType/>
      </UserInfo>
    </SharedWithUsers>
    <LastSharedByTime xmlns="11245976-3b4d-4794-a754-317688483df2">2018-03-16T04:12:59+00:00</LastSharedByTime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F88B0CCF1BBA489747F146E6B5E06D" ma:contentTypeVersion="11" ma:contentTypeDescription="Create a new document." ma:contentTypeScope="" ma:versionID="4679f38185fefde8b23806f702b522cc">
  <xsd:schema xmlns:xsd="http://www.w3.org/2001/XMLSchema" xmlns:xs="http://www.w3.org/2001/XMLSchema" xmlns:p="http://schemas.microsoft.com/office/2006/metadata/properties" xmlns:ns1="http://schemas.microsoft.com/sharepoint/v3" xmlns:ns2="569b343d-e775-480b-9b2b-6a6986deb9b0" xmlns:ns3="11245976-3b4d-4794-a754-317688483df2" targetNamespace="http://schemas.microsoft.com/office/2006/metadata/properties" ma:root="true" ma:fieldsID="366371b317520ec9a5ad3c1303c823ef" ns1:_="" ns2:_="" ns3:_="">
    <xsd:import namespace="http://schemas.microsoft.com/sharepoint/v3"/>
    <xsd:import namespace="569b343d-e775-480b-9b2b-6a6986deb9b0"/>
    <xsd:import namespace="11245976-3b4d-4794-a754-317688483df2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b343d-e775-480b-9b2b-6a6986deb9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45976-3b4d-4794-a754-317688483d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5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23E43D6-DB2F-4C33-A8C8-D28F777A5DE7}">
  <ds:schemaRefs>
    <ds:schemaRef ds:uri="http://schemas.microsoft.com/office/2006/metadata/properties"/>
    <ds:schemaRef ds:uri="http://schemas.microsoft.com/office/2006/documentManagement/types"/>
    <ds:schemaRef ds:uri="http://schemas.microsoft.com/sharepoint/v3"/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purl.org/dc/terms/"/>
    <ds:schemaRef ds:uri="11245976-3b4d-4794-a754-317688483df2"/>
    <ds:schemaRef ds:uri="569b343d-e775-480b-9b2b-6a6986deb9b0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6E8CB18-CF19-487B-A6ED-834044BC878F}">
  <ds:schemaRefs>
    <ds:schemaRef ds:uri="11245976-3b4d-4794-a754-317688483df2"/>
    <ds:schemaRef ds:uri="569b343d-e775-480b-9b2b-6a6986deb9b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93821A7-5528-48BE-BD00-067FBFDD28D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852</Words>
  <Application>Microsoft Office PowerPoint</Application>
  <PresentationFormat>Widescreen</PresentationFormat>
  <Paragraphs>202</Paragraphs>
  <Slides>26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Wingdings</vt:lpstr>
      <vt:lpstr>Dotnet_Template</vt:lpstr>
      <vt:lpstr>PowerPoint Presentation</vt:lpstr>
      <vt:lpstr>.NET Conf 2018 Keynote</vt:lpstr>
      <vt:lpstr>PowerPoint Presentation</vt:lpstr>
      <vt:lpstr>.NET Growth Continues</vt:lpstr>
      <vt:lpstr>PowerPoint Presentation</vt:lpstr>
      <vt:lpstr>.NET Core 2.1 on TechEmpower </vt:lpstr>
      <vt:lpstr>.NET Core 2.1 Major Features</vt:lpstr>
      <vt:lpstr>PowerPoint Presentation</vt:lpstr>
      <vt:lpstr>.NET Core 2.2 Themes</vt:lpstr>
      <vt:lpstr>.NET Core 2.2 Major Features</vt:lpstr>
      <vt:lpstr>.NET Core 3 Update</vt:lpstr>
      <vt:lpstr>PowerPoint Presentation</vt:lpstr>
      <vt:lpstr>What's coming to C# คุณสมบัติใหม่ๆ ในภาษา C#  Will Fuqua  </vt:lpstr>
      <vt:lpstr>C# 7.1, 7.2 and 7.3</vt:lpstr>
      <vt:lpstr>Build Great Libraries using .NET Standard สร้าง class library ด้วย .NET Standard  Aaron Amm Theeranit </vt:lpstr>
      <vt:lpstr>Code at scale เรียนรู้การจัดการกับ code ขนาดใหญ่  Joel Dickson </vt:lpstr>
      <vt:lpstr>5 Azure Services Every .NET Developer Needs to Know 5 Azure Services ที่นักพัฒนาสาย .NET จำเป็นต้องรู้จัก  Jose Barbosa </vt:lpstr>
      <vt:lpstr>Blazor: Modern Web development with .NET and WebAssembly เรียนรู้ .NET Web Assembly ด้วย Blazor framework  Guide Vorapat </vt:lpstr>
      <vt:lpstr>Blazor: Modern Web development with .NET and WebAssembly เรียนรู้ .NET Web Assembly ด้วย Blazor framework  Guide Vorapat </vt:lpstr>
      <vt:lpstr>Experimental Blazor: .NET in the Browser</vt:lpstr>
      <vt:lpstr>Complete Awesomeness for Mobile .NET Developers เรียนรู้เครื่องมือต่างๆ เพื่อพัฒนา mobile application ด้วย .NET  Teerasej Jiraphatchandej </vt:lpstr>
      <vt:lpstr>Open Source Contribution to Mobile</vt:lpstr>
      <vt:lpstr>What's new of ASP.NET Core and Entity Framework Core 2.2 อับเดตฟีเจอร์ล่าสุดของ ASP.NET Core และ Entity Framework Core 2.2  Suthep Sangvirotjanaphat </vt:lpstr>
      <vt:lpstr>Coffee Break + Lunch  พักทานกาแฟและของว่าง พบปะพูดคุย We will provide the coffee box for FREE thanks for our sponsors.  เรามีกาแฟและขนมฟรีให้กับผู้เข้าร่วมงานทุกท่าน สนับสนุนโดย sponsors ใจดีของเรา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Massi</dc:creator>
  <cp:lastModifiedBy>José Barbosa</cp:lastModifiedBy>
  <cp:revision>6</cp:revision>
  <dcterms:modified xsi:type="dcterms:W3CDTF">2018-10-27T02:16:15Z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bethma@microsoft.com</vt:lpwstr>
  </property>
  <property fmtid="{D5CDD505-2E9C-101B-9397-08002B2CF9AE}" pid="5" name="MSIP_Label_f42aa342-8706-4288-bd11-ebb85995028c_SetDate">
    <vt:lpwstr>2018-01-09T22:28:27.0429869Z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0x01010022F88B0CCF1BBA489747F146E6B5E06D</vt:lpwstr>
  </property>
</Properties>
</file>