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966ad4b2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966ad4b2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7966ad4b2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7a28b633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b7a28b633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b7a28b633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7d33fbab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b7d33fbab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b7d33fbab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7d33fbabf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b7d33fbabf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b7d33fbabf_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7d33fbabf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b7d33fbabf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7d33fbabf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7d33fbabf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b7d33fbabf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b7d33fbabf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966ad4eb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966ad4eb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66ad4b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7966ad4b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0d66d0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b40d66d0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40d66d0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12dbc4d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b412dbc4d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412dbc4d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d33fbabf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b7d33fbabf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7d33fbabf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7d33fbab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b7d33fbab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7d33fbab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7a28b633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b7a28b633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7a28b633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7d33fbab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b7d33fbab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b7d33fbab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7d33fbab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b7d33fbab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b7d33fbabf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">
  <p:cSld name="Announcem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38200" y="1021680"/>
            <a:ext cx="1846092" cy="384048"/>
          </a:xfrm>
          <a:prstGeom prst="roundRect">
            <a:avLst>
              <a:gd fmla="val 26320" name="adj"/>
            </a:avLst>
          </a:prstGeom>
          <a:solidFill>
            <a:srgbClr val="D5CDF5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ts val="1500"/>
              <a:buFont typeface="Open Sans"/>
              <a:buNone/>
            </a:pPr>
            <a:r>
              <a:rPr b="0" i="0" lang="en-GB" sz="1500" u="none" cap="none" strike="noStrike">
                <a:solidFill>
                  <a:srgbClr val="002050"/>
                </a:solidFill>
                <a:latin typeface="Open Sans"/>
                <a:ea typeface="Open Sans"/>
                <a:cs typeface="Open Sans"/>
                <a:sym typeface="Open Sans"/>
              </a:rPr>
              <a:t>RELEASED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838200" y="1575065"/>
            <a:ext cx="10515600" cy="669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38200" y="2476901"/>
            <a:ext cx="10515600" cy="2636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838200" y="5257171"/>
            <a:ext cx="10515600" cy="579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D290"/>
              </a:buClr>
              <a:buSzPts val="2800"/>
              <a:buNone/>
              <a:defRPr>
                <a:solidFill>
                  <a:srgbClr val="FAD29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2000"/>
              <a:buNone/>
              <a:defRPr sz="2000">
                <a:solidFill>
                  <a:srgbClr val="8F8AB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800"/>
              <a:buNone/>
              <a:defRPr sz="1800">
                <a:solidFill>
                  <a:srgbClr val="8F8AB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ABD"/>
              </a:buClr>
              <a:buSzPts val="1600"/>
              <a:buNone/>
              <a:defRPr sz="1600">
                <a:solidFill>
                  <a:srgbClr val="8F8ABD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7" name="Google Shape;16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ample">
  <p:cSld name="Code Samp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0" y="719666"/>
            <a:ext cx="8128000" cy="541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ess">
  <p:cSld name="Progres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4826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github.com/menstood/dotnetcon2020/tree/master/UniRXDotNetCon202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059">
            <a:off x="8734126" y="3328313"/>
            <a:ext cx="3291797" cy="301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type="title"/>
          </p:nvPr>
        </p:nvSpPr>
        <p:spPr>
          <a:xfrm>
            <a:off x="838200" y="2447168"/>
            <a:ext cx="10515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b="1" lang="en-GB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Unity + Rx Reactive programming for game</a:t>
            </a:r>
            <a:endParaRPr sz="7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831850" y="16488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b="1" lang="en-GB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UniRx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Model-View-(</a:t>
            </a:r>
            <a:r>
              <a:rPr lang="en-GB">
                <a:solidFill>
                  <a:srgbClr val="4EC9B0"/>
                </a:solidFill>
              </a:rPr>
              <a:t>Reactive</a:t>
            </a:r>
            <a:r>
              <a:rPr lang="en-GB">
                <a:solidFill>
                  <a:srgbClr val="FFFFFF"/>
                </a:solidFill>
              </a:rPr>
              <a:t>)Presenter Pattern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375" y="1507700"/>
            <a:ext cx="3419675" cy="50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4A7D6"/>
                </a:solidFill>
              </a:rPr>
              <a:t>Available at </a:t>
            </a:r>
            <a:br>
              <a:rPr lang="en-GB">
                <a:solidFill>
                  <a:srgbClr val="B4A7D6"/>
                </a:solidFill>
              </a:rPr>
            </a:br>
            <a:r>
              <a:rPr lang="en-GB" u="sng">
                <a:solidFill>
                  <a:srgbClr val="B4A7D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https://github.com/menstood/dotnetcon2020</a:t>
            </a:r>
            <a:endParaRPr>
              <a:solidFill>
                <a:srgbClr val="B4A7D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EC9B0"/>
                </a:solidFill>
              </a:rPr>
              <a:t>MonoBehaviour  </a:t>
            </a:r>
            <a:r>
              <a:rPr lang="en-GB" sz="2800">
                <a:solidFill>
                  <a:srgbClr val="FFFFFF"/>
                </a:solidFill>
              </a:rPr>
              <a:t>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98725" y="1746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569CD6"/>
                </a:solidFill>
              </a:rPr>
              <a:t>Start  </a:t>
            </a:r>
            <a:r>
              <a:rPr lang="en-GB" sz="2500">
                <a:solidFill>
                  <a:srgbClr val="FFFFFF"/>
                </a:solidFill>
              </a:rPr>
              <a:t>: Called before the first frame update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2500">
                <a:solidFill>
                  <a:srgbClr val="569CD6"/>
                </a:solidFill>
              </a:rPr>
            </a:br>
            <a:r>
              <a:rPr lang="en-GB" sz="2500">
                <a:solidFill>
                  <a:srgbClr val="569CD6"/>
                </a:solidFill>
              </a:rPr>
              <a:t>Update </a:t>
            </a:r>
            <a:r>
              <a:rPr lang="en-GB" sz="2500">
                <a:solidFill>
                  <a:schemeClr val="lt1"/>
                </a:solidFill>
              </a:rPr>
              <a:t>: Called once per frame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569CD6"/>
                </a:solidFill>
              </a:rPr>
              <a:t>OnTriggerEnter </a:t>
            </a:r>
            <a:r>
              <a:rPr lang="en-GB" sz="2500">
                <a:solidFill>
                  <a:srgbClr val="FFFFFF"/>
                </a:solidFill>
              </a:rPr>
              <a:t> :  </a:t>
            </a:r>
            <a:r>
              <a:rPr lang="en-GB" sz="2500">
                <a:solidFill>
                  <a:srgbClr val="FFFFFF"/>
                </a:solidFill>
              </a:rPr>
              <a:t>Called </a:t>
            </a:r>
            <a:r>
              <a:rPr lang="en-GB" sz="2500">
                <a:solidFill>
                  <a:srgbClr val="FFFFFF"/>
                </a:solidFill>
              </a:rPr>
              <a:t>when object collide with other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 sz="2500">
                <a:solidFill>
                  <a:srgbClr val="569CD6"/>
                </a:solidFill>
              </a:rPr>
            </a:br>
            <a:r>
              <a:rPr lang="en-GB" sz="2500">
                <a:solidFill>
                  <a:srgbClr val="569CD6"/>
                </a:solidFill>
              </a:rPr>
              <a:t>OnDestroy </a:t>
            </a:r>
            <a:r>
              <a:rPr lang="en-GB" sz="2500">
                <a:solidFill>
                  <a:srgbClr val="FFFFFF"/>
                </a:solidFill>
              </a:rPr>
              <a:t>: Called at the last frame of the object’s existence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EC9B0"/>
                </a:solidFill>
              </a:rPr>
              <a:t>PlayerController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0" y="1825625"/>
            <a:ext cx="604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Old Fashioned Way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6546075" y="1825625"/>
            <a:ext cx="521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UniRx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 b="-1679" l="4571" r="4552" t="1680"/>
          <a:stretch/>
        </p:blipFill>
        <p:spPr>
          <a:xfrm>
            <a:off x="5863275" y="2918400"/>
            <a:ext cx="6283775" cy="29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775" y="2703225"/>
            <a:ext cx="3882651" cy="38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/>
          <p:nvPr/>
        </p:nvSpPr>
        <p:spPr>
          <a:xfrm>
            <a:off x="5863275" y="3206975"/>
            <a:ext cx="2415600" cy="227100"/>
          </a:xfrm>
          <a:prstGeom prst="rect">
            <a:avLst/>
          </a:prstGeom>
          <a:noFill/>
          <a:ln cap="flat" cmpd="sng" w="28575">
            <a:solidFill>
              <a:srgbClr val="4EC9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2" name="Google Shape;282;p40"/>
          <p:cNvSpPr txBox="1"/>
          <p:nvPr/>
        </p:nvSpPr>
        <p:spPr>
          <a:xfrm>
            <a:off x="9107825" y="26050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Observable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3" name="Google Shape;283;p40"/>
          <p:cNvCxnSpPr>
            <a:stCxn id="281" idx="3"/>
            <a:endCxn id="282" idx="1"/>
          </p:cNvCxnSpPr>
          <p:nvPr/>
        </p:nvCxnSpPr>
        <p:spPr>
          <a:xfrm flipH="1" rot="10800000">
            <a:off x="8278875" y="2805125"/>
            <a:ext cx="828900" cy="515400"/>
          </a:xfrm>
          <a:prstGeom prst="straightConnector1">
            <a:avLst/>
          </a:prstGeom>
          <a:noFill/>
          <a:ln cap="flat" cmpd="sng" w="28575">
            <a:solidFill>
              <a:srgbClr val="4EC9B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Dispose </a:t>
            </a:r>
            <a:r>
              <a:rPr lang="en-GB" sz="2800">
                <a:solidFill>
                  <a:srgbClr val="569CD6"/>
                </a:solidFill>
              </a:rPr>
              <a:t>OnTriggerEnter</a:t>
            </a:r>
            <a:r>
              <a:rPr lang="en-GB" sz="2800">
                <a:solidFill>
                  <a:srgbClr val="FFFFFF"/>
                </a:solidFill>
              </a:rPr>
              <a:t> Event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0" y="1825625"/>
            <a:ext cx="604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Old Fashioned Way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6546075" y="1825625"/>
            <a:ext cx="521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UniRx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00" y="2812513"/>
            <a:ext cx="6496001" cy="283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50" y="2466897"/>
            <a:ext cx="5133650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4EC9B0"/>
                </a:solidFill>
              </a:rPr>
              <a:t>UI</a:t>
            </a:r>
            <a:endParaRPr>
              <a:solidFill>
                <a:srgbClr val="4EC9B0"/>
              </a:solidFill>
            </a:endParaRPr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0" y="1825625"/>
            <a:ext cx="604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Old Fashioned Way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 </a:t>
            </a:r>
            <a:r>
              <a:rPr lang="en-GB" sz="1400">
                <a:solidFill>
                  <a:srgbClr val="FFFFFF"/>
                </a:solidFill>
              </a:rPr>
              <a:t>UIManager.cs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400">
                <a:solidFill>
                  <a:srgbClr val="FFFFFF"/>
                </a:solidFill>
              </a:rPr>
              <a:t>EnemyController.cs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6251475" y="1825625"/>
            <a:ext cx="550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UniRx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</a:rPr>
              <a:t> UIManager.cs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2870013"/>
            <a:ext cx="5754824" cy="121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25" y="4524350"/>
            <a:ext cx="4165124" cy="23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466" y="2870025"/>
            <a:ext cx="5799909" cy="12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>
            <p:ph type="title"/>
          </p:nvPr>
        </p:nvSpPr>
        <p:spPr>
          <a:xfrm>
            <a:off x="831850" y="542723"/>
            <a:ext cx="10515600" cy="57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>
              <a:solidFill>
                <a:srgbClr val="4EC9B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>
              <a:solidFill>
                <a:srgbClr val="4EC9B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>
                <a:solidFill>
                  <a:srgbClr val="FFFFFF"/>
                </a:solidFill>
              </a:rPr>
              <a:t>Get </a:t>
            </a:r>
            <a:r>
              <a:rPr lang="en-GB">
                <a:solidFill>
                  <a:srgbClr val="FFFFFF"/>
                </a:solidFill>
              </a:rPr>
              <a:t>UniRx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 sz="2400">
                <a:solidFill>
                  <a:srgbClr val="FFFFFF"/>
                </a:solidFill>
              </a:rPr>
              <a:t>GitHub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 sz="3200">
                <a:solidFill>
                  <a:srgbClr val="FFFFFF"/>
                </a:solidFill>
              </a:rPr>
              <a:t>https://github.com/neuecc/UniRx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 sz="3200"/>
              <a:t>Or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 sz="2400">
                <a:solidFill>
                  <a:srgbClr val="FFFFFF"/>
                </a:solidFill>
              </a:rPr>
              <a:t>Unity Asset Store</a:t>
            </a:r>
            <a:r>
              <a:rPr lang="en-GB" sz="3200">
                <a:solidFill>
                  <a:srgbClr val="FFFFFF"/>
                </a:solidFill>
              </a:rPr>
              <a:t> 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 sz="3200">
                <a:solidFill>
                  <a:srgbClr val="FFFFFF"/>
                </a:solidFill>
              </a:rPr>
              <a:t>Unirx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Open Sans"/>
              <a:buNone/>
            </a:pPr>
            <a:r>
              <a:rPr lang="en-GB"/>
              <a:t>Thanks for joining!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8950" y="3803650"/>
            <a:ext cx="2120899" cy="22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831850" y="513158"/>
            <a:ext cx="105156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2700"/>
              <a:t>Gittitat Ekcantawut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GB" sz="2700"/>
            </a:br>
            <a:r>
              <a:rPr lang="en-GB" sz="1800"/>
              <a:t>Former Senior Unity Engineer at TechnoBrave Asia</a:t>
            </a:r>
            <a:br>
              <a:rPr lang="en-GB" sz="1800"/>
            </a:b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1800"/>
              <a:t>Email : menstood@gmail.com</a:t>
            </a:r>
            <a:br>
              <a:rPr lang="en-GB" sz="1800"/>
            </a:br>
            <a:r>
              <a:rPr lang="en-GB" sz="1800"/>
              <a:t>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1800"/>
              <a:t>               strokecgm</a:t>
            </a:r>
            <a:br>
              <a:rPr lang="en-GB" sz="1800"/>
            </a:br>
            <a:br>
              <a:rPr lang="en-GB" sz="1800"/>
            </a:br>
            <a:r>
              <a:rPr lang="en-GB" sz="1800"/>
              <a:t>              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1800"/>
              <a:t>              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1800"/>
              <a:t>               gitti-ekchan</a:t>
            </a:r>
            <a:br>
              <a:rPr lang="en-GB" sz="1800"/>
            </a:br>
            <a:br>
              <a:rPr lang="en-GB" sz="1800"/>
            </a:b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 sz="1800"/>
              <a:t>                menstood</a:t>
            </a:r>
            <a:endParaRPr sz="18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075" y="1036100"/>
            <a:ext cx="4548600" cy="454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575" y="2556350"/>
            <a:ext cx="612700" cy="6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575" y="3625900"/>
            <a:ext cx="612701" cy="6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413" y="4544963"/>
            <a:ext cx="697025" cy="6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>
                <a:solidFill>
                  <a:srgbClr val="FFFFFF"/>
                </a:solidFill>
              </a:rPr>
              <a:t>What is</a:t>
            </a:r>
            <a:r>
              <a:rPr lang="en-GB">
                <a:solidFill>
                  <a:srgbClr val="4EC9B0"/>
                </a:solidFill>
              </a:rPr>
              <a:t> Reactive Programming</a:t>
            </a:r>
            <a:r>
              <a:rPr lang="en-GB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</a:rPr>
              <a:t>Reactive Programming =</a:t>
            </a:r>
            <a:r>
              <a:rPr lang="en-GB" sz="2300">
                <a:solidFill>
                  <a:srgbClr val="D69D85"/>
                </a:solidFill>
              </a:rPr>
              <a:t> “programming with asynchronous data streams.”</a:t>
            </a:r>
            <a:r>
              <a:rPr lang="en-GB" sz="2300">
                <a:solidFill>
                  <a:srgbClr val="CCCCCC"/>
                </a:solidFill>
              </a:rPr>
              <a:t>;</a:t>
            </a:r>
            <a:endParaRPr sz="2300">
              <a:solidFill>
                <a:srgbClr val="CCCCCC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>
                <a:solidFill>
                  <a:schemeClr val="lt2"/>
                </a:solidFill>
              </a:rPr>
              <a:t>Reactive Programming Core</a:t>
            </a:r>
            <a:r>
              <a:rPr lang="en-GB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EC9B0"/>
                </a:solidFill>
              </a:rPr>
              <a:t>Observable  </a:t>
            </a:r>
            <a:r>
              <a:rPr lang="en-GB">
                <a:solidFill>
                  <a:srgbClr val="FFFFFF"/>
                </a:solidFill>
              </a:rPr>
              <a:t>: Messenger</a:t>
            </a:r>
            <a:br>
              <a:rPr lang="en-GB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AD290"/>
                </a:solidFill>
              </a:rPr>
              <a:t>Subscriber </a:t>
            </a:r>
            <a:r>
              <a:rPr lang="en-GB">
                <a:solidFill>
                  <a:srgbClr val="FFFFFF"/>
                </a:solidFill>
              </a:rPr>
              <a:t>: Receiver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D29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AD290"/>
                </a:solidFill>
              </a:rPr>
              <a:t>Operator </a:t>
            </a:r>
            <a:r>
              <a:rPr lang="en-GB">
                <a:solidFill>
                  <a:srgbClr val="FFFFFF"/>
                </a:solidFill>
              </a:rPr>
              <a:t>:  Middleware of Observable and Subscriber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2E9"/>
                </a:solidFill>
              </a:rPr>
              <a:t>Stream </a:t>
            </a:r>
            <a:r>
              <a:rPr lang="en-GB">
                <a:solidFill>
                  <a:srgbClr val="FFFFFF"/>
                </a:solidFill>
              </a:rPr>
              <a:t>: Event of </a:t>
            </a:r>
            <a:r>
              <a:rPr lang="en-GB">
                <a:solidFill>
                  <a:srgbClr val="FFFFFF"/>
                </a:solidFill>
              </a:rPr>
              <a:t>Observable </a:t>
            </a:r>
            <a:r>
              <a:rPr lang="en-GB">
                <a:solidFill>
                  <a:srgbClr val="FFFFFF"/>
                </a:solidFill>
              </a:rPr>
              <a:t>and Subscriber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>
                <a:solidFill>
                  <a:srgbClr val="FFFFFF"/>
                </a:solidFill>
              </a:rPr>
              <a:t>What is</a:t>
            </a:r>
            <a:r>
              <a:rPr lang="en-GB">
                <a:solidFill>
                  <a:srgbClr val="4EC9B0"/>
                </a:solidFill>
              </a:rPr>
              <a:t> UniRx</a:t>
            </a:r>
            <a:r>
              <a:rPr lang="en-GB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69CD6"/>
                </a:solidFill>
              </a:rPr>
              <a:t>UniRX</a:t>
            </a:r>
            <a:r>
              <a:rPr lang="en-GB">
                <a:solidFill>
                  <a:srgbClr val="FFFFFF"/>
                </a:solidFill>
              </a:rPr>
              <a:t> =&gt; 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{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DCAA"/>
              </a:buClr>
              <a:buSzPts val="1800"/>
              <a:buChar char="-"/>
            </a:pPr>
            <a:r>
              <a:rPr lang="en-GB">
                <a:solidFill>
                  <a:srgbClr val="DCDCAA"/>
                </a:solidFill>
              </a:rPr>
              <a:t>Reactive Extension for Unity</a:t>
            </a:r>
            <a:r>
              <a:rPr lang="en-GB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>
                <a:solidFill>
                  <a:srgbClr val="DCDCAA"/>
                </a:solidFill>
              </a:rPr>
              <a:t>Official Rx doesn’t work on Unity</a:t>
            </a:r>
            <a:r>
              <a:rPr lang="en-GB"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CDCAA"/>
              </a:buClr>
              <a:buSzPts val="1800"/>
              <a:buChar char="-"/>
            </a:pPr>
            <a:r>
              <a:rPr lang="en-GB">
                <a:solidFill>
                  <a:srgbClr val="DCDCAA"/>
                </a:solidFill>
              </a:rPr>
              <a:t>Supported Multiple Platform;</a:t>
            </a:r>
            <a:endParaRPr>
              <a:solidFill>
                <a:srgbClr val="DCDCAA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A7D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8200" y="365125"/>
            <a:ext cx="10515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 sz="8400">
                <a:solidFill>
                  <a:srgbClr val="FFFFFF"/>
                </a:solidFill>
              </a:rPr>
              <a:t>Why </a:t>
            </a:r>
            <a:endParaRPr sz="8400">
              <a:solidFill>
                <a:srgbClr val="FFFFFF"/>
              </a:solidFill>
            </a:endParaRPr>
          </a:p>
          <a:p>
            <a:pPr indent="45720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6C0"/>
              </a:buClr>
              <a:buSzPts val="4400"/>
              <a:buFont typeface="Open Sans"/>
              <a:buNone/>
            </a:pPr>
            <a:r>
              <a:rPr lang="en-GB" sz="8400">
                <a:solidFill>
                  <a:srgbClr val="4EC9B0"/>
                </a:solidFill>
              </a:rPr>
              <a:t>UniRx </a:t>
            </a:r>
            <a:r>
              <a:rPr lang="en-GB" sz="8400">
                <a:solidFill>
                  <a:srgbClr val="FFFFFF"/>
                </a:solidFill>
              </a:rPr>
              <a:t>?</a:t>
            </a:r>
            <a:endParaRPr sz="8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1.</a:t>
            </a:r>
            <a:r>
              <a:rPr lang="en-GB" sz="2800">
                <a:solidFill>
                  <a:srgbClr val="4EC9B0"/>
                </a:solidFill>
              </a:rPr>
              <a:t> </a:t>
            </a:r>
            <a:r>
              <a:rPr lang="en-GB" sz="2800">
                <a:solidFill>
                  <a:srgbClr val="4EC9B0"/>
                </a:solidFill>
              </a:rPr>
              <a:t>Coroutine</a:t>
            </a:r>
            <a:r>
              <a:rPr lang="en-GB" sz="2800">
                <a:solidFill>
                  <a:schemeClr val="lt1"/>
                </a:solidFill>
              </a:rPr>
              <a:t> isn’t good  practice for </a:t>
            </a:r>
            <a:r>
              <a:rPr lang="en-GB" sz="2800">
                <a:solidFill>
                  <a:srgbClr val="DCDCAA"/>
                </a:solidFill>
              </a:rPr>
              <a:t>asynchronous</a:t>
            </a:r>
            <a:r>
              <a:rPr lang="en-GB" sz="2800">
                <a:solidFill>
                  <a:schemeClr val="lt1"/>
                </a:solidFill>
              </a:rPr>
              <a:t>  operation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FF"/>
                </a:solidFill>
              </a:rPr>
            </a:br>
            <a:r>
              <a:rPr lang="en-GB" sz="1600">
                <a:solidFill>
                  <a:schemeClr val="lt1"/>
                </a:solidFill>
              </a:rPr>
              <a:t>This is asynchronous in Unity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350" y="2750375"/>
            <a:ext cx="8003951" cy="2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2.</a:t>
            </a:r>
            <a:r>
              <a:rPr lang="en-GB" sz="2800">
                <a:solidFill>
                  <a:srgbClr val="4EC9B0"/>
                </a:solidFill>
              </a:rPr>
              <a:t> </a:t>
            </a:r>
            <a:r>
              <a:rPr lang="en-GB" sz="2800">
                <a:solidFill>
                  <a:srgbClr val="569CD6"/>
                </a:solidFill>
              </a:rPr>
              <a:t>Use</a:t>
            </a:r>
            <a:r>
              <a:rPr lang="en-GB" sz="2800">
                <a:solidFill>
                  <a:schemeClr val="lt1"/>
                </a:solidFill>
              </a:rPr>
              <a:t> </a:t>
            </a:r>
            <a:r>
              <a:rPr lang="en-GB" sz="2800">
                <a:solidFill>
                  <a:srgbClr val="4EC9B0"/>
                </a:solidFill>
              </a:rPr>
              <a:t>LINQ</a:t>
            </a:r>
            <a:r>
              <a:rPr lang="en-GB" sz="2800">
                <a:solidFill>
                  <a:srgbClr val="FFFFFF"/>
                </a:solidFill>
              </a:rPr>
              <a:t>-style</a:t>
            </a:r>
            <a:r>
              <a:rPr lang="en-GB" sz="2800">
                <a:solidFill>
                  <a:schemeClr val="lt1"/>
                </a:solidFill>
              </a:rPr>
              <a:t> query </a:t>
            </a:r>
            <a:r>
              <a:rPr lang="en-GB" sz="2800">
                <a:solidFill>
                  <a:srgbClr val="DCDCAA"/>
                </a:solidFill>
              </a:rPr>
              <a:t>operator </a:t>
            </a:r>
            <a:endParaRPr>
              <a:solidFill>
                <a:srgbClr val="DCDCAA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GB">
                <a:solidFill>
                  <a:srgbClr val="FFFFFF"/>
                </a:solidFill>
              </a:rPr>
            </a:br>
            <a:r>
              <a:rPr lang="en-GB" sz="2400">
                <a:solidFill>
                  <a:schemeClr val="lt1"/>
                </a:solidFill>
              </a:rPr>
              <a:t>Easy to start for </a:t>
            </a:r>
            <a:r>
              <a:rPr lang="en-GB" sz="2400">
                <a:solidFill>
                  <a:srgbClr val="569CD6"/>
                </a:solidFill>
              </a:rPr>
              <a:t>.NET</a:t>
            </a:r>
            <a:r>
              <a:rPr lang="en-GB" sz="2400">
                <a:solidFill>
                  <a:schemeClr val="lt1"/>
                </a:solidFill>
              </a:rPr>
              <a:t> user who never use Unity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         We can do something like this.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825" y="3443750"/>
            <a:ext cx="9184850" cy="25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3</a:t>
            </a:r>
            <a:r>
              <a:rPr lang="en-GB" sz="2800">
                <a:solidFill>
                  <a:srgbClr val="FFFFFF"/>
                </a:solidFill>
              </a:rPr>
              <a:t>.</a:t>
            </a:r>
            <a:r>
              <a:rPr lang="en-GB" sz="2800">
                <a:solidFill>
                  <a:srgbClr val="4EC9B0"/>
                </a:solidFill>
              </a:rPr>
              <a:t> </a:t>
            </a:r>
            <a:r>
              <a:rPr lang="en-GB" sz="2800">
                <a:solidFill>
                  <a:schemeClr val="lt1"/>
                </a:solidFill>
              </a:rPr>
              <a:t>Improve your </a:t>
            </a:r>
            <a:r>
              <a:rPr lang="en-GB" sz="2800">
                <a:solidFill>
                  <a:srgbClr val="4EC9B0"/>
                </a:solidFill>
              </a:rPr>
              <a:t>UI</a:t>
            </a:r>
            <a:r>
              <a:rPr lang="en-GB" sz="2800">
                <a:solidFill>
                  <a:schemeClr val="lt1"/>
                </a:solidFill>
              </a:rPr>
              <a:t> programming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838200" y="158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No more </a:t>
            </a:r>
            <a:r>
              <a:rPr lang="en-GB">
                <a:solidFill>
                  <a:srgbClr val="CC0000"/>
                </a:solidFill>
              </a:rPr>
              <a:t>something like this</a:t>
            </a:r>
            <a:br>
              <a:rPr lang="en-GB">
                <a:solidFill>
                  <a:srgbClr val="CC0000"/>
                </a:solidFill>
              </a:rPr>
            </a:b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</a:rPr>
              <a:t>Now we use this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88" y="2265200"/>
            <a:ext cx="71723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413" y="4679250"/>
            <a:ext cx="75914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