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9" r:id="rId4"/>
    <p:sldId id="257" r:id="rId5"/>
    <p:sldId id="267" r:id="rId6"/>
    <p:sldId id="271" r:id="rId7"/>
    <p:sldId id="272" r:id="rId8"/>
    <p:sldId id="269" r:id="rId9"/>
    <p:sldId id="273" r:id="rId10"/>
    <p:sldId id="268" r:id="rId11"/>
    <p:sldId id="275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972976.aspx#viewstate_topic1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1219213"/>
            <a:ext cx="5760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HardCordStudy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200" spc="-15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Form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740" y="5855786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accent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2017.09.09</a:t>
            </a:r>
            <a:endParaRPr lang="ko-KR" altLang="en-US" sz="1400" spc="300" dirty="0">
              <a:solidFill>
                <a:schemeClr val="accent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3600" y="5517232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KIM DA SOM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2780928"/>
            <a:ext cx="43204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24.uf.tistory.com/image/1647F30D4B3117E80BA9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680521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43808" y="6381328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https://msdn.microsoft</a:t>
            </a:r>
            <a:r>
              <a:rPr lang="ko-KR" altLang="en-US" sz="1400" dirty="0">
                <a:hlinkClick r:id="rId3"/>
              </a:rPr>
              <a:t>.</a:t>
            </a:r>
            <a:r>
              <a:rPr lang="ko-KR" altLang="en-US" sz="1400" dirty="0">
                <a:hlinkClick r:id="rId3"/>
              </a:rPr>
              <a:t>com/en-us/library/ms972976.aspx#viewstate_topic1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271" y="188640"/>
            <a:ext cx="406594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339752" y="2660432"/>
            <a:ext cx="0" cy="1488648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48272" y="2817802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[</a:t>
            </a:r>
            <a:r>
              <a:rPr lang="ko-KR" altLang="en-US" sz="60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코드이해</a:t>
            </a:r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] </a:t>
            </a:r>
            <a:r>
              <a:rPr lang="ko-KR" altLang="en-US" sz="60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16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998" y="683404"/>
            <a:ext cx="591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[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코드이해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]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502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www.codeproject.com/KB/aspnet/52811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31881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6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87624" y="2420888"/>
            <a:ext cx="4608512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3608" y="105273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2898232"/>
            <a:ext cx="0" cy="1970928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28529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Web Form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334770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POSTBACK &amp; VIEW STATE 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8610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[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코드이해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7664" y="43651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[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코드이해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CRUD 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339752" y="2660432"/>
            <a:ext cx="0" cy="1488648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48272" y="2817802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Form </a:t>
            </a:r>
            <a:r>
              <a:rPr lang="ko-KR" altLang="en-US" sz="60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66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9998" y="68340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나눔고딕" panose="020D0604000000000000" pitchFamily="50" charset="-127"/>
              </a:rPr>
              <a:t>Web Form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나눔고딕" panose="020D0604000000000000" pitchFamily="50" charset="-127"/>
              </a:rPr>
              <a:t>특징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567278"/>
            <a:ext cx="8339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WEB FORM 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특징 및 구성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2204931"/>
            <a:ext cx="896448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ea"/>
              <a:buAutoNum type="circleNumDbPlain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ASP.NET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개발의 전통적인 스타일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ea"/>
              <a:buAutoNum type="circleNumDbPlain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큰 스케일의 웹 사이트를 좀 더 간단하게 만들게 하는 기술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ea"/>
              <a:buAutoNum type="circleNumDbPlain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Drag&amp; Drop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컨트롤들을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ASP.NET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페이지에 추가하고 맞는 코드 작성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ea"/>
              <a:buAutoNum type="circleNumDbPlain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POSTBACK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VIEW STATE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개념 도입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ea"/>
              <a:buAutoNum type="circleNumDbPlain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 줄의 코드라도 작성할 필요가 없음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3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9998" y="68340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나눔고딕" panose="020D0604000000000000" pitchFamily="50" charset="-127"/>
              </a:rPr>
              <a:t>Web Form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나눔고딕" panose="020D0604000000000000" pitchFamily="50" charset="-127"/>
              </a:rPr>
              <a:t>특징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567278"/>
            <a:ext cx="8339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WEB FORM 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장점과 단점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26764"/>
              </p:ext>
            </p:extLst>
          </p:nvPr>
        </p:nvGraphicFramePr>
        <p:xfrm>
          <a:off x="179512" y="2343430"/>
          <a:ext cx="8784976" cy="228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001">
                  <a:extLst>
                    <a:ext uri="{9D8B030D-6E8A-4147-A177-3AD203B41FA5}">
                      <a16:colId xmlns:a16="http://schemas.microsoft.com/office/drawing/2014/main" val="8868199"/>
                    </a:ext>
                  </a:extLst>
                </a:gridCol>
                <a:gridCol w="4370975">
                  <a:extLst>
                    <a:ext uri="{9D8B030D-6E8A-4147-A177-3AD203B41FA5}">
                      <a16:colId xmlns:a16="http://schemas.microsoft.com/office/drawing/2014/main" val="2515636929"/>
                    </a:ext>
                  </a:extLst>
                </a:gridCol>
              </a:tblGrid>
              <a:tr h="360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1806"/>
                  </a:ext>
                </a:extLst>
              </a:tr>
              <a:tr h="360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풍부한 서버 컨트롤 지원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웹 프로그램 만들기 위한 고정된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프로젝트 아키텍처가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36772"/>
                  </a:ext>
                </a:extLst>
              </a:tr>
              <a:tr h="36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VIEW</a:t>
                      </a:r>
                      <a:r>
                        <a:rPr lang="en-US" altLang="ko-KR" sz="1400" baseline="0" dirty="0"/>
                        <a:t> STATE </a:t>
                      </a:r>
                      <a:r>
                        <a:rPr lang="ko-KR" altLang="en-US" sz="1400" baseline="0" dirty="0"/>
                        <a:t>지원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 단위테스트를 불가능한 작업으로 만듦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324432"/>
                  </a:ext>
                </a:extLst>
              </a:tr>
              <a:tr h="360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이벤트 프로그램 구동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VIEW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STATE</a:t>
                      </a:r>
                      <a:r>
                        <a:rPr lang="ko-KR" altLang="en-US" sz="1400" baseline="0" dirty="0"/>
                        <a:t>는 페이지 자체 저장으로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ko-KR" altLang="en-US" sz="1400" baseline="0" dirty="0"/>
                        <a:t>페이지 크기가 증가하므로 성능 저하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89885"/>
                  </a:ext>
                </a:extLst>
              </a:tr>
              <a:tr h="360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신속한 애플리케이션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병렬 개발에 대한 지원 감소 </a:t>
                      </a:r>
                      <a:r>
                        <a:rPr lang="en-US" altLang="ko-KR" sz="1400" dirty="0"/>
                        <a:t>– ASPX </a:t>
                      </a:r>
                      <a:r>
                        <a:rPr lang="ko-KR" altLang="en-US" sz="1400" dirty="0"/>
                        <a:t>페이지 코드 숨김 코드와  밀접하게 결합됨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5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05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339752" y="2660432"/>
            <a:ext cx="0" cy="1488648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48272" y="2817802"/>
            <a:ext cx="648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POSTBACK  VIEW STATE</a:t>
            </a:r>
            <a:endParaRPr lang="ko-KR" altLang="en-US" sz="6000" b="1" dirty="0">
              <a:solidFill>
                <a:schemeClr val="accent1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13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998" y="683404"/>
            <a:ext cx="591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POSTBACK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나눔고딕" panose="020D0604000000000000" pitchFamily="50" charset="-127"/>
              </a:rPr>
              <a:t> &amp; VIEW STATE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616" y="2061268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이벤트를 처리하기 위하여 페이지 자체적으로 페이지를 다시 로드 하여 처리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74936" y="1514901"/>
            <a:ext cx="1504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POSTBACK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1520" y="2414374"/>
            <a:ext cx="4572000" cy="41319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PostBack_Ex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rgbClr val="808080"/>
                </a:solidFill>
                <a:latin typeface="+mn-ea"/>
              </a:rPr>
              <a:t>///</a:t>
            </a:r>
            <a:r>
              <a:rPr lang="en-US" altLang="ko-KR" sz="1050" dirty="0">
                <a:solidFill>
                  <a:srgbClr val="00800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+mn-ea"/>
              </a:rPr>
              <a:t>&lt;summary&gt;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rgbClr val="808080"/>
                </a:solidFill>
                <a:latin typeface="+mn-ea"/>
              </a:rPr>
              <a:t>///</a:t>
            </a:r>
            <a:r>
              <a:rPr lang="ko-KR" altLang="en-US" sz="1050" dirty="0">
                <a:solidFill>
                  <a:srgbClr val="008000"/>
                </a:solidFill>
                <a:latin typeface="+mn-ea"/>
              </a:rPr>
              <a:t> 한 페이지에서 다른 페이지로 이동하는 것이 아닌 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rgbClr val="808080"/>
                </a:solidFill>
                <a:latin typeface="+mn-ea"/>
              </a:rPr>
              <a:t>///</a:t>
            </a:r>
            <a:r>
              <a:rPr lang="ko-KR" altLang="en-US" sz="1050" dirty="0">
                <a:solidFill>
                  <a:srgbClr val="00800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008000"/>
                </a:solidFill>
                <a:latin typeface="+mn-ea"/>
              </a:rPr>
              <a:t>Submit </a:t>
            </a:r>
            <a:r>
              <a:rPr lang="ko-KR" altLang="en-US" sz="1050" dirty="0">
                <a:solidFill>
                  <a:srgbClr val="008000"/>
                </a:solidFill>
                <a:latin typeface="+mn-ea"/>
              </a:rPr>
              <a:t>같은 버튼을 통해 자신에 페이지가 </a:t>
            </a:r>
            <a:r>
              <a:rPr lang="ko-KR" altLang="en-US" sz="1050" dirty="0" err="1">
                <a:solidFill>
                  <a:srgbClr val="008000"/>
                </a:solidFill>
                <a:latin typeface="+mn-ea"/>
              </a:rPr>
              <a:t>새로고침이</a:t>
            </a:r>
            <a:r>
              <a:rPr lang="ko-KR" altLang="en-US" sz="1050" dirty="0">
                <a:solidFill>
                  <a:srgbClr val="008000"/>
                </a:solidFill>
                <a:latin typeface="+mn-ea"/>
              </a:rPr>
              <a:t> 일어나는 현상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rgbClr val="808080"/>
                </a:solidFill>
                <a:latin typeface="+mn-ea"/>
              </a:rPr>
              <a:t>///</a:t>
            </a:r>
            <a:r>
              <a:rPr lang="en-US" altLang="ko-KR" sz="1050" dirty="0">
                <a:solidFill>
                  <a:srgbClr val="00800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+mn-ea"/>
              </a:rPr>
              <a:t>&lt;/summary&gt;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+mn-ea"/>
              </a:rPr>
              <a:t>_Default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: </a:t>
            </a:r>
            <a:r>
              <a:rPr lang="en-US" altLang="ko-KR" sz="1050" dirty="0">
                <a:solidFill>
                  <a:srgbClr val="2B91AF"/>
                </a:solidFill>
                <a:latin typeface="+mn-ea"/>
              </a:rPr>
              <a:t>Page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protected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Page_Load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sender, </a:t>
            </a:r>
            <a:r>
              <a:rPr lang="en-US" altLang="ko-KR" sz="1050" dirty="0" err="1">
                <a:solidFill>
                  <a:srgbClr val="2B91AF"/>
                </a:solidFill>
                <a:latin typeface="+mn-ea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(!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Page.IsPostBack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TextBox1.Text = </a:t>
            </a:r>
            <a:r>
              <a:rPr lang="en-US" altLang="ko-KR" sz="105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+mn-ea"/>
              </a:rPr>
              <a:t>초기화 된 문자열</a:t>
            </a:r>
            <a:r>
              <a:rPr lang="en-US" altLang="ko-KR" sz="105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        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protected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sender, </a:t>
            </a:r>
            <a:r>
              <a:rPr lang="en-US" altLang="ko-KR" sz="1050" dirty="0" err="1">
                <a:solidFill>
                  <a:srgbClr val="2B91AF"/>
                </a:solidFill>
                <a:latin typeface="+mn-ea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Response.Write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(TextBox1.Text);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546079"/>
            <a:ext cx="3096344" cy="16750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520" y="4251104"/>
            <a:ext cx="3416598" cy="2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998" y="683404"/>
            <a:ext cx="591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POSTBACK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나눔고딕" panose="020D0604000000000000" pitchFamily="50" charset="-127"/>
              </a:rPr>
              <a:t> &amp; VIEW STATE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616" y="2061268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페이지의 보기 상태는 기본적으로 이름이 지정된 숨겨진 양식 필드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숨겨진 양식 필드는 수십 킬로바이트 정도로 쉽게 커질 수 있습니다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느린 다운로드를 유발합니다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웹 페이지마다 숨겨진 양식 필드의 내용을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요청에 다시 게시하기 때문에 요청 시간이 길어집니다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74936" y="1514901"/>
            <a:ext cx="1474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View State</a:t>
            </a:r>
            <a:endParaRPr lang="ko-KR" altLang="en-US" dirty="0"/>
          </a:p>
        </p:txBody>
      </p:sp>
      <p:pic>
        <p:nvPicPr>
          <p:cNvPr id="4098" name="Picture 2" descr="https://msdn.microsoft.com/en-us/library/ms972976.viewstate_fig01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1" y="3540082"/>
            <a:ext cx="69913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27784" y="61167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a typeface="나눔고딕" panose="020D0604000000000000" pitchFamily="50" charset="-127"/>
              </a:rPr>
              <a:t>The ASP.NET Page Life Cycle</a:t>
            </a:r>
          </a:p>
        </p:txBody>
      </p:sp>
    </p:spTree>
    <p:extLst>
      <p:ext uri="{BB962C8B-B14F-4D97-AF65-F5344CB8AC3E}">
        <p14:creationId xmlns:p14="http://schemas.microsoft.com/office/powerpoint/2010/main" val="75150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364</Words>
  <Application>Microsoft Office PowerPoint</Application>
  <PresentationFormat>화면 슬라이드 쇼(4:3)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Malgun gothic</vt:lpstr>
      <vt:lpstr>나눔고딕</vt:lpstr>
      <vt:lpstr>나눔고딕 ExtraBold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inbrein_ds</cp:lastModifiedBy>
  <cp:revision>29</cp:revision>
  <dcterms:created xsi:type="dcterms:W3CDTF">2014-03-25T16:54:31Z</dcterms:created>
  <dcterms:modified xsi:type="dcterms:W3CDTF">2017-09-04T02:00:50Z</dcterms:modified>
</cp:coreProperties>
</file>