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4"/>
  </p:notesMasterIdLst>
  <p:sldIdLst>
    <p:sldId id="256" r:id="rId2"/>
    <p:sldId id="257" r:id="rId3"/>
    <p:sldId id="265" r:id="rId4"/>
    <p:sldId id="258" r:id="rId5"/>
    <p:sldId id="268" r:id="rId6"/>
    <p:sldId id="263" r:id="rId7"/>
    <p:sldId id="266" r:id="rId8"/>
    <p:sldId id="269" r:id="rId9"/>
    <p:sldId id="264" r:id="rId10"/>
    <p:sldId id="259" r:id="rId11"/>
    <p:sldId id="267" r:id="rId12"/>
    <p:sldId id="26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657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67384" autoAdjust="0"/>
  </p:normalViewPr>
  <p:slideViewPr>
    <p:cSldViewPr>
      <p:cViewPr varScale="1">
        <p:scale>
          <a:sx n="44" d="100"/>
          <a:sy n="44" d="100"/>
        </p:scale>
        <p:origin x="-195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C3C7E-0621-49F3-AE83-2B307EA545C8}" type="datetimeFigureOut">
              <a:rPr lang="en-US" smtClean="0"/>
              <a:pPr/>
              <a:t>7/27/2013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9B88E2-BBEF-4043-9C92-222F9F8EE0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9B88E2-BBEF-4043-9C92-222F9F8EE0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you get to do that, it’s really easy to do so.  First, you’ll need to build your </a:t>
            </a:r>
            <a:r>
              <a:rPr lang="en-US" baseline="0" dirty="0" smtClean="0"/>
              <a:t>app on build.phonegap.com. </a:t>
            </a:r>
            <a:endParaRPr lang="en-US" dirty="0" smtClean="0"/>
          </a:p>
          <a:p>
            <a:endParaRPr lang="en-US" dirty="0" smtClean="0"/>
          </a:p>
          <a:p>
            <a:r>
              <a:rPr lang="en-US" dirty="0" smtClean="0"/>
              <a:t>The </a:t>
            </a:r>
            <a:r>
              <a:rPr lang="en-US" baseline="0" dirty="0" smtClean="0"/>
              <a:t>Adobe </a:t>
            </a:r>
            <a:r>
              <a:rPr lang="en-US" baseline="0" dirty="0" err="1" smtClean="0"/>
              <a:t>PhoneGap</a:t>
            </a:r>
            <a:r>
              <a:rPr lang="en-US" baseline="0" dirty="0" smtClean="0"/>
              <a:t> Build process is as simple as it looks here.  You connect to a </a:t>
            </a:r>
            <a:r>
              <a:rPr lang="en-US" baseline="0" dirty="0" err="1" smtClean="0"/>
              <a:t>GitHub</a:t>
            </a:r>
            <a:r>
              <a:rPr lang="en-US" baseline="0" dirty="0" smtClean="0"/>
              <a:t> repository (or upload a zip file), have </a:t>
            </a:r>
            <a:r>
              <a:rPr lang="en-US" baseline="0" dirty="0" err="1" smtClean="0"/>
              <a:t>PhoneGap</a:t>
            </a:r>
            <a:r>
              <a:rPr lang="en-US" baseline="0" dirty="0" smtClean="0"/>
              <a:t> build your app in the cloud, and you end up with the appropriate packages to submit to the </a:t>
            </a:r>
            <a:r>
              <a:rPr lang="en-US" baseline="0" dirty="0" err="1" smtClean="0"/>
              <a:t>iOS</a:t>
            </a:r>
            <a:r>
              <a:rPr lang="en-US" baseline="0" dirty="0" smtClean="0"/>
              <a:t>, Windows Phone, Android, and Blackberry stores.  If you’re missing any requirements for these platforms, you’ll be notified right on the </a:t>
            </a:r>
            <a:r>
              <a:rPr lang="en-US" baseline="0" dirty="0" err="1" smtClean="0"/>
              <a:t>PhoneGap</a:t>
            </a:r>
            <a:r>
              <a:rPr lang="en-US" baseline="0" dirty="0" smtClean="0"/>
              <a:t> site, and you can fix the issues there.</a:t>
            </a:r>
          </a:p>
          <a:p>
            <a:endParaRPr lang="en-US" baseline="0" dirty="0" smtClean="0"/>
          </a:p>
          <a:p>
            <a:r>
              <a:rPr lang="en-US" baseline="0" dirty="0" smtClean="0"/>
              <a:t>To test the resulting packages on a device, using your phone’s web browser, navigate to the build page and click “Install App.” </a:t>
            </a:r>
          </a:p>
          <a:p>
            <a:endParaRPr lang="en-US" baseline="0" dirty="0" smtClean="0"/>
          </a:p>
          <a:p>
            <a:r>
              <a:rPr lang="en-US" baseline="0" dirty="0" smtClean="0"/>
              <a:t>Once you’re satisfied with your app, all that’s left for you to do is to submit the packages to the app stores of your choice.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you can see, developing a </a:t>
            </a:r>
            <a:r>
              <a:rPr lang="en-US" baseline="0" dirty="0" err="1" smtClean="0"/>
              <a:t>PhoneGap</a:t>
            </a:r>
            <a:r>
              <a:rPr lang="en-US" baseline="0" dirty="0" smtClean="0"/>
              <a:t> app is very simple.  The development process itself is exactly the same as if you were creating a website, and the only major difference is the </a:t>
            </a:r>
            <a:r>
              <a:rPr lang="en-US" baseline="0" dirty="0" err="1" smtClean="0"/>
              <a:t>PhoneGap</a:t>
            </a:r>
            <a:r>
              <a:rPr lang="en-US" baseline="0" dirty="0" smtClean="0"/>
              <a:t> build process.  Sure, you still have to test on many different devices just as if you would had you been testing browser compatibility for a website.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advantage to using </a:t>
            </a:r>
            <a:r>
              <a:rPr lang="en-US" baseline="0" dirty="0" err="1" smtClean="0"/>
              <a:t>PhoneGap</a:t>
            </a:r>
            <a:r>
              <a:rPr lang="en-US" baseline="0" dirty="0" smtClean="0"/>
              <a:t> is that you get to use the skills you already have and the languages you already know.  You don’t need to have multiple codebases that accomplish the same thing, and when you need to make a change or an update, you don’t have to manually add that change to each platform-specific projects.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of the main criticisms of </a:t>
            </a:r>
            <a:r>
              <a:rPr lang="en-US" baseline="0" dirty="0" err="1" smtClean="0"/>
              <a:t>PhoneGap</a:t>
            </a:r>
            <a:r>
              <a:rPr lang="en-US" baseline="0" dirty="0" smtClean="0"/>
              <a:t> is that with one UI layer for all mobile platforms, you’re not truly adhering to the design principles of any of them.  It really comes down to what you’re trying to accomplish.  If you have a very limited budget and you need to get something out the door quickly, </a:t>
            </a:r>
            <a:r>
              <a:rPr lang="en-US" baseline="0" dirty="0" err="1" smtClean="0"/>
              <a:t>PhoneGap</a:t>
            </a:r>
            <a:r>
              <a:rPr lang="en-US" baseline="0" dirty="0" smtClean="0"/>
              <a:t> is definitely a good candidate for you our your business. The same goes for if you just want to get something out the door so you can get feedback on it before you begin to invest the time and money into another cross-platform mobile app development framework, then </a:t>
            </a:r>
            <a:r>
              <a:rPr lang="en-US" baseline="0" dirty="0" err="1" smtClean="0"/>
              <a:t>PhoneGap</a:t>
            </a:r>
            <a:r>
              <a:rPr lang="en-US" baseline="0" dirty="0" smtClean="0"/>
              <a:t> can certainly be that kind of stop gap solution for you.</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D9B88E2-BBEF-4043-9C92-222F9F8EE0C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right there is a very birds-eye view of </a:t>
            </a:r>
            <a:r>
              <a:rPr lang="en-US" dirty="0" err="1" smtClean="0"/>
              <a:t>PhoneGap</a:t>
            </a:r>
            <a:r>
              <a:rPr lang="en-US" dirty="0" smtClean="0"/>
              <a:t>.  As this is a lightning talk and I want to be respectful of everyone’s time, if you have any questions</a:t>
            </a:r>
            <a:r>
              <a:rPr lang="en-US" baseline="0" dirty="0" smtClean="0"/>
              <a:t> or would like to talk further, please see me afterwards.  I’ll be sure to tweet out a link to my slides, so if you’re interested, follow me on Twitter at </a:t>
            </a:r>
            <a:r>
              <a:rPr lang="en-US" baseline="0" dirty="0" err="1" smtClean="0"/>
              <a:t>DotNetGeekette</a:t>
            </a:r>
            <a:r>
              <a:rPr lang="en-US" baseline="0" dirty="0" smtClean="0"/>
              <a:t>.</a:t>
            </a:r>
          </a:p>
          <a:p>
            <a:endParaRPr lang="en-US" baseline="0" dirty="0" smtClean="0"/>
          </a:p>
          <a:p>
            <a:r>
              <a:rPr lang="en-US" baseline="0" dirty="0" smtClean="0"/>
              <a:t>Thank you.</a:t>
            </a:r>
            <a:endParaRPr lang="en-US" dirty="0"/>
          </a:p>
        </p:txBody>
      </p:sp>
      <p:sp>
        <p:nvSpPr>
          <p:cNvPr id="4" name="Slide Number Placeholder 3"/>
          <p:cNvSpPr>
            <a:spLocks noGrp="1"/>
          </p:cNvSpPr>
          <p:nvPr>
            <p:ph type="sldNum" sz="quarter" idx="10"/>
          </p:nvPr>
        </p:nvSpPr>
        <p:spPr/>
        <p:txBody>
          <a:bodyPr/>
          <a:lstStyle/>
          <a:p>
            <a:fld id="{CD9B88E2-BBEF-4043-9C92-222F9F8EE0CC}"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PhoneGap</a:t>
            </a:r>
            <a:r>
              <a:rPr lang="en-US" dirty="0" smtClean="0"/>
              <a:t> is an open source framework for creating mobile apps using a single codebase that can deploy across the major mobile platforms – </a:t>
            </a:r>
            <a:r>
              <a:rPr lang="en-US" dirty="0" err="1" smtClean="0"/>
              <a:t>iOS</a:t>
            </a:r>
            <a:r>
              <a:rPr lang="en-US" dirty="0" smtClean="0"/>
              <a:t>, Android, Windows Phone, Blackberry, and </a:t>
            </a:r>
            <a:r>
              <a:rPr lang="en-US" dirty="0" err="1" smtClean="0"/>
              <a:t>webOS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multiple frameworks for creating cross-platform mobile applications, including </a:t>
            </a:r>
            <a:r>
              <a:rPr lang="en-US" dirty="0" err="1" smtClean="0"/>
              <a:t>Xamarin</a:t>
            </a:r>
            <a:r>
              <a:rPr lang="en-US" baseline="0" dirty="0" smtClean="0"/>
              <a:t> and app </a:t>
            </a:r>
            <a:r>
              <a:rPr lang="en-US" baseline="0" dirty="0" err="1" smtClean="0"/>
              <a:t>Mobi</a:t>
            </a:r>
            <a:r>
              <a:rPr lang="en-US" baseline="0" dirty="0" smtClean="0"/>
              <a:t>,</a:t>
            </a:r>
            <a:r>
              <a:rPr lang="en-US" dirty="0" smtClean="0"/>
              <a:t> so what makes </a:t>
            </a:r>
            <a:r>
              <a:rPr lang="en-US" dirty="0" err="1" smtClean="0"/>
              <a:t>PhoneGap</a:t>
            </a:r>
            <a:r>
              <a:rPr lang="en-US" dirty="0" smtClean="0"/>
              <a:t> different?  For one, the technologies</a:t>
            </a:r>
            <a:r>
              <a:rPr lang="en-US" baseline="0" dirty="0" smtClean="0"/>
              <a:t> are different.  Consider the major mobile platforms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CD9B88E2-BBEF-4043-9C92-222F9F8EE0C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they seemingly have little in common from a programmatic standpoint in that they all use their own languages and SDKs, the one piece they all share a</a:t>
            </a:r>
            <a:r>
              <a:rPr lang="en-US" baseline="0" dirty="0" smtClean="0"/>
              <a:t> browser that adheres to the same standards.</a:t>
            </a:r>
          </a:p>
          <a:p>
            <a:endParaRPr lang="en-US" baseline="0" dirty="0" smtClean="0"/>
          </a:p>
          <a:p>
            <a:r>
              <a:rPr lang="en-US" baseline="0" dirty="0" err="1" smtClean="0"/>
              <a:t>PhoneGap</a:t>
            </a:r>
            <a:r>
              <a:rPr lang="en-US" baseline="0" dirty="0" smtClean="0"/>
              <a:t> takes advantage of this commonality and allows you to create natively installed mobile apps that basically run in a </a:t>
            </a:r>
            <a:r>
              <a:rPr lang="en-US" baseline="0" dirty="0" err="1" smtClean="0"/>
              <a:t>chromeless</a:t>
            </a:r>
            <a:r>
              <a:rPr lang="en-US" baseline="0" dirty="0" smtClean="0"/>
              <a:t> web browser.  This means that you can leverage the web development skills you have and write apps for all of the major mobile platforms using HTML, </a:t>
            </a:r>
            <a:r>
              <a:rPr lang="en-US" baseline="0" dirty="0" err="1" smtClean="0"/>
              <a:t>Javascript</a:t>
            </a:r>
            <a:r>
              <a:rPr lang="en-US" baseline="0" dirty="0" smtClean="0"/>
              <a:t>, and CSS.</a:t>
            </a:r>
            <a:endParaRPr lang="en-US" dirty="0"/>
          </a:p>
        </p:txBody>
      </p:sp>
      <p:sp>
        <p:nvSpPr>
          <p:cNvPr id="4" name="Slide Number Placeholder 3"/>
          <p:cNvSpPr>
            <a:spLocks noGrp="1"/>
          </p:cNvSpPr>
          <p:nvPr>
            <p:ph type="sldNum" sz="quarter" idx="10"/>
          </p:nvPr>
        </p:nvSpPr>
        <p:spPr/>
        <p:txBody>
          <a:bodyPr/>
          <a:lstStyle/>
          <a:p>
            <a:fld id="{CD9B88E2-BBEF-4043-9C92-222F9F8EE0C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a:p>
        </p:txBody>
      </p:sp>
      <p:sp>
        <p:nvSpPr>
          <p:cNvPr id="4" name="Slide Number Placeholder 3"/>
          <p:cNvSpPr>
            <a:spLocks noGrp="1"/>
          </p:cNvSpPr>
          <p:nvPr>
            <p:ph type="sldNum" sz="quarter" idx="10"/>
          </p:nvPr>
        </p:nvSpPr>
        <p:spPr/>
        <p:txBody>
          <a:bodyPr/>
          <a:lstStyle/>
          <a:p>
            <a:fld id="{CD9B88E2-BBEF-4043-9C92-222F9F8EE0C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you’re ready to get started, it’s very easy to begin development on a </a:t>
            </a:r>
            <a:r>
              <a:rPr lang="en-US" dirty="0" err="1" smtClean="0"/>
              <a:t>PhoneGap</a:t>
            </a:r>
            <a:r>
              <a:rPr lang="en-US" dirty="0" smtClean="0"/>
              <a:t> app.</a:t>
            </a:r>
            <a:endParaRPr lang="en-US" dirty="0"/>
          </a:p>
        </p:txBody>
      </p:sp>
      <p:sp>
        <p:nvSpPr>
          <p:cNvPr id="4" name="Slide Number Placeholder 3"/>
          <p:cNvSpPr>
            <a:spLocks noGrp="1"/>
          </p:cNvSpPr>
          <p:nvPr>
            <p:ph type="sldNum" sz="quarter" idx="10"/>
          </p:nvPr>
        </p:nvSpPr>
        <p:spPr/>
        <p:txBody>
          <a:bodyPr/>
          <a:lstStyle/>
          <a:p>
            <a:fld id="{CD9B88E2-BBEF-4043-9C92-222F9F8EE0C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prerequisite to all of this is, of course, the Windows Phone SDK and the latest copy of </a:t>
            </a:r>
            <a:r>
              <a:rPr lang="en-US" dirty="0" err="1" smtClean="0"/>
              <a:t>PhoneGap</a:t>
            </a:r>
            <a:r>
              <a:rPr lang="en-US" dirty="0" smtClean="0"/>
              <a:t> extracted to some</a:t>
            </a:r>
            <a:r>
              <a:rPr lang="en-US" baseline="0" dirty="0" smtClean="0"/>
              <a:t> location on your machine.</a:t>
            </a:r>
            <a:endParaRPr lang="en-US" dirty="0" smtClean="0"/>
          </a:p>
          <a:p>
            <a:endParaRPr lang="en-US" baseline="0" dirty="0" smtClean="0"/>
          </a:p>
          <a:p>
            <a:r>
              <a:rPr lang="en-US" baseline="0" dirty="0" smtClean="0"/>
              <a:t>In the lib directory of the </a:t>
            </a:r>
            <a:r>
              <a:rPr lang="en-US" baseline="0" dirty="0" err="1" smtClean="0"/>
              <a:t>PhoneGap</a:t>
            </a:r>
            <a:r>
              <a:rPr lang="en-US" baseline="0" dirty="0" smtClean="0"/>
              <a:t> download is a Visual Studio template file, which you will copy into your Visual Studio project templates folder.</a:t>
            </a:r>
          </a:p>
          <a:p>
            <a:endParaRPr lang="en-US" baseline="0" dirty="0" smtClean="0"/>
          </a:p>
          <a:p>
            <a:r>
              <a:rPr lang="en-US" baseline="0" dirty="0" smtClean="0"/>
              <a:t>When you create a new project in Visual Studio, you’ll then see your Apache Cordova template, you’ll select that, and you will then be able to begin your development.</a:t>
            </a:r>
            <a:endParaRPr lang="en-US" dirty="0"/>
          </a:p>
        </p:txBody>
      </p:sp>
      <p:sp>
        <p:nvSpPr>
          <p:cNvPr id="4" name="Slide Number Placeholder 3"/>
          <p:cNvSpPr>
            <a:spLocks noGrp="1"/>
          </p:cNvSpPr>
          <p:nvPr>
            <p:ph type="sldNum" sz="quarter" idx="10"/>
          </p:nvPr>
        </p:nvSpPr>
        <p:spPr/>
        <p:txBody>
          <a:bodyPr/>
          <a:lstStyle/>
          <a:p>
            <a:fld id="{CD9B88E2-BBEF-4043-9C92-222F9F8EE0C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you’ve created your project, you’ll see three key areas of note.</a:t>
            </a:r>
          </a:p>
          <a:p>
            <a:endParaRPr lang="en-US" dirty="0" smtClean="0"/>
          </a:p>
          <a:p>
            <a:r>
              <a:rPr lang="en-US" dirty="0" smtClean="0"/>
              <a:t>First we have the www folder, which contains all of the html, </a:t>
            </a:r>
            <a:r>
              <a:rPr lang="en-US" dirty="0" err="1" smtClean="0"/>
              <a:t>javascript</a:t>
            </a:r>
            <a:r>
              <a:rPr lang="en-US" dirty="0" smtClean="0"/>
              <a:t>, and </a:t>
            </a:r>
            <a:r>
              <a:rPr lang="en-US" dirty="0" err="1" smtClean="0"/>
              <a:t>css</a:t>
            </a:r>
            <a:r>
              <a:rPr lang="en-US" dirty="0" smtClean="0"/>
              <a:t> for the app.  It also contains the cordova.js file, which contains</a:t>
            </a:r>
            <a:r>
              <a:rPr lang="en-US" baseline="0" dirty="0" smtClean="0"/>
              <a:t> the necessary </a:t>
            </a:r>
            <a:r>
              <a:rPr lang="en-US" baseline="0" dirty="0" err="1" smtClean="0"/>
              <a:t>javascript</a:t>
            </a:r>
            <a:r>
              <a:rPr lang="en-US" baseline="0" dirty="0" smtClean="0"/>
              <a:t> to launch your app.</a:t>
            </a:r>
          </a:p>
          <a:p>
            <a:endParaRPr lang="en-US" baseline="0" dirty="0" smtClean="0"/>
          </a:p>
          <a:p>
            <a:r>
              <a:rPr lang="en-US" baseline="0" dirty="0" smtClean="0"/>
              <a:t>You’ll also see that you have the same manifest files you have when you’re developing specifically for Windows Phone.  When you go to build your app for multiple platforms, the information in this manifest will be used in the packaging information for other platforms as well.</a:t>
            </a:r>
            <a:endParaRPr lang="en-US" dirty="0" smtClean="0"/>
          </a:p>
          <a:p>
            <a:endParaRPr lang="en-US" dirty="0" smtClean="0"/>
          </a:p>
          <a:p>
            <a:r>
              <a:rPr lang="en-US" dirty="0" smtClean="0"/>
              <a:t>Finally, you’ll see a list of </a:t>
            </a:r>
            <a:r>
              <a:rPr lang="en-US" dirty="0" err="1" smtClean="0"/>
              <a:t>plugins</a:t>
            </a:r>
            <a:r>
              <a:rPr lang="en-US" dirty="0" smtClean="0"/>
              <a:t>.  These</a:t>
            </a:r>
            <a:r>
              <a:rPr lang="en-US" baseline="0" dirty="0" smtClean="0"/>
              <a:t> give you the ability to do things like </a:t>
            </a:r>
            <a:r>
              <a:rPr lang="en-US" dirty="0" smtClean="0"/>
              <a:t>interact</a:t>
            </a:r>
            <a:r>
              <a:rPr lang="en-US" baseline="0" dirty="0" smtClean="0"/>
              <a:t> with your device’s camera or contact list, launch another web browser, set up app notifications, and do the same kinds of things you could do if you were developing for a particular mobile device.  The nice thing here is that you don’t have to maintain that device-specific functionality yourself, and you can use what’s already in the box.  While the files in this solution are written in C#, you’ll be writing API calls in your </a:t>
            </a:r>
            <a:r>
              <a:rPr lang="en-US" baseline="0" dirty="0" err="1" smtClean="0"/>
              <a:t>javascript</a:t>
            </a:r>
            <a:r>
              <a:rPr lang="en-US" baseline="0" dirty="0" smtClean="0"/>
              <a:t> to take advantage of this functionality on each platform. </a:t>
            </a:r>
          </a:p>
          <a:p>
            <a:endParaRPr lang="en-US" baseline="0" dirty="0" smtClean="0"/>
          </a:p>
        </p:txBody>
      </p:sp>
      <p:sp>
        <p:nvSpPr>
          <p:cNvPr id="4" name="Slide Number Placeholder 3"/>
          <p:cNvSpPr>
            <a:spLocks noGrp="1"/>
          </p:cNvSpPr>
          <p:nvPr>
            <p:ph type="sldNum" sz="quarter" idx="10"/>
          </p:nvPr>
        </p:nvSpPr>
        <p:spPr/>
        <p:txBody>
          <a:bodyPr/>
          <a:lstStyle/>
          <a:p>
            <a:fld id="{CD9B88E2-BBEF-4043-9C92-222F9F8EE0C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a:t>
            </a:r>
            <a:r>
              <a:rPr lang="en-US" dirty="0" smtClean="0"/>
              <a:t>you’ve written your app, you obviously want to test it.  There are several different ways to test a </a:t>
            </a:r>
            <a:r>
              <a:rPr lang="en-US" dirty="0" err="1" smtClean="0"/>
              <a:t>PhoneGap</a:t>
            </a:r>
            <a:r>
              <a:rPr lang="en-US" dirty="0" smtClean="0"/>
              <a:t> app depending on which part</a:t>
            </a:r>
            <a:r>
              <a:rPr lang="en-US" baseline="0" dirty="0" smtClean="0"/>
              <a:t> of the testing process you’re at</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CD9B88E2-BBEF-4043-9C92-222F9F8EE0C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When </a:t>
            </a:r>
            <a:r>
              <a:rPr lang="en-US" baseline="0" dirty="0" smtClean="0"/>
              <a:t>I’m developing for the web, for me, Chrome developer tools are second to none.  So yes, while there are ways to debug </a:t>
            </a:r>
            <a:r>
              <a:rPr lang="en-US" baseline="0" dirty="0" err="1" smtClean="0"/>
              <a:t>Javascript</a:t>
            </a:r>
            <a:r>
              <a:rPr lang="en-US" baseline="0" dirty="0" smtClean="0"/>
              <a:t> in Visual Studio, I typically choose not to, and in my experiments with </a:t>
            </a:r>
            <a:r>
              <a:rPr lang="en-US" baseline="0" dirty="0" err="1" smtClean="0"/>
              <a:t>PhoneGap</a:t>
            </a:r>
            <a:r>
              <a:rPr lang="en-US" baseline="0" dirty="0" smtClean="0"/>
              <a:t>, I also chose to pursue an alternative route.</a:t>
            </a:r>
          </a:p>
          <a:p>
            <a:endParaRPr lang="en-US" baseline="0" dirty="0" smtClean="0"/>
          </a:p>
          <a:p>
            <a:r>
              <a:rPr lang="en-US" dirty="0" smtClean="0"/>
              <a:t>Fortunately,</a:t>
            </a:r>
            <a:r>
              <a:rPr lang="en-US" baseline="0" dirty="0" smtClean="0"/>
              <a:t> there’s a Chrome extension called the Ripple Emulator.  The idea is that you can get a sense for how your app will look on different screen sizes, and you have the added benefit of being able to use Chrome’s </a:t>
            </a:r>
            <a:r>
              <a:rPr lang="en-US" baseline="0" dirty="0" err="1" smtClean="0"/>
              <a:t>Javascript</a:t>
            </a:r>
            <a:r>
              <a:rPr lang="en-US" baseline="0" dirty="0" smtClean="0"/>
              <a:t> debugging tools.</a:t>
            </a:r>
          </a:p>
          <a:p>
            <a:endParaRPr lang="en-US" baseline="0" dirty="0" smtClean="0"/>
          </a:p>
          <a:p>
            <a:r>
              <a:rPr lang="en-US" baseline="0" dirty="0" smtClean="0"/>
              <a:t>With the Ripple Emulator, you can view any website or any app, provided that it has been deployed to a URL your computer can reach. </a:t>
            </a:r>
            <a:r>
              <a:rPr lang="en-US" baseline="0" dirty="0" smtClean="0"/>
              <a:t>In </a:t>
            </a:r>
            <a:r>
              <a:rPr lang="en-US" baseline="0" dirty="0" smtClean="0"/>
              <a:t>Visual Studio, I can open my solution as a web site, run that locally using Chrome, and enable Ripple.</a:t>
            </a:r>
          </a:p>
          <a:p>
            <a:endParaRPr lang="en-US" baseline="0" dirty="0" smtClean="0"/>
          </a:p>
          <a:p>
            <a:r>
              <a:rPr lang="en-US" dirty="0" smtClean="0"/>
              <a:t>One</a:t>
            </a:r>
            <a:r>
              <a:rPr lang="en-US" baseline="0" dirty="0" smtClean="0"/>
              <a:t> caveat with the Ripple Emulator – it really should be used only to debug </a:t>
            </a:r>
            <a:r>
              <a:rPr lang="en-US" baseline="0" dirty="0" err="1" smtClean="0"/>
              <a:t>Javascript</a:t>
            </a:r>
            <a:r>
              <a:rPr lang="en-US" baseline="0" dirty="0" smtClean="0"/>
              <a:t>.  While you’ll see your app in what looks like an </a:t>
            </a:r>
            <a:r>
              <a:rPr lang="en-US" baseline="0" dirty="0" err="1" smtClean="0"/>
              <a:t>iPhone</a:t>
            </a:r>
            <a:r>
              <a:rPr lang="en-US" baseline="0" dirty="0" smtClean="0"/>
              <a:t> 4, the emulator unapologetically doesn’t render your app the same way an </a:t>
            </a:r>
            <a:r>
              <a:rPr lang="en-US" baseline="0" dirty="0" err="1" smtClean="0"/>
              <a:t>iPhone</a:t>
            </a:r>
            <a:r>
              <a:rPr lang="en-US" baseline="0" dirty="0" smtClean="0"/>
              <a:t> would.  As always, before deploying your app to an app store, you’ll want to test it on an actual device.</a:t>
            </a:r>
          </a:p>
          <a:p>
            <a:endParaRPr lang="en-US" baseline="0" dirty="0" smtClean="0"/>
          </a:p>
        </p:txBody>
      </p:sp>
      <p:sp>
        <p:nvSpPr>
          <p:cNvPr id="4" name="Slide Number Placeholder 3"/>
          <p:cNvSpPr>
            <a:spLocks noGrp="1"/>
          </p:cNvSpPr>
          <p:nvPr>
            <p:ph type="sldNum" sz="quarter" idx="10"/>
          </p:nvPr>
        </p:nvSpPr>
        <p:spPr/>
        <p:txBody>
          <a:bodyPr/>
          <a:lstStyle/>
          <a:p>
            <a:fld id="{CD9B88E2-BBEF-4043-9C92-222F9F8EE0C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BF0540-DF69-40B6-BD53-88B994D223B9}" type="datetimeFigureOut">
              <a:rPr lang="en-US" smtClean="0"/>
              <a:pPr/>
              <a:t>7/27/2013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F6CC9-0F54-4A19-BF0C-41C8E615371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F0540-DF69-40B6-BD53-88B994D223B9}" type="datetimeFigureOut">
              <a:rPr lang="en-US" smtClean="0"/>
              <a:pPr/>
              <a:t>7/27/2013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F6CC9-0F54-4A19-BF0C-41C8E61537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F0540-DF69-40B6-BD53-88B994D223B9}" type="datetimeFigureOut">
              <a:rPr lang="en-US" smtClean="0"/>
              <a:pPr/>
              <a:t>7/27/2013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F6CC9-0F54-4A19-BF0C-41C8E61537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F0540-DF69-40B6-BD53-88B994D223B9}" type="datetimeFigureOut">
              <a:rPr lang="en-US" smtClean="0"/>
              <a:pPr/>
              <a:t>7/27/2013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F6CC9-0F54-4A19-BF0C-41C8E61537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BF0540-DF69-40B6-BD53-88B994D223B9}" type="datetimeFigureOut">
              <a:rPr lang="en-US" smtClean="0"/>
              <a:pPr/>
              <a:t>7/27/2013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F6CC9-0F54-4A19-BF0C-41C8E61537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BF0540-DF69-40B6-BD53-88B994D223B9}" type="datetimeFigureOut">
              <a:rPr lang="en-US" smtClean="0"/>
              <a:pPr/>
              <a:t>7/27/2013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F6CC9-0F54-4A19-BF0C-41C8E61537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BF0540-DF69-40B6-BD53-88B994D223B9}" type="datetimeFigureOut">
              <a:rPr lang="en-US" smtClean="0"/>
              <a:pPr/>
              <a:t>7/27/2013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F6CC9-0F54-4A19-BF0C-41C8E61537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BF0540-DF69-40B6-BD53-88B994D223B9}" type="datetimeFigureOut">
              <a:rPr lang="en-US" smtClean="0"/>
              <a:pPr/>
              <a:t>7/27/2013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F6CC9-0F54-4A19-BF0C-41C8E61537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F0540-DF69-40B6-BD53-88B994D223B9}" type="datetimeFigureOut">
              <a:rPr lang="en-US" smtClean="0"/>
              <a:pPr/>
              <a:t>7/27/2013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F6CC9-0F54-4A19-BF0C-41C8E61537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F0540-DF69-40B6-BD53-88B994D223B9}" type="datetimeFigureOut">
              <a:rPr lang="en-US" smtClean="0"/>
              <a:pPr/>
              <a:t>7/27/2013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F6CC9-0F54-4A19-BF0C-41C8E61537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F0540-DF69-40B6-BD53-88B994D223B9}" type="datetimeFigureOut">
              <a:rPr lang="en-US" smtClean="0"/>
              <a:pPr/>
              <a:t>7/27/2013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F6CC9-0F54-4A19-BF0C-41C8E61537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F0540-DF69-40B6-BD53-88B994D223B9}" type="datetimeFigureOut">
              <a:rPr lang="en-US" smtClean="0"/>
              <a:pPr/>
              <a:t>7/27/2013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F6CC9-0F54-4A19-BF0C-41C8E615371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jamie@dotnetgeekette.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dotnetgeekett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PhoneGap</a:t>
            </a:r>
            <a:r>
              <a:rPr lang="en-US" dirty="0" smtClean="0"/>
              <a:t> and Visual Studio</a:t>
            </a:r>
            <a:endParaRPr lang="en-US" dirty="0"/>
          </a:p>
        </p:txBody>
      </p:sp>
      <p:sp>
        <p:nvSpPr>
          <p:cNvPr id="3" name="Subtitle 2"/>
          <p:cNvSpPr>
            <a:spLocks noGrp="1"/>
          </p:cNvSpPr>
          <p:nvPr>
            <p:ph type="subTitle" idx="1"/>
          </p:nvPr>
        </p:nvSpPr>
        <p:spPr/>
        <p:txBody>
          <a:bodyPr>
            <a:normAutofit/>
          </a:bodyPr>
          <a:lstStyle/>
          <a:p>
            <a:r>
              <a:rPr lang="en-US" dirty="0" smtClean="0"/>
              <a:t>Jamie Colley</a:t>
            </a:r>
          </a:p>
          <a:p>
            <a:r>
              <a:rPr lang="en-US" dirty="0" smtClean="0"/>
              <a:t>www.DotNetGeekette.com</a:t>
            </a:r>
          </a:p>
          <a:p>
            <a:r>
              <a:rPr lang="en-US" dirty="0" smtClean="0"/>
              <a:t>@</a:t>
            </a:r>
            <a:r>
              <a:rPr lang="en-US" dirty="0" err="1" smtClean="0"/>
              <a:t>DotNetGeekette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Build</a:t>
            </a:r>
            <a:endParaRPr lang="en-US" dirty="0"/>
          </a:p>
        </p:txBody>
      </p:sp>
      <p:pic>
        <p:nvPicPr>
          <p:cNvPr id="4" name="Content Placeholder 3" descr="Build-Diagram-3.png"/>
          <p:cNvPicPr>
            <a:picLocks noGrp="1" noChangeAspect="1"/>
          </p:cNvPicPr>
          <p:nvPr>
            <p:ph idx="1"/>
          </p:nvPr>
        </p:nvPicPr>
        <p:blipFill>
          <a:blip r:embed="rId3" cstate="print"/>
          <a:stretch>
            <a:fillRect/>
          </a:stretch>
        </p:blipFill>
        <p:spPr>
          <a:xfrm>
            <a:off x="886362" y="1600200"/>
            <a:ext cx="7371275"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4800" b="1" dirty="0" smtClean="0"/>
              <a:t>Jamie Colley</a:t>
            </a:r>
          </a:p>
          <a:p>
            <a:pPr algn="ctr">
              <a:buNone/>
            </a:pPr>
            <a:endParaRPr lang="en-US" dirty="0" smtClean="0"/>
          </a:p>
          <a:p>
            <a:pPr algn="ctr">
              <a:buNone/>
            </a:pPr>
            <a:r>
              <a:rPr lang="en-US" dirty="0" smtClean="0"/>
              <a:t>@</a:t>
            </a:r>
            <a:r>
              <a:rPr lang="en-US" dirty="0" err="1" smtClean="0"/>
              <a:t>DotNetGeekette</a:t>
            </a:r>
            <a:endParaRPr lang="en-US" dirty="0" smtClean="0"/>
          </a:p>
          <a:p>
            <a:pPr algn="ctr">
              <a:buNone/>
            </a:pPr>
            <a:r>
              <a:rPr lang="en-US" dirty="0" smtClean="0">
                <a:hlinkClick r:id="rId3"/>
              </a:rPr>
              <a:t>jamie@dotnetgeekette.com</a:t>
            </a:r>
            <a:endParaRPr lang="en-US" dirty="0" smtClean="0"/>
          </a:p>
          <a:p>
            <a:pPr algn="ctr">
              <a:buNone/>
            </a:pPr>
            <a:r>
              <a:rPr lang="en-US" dirty="0" smtClean="0">
                <a:hlinkClick r:id="rId4"/>
              </a:rPr>
              <a:t>www.DotNetGeekette.com</a:t>
            </a:r>
            <a:endParaRPr lang="en-US" dirty="0" smtClean="0"/>
          </a:p>
          <a:p>
            <a:pPr algn="ct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err="1" smtClean="0"/>
              <a:t>PhoneGap</a:t>
            </a:r>
            <a:r>
              <a:rPr lang="en-US" dirty="0" smtClean="0"/>
              <a:t> is an open source framework for creating mobile apps using a single codebase that can deploy across the major mobile platforms.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Common Element</a:t>
            </a:r>
            <a:endParaRPr lang="en-US" dirty="0"/>
          </a:p>
        </p:txBody>
      </p:sp>
      <p:pic>
        <p:nvPicPr>
          <p:cNvPr id="4" name="Content Placeholder 3" descr="smartphone-tablet-pc.png"/>
          <p:cNvPicPr>
            <a:picLocks noGrp="1" noChangeAspect="1"/>
          </p:cNvPicPr>
          <p:nvPr>
            <p:ph idx="1"/>
          </p:nvPr>
        </p:nvPicPr>
        <p:blipFill>
          <a:blip r:embed="rId3" cstate="print"/>
          <a:stretch>
            <a:fillRect/>
          </a:stretch>
        </p:blipFill>
        <p:spPr>
          <a:xfrm>
            <a:off x="1172628" y="1828800"/>
            <a:ext cx="6828371" cy="4602321"/>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946270" y="1143000"/>
            <a:ext cx="7283330" cy="5464274"/>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Let’s Create an App!</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in Visual Studio</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94528" y="1828800"/>
            <a:ext cx="7763672" cy="3671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752600" y="1447800"/>
            <a:ext cx="2395961" cy="5019675"/>
          </a:xfrm>
          <a:prstGeom prst="rect">
            <a:avLst/>
          </a:prstGeom>
          <a:noFill/>
          <a:ln w="9525">
            <a:noFill/>
            <a:miter lim="800000"/>
            <a:headEnd/>
            <a:tailEnd/>
          </a:ln>
        </p:spPr>
      </p:pic>
      <p:sp>
        <p:nvSpPr>
          <p:cNvPr id="9" name="Rectangular Callout 8"/>
          <p:cNvSpPr/>
          <p:nvPr/>
        </p:nvSpPr>
        <p:spPr>
          <a:xfrm>
            <a:off x="4953000" y="1447800"/>
            <a:ext cx="3200400" cy="5029200"/>
          </a:xfrm>
          <a:prstGeom prst="wedgeRectCallout">
            <a:avLst>
              <a:gd name="adj1" fmla="val -116396"/>
              <a:gd name="adj2" fmla="val 17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Accelerometer</a:t>
            </a:r>
          </a:p>
          <a:p>
            <a:pPr algn="ctr"/>
            <a:r>
              <a:rPr lang="en-US" dirty="0" smtClean="0"/>
              <a:t>Camera</a:t>
            </a:r>
          </a:p>
          <a:p>
            <a:pPr algn="ctr"/>
            <a:r>
              <a:rPr lang="en-US" dirty="0" smtClean="0"/>
              <a:t>Capture</a:t>
            </a:r>
          </a:p>
          <a:p>
            <a:pPr algn="ctr"/>
            <a:r>
              <a:rPr lang="en-US" dirty="0" smtClean="0"/>
              <a:t>Compass</a:t>
            </a:r>
          </a:p>
          <a:p>
            <a:pPr algn="ctr"/>
            <a:r>
              <a:rPr lang="en-US" dirty="0" smtClean="0"/>
              <a:t>Collection</a:t>
            </a:r>
          </a:p>
          <a:p>
            <a:pPr algn="ctr"/>
            <a:r>
              <a:rPr lang="en-US" dirty="0" smtClean="0"/>
              <a:t>Contacts</a:t>
            </a:r>
          </a:p>
          <a:p>
            <a:pPr algn="ctr"/>
            <a:r>
              <a:rPr lang="en-US" dirty="0" smtClean="0"/>
              <a:t>Device</a:t>
            </a:r>
          </a:p>
          <a:p>
            <a:pPr algn="ctr"/>
            <a:r>
              <a:rPr lang="en-US" dirty="0" smtClean="0"/>
              <a:t>Events</a:t>
            </a:r>
          </a:p>
          <a:p>
            <a:pPr algn="ctr"/>
            <a:r>
              <a:rPr lang="en-US" dirty="0" smtClean="0"/>
              <a:t>File</a:t>
            </a:r>
          </a:p>
          <a:p>
            <a:pPr algn="ctr"/>
            <a:r>
              <a:rPr lang="en-US" dirty="0" err="1" smtClean="0"/>
              <a:t>Geolocation</a:t>
            </a:r>
            <a:endParaRPr lang="en-US" dirty="0" smtClean="0"/>
          </a:p>
          <a:p>
            <a:pPr algn="ctr"/>
            <a:r>
              <a:rPr lang="en-US" dirty="0" smtClean="0"/>
              <a:t>Globalization</a:t>
            </a:r>
          </a:p>
          <a:p>
            <a:pPr algn="ctr"/>
            <a:r>
              <a:rPr lang="en-US" dirty="0" err="1" smtClean="0"/>
              <a:t>InAppBrowser</a:t>
            </a:r>
            <a:endParaRPr lang="en-US" dirty="0" smtClean="0"/>
          </a:p>
          <a:p>
            <a:pPr algn="ctr"/>
            <a:r>
              <a:rPr lang="en-US" dirty="0" smtClean="0"/>
              <a:t>Media</a:t>
            </a:r>
          </a:p>
          <a:p>
            <a:pPr algn="ctr"/>
            <a:r>
              <a:rPr lang="en-US" dirty="0" smtClean="0"/>
              <a:t>Notification</a:t>
            </a:r>
          </a:p>
          <a:p>
            <a:pPr algn="ctr"/>
            <a:r>
              <a:rPr lang="en-US" dirty="0" err="1" smtClean="0"/>
              <a:t>Splashscreen</a:t>
            </a:r>
            <a:endParaRPr lang="en-US" dirty="0" smtClean="0"/>
          </a:p>
          <a:p>
            <a:pPr algn="ctr"/>
            <a:r>
              <a:rPr lang="en-US" dirty="0" smtClean="0"/>
              <a:t>Storage</a:t>
            </a:r>
          </a:p>
          <a:p>
            <a:pPr algn="ctr"/>
            <a:endParaRPr lang="en-US" dirty="0" smtClean="0"/>
          </a:p>
        </p:txBody>
      </p:sp>
      <p:sp>
        <p:nvSpPr>
          <p:cNvPr id="2" name="Title 1"/>
          <p:cNvSpPr>
            <a:spLocks noGrp="1"/>
          </p:cNvSpPr>
          <p:nvPr>
            <p:ph type="title"/>
          </p:nvPr>
        </p:nvSpPr>
        <p:spPr/>
        <p:txBody>
          <a:bodyPr/>
          <a:lstStyle/>
          <a:p>
            <a:r>
              <a:rPr lang="en-US" dirty="0" smtClean="0"/>
              <a:t>What’s Inside</a:t>
            </a:r>
            <a:endParaRPr lang="en-US" dirty="0"/>
          </a:p>
        </p:txBody>
      </p:sp>
      <p:sp>
        <p:nvSpPr>
          <p:cNvPr id="6" name="Oval 5"/>
          <p:cNvSpPr/>
          <p:nvPr/>
        </p:nvSpPr>
        <p:spPr>
          <a:xfrm>
            <a:off x="1905000" y="2438400"/>
            <a:ext cx="2057400" cy="762000"/>
          </a:xfrm>
          <a:prstGeom prst="ellipse">
            <a:avLst/>
          </a:prstGeom>
          <a:noFill/>
          <a:ln w="28575">
            <a:solidFill>
              <a:srgbClr val="DF6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Oval 6"/>
          <p:cNvSpPr/>
          <p:nvPr/>
        </p:nvSpPr>
        <p:spPr>
          <a:xfrm>
            <a:off x="1600200" y="4267200"/>
            <a:ext cx="2057400" cy="1066800"/>
          </a:xfrm>
          <a:prstGeom prst="ellipse">
            <a:avLst/>
          </a:prstGeom>
          <a:noFill/>
          <a:ln w="28575">
            <a:solidFill>
              <a:srgbClr val="DF6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Testing</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your App</a:t>
            </a:r>
            <a:endParaRPr lang="en-US" dirty="0"/>
          </a:p>
        </p:txBody>
      </p:sp>
      <p:sp>
        <p:nvSpPr>
          <p:cNvPr id="3" name="Content Placeholder 2"/>
          <p:cNvSpPr>
            <a:spLocks noGrp="1"/>
          </p:cNvSpPr>
          <p:nvPr>
            <p:ph idx="1"/>
          </p:nvPr>
        </p:nvSpPr>
        <p:spPr/>
        <p:txBody>
          <a:bodyPr/>
          <a:lstStyle/>
          <a:p>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609600" y="1676400"/>
            <a:ext cx="7800975" cy="4385907"/>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381000" y="1600200"/>
            <a:ext cx="8458200" cy="4755415"/>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57200" y="1524000"/>
            <a:ext cx="4229100" cy="1990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2818</TotalTime>
  <Words>1427</Words>
  <Application>Microsoft Office PowerPoint</Application>
  <PresentationFormat>On-screen Show (4:3)</PresentationFormat>
  <Paragraphs>98</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PhoneGap and Visual Studio</vt:lpstr>
      <vt:lpstr>What is PhoneGap?</vt:lpstr>
      <vt:lpstr>The Common Element</vt:lpstr>
      <vt:lpstr>PhoneGap Overview</vt:lpstr>
      <vt:lpstr>Let’s Create an App!</vt:lpstr>
      <vt:lpstr>Getting Started in Visual Studio</vt:lpstr>
      <vt:lpstr>What’s Inside</vt:lpstr>
      <vt:lpstr>Testing</vt:lpstr>
      <vt:lpstr>Testing your App</vt:lpstr>
      <vt:lpstr>PhoneGap Build</vt:lpstr>
      <vt:lpstr>Slide 11</vt:lpstr>
      <vt:lpstr>Image Attribution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Jamie Colley</dc:creator>
  <cp:lastModifiedBy>Jamie Colley</cp:lastModifiedBy>
  <cp:revision>62</cp:revision>
  <dcterms:created xsi:type="dcterms:W3CDTF">2013-07-11T22:18:27Z</dcterms:created>
  <dcterms:modified xsi:type="dcterms:W3CDTF">2013-07-27T14:23:32Z</dcterms:modified>
</cp:coreProperties>
</file>