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0FB57-5169-40EF-95E6-6535BA11D17B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9F135-0BC9-462F-9256-7839365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07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9F135-0BC9-462F-9256-7839365960F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0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9F135-0BC9-462F-9256-7839365960F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60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Api</a:t>
            </a:r>
            <a:r>
              <a:rPr lang="de-DE" baseline="0" dirty="0" smtClean="0"/>
              <a:t> Apps Demo: SDK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Client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9F135-0BC9-462F-9256-7839365960F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5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Cloud+Cover/Episode-178-Azure-API-Apps-with-Panos-Kefalidis" TargetMode="External"/><Relationship Id="rId2" Type="http://schemas.openxmlformats.org/officeDocument/2006/relationships/hyperlink" Target="https://channel9.msdn.com/Events/Build/2015/2-76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.microsoft.com/en-us/documentation/services/app-servic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Cloud+Cover/Episode-176-Logic-Apps-with-Stephen-Siciliano" TargetMode="External"/><Relationship Id="rId2" Type="http://schemas.openxmlformats.org/officeDocument/2006/relationships/hyperlink" Target="https://channel9.msdn.com/Events/Build/2015/2-7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technet.com/b/meamcs/archive/2015/04/09/azure-logic-app-lessons-learned-part-1.asp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ng.com/communities/groups/punkt-net-user-group-hamburg-a968-1019884" TargetMode="External"/><Relationship Id="rId2" Type="http://schemas.openxmlformats.org/officeDocument/2006/relationships/hyperlink" Target="http://www.meetup.com/de/Hamburg-C-Net-Meetu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rsia/MeetupHH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1425881" cy="2387600"/>
          </a:xfrm>
        </p:spPr>
        <p:txBody>
          <a:bodyPr/>
          <a:lstStyle/>
          <a:p>
            <a:pPr algn="ctr"/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Api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web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34521" y="6457093"/>
            <a:ext cx="8791575" cy="343886"/>
          </a:xfrm>
        </p:spPr>
        <p:txBody>
          <a:bodyPr>
            <a:noAutofit/>
          </a:bodyPr>
          <a:lstStyle/>
          <a:p>
            <a:pPr algn="r"/>
            <a:r>
              <a:rPr lang="de-DE" sz="1900" dirty="0">
                <a:solidFill>
                  <a:srgbClr val="FFFFFF"/>
                </a:solidFill>
                <a:latin typeface="Segoe UI Light"/>
              </a:rPr>
              <a:t>Siavash Ghassemi</a:t>
            </a:r>
          </a:p>
        </p:txBody>
      </p:sp>
    </p:spTree>
    <p:extLst>
      <p:ext uri="{BB962C8B-B14F-4D97-AF65-F5344CB8AC3E}">
        <p14:creationId xmlns:p14="http://schemas.microsoft.com/office/powerpoint/2010/main" val="22458847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r>
              <a:rPr lang="de-DE" dirty="0" smtClean="0"/>
              <a:t>: Orchestration </a:t>
            </a:r>
            <a:r>
              <a:rPr lang="de-DE" dirty="0" err="1" smtClean="0"/>
              <a:t>across</a:t>
            </a:r>
            <a:r>
              <a:rPr lang="de-DE" dirty="0" smtClean="0"/>
              <a:t> </a:t>
            </a:r>
            <a:r>
              <a:rPr lang="de-DE" dirty="0" err="1" smtClean="0"/>
              <a:t>api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Implicitly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</a:t>
            </a:r>
            <a:r>
              <a:rPr lang="en-US" dirty="0"/>
              <a:t> </a:t>
            </a:r>
            <a:r>
              <a:rPr lang="en-US" sz="2200" dirty="0">
                <a:solidFill>
                  <a:srgbClr val="FFFFFF"/>
                </a:solidFill>
                <a:latin typeface="Segoe UI Light"/>
              </a:rPr>
              <a:t>whenever you reference the output of an action you’ll depend on that action executing first</a:t>
            </a:r>
          </a:p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Explicit “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dependsOn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” condition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dirty="0"/>
              <a:t> </a:t>
            </a:r>
            <a:r>
              <a:rPr lang="en-US" sz="2200" dirty="0">
                <a:solidFill>
                  <a:srgbClr val="FFFFFF"/>
                </a:solidFill>
                <a:latin typeface="Segoe UI Light"/>
              </a:rPr>
              <a:t>you can mark certain actions to run only after previous ones have completed</a:t>
            </a:r>
          </a:p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Explicit “expression” condition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dirty="0"/>
              <a:t> </a:t>
            </a:r>
            <a:r>
              <a:rPr lang="en-US" sz="2200" dirty="0">
                <a:solidFill>
                  <a:srgbClr val="FFFFFF"/>
                </a:solidFill>
                <a:latin typeface="Segoe UI Light"/>
              </a:rPr>
              <a:t>a complex function that evaluates properties of other actions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8058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repeating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FFFFFF"/>
                </a:solidFill>
                <a:latin typeface="Segoe UI Light"/>
              </a:rPr>
              <a:t>Loop a single action over a list of items</a:t>
            </a:r>
          </a:p>
          <a:p>
            <a:r>
              <a:rPr lang="en-US" sz="2200" dirty="0">
                <a:solidFill>
                  <a:srgbClr val="FFFFFF"/>
                </a:solidFill>
                <a:latin typeface="Segoe UI Light"/>
              </a:rPr>
              <a:t>Runs the action N times</a:t>
            </a:r>
          </a:p>
          <a:p>
            <a:r>
              <a:rPr lang="en-US" sz="2200" dirty="0">
                <a:solidFill>
                  <a:srgbClr val="FFFFFF"/>
                </a:solidFill>
                <a:latin typeface="Segoe UI Light"/>
              </a:rPr>
              <a:t>You can get at all of the statuses for each action</a:t>
            </a:r>
          </a:p>
          <a:p>
            <a:r>
              <a:rPr lang="en-US" sz="2200" dirty="0">
                <a:solidFill>
                  <a:srgbClr val="FFFFFF"/>
                </a:solidFill>
                <a:latin typeface="Segoe UI Light"/>
              </a:rPr>
              <a:t>You can do conditionals inside of repeats to perform as a 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7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Logic</a:t>
            </a:r>
            <a:r>
              <a:rPr lang="de-DE" dirty="0" smtClean="0"/>
              <a:t> Apps: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FFFFFF"/>
                </a:solidFill>
                <a:latin typeface="Segoe UI Light"/>
              </a:rPr>
              <a:t>Over 50 functions from string manipulations to math, </a:t>
            </a:r>
            <a:r>
              <a:rPr lang="en-US" sz="2200">
                <a:solidFill>
                  <a:srgbClr val="FFFFFF"/>
                </a:solidFill>
                <a:latin typeface="Segoe UI Light"/>
              </a:rPr>
              <a:t>to </a:t>
            </a:r>
            <a:r>
              <a:rPr lang="en-US" sz="2200" smtClean="0">
                <a:solidFill>
                  <a:srgbClr val="FFFFFF"/>
                </a:solidFill>
                <a:latin typeface="Segoe UI Light"/>
              </a:rPr>
              <a:t>set </a:t>
            </a:r>
            <a:r>
              <a:rPr lang="en-US" sz="2200" dirty="0">
                <a:solidFill>
                  <a:srgbClr val="FFFFFF"/>
                </a:solidFill>
                <a:latin typeface="Segoe UI Light"/>
              </a:rPr>
              <a:t>operations, to logical operators</a:t>
            </a:r>
          </a:p>
          <a:p>
            <a:r>
              <a:rPr lang="en-US" sz="2200" dirty="0">
                <a:solidFill>
                  <a:srgbClr val="FFFFFF"/>
                </a:solidFill>
                <a:latin typeface="Segoe UI Light"/>
              </a:rPr>
              <a:t>Supports many OAuth providers, AAD, Cert </a:t>
            </a:r>
            <a:r>
              <a:rPr lang="en-US" sz="2200" dirty="0" err="1">
                <a:solidFill>
                  <a:srgbClr val="FFFFFF"/>
                </a:solidFill>
                <a:latin typeface="Segoe UI Light"/>
              </a:rPr>
              <a:t>auth</a:t>
            </a:r>
            <a:r>
              <a:rPr lang="en-US" sz="2200" dirty="0">
                <a:solidFill>
                  <a:srgbClr val="FFFFFF"/>
                </a:solidFill>
                <a:latin typeface="Segoe UI Light"/>
              </a:rPr>
              <a:t>, or Basic </a:t>
            </a:r>
            <a:r>
              <a:rPr lang="en-US" sz="2200" dirty="0" err="1">
                <a:solidFill>
                  <a:srgbClr val="FFFFFF"/>
                </a:solidFill>
                <a:latin typeface="Segoe UI Light"/>
              </a:rPr>
              <a:t>auth</a:t>
            </a:r>
            <a:endParaRPr lang="en-US" sz="2200" dirty="0">
              <a:solidFill>
                <a:srgbClr val="FFFFFF"/>
              </a:solidFill>
              <a:latin typeface="Segoe UI Light"/>
            </a:endParaRPr>
          </a:p>
          <a:p>
            <a:r>
              <a:rPr lang="en-US" sz="2200" dirty="0">
                <a:solidFill>
                  <a:srgbClr val="FFFFFF"/>
                </a:solidFill>
                <a:latin typeface="Segoe UI Light"/>
              </a:rPr>
              <a:t>Different ways to be triggered including recurrence</a:t>
            </a:r>
          </a:p>
          <a:p>
            <a:r>
              <a:rPr lang="en-US" sz="2200" dirty="0">
                <a:solidFill>
                  <a:srgbClr val="FFFFFF"/>
                </a:solidFill>
                <a:latin typeface="Segoe UI Light"/>
              </a:rPr>
              <a:t>Automatically infers dependences between actions</a:t>
            </a:r>
          </a:p>
          <a:p>
            <a:r>
              <a:rPr lang="en-US" sz="2200" dirty="0">
                <a:solidFill>
                  <a:srgbClr val="FFFFFF"/>
                </a:solidFill>
                <a:latin typeface="Segoe UI Light"/>
              </a:rPr>
              <a:t>All HTTP operations supported on any arbitrary endpoint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3277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>
                <a:solidFill>
                  <a:srgbClr val="FFFFFF"/>
                </a:solidFill>
                <a:latin typeface="Segoe UI Light"/>
              </a:rPr>
              <a:t>Still in Preview</a:t>
            </a:r>
          </a:p>
          <a:p>
            <a:r>
              <a:rPr lang="de-DE" sz="2200" dirty="0">
                <a:solidFill>
                  <a:srgbClr val="FFFFFF"/>
                </a:solidFill>
                <a:latin typeface="Segoe UI Light"/>
              </a:rPr>
              <a:t>Designer still a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bit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buggy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Uservoice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forum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for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suggesting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new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features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and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Connectors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Better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designer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with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more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features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coming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soon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9722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6012941"/>
          </a:xfrm>
        </p:spPr>
        <p:txBody>
          <a:bodyPr>
            <a:normAutofit/>
          </a:bodyPr>
          <a:lstStyle/>
          <a:p>
            <a:pPr algn="ctr"/>
            <a:r>
              <a:rPr lang="de-DE" sz="6000" dirty="0" smtClean="0"/>
              <a:t>Time </a:t>
            </a:r>
            <a:r>
              <a:rPr lang="de-DE" sz="6000" dirty="0" err="1" smtClean="0"/>
              <a:t>for</a:t>
            </a:r>
            <a:r>
              <a:rPr lang="de-DE" sz="6000" dirty="0" smtClean="0"/>
              <a:t> </a:t>
            </a:r>
            <a:r>
              <a:rPr lang="de-DE" sz="6000" dirty="0" err="1" smtClean="0"/>
              <a:t>demo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98844251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Api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Apps</a:t>
            </a:r>
          </a:p>
          <a:p>
            <a:pPr lvl="1"/>
            <a:r>
              <a:rPr lang="de-DE" sz="2200" dirty="0">
                <a:solidFill>
                  <a:srgbClr val="FFFFFF"/>
                </a:solidFill>
                <a:latin typeface="Segoe UI Light"/>
                <a:hlinkClick r:id="rId2"/>
              </a:rPr>
              <a:t>https://channel9.msdn.com/Events/Build/2015/2-760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pPr lvl="1"/>
            <a:r>
              <a:rPr lang="de-DE" sz="2200" dirty="0">
                <a:solidFill>
                  <a:srgbClr val="FFFFFF"/>
                </a:solidFill>
                <a:latin typeface="Segoe UI Light"/>
                <a:hlinkClick r:id="rId3"/>
              </a:rPr>
              <a:t>https://channel9.msdn.com/Shows/Cloud+Cover/Episode-178-Azure-API-Apps-with-Panos-Kefalidis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pPr lvl="1"/>
            <a:r>
              <a:rPr lang="de-DE" sz="2200" dirty="0">
                <a:solidFill>
                  <a:srgbClr val="FFFFFF"/>
                </a:solidFill>
                <a:latin typeface="Segoe UI Light"/>
                <a:hlinkClick r:id="rId4"/>
              </a:rPr>
              <a:t>http://azure.microsoft.com/en-us/documentation/services/app-service</a:t>
            </a:r>
            <a:r>
              <a:rPr lang="de-DE" dirty="0" smtClean="0">
                <a:hlinkClick r:id="rId4"/>
              </a:rPr>
              <a:t>/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24506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Logic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Apps</a:t>
            </a:r>
          </a:p>
          <a:p>
            <a:pPr lvl="1"/>
            <a:r>
              <a:rPr lang="de-DE" sz="2200" dirty="0">
                <a:solidFill>
                  <a:srgbClr val="FFFFFF"/>
                </a:solidFill>
                <a:latin typeface="Segoe UI Light"/>
                <a:hlinkClick r:id="rId2"/>
              </a:rPr>
              <a:t>https://channel9.msdn.com/Events/Build/2015/2-707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pPr lvl="1"/>
            <a:r>
              <a:rPr lang="de-DE" sz="2200" dirty="0">
                <a:solidFill>
                  <a:srgbClr val="FFFFFF"/>
                </a:solidFill>
                <a:latin typeface="Segoe UI Light"/>
                <a:hlinkClick r:id="rId3"/>
              </a:rPr>
              <a:t>https://channel9.msdn.com/Shows/Cloud+Cover/Episode-176-Logic-Apps-with-Stephen-Siciliano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pPr lvl="1"/>
            <a:r>
              <a:rPr lang="de-DE" sz="2200" dirty="0">
                <a:solidFill>
                  <a:srgbClr val="FFFFFF"/>
                </a:solidFill>
                <a:latin typeface="Segoe UI Light"/>
                <a:hlinkClick r:id="rId4"/>
              </a:rPr>
              <a:t>http://blogs.technet.com/b/meamcs/archive/2015/04/09/azure-logic-app-lessons-learned-part-1.aspx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45251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Thx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Visit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User Group on</a:t>
            </a:r>
          </a:p>
          <a:p>
            <a:pPr lvl="1"/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Meetup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: </a:t>
            </a:r>
            <a:r>
              <a:rPr lang="de-DE" sz="2200" dirty="0">
                <a:solidFill>
                  <a:srgbClr val="FFFFFF"/>
                </a:solidFill>
                <a:latin typeface="Segoe UI Light"/>
                <a:hlinkClick r:id="rId2"/>
              </a:rPr>
              <a:t>http://www.meetup.com/de/Hamburg-C-Net-Meetup/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pPr lvl="1"/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Xing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: </a:t>
            </a:r>
            <a:r>
              <a:rPr lang="de-DE" sz="2200" dirty="0">
                <a:solidFill>
                  <a:srgbClr val="FFFFFF"/>
                </a:solidFill>
                <a:latin typeface="Segoe UI Light"/>
                <a:hlinkClick r:id="rId3"/>
              </a:rPr>
              <a:t>https://www.xing.com/communities/groups/punkt-net-user-group-hamburg-a968-1019884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pPr marL="457200" lvl="1" indent="0">
              <a:buNone/>
            </a:pP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</a:p>
          <a:p>
            <a:r>
              <a:rPr lang="de-DE" sz="2200" dirty="0">
                <a:solidFill>
                  <a:srgbClr val="FFFFFF"/>
                </a:solidFill>
                <a:latin typeface="Segoe UI Light"/>
              </a:rPr>
              <a:t>Codes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and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Slides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: </a:t>
            </a:r>
            <a:r>
              <a:rPr lang="de-DE" sz="2200" dirty="0">
                <a:solidFill>
                  <a:srgbClr val="FFFFFF"/>
                </a:solidFill>
                <a:latin typeface="Segoe UI Light"/>
                <a:hlinkClick r:id="rId4"/>
              </a:rPr>
              <a:t>https://github.com/dersia/MeetupHH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997959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81136"/>
          </a:xfrm>
        </p:spPr>
        <p:txBody>
          <a:bodyPr>
            <a:normAutofit/>
          </a:bodyPr>
          <a:lstStyle/>
          <a:p>
            <a:pPr algn="ctr"/>
            <a:r>
              <a:rPr lang="de-DE" sz="5400" dirty="0" err="1" smtClean="0"/>
              <a:t>Questions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7132444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900" dirty="0" err="1">
                <a:solidFill>
                  <a:srgbClr val="FFFFFF"/>
                </a:solidFill>
                <a:latin typeface="Segoe UI Light"/>
              </a:rPr>
              <a:t>Azure</a:t>
            </a:r>
            <a:r>
              <a:rPr lang="de-DE" sz="1900" dirty="0">
                <a:solidFill>
                  <a:srgbClr val="FFFFFF"/>
                </a:solidFill>
                <a:latin typeface="Segoe UI Light"/>
              </a:rPr>
              <a:t> App Services</a:t>
            </a:r>
          </a:p>
          <a:p>
            <a:r>
              <a:rPr lang="de-DE" sz="1900" dirty="0" err="1">
                <a:solidFill>
                  <a:srgbClr val="FFFFFF"/>
                </a:solidFill>
                <a:latin typeface="Segoe UI Light"/>
              </a:rPr>
              <a:t>Api</a:t>
            </a:r>
            <a:r>
              <a:rPr lang="de-DE" sz="1900" dirty="0">
                <a:solidFill>
                  <a:srgbClr val="FFFFFF"/>
                </a:solidFill>
                <a:latin typeface="Segoe UI Light"/>
              </a:rPr>
              <a:t> Apps</a:t>
            </a:r>
          </a:p>
          <a:p>
            <a:r>
              <a:rPr lang="de-DE" sz="1900" dirty="0" err="1">
                <a:solidFill>
                  <a:srgbClr val="FFFFFF"/>
                </a:solidFill>
                <a:latin typeface="Segoe UI Light"/>
              </a:rPr>
              <a:t>Logic</a:t>
            </a:r>
            <a:r>
              <a:rPr lang="de-DE" sz="1900" dirty="0">
                <a:solidFill>
                  <a:srgbClr val="FFFFFF"/>
                </a:solidFill>
                <a:latin typeface="Segoe UI Light"/>
              </a:rPr>
              <a:t> Apps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756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Azure</a:t>
            </a:r>
            <a:r>
              <a:rPr lang="de-DE" dirty="0" smtClean="0"/>
              <a:t> App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24308"/>
          </a:xfrm>
        </p:spPr>
        <p:txBody>
          <a:bodyPr/>
          <a:lstStyle/>
          <a:p>
            <a:pPr marL="0" indent="0">
              <a:buNone/>
            </a:pPr>
            <a:r>
              <a:rPr lang="de-DE" sz="1900" dirty="0" err="1">
                <a:solidFill>
                  <a:srgbClr val="FFFFFF"/>
                </a:solidFill>
                <a:latin typeface="Segoe UI Light"/>
              </a:rPr>
              <a:t>Benefits</a:t>
            </a:r>
            <a:r>
              <a:rPr lang="de-DE" sz="19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1900" dirty="0" err="1">
                <a:solidFill>
                  <a:srgbClr val="FFFFFF"/>
                </a:solidFill>
                <a:latin typeface="Segoe UI Light"/>
              </a:rPr>
              <a:t>of</a:t>
            </a:r>
            <a:r>
              <a:rPr lang="de-DE" sz="1900" dirty="0">
                <a:solidFill>
                  <a:srgbClr val="FFFFFF"/>
                </a:solidFill>
                <a:latin typeface="Segoe UI Light"/>
              </a:rPr>
              <a:t> App Services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Enterprise grade security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High availability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Support for many platforms &amp; languages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Auto scaling and load balancing</a:t>
            </a:r>
          </a:p>
          <a:p>
            <a:r>
              <a:rPr lang="en-US" sz="1900" dirty="0" err="1">
                <a:solidFill>
                  <a:srgbClr val="FFFFFF"/>
                </a:solidFill>
                <a:latin typeface="Segoe UI Light"/>
              </a:rPr>
              <a:t>WebJobs</a:t>
            </a:r>
            <a:r>
              <a:rPr lang="en-US" sz="1900" dirty="0">
                <a:solidFill>
                  <a:srgbClr val="FFFFFF"/>
                </a:solidFill>
                <a:latin typeface="Segoe UI Light"/>
              </a:rPr>
              <a:t> for background processing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Access on-premises data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01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Api</a:t>
            </a:r>
            <a:r>
              <a:rPr lang="de-DE" dirty="0" smtClean="0"/>
              <a:t> 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sz="1900" dirty="0" err="1">
                <a:solidFill>
                  <a:srgbClr val="FFFFFF"/>
                </a:solidFill>
                <a:latin typeface="Segoe UI Light"/>
              </a:rPr>
              <a:t>Based</a:t>
            </a:r>
            <a:r>
              <a:rPr lang="de-DE" sz="1900" dirty="0">
                <a:solidFill>
                  <a:srgbClr val="FFFFFF"/>
                </a:solidFill>
                <a:latin typeface="Segoe UI Light"/>
              </a:rPr>
              <a:t> on </a:t>
            </a:r>
            <a:r>
              <a:rPr lang="de-DE" sz="1900" dirty="0" err="1">
                <a:solidFill>
                  <a:srgbClr val="FFFFFF"/>
                </a:solidFill>
                <a:latin typeface="Segoe UI Light"/>
              </a:rPr>
              <a:t>Azure</a:t>
            </a:r>
            <a:r>
              <a:rPr lang="de-DE" sz="1900" dirty="0">
                <a:solidFill>
                  <a:srgbClr val="FFFFFF"/>
                </a:solidFill>
                <a:latin typeface="Segoe UI Light"/>
              </a:rPr>
              <a:t> Web Apps</a:t>
            </a:r>
          </a:p>
          <a:p>
            <a:r>
              <a:rPr lang="en-US" sz="1900" dirty="0" err="1">
                <a:solidFill>
                  <a:srgbClr val="FFFFFF"/>
                </a:solidFill>
                <a:latin typeface="Segoe UI Light"/>
              </a:rPr>
              <a:t>Microservice</a:t>
            </a:r>
            <a:r>
              <a:rPr lang="en-US" sz="1900" dirty="0">
                <a:solidFill>
                  <a:srgbClr val="FFFFFF"/>
                </a:solidFill>
                <a:latin typeface="Segoe UI Light"/>
              </a:rPr>
              <a:t>-style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Metadata contracts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Built-in </a:t>
            </a:r>
            <a:r>
              <a:rPr lang="en-US" sz="1900" dirty="0" err="1">
                <a:solidFill>
                  <a:srgbClr val="FFFFFF"/>
                </a:solidFill>
                <a:latin typeface="Segoe UI Light"/>
              </a:rPr>
              <a:t>authN</a:t>
            </a:r>
            <a:r>
              <a:rPr lang="en-US" sz="1900" dirty="0">
                <a:solidFill>
                  <a:srgbClr val="FFFFFF"/>
                </a:solidFill>
                <a:latin typeface="Segoe UI Light"/>
              </a:rPr>
              <a:t> support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API discovery</a:t>
            </a:r>
          </a:p>
          <a:p>
            <a:endParaRPr lang="en-US" sz="1900" dirty="0" smtClean="0">
              <a:solidFill>
                <a:srgbClr val="FFFFFF"/>
              </a:solidFill>
              <a:latin typeface="Segoe UI Light"/>
            </a:endParaRPr>
          </a:p>
          <a:p>
            <a:endParaRPr lang="en-US" sz="1900" dirty="0">
              <a:solidFill>
                <a:srgbClr val="FFFFFF"/>
              </a:solidFill>
              <a:latin typeface="Segoe UI Light"/>
            </a:endParaRP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API logging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API access level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Secure token store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AAD &amp; social login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/>
              </a:rPr>
              <a:t>Isolated storage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0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Apps: </a:t>
            </a:r>
            <a:r>
              <a:rPr lang="en-US" dirty="0"/>
              <a:t>Authentication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/>
              </a:rPr>
              <a:t>Access levels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Public (anonymous): Anyone can call the API app from outside the resource group without being logged in.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Public (authenticated): Only authenticated users are allowed to call the API app from outside the resource group.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Internal: Only other API apps in the same resource group are allowed to call the API app</a:t>
            </a:r>
          </a:p>
          <a:p>
            <a:r>
              <a:rPr lang="en-US" dirty="0">
                <a:solidFill>
                  <a:srgbClr val="FFFFFF"/>
                </a:solidFill>
                <a:latin typeface="Segoe UI Light"/>
              </a:rPr>
              <a:t>Public Authenticated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Azure AD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Microsoft Account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Social: Facebook, Google, Twitter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6324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Apps: </a:t>
            </a:r>
            <a:r>
              <a:rPr lang="de-DE" dirty="0" err="1" smtClean="0"/>
              <a:t>Languages</a:t>
            </a:r>
            <a:r>
              <a:rPr lang="de-DE" dirty="0" smtClean="0"/>
              <a:t>,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SDKs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 Light"/>
              </a:rPr>
              <a:t>Languages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Anything supported by Azure App Services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.NET, Java, PHP, Python, Node, … and yes, even Go!</a:t>
            </a:r>
          </a:p>
          <a:p>
            <a:r>
              <a:rPr lang="en-US" dirty="0">
                <a:solidFill>
                  <a:srgbClr val="FFFFFF"/>
                </a:solidFill>
                <a:latin typeface="Segoe UI Light"/>
              </a:rPr>
              <a:t>Tooling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Visual Studio: templates, publishing, debugging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X-platform Command Line tool (coming soon)</a:t>
            </a:r>
          </a:p>
          <a:p>
            <a:r>
              <a:rPr lang="en-US" dirty="0">
                <a:solidFill>
                  <a:srgbClr val="FFFFFF"/>
                </a:solidFill>
                <a:latin typeface="Segoe UI Light"/>
              </a:rPr>
              <a:t>SDKs</a:t>
            </a:r>
          </a:p>
          <a:p>
            <a:pPr lvl="1"/>
            <a:r>
              <a:rPr lang="en-US" sz="2400" dirty="0" err="1">
                <a:solidFill>
                  <a:srgbClr val="FFFFFF"/>
                </a:solidFill>
                <a:latin typeface="Segoe UI Light"/>
              </a:rPr>
              <a:t>NuGet</a:t>
            </a:r>
            <a:r>
              <a:rPr lang="en-US" sz="2400" dirty="0">
                <a:solidFill>
                  <a:srgbClr val="FFFFFF"/>
                </a:solidFill>
                <a:latin typeface="Segoe UI Light"/>
              </a:rPr>
              <a:t> package for .NET; more coming!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Any </a:t>
            </a:r>
            <a:r>
              <a:rPr lang="en-US" sz="2400" dirty="0" err="1">
                <a:solidFill>
                  <a:srgbClr val="FFFFFF"/>
                </a:solidFill>
                <a:latin typeface="Segoe UI Light"/>
              </a:rPr>
              <a:t>HttpClient</a:t>
            </a:r>
            <a:endParaRPr lang="en-US" sz="2400" dirty="0">
              <a:solidFill>
                <a:srgbClr val="FFFFFF"/>
              </a:solidFill>
              <a:latin typeface="Segoe UI Light"/>
            </a:endParaRP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Client code generation for C#, Java, and JavaScript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Segoe UI Light"/>
              </a:rPr>
              <a:t>Drag/drop experience in Logic Apps (Preview)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4357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Apps: </a:t>
            </a:r>
            <a:r>
              <a:rPr lang="de-DE" dirty="0" err="1" smtClean="0"/>
              <a:t>Current</a:t>
            </a:r>
            <a:r>
              <a:rPr lang="de-DE" dirty="0" smtClean="0"/>
              <a:t> &amp; 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Current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pPr lvl="1"/>
            <a:r>
              <a:rPr lang="de-DE" sz="2200" dirty="0">
                <a:solidFill>
                  <a:srgbClr val="FFFFFF"/>
                </a:solidFill>
                <a:latin typeface="Segoe UI Light"/>
              </a:rPr>
              <a:t>Still in Preview</a:t>
            </a:r>
          </a:p>
          <a:p>
            <a:pPr lvl="1"/>
            <a:r>
              <a:rPr lang="de-DE" sz="2200" dirty="0">
                <a:solidFill>
                  <a:srgbClr val="FFFFFF"/>
                </a:solidFill>
                <a:latin typeface="Segoe UI Light"/>
              </a:rPr>
              <a:t>Lots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of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SaaS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connectors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already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br>
              <a:rPr lang="de-DE" sz="2200" dirty="0">
                <a:solidFill>
                  <a:srgbClr val="FFFFFF"/>
                </a:solidFill>
                <a:latin typeface="Segoe UI Light"/>
              </a:rPr>
            </a:b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built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as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Api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Apps</a:t>
            </a:r>
          </a:p>
          <a:p>
            <a:pPr lvl="1"/>
            <a:r>
              <a:rPr lang="de-DE" sz="2200" dirty="0">
                <a:solidFill>
                  <a:srgbClr val="FFFFFF"/>
                </a:solidFill>
                <a:latin typeface="Segoe UI Light"/>
              </a:rPr>
              <a:t>Visual Studio Support</a:t>
            </a:r>
          </a:p>
          <a:p>
            <a:pPr lvl="1"/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Logic</a:t>
            </a:r>
            <a:r>
              <a:rPr lang="de-DE" sz="2200" dirty="0">
                <a:solidFill>
                  <a:srgbClr val="FFFFFF"/>
                </a:solidFill>
                <a:latin typeface="Segoe UI Light"/>
              </a:rPr>
              <a:t> Apps </a:t>
            </a:r>
            <a:r>
              <a:rPr lang="de-DE" sz="2200" dirty="0" err="1">
                <a:solidFill>
                  <a:srgbClr val="FFFFFF"/>
                </a:solidFill>
                <a:latin typeface="Segoe UI Light"/>
              </a:rPr>
              <a:t>integration</a:t>
            </a:r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endParaRPr lang="de-DE" sz="2200" dirty="0">
              <a:solidFill>
                <a:srgbClr val="FFFFFF"/>
              </a:solidFill>
              <a:latin typeface="Segoe UI Light"/>
            </a:endParaRPr>
          </a:p>
          <a:p>
            <a:r>
              <a:rPr lang="de-DE" sz="2200" dirty="0">
                <a:solidFill>
                  <a:srgbClr val="FFFFFF"/>
                </a:solidFill>
                <a:latin typeface="Segoe UI Light"/>
              </a:rPr>
              <a:t>Future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  <a:latin typeface="Segoe UI Light"/>
              </a:rPr>
              <a:t>Public Gallery Self-Service Publishing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  <a:latin typeface="Segoe UI Light"/>
              </a:rPr>
              <a:t>Private/Organizational Gallery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5677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6012941"/>
          </a:xfrm>
        </p:spPr>
        <p:txBody>
          <a:bodyPr/>
          <a:lstStyle/>
          <a:p>
            <a:pPr algn="ctr"/>
            <a:r>
              <a:rPr lang="de-DE" dirty="0" smtClean="0"/>
              <a:t>Time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4124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>
                <a:solidFill>
                  <a:srgbClr val="FFFFFF"/>
                </a:solidFill>
                <a:latin typeface="Segoe UI Light"/>
              </a:rPr>
              <a:t>Build</a:t>
            </a:r>
            <a:r>
              <a:rPr lang="de-DE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dirty="0" err="1">
                <a:solidFill>
                  <a:srgbClr val="FFFFFF"/>
                </a:solidFill>
                <a:latin typeface="Segoe UI Light"/>
              </a:rPr>
              <a:t>automated</a:t>
            </a:r>
            <a:r>
              <a:rPr lang="de-DE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Segoe UI Light"/>
              </a:rPr>
              <a:t>Workflows </a:t>
            </a:r>
            <a:r>
              <a:rPr lang="de-DE" dirty="0" err="1" smtClean="0">
                <a:solidFill>
                  <a:srgbClr val="FFFFFF"/>
                </a:solidFill>
                <a:latin typeface="Segoe UI Light"/>
              </a:rPr>
              <a:t>for</a:t>
            </a:r>
            <a:r>
              <a:rPr lang="de-DE" dirty="0" smtClean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dirty="0" err="1">
                <a:solidFill>
                  <a:srgbClr val="FFFFFF"/>
                </a:solidFill>
                <a:latin typeface="Segoe UI Light"/>
              </a:rPr>
              <a:t>Microservices</a:t>
            </a:r>
            <a:r>
              <a:rPr lang="de-DE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dirty="0" err="1">
                <a:solidFill>
                  <a:srgbClr val="FFFFFF"/>
                </a:solidFill>
                <a:latin typeface="Segoe UI Light"/>
              </a:rPr>
              <a:t>using</a:t>
            </a:r>
            <a:r>
              <a:rPr lang="de-DE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dirty="0" err="1">
                <a:solidFill>
                  <a:srgbClr val="FFFFFF"/>
                </a:solidFill>
                <a:latin typeface="Segoe UI Light"/>
              </a:rPr>
              <a:t>Api</a:t>
            </a:r>
            <a:r>
              <a:rPr lang="de-DE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Segoe UI Light"/>
              </a:rPr>
              <a:t>Apps</a:t>
            </a:r>
          </a:p>
          <a:p>
            <a:r>
              <a:rPr lang="en-US" dirty="0">
                <a:solidFill>
                  <a:srgbClr val="FFFFFF"/>
                </a:solidFill>
                <a:latin typeface="Segoe UI Light"/>
              </a:rPr>
              <a:t>Simple, declarative JSON definition</a:t>
            </a:r>
            <a:endParaRPr lang="de-DE" dirty="0">
              <a:solidFill>
                <a:srgbClr val="FFFFFF"/>
              </a:solidFill>
              <a:latin typeface="Segoe UI Light"/>
            </a:endParaRPr>
          </a:p>
          <a:p>
            <a:pPr marL="228600" lvl="1"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  <a:latin typeface="Segoe UI Light"/>
              </a:rPr>
              <a:t>No code designer for rapid creation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  <a:latin typeface="Segoe UI Light"/>
              </a:rPr>
              <a:t>Dozens of pre-built templates to get started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  <a:latin typeface="Segoe UI Light"/>
              </a:rPr>
              <a:t>Out of box support for popular SaaS and on-premises apps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  <a:latin typeface="Segoe UI Light"/>
              </a:rPr>
              <a:t>Use with custom API apps of your own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err="1">
                <a:solidFill>
                  <a:srgbClr val="FFFFFF"/>
                </a:solidFill>
                <a:latin typeface="Segoe UI Light"/>
              </a:rPr>
              <a:t>Biztalk</a:t>
            </a:r>
            <a:r>
              <a:rPr lang="en-US" sz="2400" dirty="0">
                <a:solidFill>
                  <a:srgbClr val="FFFFFF"/>
                </a:solidFill>
                <a:latin typeface="Segoe UI Light"/>
              </a:rPr>
              <a:t> APIs for </a:t>
            </a:r>
            <a:r>
              <a:rPr lang="en-US" sz="2400" dirty="0" err="1">
                <a:solidFill>
                  <a:srgbClr val="FFFFFF"/>
                </a:solidFill>
                <a:latin typeface="Segoe UI Light"/>
              </a:rPr>
              <a:t>Biztalk</a:t>
            </a:r>
            <a:r>
              <a:rPr lang="en-US" sz="2400" dirty="0">
                <a:solidFill>
                  <a:srgbClr val="FFFFFF"/>
                </a:solidFill>
                <a:latin typeface="Segoe UI Light"/>
              </a:rPr>
              <a:t> integration scenarios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3661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550</Words>
  <Application>Microsoft Office PowerPoint</Application>
  <PresentationFormat>Breitbild</PresentationFormat>
  <Paragraphs>109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 Light</vt:lpstr>
      <vt:lpstr>Trebuchet MS</vt:lpstr>
      <vt:lpstr>Tw Cen MT</vt:lpstr>
      <vt:lpstr>Schaltkreis</vt:lpstr>
      <vt:lpstr>Azure Api For web and logic apps</vt:lpstr>
      <vt:lpstr>Agenda</vt:lpstr>
      <vt:lpstr>Azure App Services</vt:lpstr>
      <vt:lpstr>Api Apps</vt:lpstr>
      <vt:lpstr>API Apps: Authentication</vt:lpstr>
      <vt:lpstr>API Apps: Languages, tools and SDKs</vt:lpstr>
      <vt:lpstr>API Apps: Current &amp; Future</vt:lpstr>
      <vt:lpstr>Time for demo</vt:lpstr>
      <vt:lpstr>Logic apps</vt:lpstr>
      <vt:lpstr>Logic apps: Orchestration across api apps</vt:lpstr>
      <vt:lpstr>Logic apps: repeating</vt:lpstr>
      <vt:lpstr>Logic Apps: features</vt:lpstr>
      <vt:lpstr>Logic apps: current state</vt:lpstr>
      <vt:lpstr>Time for demo</vt:lpstr>
      <vt:lpstr>Further resources</vt:lpstr>
      <vt:lpstr>Further Resources</vt:lpstr>
      <vt:lpstr>Thx for listening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Api For web and logic apps</dc:title>
  <dc:creator>Sia Ghassemi</dc:creator>
  <cp:lastModifiedBy>Sia Ghassemi</cp:lastModifiedBy>
  <cp:revision>10</cp:revision>
  <dcterms:created xsi:type="dcterms:W3CDTF">2015-08-30T22:01:48Z</dcterms:created>
  <dcterms:modified xsi:type="dcterms:W3CDTF">2015-09-02T12:52:33Z</dcterms:modified>
</cp:coreProperties>
</file>