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com" ContentType="image/png"/>
  <Default Extension="png&amp;ehk=ac3ybxm7iapbf8mbFMd6xg&amp;r=0&amp;pid=OfficeInsert"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6"/>
    <p:sldMasterId id="2147483683" r:id="rId7"/>
  </p:sldMasterIdLst>
  <p:notesMasterIdLst>
    <p:notesMasterId r:id="rId29"/>
  </p:notesMasterIdLst>
  <p:sldIdLst>
    <p:sldId id="256" r:id="rId8"/>
    <p:sldId id="299" r:id="rId9"/>
    <p:sldId id="279" r:id="rId10"/>
    <p:sldId id="287" r:id="rId11"/>
    <p:sldId id="284" r:id="rId12"/>
    <p:sldId id="280" r:id="rId13"/>
    <p:sldId id="281" r:id="rId14"/>
    <p:sldId id="288" r:id="rId15"/>
    <p:sldId id="282" r:id="rId16"/>
    <p:sldId id="283" r:id="rId17"/>
    <p:sldId id="286" r:id="rId18"/>
    <p:sldId id="289" r:id="rId19"/>
    <p:sldId id="290" r:id="rId20"/>
    <p:sldId id="291" r:id="rId21"/>
    <p:sldId id="292" r:id="rId22"/>
    <p:sldId id="293" r:id="rId23"/>
    <p:sldId id="294" r:id="rId24"/>
    <p:sldId id="296" r:id="rId25"/>
    <p:sldId id="298" r:id="rId26"/>
    <p:sldId id="295" r:id="rId27"/>
    <p:sldId id="27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9ED3"/>
    <a:srgbClr val="445F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0156C3-3DEF-4919-BEEE-AB3D9D2EF99F}" v="1606" dt="2018-06-19T13:05:54.5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82657" autoAdjust="0"/>
  </p:normalViewPr>
  <p:slideViewPr>
    <p:cSldViewPr snapToGrid="0">
      <p:cViewPr varScale="1">
        <p:scale>
          <a:sx n="121" d="100"/>
          <a:sy n="121" d="100"/>
        </p:scale>
        <p:origin x="400" y="80"/>
      </p:cViewPr>
      <p:guideLst/>
    </p:cSldViewPr>
  </p:slideViewPr>
  <p:notesTextViewPr>
    <p:cViewPr>
      <p:scale>
        <a:sx n="1" d="1"/>
        <a:sy n="1" d="1"/>
      </p:scale>
      <p:origin x="0" y="0"/>
    </p:cViewPr>
  </p:notesTextViewPr>
  <p:notesViewPr>
    <p:cSldViewPr snapToGrid="0">
      <p:cViewPr varScale="1">
        <p:scale>
          <a:sx n="68" d="100"/>
          <a:sy n="68" d="100"/>
        </p:scale>
        <p:origin x="2433" y="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microsoft.com/office/2015/10/relationships/revisionInfo" Target="revisionInfo.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1CB3B-7A68-42F9-9572-7CFD9009180A}" type="datetimeFigureOut">
              <a:rPr lang="en-US" smtClean="0"/>
              <a:t>6/19/2018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287D4-326B-4405-8603-53FCE8554BA1}" type="slidenum">
              <a:rPr lang="en-US" smtClean="0"/>
              <a:t>‹#›</a:t>
            </a:fld>
            <a:endParaRPr lang="en-US"/>
          </a:p>
        </p:txBody>
      </p:sp>
    </p:spTree>
    <p:extLst>
      <p:ext uri="{BB962C8B-B14F-4D97-AF65-F5344CB8AC3E}">
        <p14:creationId xmlns:p14="http://schemas.microsoft.com/office/powerpoint/2010/main" val="3123548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dotnet/standard"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github.com/dotnet/coreclr/blob/master/Documentation/project-docs/dotnet-standards.md"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3287D4-326B-4405-8603-53FCE8554BA1}" type="slidenum">
              <a:rPr lang="en-US" smtClean="0"/>
              <a:t>1</a:t>
            </a:fld>
            <a:endParaRPr lang="en-US"/>
          </a:p>
        </p:txBody>
      </p:sp>
    </p:spTree>
    <p:extLst>
      <p:ext uri="{BB962C8B-B14F-4D97-AF65-F5344CB8AC3E}">
        <p14:creationId xmlns:p14="http://schemas.microsoft.com/office/powerpoint/2010/main" val="85692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a:t>
            </a:r>
            <a:r>
              <a:rPr lang="en-US" sz="1200" b="0" i="0" u="sng" strike="noStrike" kern="1200" dirty="0">
                <a:solidFill>
                  <a:schemeClr val="tx1"/>
                </a:solidFill>
                <a:effectLst/>
                <a:latin typeface="+mn-lt"/>
                <a:ea typeface="+mn-ea"/>
                <a:cs typeface="+mn-cs"/>
                <a:hlinkClick r:id="rId3"/>
              </a:rPr>
              <a:t>.NET Standard</a:t>
            </a:r>
            <a:r>
              <a:rPr lang="en-US" sz="1200" b="0" i="0" u="none" strike="noStrike" kern="1200" dirty="0">
                <a:solidFill>
                  <a:schemeClr val="tx1"/>
                </a:solidFill>
                <a:effectLst/>
                <a:latin typeface="+mn-lt"/>
                <a:ea typeface="+mn-ea"/>
                <a:cs typeface="+mn-cs"/>
              </a:rPr>
              <a:t> is a formal specification of .NET APIs that are intended to be available on all .NET implementations. The motivation behind the .NET Standard is establishing greater uniformity in the .NET ecosystem. </a:t>
            </a:r>
            <a:r>
              <a:rPr lang="en-US" sz="1200" b="0" i="0" u="sng" strike="noStrike" kern="1200" dirty="0">
                <a:solidFill>
                  <a:schemeClr val="tx1"/>
                </a:solidFill>
                <a:effectLst/>
                <a:latin typeface="+mn-lt"/>
                <a:ea typeface="+mn-ea"/>
                <a:cs typeface="+mn-cs"/>
                <a:hlinkClick r:id="rId4"/>
              </a:rPr>
              <a:t>ECMA 335</a:t>
            </a:r>
            <a:r>
              <a:rPr lang="en-US" sz="1200" b="0" i="0" u="none" strike="noStrike" kern="1200" dirty="0">
                <a:solidFill>
                  <a:schemeClr val="tx1"/>
                </a:solidFill>
                <a:effectLst/>
                <a:latin typeface="+mn-lt"/>
                <a:ea typeface="+mn-ea"/>
                <a:cs typeface="+mn-cs"/>
              </a:rPr>
              <a:t> continues to establish uniformity for .NET implementation behavior, but there is no similar spec for the .NET Base Class Libraries (BCL) for .NET library implementations. </a:t>
            </a:r>
          </a:p>
          <a:p>
            <a:r>
              <a:rPr lang="en-US" sz="1200" b="0" i="0" u="none" strike="noStrike" kern="1200" dirty="0">
                <a:solidFill>
                  <a:schemeClr val="tx1"/>
                </a:solidFill>
                <a:effectLst/>
                <a:latin typeface="+mn-lt"/>
                <a:ea typeface="+mn-ea"/>
                <a:cs typeface="+mn-cs"/>
              </a:rPr>
              <a:t>The .NET Standard enables the following key scenarios: </a:t>
            </a:r>
          </a:p>
          <a:p>
            <a:r>
              <a:rPr lang="en-US" sz="1200" b="0" i="0" u="none" strike="noStrike" kern="1200" dirty="0">
                <a:solidFill>
                  <a:schemeClr val="tx1"/>
                </a:solidFill>
                <a:effectLst/>
                <a:latin typeface="+mn-lt"/>
                <a:ea typeface="+mn-ea"/>
                <a:cs typeface="+mn-cs"/>
              </a:rPr>
              <a:t>Defines uniform set of BCL APIs for all .NET implementations to implement, independent of workload.</a:t>
            </a:r>
          </a:p>
          <a:p>
            <a:r>
              <a:rPr lang="en-US" sz="1200" b="0" i="0" u="none" strike="noStrike" kern="1200" dirty="0">
                <a:solidFill>
                  <a:schemeClr val="tx1"/>
                </a:solidFill>
                <a:effectLst/>
                <a:latin typeface="+mn-lt"/>
                <a:ea typeface="+mn-ea"/>
                <a:cs typeface="+mn-cs"/>
              </a:rPr>
              <a:t>Enables developers to produce portable libraries that are usable across .NET implementations, using this same set of APIs.</a:t>
            </a:r>
          </a:p>
          <a:p>
            <a:r>
              <a:rPr lang="en-US" sz="1200" b="0" i="0" u="none" strike="noStrike" kern="1200" dirty="0">
                <a:solidFill>
                  <a:schemeClr val="tx1"/>
                </a:solidFill>
                <a:effectLst/>
                <a:latin typeface="+mn-lt"/>
                <a:ea typeface="+mn-ea"/>
                <a:cs typeface="+mn-cs"/>
              </a:rPr>
              <a:t>Reduces or even eliminates conditional compilation of shared source due to .NET APIs, only for OS APIs.</a:t>
            </a:r>
          </a:p>
          <a:p>
            <a:r>
              <a:rPr lang="en-US" sz="1200" b="0" i="0" u="none" strike="noStrike" kern="1200" dirty="0">
                <a:solidFill>
                  <a:schemeClr val="tx1"/>
                </a:solidFill>
                <a:effectLst/>
                <a:latin typeface="+mn-lt"/>
                <a:ea typeface="+mn-ea"/>
                <a:cs typeface="+mn-cs"/>
              </a:rPr>
              <a:t>The various .NET implementations target specific versions of .NET Standard. Each .NET implementation version advertises the highest .NET Standard version it supports, a statement that means it also supports previous versions. For example, the .NET Framework 4.6 implements .NET Standard 1.3, which means that it exposes all APIs defined in .NET Standard versions 1.0 through 1.3. Similarly, the .NET Framework 4.6.1 implements .NET Standard 1.4, while .NET Core 1.0 implements .NET Standard 1.6.</a:t>
            </a:r>
          </a:p>
          <a:p>
            <a:endParaRPr lang="en-US" dirty="0"/>
          </a:p>
        </p:txBody>
      </p:sp>
      <p:sp>
        <p:nvSpPr>
          <p:cNvPr id="4" name="Slide Number Placeholder 3"/>
          <p:cNvSpPr>
            <a:spLocks noGrp="1"/>
          </p:cNvSpPr>
          <p:nvPr>
            <p:ph type="sldNum" sz="quarter" idx="10"/>
          </p:nvPr>
        </p:nvSpPr>
        <p:spPr/>
        <p:txBody>
          <a:bodyPr/>
          <a:lstStyle/>
          <a:p>
            <a:fld id="{373287D4-326B-4405-8603-53FCE8554BA1}" type="slidenum">
              <a:rPr lang="en-US" smtClean="0"/>
              <a:t>6</a:t>
            </a:fld>
            <a:endParaRPr lang="en-US"/>
          </a:p>
        </p:txBody>
      </p:sp>
    </p:spTree>
    <p:extLst>
      <p:ext uri="{BB962C8B-B14F-4D97-AF65-F5344CB8AC3E}">
        <p14:creationId xmlns:p14="http://schemas.microsoft.com/office/powerpoint/2010/main" val="2838660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3287D4-326B-4405-8603-53FCE8554BA1}" type="slidenum">
              <a:rPr lang="en-US" smtClean="0"/>
              <a:t>21</a:t>
            </a:fld>
            <a:endParaRPr lang="en-US"/>
          </a:p>
        </p:txBody>
      </p:sp>
    </p:spTree>
    <p:extLst>
      <p:ext uri="{BB962C8B-B14F-4D97-AF65-F5344CB8AC3E}">
        <p14:creationId xmlns:p14="http://schemas.microsoft.com/office/powerpoint/2010/main" val="2300429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700811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A7B73FD-6D63-459E-BEA8-166B34E83BB7}" type="datetimeFigureOut">
              <a:rPr lang="en-US" smtClean="0"/>
              <a:t>6/19/2018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0C32D301-07BC-4D57-ADFA-68E04D5E14C8}" type="slidenum">
              <a:rPr lang="en-US" smtClean="0"/>
              <a:t>‹#›</a:t>
            </a:fld>
            <a:endParaRPr lang="en-US"/>
          </a:p>
        </p:txBody>
      </p:sp>
    </p:spTree>
    <p:extLst>
      <p:ext uri="{BB962C8B-B14F-4D97-AF65-F5344CB8AC3E}">
        <p14:creationId xmlns:p14="http://schemas.microsoft.com/office/powerpoint/2010/main" val="284326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A7B73FD-6D63-459E-BEA8-166B34E83BB7}" type="datetimeFigureOut">
              <a:rPr lang="en-US" smtClean="0"/>
              <a:t>6/19/2018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0C32D301-07BC-4D57-ADFA-68E04D5E14C8}" type="slidenum">
              <a:rPr lang="en-US" smtClean="0"/>
              <a:t>‹#›</a:t>
            </a:fld>
            <a:endParaRPr lang="en-US"/>
          </a:p>
        </p:txBody>
      </p:sp>
    </p:spTree>
    <p:extLst>
      <p:ext uri="{BB962C8B-B14F-4D97-AF65-F5344CB8AC3E}">
        <p14:creationId xmlns:p14="http://schemas.microsoft.com/office/powerpoint/2010/main" val="83488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Vuota">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www.wpc2016.it – info@wpc2016.it - +39 02 365738.11</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pic>
        <p:nvPicPr>
          <p:cNvPr id="10" name="Immagin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6044" y="6356350"/>
            <a:ext cx="1080000" cy="295308"/>
          </a:xfrm>
          <a:prstGeom prst="rect">
            <a:avLst/>
          </a:prstGeom>
        </p:spPr>
      </p:pic>
      <p:sp>
        <p:nvSpPr>
          <p:cNvPr id="11" name="Content Placeholder 2"/>
          <p:cNvSpPr>
            <a:spLocks noGrp="1"/>
          </p:cNvSpPr>
          <p:nvPr>
            <p:ph idx="1"/>
          </p:nvPr>
        </p:nvSpPr>
        <p:spPr>
          <a:xfrm>
            <a:off x="598911" y="1583870"/>
            <a:ext cx="10585558" cy="4400877"/>
          </a:xfrm>
        </p:spPr>
        <p:txBody>
          <a:bodyPr/>
          <a:lstStyle>
            <a:lvl1pPr marL="342900" indent="-342900">
              <a:buFont typeface="Arial" panose="020B0604020202020204" pitchFamily="34" charset="0"/>
              <a:buChar char="•"/>
              <a:defRPr/>
            </a:lvl1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2" name="Title 5"/>
          <p:cNvSpPr>
            <a:spLocks noGrp="1"/>
          </p:cNvSpPr>
          <p:nvPr>
            <p:ph type="title"/>
          </p:nvPr>
        </p:nvSpPr>
        <p:spPr>
          <a:xfrm>
            <a:off x="2798414" y="572476"/>
            <a:ext cx="8386055" cy="562808"/>
          </a:xfrm>
          <a:prstGeom prst="rect">
            <a:avLst/>
          </a:prstGeom>
        </p:spPr>
        <p:txBody>
          <a:bodyPr/>
          <a:lstStyle>
            <a:lvl1pPr>
              <a:defRPr>
                <a:solidFill>
                  <a:schemeClr val="tx1">
                    <a:lumMod val="50000"/>
                    <a:lumOff val="50000"/>
                  </a:schemeClr>
                </a:solidFill>
              </a:defRPr>
            </a:lvl1pPr>
          </a:lstStyle>
          <a:p>
            <a:r>
              <a:rPr lang="it-IT"/>
              <a:t>Fare clic per modificare lo stile del titolo</a:t>
            </a:r>
            <a:endParaRPr lang="en-US" dirty="0"/>
          </a:p>
        </p:txBody>
      </p:sp>
      <p:sp>
        <p:nvSpPr>
          <p:cNvPr id="13" name="Rettangolo 12"/>
          <p:cNvSpPr/>
          <p:nvPr userDrawn="1"/>
        </p:nvSpPr>
        <p:spPr>
          <a:xfrm>
            <a:off x="469558" y="461319"/>
            <a:ext cx="2199503" cy="749643"/>
          </a:xfrm>
          <a:prstGeom prst="rect">
            <a:avLst/>
          </a:prstGeom>
          <a:solidFill>
            <a:srgbClr val="FFFFFF"/>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pic>
        <p:nvPicPr>
          <p:cNvPr id="14" name="Immagin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8910" y="572476"/>
            <a:ext cx="1921870" cy="540140"/>
          </a:xfrm>
          <a:prstGeom prst="rect">
            <a:avLst/>
          </a:prstGeom>
        </p:spPr>
      </p:pic>
    </p:spTree>
    <p:extLst>
      <p:ext uri="{BB962C8B-B14F-4D97-AF65-F5344CB8AC3E}">
        <p14:creationId xmlns:p14="http://schemas.microsoft.com/office/powerpoint/2010/main" val="2009958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Walkin">
    <p:spTree>
      <p:nvGrpSpPr>
        <p:cNvPr id="1" name=""/>
        <p:cNvGrpSpPr/>
        <p:nvPr/>
      </p:nvGrpSpPr>
      <p:grpSpPr>
        <a:xfrm>
          <a:off x="0" y="0"/>
          <a:ext cx="0" cy="0"/>
          <a:chOff x="0" y="0"/>
          <a:chExt cx="0" cy="0"/>
        </a:xfrm>
      </p:grpSpPr>
      <p:sp>
        <p:nvSpPr>
          <p:cNvPr id="2" name="Rectangle 1"/>
          <p:cNvSpPr/>
          <p:nvPr userDrawn="1"/>
        </p:nvSpPr>
        <p:spPr bwMode="ltGray">
          <a:xfrm>
            <a:off x="0" y="6566933"/>
            <a:ext cx="12192000" cy="291067"/>
          </a:xfrm>
          <a:prstGeom prst="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TextBox 7"/>
          <p:cNvSpPr txBox="1"/>
          <p:nvPr userDrawn="1"/>
        </p:nvSpPr>
        <p:spPr bwMode="auto">
          <a:xfrm>
            <a:off x="269240" y="2442271"/>
            <a:ext cx="4172233" cy="1267430"/>
          </a:xfrm>
          <a:prstGeom prst="rect">
            <a:avLst/>
          </a:prstGeom>
          <a:noFill/>
        </p:spPr>
        <p:txBody>
          <a:bodyPr wrap="square" lIns="143428" tIns="143428" rIns="179285" bIns="143428" rtlCol="0">
            <a:spAutoFit/>
          </a:body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3529" b="0" i="0" u="none" strike="noStrike" kern="1200" cap="none" spc="-78" normalizeH="0" baseline="0" noProof="0" dirty="0">
                <a:ln>
                  <a:noFill/>
                </a:ln>
                <a:solidFill>
                  <a:srgbClr val="FFFFFF"/>
                </a:solidFill>
                <a:effectLst/>
                <a:uLnTx/>
                <a:uFillTx/>
                <a:latin typeface="Segoe UI Light"/>
                <a:ea typeface="+mn-ea"/>
                <a:cs typeface="+mn-cs"/>
              </a:rPr>
              <a:t>Enterprise Partner Summit 2015</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5" y="2084187"/>
            <a:ext cx="1310159" cy="280694"/>
          </a:xfrm>
          <a:prstGeom prst="rect">
            <a:avLst/>
          </a:prstGeom>
        </p:spPr>
      </p:pic>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bwMode="ltGray">
          <a:xfrm>
            <a:off x="3854876" y="2084187"/>
            <a:ext cx="7888538" cy="1793106"/>
          </a:xfrm>
          <a:prstGeom prst="rect">
            <a:avLst/>
          </a:prstGeom>
        </p:spPr>
      </p:pic>
    </p:spTree>
    <p:extLst>
      <p:ext uri="{BB962C8B-B14F-4D97-AF65-F5344CB8AC3E}">
        <p14:creationId xmlns:p14="http://schemas.microsoft.com/office/powerpoint/2010/main" val="3539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909857"/>
            <a:ext cx="6274911" cy="1967420"/>
          </a:xfrm>
          <a:noFill/>
        </p:spPr>
        <p:txBody>
          <a:bodyPr lIns="146304" tIns="91440" rIns="146304" bIns="91440" anchor="t" anchorCtr="0"/>
          <a:lstStyle>
            <a:lvl1pPr>
              <a:defRPr sz="4705" spc="-98" baseline="0">
                <a:gradFill>
                  <a:gsLst>
                    <a:gs pos="100000">
                      <a:schemeClr val="tx2"/>
                    </a:gs>
                    <a:gs pos="0">
                      <a:schemeClr val="tx2"/>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6274912"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5" y="6121506"/>
            <a:ext cx="1254995" cy="268875"/>
          </a:xfrm>
          <a:prstGeom prst="rect">
            <a:avLst/>
          </a:prstGeom>
        </p:spPr>
      </p:pic>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bwMode="ltGray">
          <a:xfrm>
            <a:off x="7073194" y="2084186"/>
            <a:ext cx="4670219" cy="1793106"/>
          </a:xfrm>
          <a:prstGeom prst="rect">
            <a:avLst/>
          </a:prstGeom>
        </p:spPr>
      </p:pic>
      <p:sp>
        <p:nvSpPr>
          <p:cNvPr id="11" name="Rectangle 10"/>
          <p:cNvSpPr/>
          <p:nvPr userDrawn="1"/>
        </p:nvSpPr>
        <p:spPr bwMode="ltGray">
          <a:xfrm>
            <a:off x="0" y="6566933"/>
            <a:ext cx="12192000" cy="291067"/>
          </a:xfrm>
          <a:prstGeom prst="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658983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909857"/>
            <a:ext cx="6274911" cy="1967420"/>
          </a:xfrm>
          <a:noFill/>
        </p:spPr>
        <p:txBody>
          <a:bodyPr lIns="146304" tIns="91440" rIns="146304" bIns="91440" anchor="t" anchorCtr="0"/>
          <a:lstStyle>
            <a:lvl1pPr>
              <a:defRPr sz="4705" spc="-98" baseline="0">
                <a:gradFill>
                  <a:gsLst>
                    <a:gs pos="100000">
                      <a:schemeClr val="tx2"/>
                    </a:gs>
                    <a:gs pos="0">
                      <a:schemeClr val="tx2"/>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6274912"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5" y="6121506"/>
            <a:ext cx="1254995" cy="268875"/>
          </a:xfrm>
          <a:prstGeom prst="rect">
            <a:avLst/>
          </a:prstGeom>
        </p:spPr>
      </p:pic>
      <p:pic>
        <p:nvPicPr>
          <p:cNvPr id="7" name="Picture 6" descr="shortbanne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7073195" y="2031245"/>
            <a:ext cx="4958508" cy="1850700"/>
          </a:xfrm>
          <a:prstGeom prst="rect">
            <a:avLst/>
          </a:prstGeom>
        </p:spPr>
      </p:pic>
      <p:sp>
        <p:nvSpPr>
          <p:cNvPr id="8" name="Rectangle 7"/>
          <p:cNvSpPr/>
          <p:nvPr userDrawn="1"/>
        </p:nvSpPr>
        <p:spPr bwMode="ltGray">
          <a:xfrm>
            <a:off x="0" y="6566933"/>
            <a:ext cx="12192000" cy="291067"/>
          </a:xfrm>
          <a:prstGeom prst="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136006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361701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7554864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36057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137587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A7B73FD-6D63-459E-BEA8-166B34E83BB7}" type="datetimeFigureOut">
              <a:rPr lang="en-US" smtClean="0"/>
              <a:t>6/19/2018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0C32D301-07BC-4D57-ADFA-68E04D5E14C8}" type="slidenum">
              <a:rPr lang="en-US" smtClean="0"/>
              <a:t>‹#›</a:t>
            </a:fld>
            <a:endParaRPr lang="en-US"/>
          </a:p>
        </p:txBody>
      </p:sp>
    </p:spTree>
    <p:extLst>
      <p:ext uri="{BB962C8B-B14F-4D97-AF65-F5344CB8AC3E}">
        <p14:creationId xmlns:p14="http://schemas.microsoft.com/office/powerpoint/2010/main" val="8809538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3692826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877358"/>
            <a:ext cx="6274973" cy="1999919"/>
          </a:xfrm>
          <a:noFill/>
        </p:spPr>
        <p:txBody>
          <a:bodyPr tIns="91440" bIns="91440" anchor="t" anchorCtr="0"/>
          <a:lstStyle>
            <a:lvl1pPr>
              <a:defRPr sz="7058" spc="-98" baseline="0">
                <a:gradFill>
                  <a:gsLst>
                    <a:gs pos="2037">
                      <a:schemeClr val="tx1"/>
                    </a:gs>
                    <a:gs pos="5833">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6274974" cy="1793881"/>
          </a:xfrm>
          <a:noFill/>
        </p:spPr>
        <p:txBody>
          <a:bodyPr lIns="182880" tIns="146304" rIns="182880" bIns="146304">
            <a:noAutofit/>
          </a:bodyPr>
          <a:lstStyle>
            <a:lvl1pPr marL="0" indent="0">
              <a:spcBef>
                <a:spcPts val="0"/>
              </a:spcBef>
              <a:buNone/>
              <a:defRPr sz="3529" spc="0" baseline="0">
                <a:gradFill>
                  <a:gsLst>
                    <a:gs pos="2037">
                      <a:schemeClr val="tx1"/>
                    </a:gs>
                    <a:gs pos="5833">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ltGray">
          <a:xfrm>
            <a:off x="7073194" y="2084186"/>
            <a:ext cx="4670219" cy="1793106"/>
          </a:xfrm>
          <a:prstGeom prst="rect">
            <a:avLst/>
          </a:prstGeom>
        </p:spPr>
      </p:pic>
      <p:sp>
        <p:nvSpPr>
          <p:cNvPr id="7" name="Rectangle 6"/>
          <p:cNvSpPr/>
          <p:nvPr userDrawn="1"/>
        </p:nvSpPr>
        <p:spPr bwMode="ltGray">
          <a:xfrm>
            <a:off x="0" y="6566933"/>
            <a:ext cx="12192000" cy="291067"/>
          </a:xfrm>
          <a:prstGeom prst="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10618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877358"/>
            <a:ext cx="6274973" cy="2697988"/>
          </a:xfrm>
          <a:noFill/>
        </p:spPr>
        <p:txBody>
          <a:bodyPr tIns="91440" bIns="91440" anchor="t" anchorCtr="0"/>
          <a:lstStyle>
            <a:lvl1pPr>
              <a:defRPr sz="7058" spc="-98" baseline="0">
                <a:gradFill>
                  <a:gsLst>
                    <a:gs pos="2037">
                      <a:schemeClr val="tx1"/>
                    </a:gs>
                    <a:gs pos="5833">
                      <a:schemeClr val="tx1"/>
                    </a:gs>
                  </a:gsLst>
                  <a:lin ang="5400000" scaled="0"/>
                </a:gradFill>
              </a:defRPr>
            </a:lvl1pPr>
          </a:lstStyle>
          <a:p>
            <a:r>
              <a:rPr lang="en-US" dirty="0"/>
              <a:t>Video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ltGray">
          <a:xfrm>
            <a:off x="7073194" y="2084186"/>
            <a:ext cx="4670219" cy="1793106"/>
          </a:xfrm>
          <a:prstGeom prst="rect">
            <a:avLst/>
          </a:prstGeom>
        </p:spPr>
      </p:pic>
      <p:sp>
        <p:nvSpPr>
          <p:cNvPr id="7" name="Rectangle 6"/>
          <p:cNvSpPr/>
          <p:nvPr userDrawn="1"/>
        </p:nvSpPr>
        <p:spPr bwMode="ltGray">
          <a:xfrm>
            <a:off x="0" y="6566933"/>
            <a:ext cx="12192000" cy="291067"/>
          </a:xfrm>
          <a:prstGeom prst="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820528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6077357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4695586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554779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08222319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38372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814131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804961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A7B73FD-6D63-459E-BEA8-166B34E83BB7}" type="datetimeFigureOut">
              <a:rPr lang="en-US" smtClean="0"/>
              <a:t>6/19/2018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0C32D301-07BC-4D57-ADFA-68E04D5E14C8}" type="slidenum">
              <a:rPr lang="en-US" smtClean="0"/>
              <a:t>‹#›</a:t>
            </a:fld>
            <a:endParaRPr lang="en-US"/>
          </a:p>
        </p:txBody>
      </p:sp>
    </p:spTree>
    <p:extLst>
      <p:ext uri="{BB962C8B-B14F-4D97-AF65-F5344CB8AC3E}">
        <p14:creationId xmlns:p14="http://schemas.microsoft.com/office/powerpoint/2010/main" val="22604423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70198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color">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bwMode="invGray">
          <a:xfrm>
            <a:off x="450205" y="3083652"/>
            <a:ext cx="3227129" cy="692059"/>
          </a:xfrm>
          <a:prstGeom prst="rect">
            <a:avLst/>
          </a:prstGeom>
        </p:spPr>
      </p:pic>
    </p:spTree>
    <p:extLst>
      <p:ext uri="{BB962C8B-B14F-4D97-AF65-F5344CB8AC3E}">
        <p14:creationId xmlns:p14="http://schemas.microsoft.com/office/powerpoint/2010/main" val="319115045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9336217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A7B73FD-6D63-459E-BEA8-166B34E83BB7}" type="datetimeFigureOut">
              <a:rPr lang="en-US" smtClean="0"/>
              <a:t>6/19/2018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0C32D301-07BC-4D57-ADFA-68E04D5E14C8}" type="slidenum">
              <a:rPr lang="en-US" smtClean="0"/>
              <a:t>‹#›</a:t>
            </a:fld>
            <a:endParaRPr lang="en-US"/>
          </a:p>
        </p:txBody>
      </p:sp>
    </p:spTree>
    <p:extLst>
      <p:ext uri="{BB962C8B-B14F-4D97-AF65-F5344CB8AC3E}">
        <p14:creationId xmlns:p14="http://schemas.microsoft.com/office/powerpoint/2010/main" val="2376069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BA7B73FD-6D63-459E-BEA8-166B34E83BB7}" type="datetimeFigureOut">
              <a:rPr lang="en-US" smtClean="0"/>
              <a:t>6/19/2018</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0C32D301-07BC-4D57-ADFA-68E04D5E14C8}" type="slidenum">
              <a:rPr lang="en-US" smtClean="0"/>
              <a:t>‹#›</a:t>
            </a:fld>
            <a:endParaRPr lang="en-US"/>
          </a:p>
        </p:txBody>
      </p:sp>
    </p:spTree>
    <p:extLst>
      <p:ext uri="{BB962C8B-B14F-4D97-AF65-F5344CB8AC3E}">
        <p14:creationId xmlns:p14="http://schemas.microsoft.com/office/powerpoint/2010/main" val="911018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BA7B73FD-6D63-459E-BEA8-166B34E83BB7}" type="datetimeFigureOut">
              <a:rPr lang="en-US" smtClean="0"/>
              <a:t>6/19/2018</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0C32D301-07BC-4D57-ADFA-68E04D5E14C8}" type="slidenum">
              <a:rPr lang="en-US" smtClean="0"/>
              <a:t>‹#›</a:t>
            </a:fld>
            <a:endParaRPr lang="en-US"/>
          </a:p>
        </p:txBody>
      </p:sp>
    </p:spTree>
    <p:extLst>
      <p:ext uri="{BB962C8B-B14F-4D97-AF65-F5344CB8AC3E}">
        <p14:creationId xmlns:p14="http://schemas.microsoft.com/office/powerpoint/2010/main" val="964831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0C32D301-07BC-4D57-ADFA-68E04D5E14C8}" type="slidenum">
              <a:rPr lang="en-US" smtClean="0"/>
              <a:t>‹#›</a:t>
            </a:fld>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3460" y="3219476"/>
            <a:ext cx="2565079" cy="419048"/>
          </a:xfrm>
          <a:prstGeom prst="rect">
            <a:avLst/>
          </a:prstGeom>
        </p:spPr>
      </p:pic>
    </p:spTree>
    <p:extLst>
      <p:ext uri="{BB962C8B-B14F-4D97-AF65-F5344CB8AC3E}">
        <p14:creationId xmlns:p14="http://schemas.microsoft.com/office/powerpoint/2010/main" val="150833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A7B73FD-6D63-459E-BEA8-166B34E83BB7}" type="datetimeFigureOut">
              <a:rPr lang="en-US" smtClean="0"/>
              <a:t>6/19/2018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0C32D301-07BC-4D57-ADFA-68E04D5E14C8}" type="slidenum">
              <a:rPr lang="en-US" smtClean="0"/>
              <a:t>‹#›</a:t>
            </a:fld>
            <a:endParaRPr lang="en-US"/>
          </a:p>
        </p:txBody>
      </p:sp>
    </p:spTree>
    <p:extLst>
      <p:ext uri="{BB962C8B-B14F-4D97-AF65-F5344CB8AC3E}">
        <p14:creationId xmlns:p14="http://schemas.microsoft.com/office/powerpoint/2010/main" val="813762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A7B73FD-6D63-459E-BEA8-166B34E83BB7}" type="datetimeFigureOut">
              <a:rPr lang="en-US" smtClean="0"/>
              <a:t>6/19/2018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0C32D301-07BC-4D57-ADFA-68E04D5E14C8}" type="slidenum">
              <a:rPr lang="en-US" smtClean="0"/>
              <a:t>‹#›</a:t>
            </a:fld>
            <a:endParaRPr lang="en-US"/>
          </a:p>
        </p:txBody>
      </p:sp>
    </p:spTree>
    <p:extLst>
      <p:ext uri="{BB962C8B-B14F-4D97-AF65-F5344CB8AC3E}">
        <p14:creationId xmlns:p14="http://schemas.microsoft.com/office/powerpoint/2010/main" val="3551231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heme" Target="../theme/theme2.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757718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1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2"/>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838016748"/>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Lst>
  <p:transition>
    <p:fade/>
  </p:transition>
  <p:hf sldNum="0" hdr="0" ftr="0" dt="0"/>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5741">
                <a:schemeClr val="tx1"/>
              </a:gs>
              <a:gs pos="10741">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sv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ppcenter/crashes/" TargetMode="External"/><Relationship Id="rId2" Type="http://schemas.openxmlformats.org/officeDocument/2006/relationships/hyperlink" Target="https://docs.microsoft.com/en-us/appcenter/test-cloud/" TargetMode="External"/><Relationship Id="rId1" Type="http://schemas.openxmlformats.org/officeDocument/2006/relationships/slideLayout" Target="../slideLayouts/slideLayout2.xml"/><Relationship Id="rId5" Type="http://schemas.openxmlformats.org/officeDocument/2006/relationships/hyperlink" Target="https://docs.microsoft.com/en-us/appcenter/push/" TargetMode="External"/><Relationship Id="rId4" Type="http://schemas.openxmlformats.org/officeDocument/2006/relationships/hyperlink" Target="https://docs.microsoft.com/en-us/appcenter/analytic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ppcenter/crashes/" TargetMode="External"/><Relationship Id="rId2" Type="http://schemas.openxmlformats.org/officeDocument/2006/relationships/hyperlink" Target="https://docs.microsoft.com/en-us/appcenter/test-cloud/" TargetMode="External"/><Relationship Id="rId1" Type="http://schemas.openxmlformats.org/officeDocument/2006/relationships/slideLayout" Target="../slideLayouts/slideLayout2.xml"/><Relationship Id="rId5" Type="http://schemas.openxmlformats.org/officeDocument/2006/relationships/hyperlink" Target="https://docs.microsoft.com/en-us/appcenter/push/" TargetMode="External"/><Relationship Id="rId4" Type="http://schemas.openxmlformats.org/officeDocument/2006/relationships/hyperlink" Target="https://docs.microsoft.com/en-us/appcenter/analytic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ppcenter/crashes/" TargetMode="External"/><Relationship Id="rId2" Type="http://schemas.openxmlformats.org/officeDocument/2006/relationships/hyperlink" Target="https://docs.microsoft.com/en-us/appcenter/test-cloud/" TargetMode="Externa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hyperlink" Target="https://docs.microsoft.com/en-us/appcenter/push/" TargetMode="External"/><Relationship Id="rId4" Type="http://schemas.openxmlformats.org/officeDocument/2006/relationships/hyperlink" Target="https://docs.microsoft.com/en-us/appcenter/analytic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ppcenter/crashes/" TargetMode="External"/><Relationship Id="rId2" Type="http://schemas.openxmlformats.org/officeDocument/2006/relationships/hyperlink" Target="https://docs.microsoft.com/en-us/appcenter/test-cloud/" TargetMode="Externa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hyperlink" Target="https://docs.microsoft.com/en-us/appcenter/push/" TargetMode="External"/><Relationship Id="rId4" Type="http://schemas.openxmlformats.org/officeDocument/2006/relationships/hyperlink" Target="https://docs.microsoft.com/en-us/appcenter/analytic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ppcenter/crashes/" TargetMode="External"/><Relationship Id="rId2" Type="http://schemas.openxmlformats.org/officeDocument/2006/relationships/hyperlink" Target="https://docs.microsoft.com/en-us/appcenter/test-cloud/" TargetMode="External"/><Relationship Id="rId1" Type="http://schemas.openxmlformats.org/officeDocument/2006/relationships/slideLayout" Target="../slideLayouts/slideLayout2.xml"/><Relationship Id="rId5" Type="http://schemas.openxmlformats.org/officeDocument/2006/relationships/hyperlink" Target="https://docs.microsoft.com/en-us/appcenter/push/" TargetMode="External"/><Relationship Id="rId4" Type="http://schemas.openxmlformats.org/officeDocument/2006/relationships/hyperlink" Target="https://docs.microsoft.com/en-us/appcenter/analytic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amp;ehk=ac3ybxm7iapbf8mbFMd6xg&amp;r=0&amp;pid=OfficeInsert"/><Relationship Id="rId3" Type="http://schemas.openxmlformats.org/officeDocument/2006/relationships/image" Target="../media/image15.png"/><Relationship Id="rId7" Type="http://schemas.openxmlformats.org/officeDocument/2006/relationships/image" Target="../media/image18.com"/><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microsoft.com/office/2007/relationships/hdphoto" Target="../media/hdphoto1.wdp"/><Relationship Id="rId9" Type="http://schemas.openxmlformats.org/officeDocument/2006/relationships/hyperlink" Target="http://cs.wikipedia.org/wiki/soubor:apple_logo_black.sv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immo.landwerth.net/netstandard-versions/"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97783" y="624272"/>
            <a:ext cx="10512056" cy="2387600"/>
          </a:xfrm>
        </p:spPr>
        <p:txBody>
          <a:bodyPr>
            <a:normAutofit/>
          </a:bodyPr>
          <a:lstStyle/>
          <a:p>
            <a:r>
              <a:rPr lang="it-IT" b="1" dirty="0"/>
              <a:t>Sviluppo mobile con Visual Studio OnLine</a:t>
            </a:r>
            <a:endParaRPr lang="en-US" dirty="0"/>
          </a:p>
        </p:txBody>
      </p:sp>
      <p:sp>
        <p:nvSpPr>
          <p:cNvPr id="5" name="Subtitle 4"/>
          <p:cNvSpPr>
            <a:spLocks noGrp="1"/>
          </p:cNvSpPr>
          <p:nvPr>
            <p:ph type="subTitle" idx="1"/>
          </p:nvPr>
        </p:nvSpPr>
        <p:spPr>
          <a:xfrm>
            <a:off x="1577163" y="4163796"/>
            <a:ext cx="9144000" cy="1655762"/>
          </a:xfrm>
        </p:spPr>
        <p:txBody>
          <a:bodyPr>
            <a:normAutofit lnSpcReduction="10000"/>
          </a:bodyPr>
          <a:lstStyle/>
          <a:p>
            <a:r>
              <a:rPr lang="en-US" dirty="0"/>
              <a:t>Bertelli Gianluca</a:t>
            </a:r>
          </a:p>
          <a:p>
            <a:r>
              <a:rPr lang="it-IT" dirty="0"/>
              <a:t>Technical Evangelist - Microsoft</a:t>
            </a:r>
            <a:endParaRPr lang="en-US" dirty="0"/>
          </a:p>
          <a:p>
            <a:r>
              <a:rPr lang="it-IT" dirty="0"/>
              <a:t>@</a:t>
            </a:r>
            <a:r>
              <a:rPr lang="en-US" dirty="0"/>
              <a:t>gianlucb</a:t>
            </a:r>
          </a:p>
          <a:p>
            <a:r>
              <a:rPr lang="en-US" b="1" dirty="0"/>
              <a:t>gianlucb@microsoft.com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8455" y="205224"/>
            <a:ext cx="2565079" cy="419048"/>
          </a:xfrm>
          <a:prstGeom prst="rect">
            <a:avLst/>
          </a:prstGeom>
        </p:spPr>
      </p:pic>
    </p:spTree>
    <p:extLst>
      <p:ext uri="{BB962C8B-B14F-4D97-AF65-F5344CB8AC3E}">
        <p14:creationId xmlns:p14="http://schemas.microsoft.com/office/powerpoint/2010/main" val="1256479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8B7B-CAC4-4423-AC3F-E9E5BB325860}"/>
              </a:ext>
            </a:extLst>
          </p:cNvPr>
          <p:cNvSpPr>
            <a:spLocks noGrp="1"/>
          </p:cNvSpPr>
          <p:nvPr>
            <p:ph type="title"/>
          </p:nvPr>
        </p:nvSpPr>
        <p:spPr/>
        <p:txBody>
          <a:bodyPr/>
          <a:lstStyle/>
          <a:p>
            <a:r>
              <a:rPr lang="it-IT" dirty="0"/>
              <a:t>Xamarin and .NET Standard</a:t>
            </a:r>
            <a:endParaRPr lang="en-US" dirty="0"/>
          </a:p>
        </p:txBody>
      </p:sp>
      <p:sp>
        <p:nvSpPr>
          <p:cNvPr id="4" name="Rectangle 3">
            <a:extLst>
              <a:ext uri="{FF2B5EF4-FFF2-40B4-BE49-F238E27FC236}">
                <a16:creationId xmlns:a16="http://schemas.microsoft.com/office/drawing/2014/main" id="{3A9F8A37-76EC-4B7E-9874-10DD215B960A}"/>
              </a:ext>
            </a:extLst>
          </p:cNvPr>
          <p:cNvSpPr/>
          <p:nvPr/>
        </p:nvSpPr>
        <p:spPr>
          <a:xfrm>
            <a:off x="838200" y="1690688"/>
            <a:ext cx="8930247" cy="1384995"/>
          </a:xfrm>
          <a:prstGeom prst="rect">
            <a:avLst/>
          </a:prstGeom>
        </p:spPr>
        <p:txBody>
          <a:bodyPr wrap="square">
            <a:spAutoFit/>
          </a:bodyPr>
          <a:lstStyle/>
          <a:p>
            <a:pPr marL="457200" indent="-457200" fontAlgn="base">
              <a:buFont typeface="Wingdings" panose="05000000000000000000" pitchFamily="2" charset="2"/>
              <a:buChar char="§"/>
            </a:pPr>
            <a:r>
              <a:rPr lang="en-US" sz="2800" dirty="0"/>
              <a:t>.NET Standard is now supported by Xamarin</a:t>
            </a:r>
          </a:p>
          <a:p>
            <a:pPr marL="457200" indent="-457200" fontAlgn="base">
              <a:buFont typeface="Wingdings" panose="05000000000000000000" pitchFamily="2" charset="2"/>
              <a:buChar char="§"/>
            </a:pPr>
            <a:r>
              <a:rPr lang="it-IT" sz="2800" dirty="0"/>
              <a:t>W</a:t>
            </a:r>
            <a:r>
              <a:rPr lang="en-US" sz="2800" dirty="0"/>
              <a:t>ill replace the </a:t>
            </a:r>
            <a:r>
              <a:rPr lang="en-US" sz="2800" b="1" dirty="0">
                <a:solidFill>
                  <a:srgbClr val="689ED3"/>
                </a:solidFill>
              </a:rPr>
              <a:t>PCL</a:t>
            </a:r>
            <a:r>
              <a:rPr lang="en-US" sz="2800" dirty="0"/>
              <a:t> approach</a:t>
            </a:r>
          </a:p>
          <a:p>
            <a:pPr marL="457200" indent="-457200" fontAlgn="base">
              <a:buFont typeface="Wingdings" panose="05000000000000000000" pitchFamily="2" charset="2"/>
              <a:buChar char="§"/>
            </a:pPr>
            <a:endParaRPr lang="en-US" sz="2800" dirty="0"/>
          </a:p>
        </p:txBody>
      </p:sp>
      <p:pic>
        <p:nvPicPr>
          <p:cNvPr id="3" name="Picture 2">
            <a:extLst>
              <a:ext uri="{FF2B5EF4-FFF2-40B4-BE49-F238E27FC236}">
                <a16:creationId xmlns:a16="http://schemas.microsoft.com/office/drawing/2014/main" id="{97631BA0-3F70-48E5-9324-79AD6A9CEDF1}"/>
              </a:ext>
            </a:extLst>
          </p:cNvPr>
          <p:cNvPicPr>
            <a:picLocks noChangeAspect="1"/>
          </p:cNvPicPr>
          <p:nvPr/>
        </p:nvPicPr>
        <p:blipFill>
          <a:blip r:embed="rId2"/>
          <a:stretch>
            <a:fillRect/>
          </a:stretch>
        </p:blipFill>
        <p:spPr>
          <a:xfrm>
            <a:off x="2720925" y="2931053"/>
            <a:ext cx="6377502" cy="345631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597474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8B7B-CAC4-4423-AC3F-E9E5BB325860}"/>
              </a:ext>
            </a:extLst>
          </p:cNvPr>
          <p:cNvSpPr>
            <a:spLocks noGrp="1"/>
          </p:cNvSpPr>
          <p:nvPr>
            <p:ph type="title"/>
          </p:nvPr>
        </p:nvSpPr>
        <p:spPr/>
        <p:txBody>
          <a:bodyPr/>
          <a:lstStyle/>
          <a:p>
            <a:r>
              <a:rPr lang="it-IT" dirty="0"/>
              <a:t>Xamarin and .NET Standard</a:t>
            </a:r>
            <a:endParaRPr lang="en-US" dirty="0"/>
          </a:p>
        </p:txBody>
      </p:sp>
      <p:sp>
        <p:nvSpPr>
          <p:cNvPr id="4" name="Rectangle 3">
            <a:extLst>
              <a:ext uri="{FF2B5EF4-FFF2-40B4-BE49-F238E27FC236}">
                <a16:creationId xmlns:a16="http://schemas.microsoft.com/office/drawing/2014/main" id="{3A9F8A37-76EC-4B7E-9874-10DD215B960A}"/>
              </a:ext>
            </a:extLst>
          </p:cNvPr>
          <p:cNvSpPr/>
          <p:nvPr/>
        </p:nvSpPr>
        <p:spPr>
          <a:xfrm>
            <a:off x="838200" y="1803191"/>
            <a:ext cx="7829550" cy="1815882"/>
          </a:xfrm>
          <a:prstGeom prst="rect">
            <a:avLst/>
          </a:prstGeom>
        </p:spPr>
        <p:txBody>
          <a:bodyPr wrap="square">
            <a:spAutoFit/>
          </a:bodyPr>
          <a:lstStyle/>
          <a:p>
            <a:pPr marL="457200" indent="-457200" fontAlgn="base">
              <a:buFont typeface="Wingdings" panose="05000000000000000000" pitchFamily="2" charset="2"/>
              <a:buChar char="§"/>
            </a:pPr>
            <a:r>
              <a:rPr lang="it-IT" sz="2800" dirty="0"/>
              <a:t>Supported by </a:t>
            </a:r>
            <a:r>
              <a:rPr lang="it-IT" sz="2800" dirty="0">
                <a:solidFill>
                  <a:srgbClr val="689ED3"/>
                </a:solidFill>
              </a:rPr>
              <a:t>X</a:t>
            </a:r>
            <a:r>
              <a:rPr lang="en-US" sz="2800" dirty="0" err="1">
                <a:solidFill>
                  <a:srgbClr val="689ED3"/>
                </a:solidFill>
              </a:rPr>
              <a:t>amarin.Forms</a:t>
            </a:r>
            <a:endParaRPr lang="en-US" sz="2800" dirty="0">
              <a:solidFill>
                <a:srgbClr val="689ED3"/>
              </a:solidFill>
            </a:endParaRPr>
          </a:p>
          <a:p>
            <a:pPr marL="457200" indent="-457200" fontAlgn="base">
              <a:buFont typeface="Wingdings" panose="05000000000000000000" pitchFamily="2" charset="2"/>
              <a:buChar char="§"/>
            </a:pPr>
            <a:r>
              <a:rPr lang="it-IT" sz="2800" dirty="0"/>
              <a:t>Required by Xamarin.Forms 3.0</a:t>
            </a:r>
            <a:endParaRPr lang="en-US" sz="2800" dirty="0"/>
          </a:p>
          <a:p>
            <a:pPr marL="457200" indent="-457200" fontAlgn="base">
              <a:buFont typeface="Wingdings" panose="05000000000000000000" pitchFamily="2" charset="2"/>
              <a:buChar char="§"/>
            </a:pPr>
            <a:r>
              <a:rPr lang="it-IT" sz="2800" dirty="0"/>
              <a:t>Integration with</a:t>
            </a:r>
            <a:r>
              <a:rPr lang="en-US" sz="2800" dirty="0"/>
              <a:t> </a:t>
            </a:r>
            <a:r>
              <a:rPr lang="en-US" sz="2800" dirty="0">
                <a:solidFill>
                  <a:srgbClr val="689ED3"/>
                </a:solidFill>
              </a:rPr>
              <a:t>NuGet</a:t>
            </a:r>
          </a:p>
          <a:p>
            <a:pPr marL="457200" indent="-457200" fontAlgn="base">
              <a:buFont typeface="Wingdings" panose="05000000000000000000" pitchFamily="2" charset="2"/>
              <a:buChar char="§"/>
            </a:pPr>
            <a:endParaRPr lang="en-US" sz="2800" dirty="0"/>
          </a:p>
        </p:txBody>
      </p:sp>
      <p:pic>
        <p:nvPicPr>
          <p:cNvPr id="6" name="Picture 5">
            <a:extLst>
              <a:ext uri="{FF2B5EF4-FFF2-40B4-BE49-F238E27FC236}">
                <a16:creationId xmlns:a16="http://schemas.microsoft.com/office/drawing/2014/main" id="{C4414DC2-2687-4EDC-8ED9-D7C4E2A047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0593" y="3594100"/>
            <a:ext cx="9464513" cy="1728904"/>
          </a:xfrm>
          <a:prstGeom prst="rect">
            <a:avLst/>
          </a:prstGeom>
        </p:spPr>
      </p:pic>
    </p:spTree>
    <p:extLst>
      <p:ext uri="{BB962C8B-B14F-4D97-AF65-F5344CB8AC3E}">
        <p14:creationId xmlns:p14="http://schemas.microsoft.com/office/powerpoint/2010/main" val="2632470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8B7B-CAC4-4423-AC3F-E9E5BB325860}"/>
              </a:ext>
            </a:extLst>
          </p:cNvPr>
          <p:cNvSpPr>
            <a:spLocks noGrp="1"/>
          </p:cNvSpPr>
          <p:nvPr>
            <p:ph type="ctrTitle"/>
          </p:nvPr>
        </p:nvSpPr>
        <p:spPr>
          <a:xfrm>
            <a:off x="1524000" y="2975768"/>
            <a:ext cx="9144000" cy="906463"/>
          </a:xfrm>
        </p:spPr>
        <p:txBody>
          <a:bodyPr>
            <a:normAutofit fontScale="90000"/>
          </a:bodyPr>
          <a:lstStyle/>
          <a:p>
            <a:r>
              <a:rPr lang="it-IT" dirty="0"/>
              <a:t>Visual Studio Online (VSTS)</a:t>
            </a:r>
            <a:endParaRPr lang="en-US" dirty="0"/>
          </a:p>
        </p:txBody>
      </p:sp>
    </p:spTree>
    <p:extLst>
      <p:ext uri="{BB962C8B-B14F-4D97-AF65-F5344CB8AC3E}">
        <p14:creationId xmlns:p14="http://schemas.microsoft.com/office/powerpoint/2010/main" val="2045228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8B7B-CAC4-4423-AC3F-E9E5BB325860}"/>
              </a:ext>
            </a:extLst>
          </p:cNvPr>
          <p:cNvSpPr>
            <a:spLocks noGrp="1"/>
          </p:cNvSpPr>
          <p:nvPr>
            <p:ph type="title"/>
          </p:nvPr>
        </p:nvSpPr>
        <p:spPr/>
        <p:txBody>
          <a:bodyPr/>
          <a:lstStyle/>
          <a:p>
            <a:r>
              <a:rPr lang="it-IT" dirty="0"/>
              <a:t>Visual Studio Online</a:t>
            </a:r>
            <a:endParaRPr lang="en-US" dirty="0"/>
          </a:p>
        </p:txBody>
      </p:sp>
      <p:sp>
        <p:nvSpPr>
          <p:cNvPr id="4" name="Rectangle 3">
            <a:extLst>
              <a:ext uri="{FF2B5EF4-FFF2-40B4-BE49-F238E27FC236}">
                <a16:creationId xmlns:a16="http://schemas.microsoft.com/office/drawing/2014/main" id="{3A9F8A37-76EC-4B7E-9874-10DD215B960A}"/>
              </a:ext>
            </a:extLst>
          </p:cNvPr>
          <p:cNvSpPr/>
          <p:nvPr/>
        </p:nvSpPr>
        <p:spPr>
          <a:xfrm>
            <a:off x="838200" y="1803191"/>
            <a:ext cx="7829550" cy="3108543"/>
          </a:xfrm>
          <a:prstGeom prst="rect">
            <a:avLst/>
          </a:prstGeom>
        </p:spPr>
        <p:txBody>
          <a:bodyPr wrap="square">
            <a:spAutoFit/>
          </a:bodyPr>
          <a:lstStyle/>
          <a:p>
            <a:pPr marL="457200" indent="-457200" fontAlgn="base">
              <a:buFont typeface="Wingdings" panose="05000000000000000000" pitchFamily="2" charset="2"/>
              <a:buChar char="§"/>
            </a:pPr>
            <a:r>
              <a:rPr lang="it-IT" sz="2800" b="1" dirty="0">
                <a:solidFill>
                  <a:srgbClr val="689ED3"/>
                </a:solidFill>
              </a:rPr>
              <a:t>http://yourname.visualstudio.com</a:t>
            </a:r>
          </a:p>
          <a:p>
            <a:pPr marL="457200" indent="-457200" fontAlgn="base">
              <a:buFont typeface="Wingdings" panose="05000000000000000000" pitchFamily="2" charset="2"/>
              <a:buChar char="§"/>
            </a:pPr>
            <a:r>
              <a:rPr lang="it-IT" sz="2800" dirty="0"/>
              <a:t>Free up to </a:t>
            </a:r>
            <a:r>
              <a:rPr lang="it-IT" sz="2800" b="1" dirty="0">
                <a:solidFill>
                  <a:srgbClr val="689ED3"/>
                </a:solidFill>
              </a:rPr>
              <a:t>5 </a:t>
            </a:r>
            <a:r>
              <a:rPr lang="it-IT" sz="2800" dirty="0"/>
              <a:t>developers</a:t>
            </a:r>
            <a:endParaRPr lang="en-US" sz="2800" dirty="0"/>
          </a:p>
          <a:p>
            <a:pPr marL="457200" indent="-457200" fontAlgn="base">
              <a:buFont typeface="Wingdings" panose="05000000000000000000" pitchFamily="2" charset="2"/>
              <a:buChar char="§"/>
            </a:pPr>
            <a:r>
              <a:rPr lang="it-IT" sz="2800" b="1" dirty="0">
                <a:solidFill>
                  <a:srgbClr val="689ED3"/>
                </a:solidFill>
              </a:rPr>
              <a:t>Compile</a:t>
            </a:r>
            <a:r>
              <a:rPr lang="it-IT" sz="2800" dirty="0"/>
              <a:t> on cloud</a:t>
            </a:r>
          </a:p>
          <a:p>
            <a:pPr marL="457200" indent="-457200" fontAlgn="base">
              <a:buFont typeface="Wingdings" panose="05000000000000000000" pitchFamily="2" charset="2"/>
              <a:buChar char="§"/>
            </a:pPr>
            <a:r>
              <a:rPr lang="it-IT" sz="2800" b="1" dirty="0">
                <a:solidFill>
                  <a:srgbClr val="689ED3"/>
                </a:solidFill>
              </a:rPr>
              <a:t>Build</a:t>
            </a:r>
            <a:r>
              <a:rPr lang="it-IT" sz="2800" dirty="0"/>
              <a:t> on cloud</a:t>
            </a:r>
          </a:p>
          <a:p>
            <a:pPr marL="457200" indent="-457200" fontAlgn="base">
              <a:buFont typeface="Wingdings" panose="05000000000000000000" pitchFamily="2" charset="2"/>
              <a:buChar char="§"/>
            </a:pPr>
            <a:r>
              <a:rPr lang="it-IT" sz="2800" dirty="0"/>
              <a:t>Deployment automation</a:t>
            </a:r>
          </a:p>
          <a:p>
            <a:pPr marL="457200" indent="-457200" fontAlgn="base">
              <a:buFont typeface="Wingdings" panose="05000000000000000000" pitchFamily="2" charset="2"/>
              <a:buChar char="§"/>
            </a:pPr>
            <a:endParaRPr lang="en-US" sz="2800" dirty="0">
              <a:solidFill>
                <a:srgbClr val="689ED3"/>
              </a:solidFill>
            </a:endParaRPr>
          </a:p>
          <a:p>
            <a:pPr marL="457200" indent="-457200" fontAlgn="base">
              <a:buFont typeface="Wingdings" panose="05000000000000000000" pitchFamily="2" charset="2"/>
              <a:buChar char="§"/>
            </a:pPr>
            <a:endParaRPr lang="en-US" sz="2800" dirty="0"/>
          </a:p>
        </p:txBody>
      </p:sp>
    </p:spTree>
    <p:extLst>
      <p:ext uri="{BB962C8B-B14F-4D97-AF65-F5344CB8AC3E}">
        <p14:creationId xmlns:p14="http://schemas.microsoft.com/office/powerpoint/2010/main" val="3385611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8B7B-CAC4-4423-AC3F-E9E5BB325860}"/>
              </a:ext>
            </a:extLst>
          </p:cNvPr>
          <p:cNvSpPr>
            <a:spLocks noGrp="1"/>
          </p:cNvSpPr>
          <p:nvPr>
            <p:ph type="title"/>
          </p:nvPr>
        </p:nvSpPr>
        <p:spPr/>
        <p:txBody>
          <a:bodyPr/>
          <a:lstStyle/>
          <a:p>
            <a:r>
              <a:rPr lang="it-IT" dirty="0"/>
              <a:t>Visual Studio Online</a:t>
            </a:r>
            <a:endParaRPr lang="en-US" dirty="0"/>
          </a:p>
        </p:txBody>
      </p:sp>
      <p:sp>
        <p:nvSpPr>
          <p:cNvPr id="3" name="TextBox 2">
            <a:extLst>
              <a:ext uri="{FF2B5EF4-FFF2-40B4-BE49-F238E27FC236}">
                <a16:creationId xmlns:a16="http://schemas.microsoft.com/office/drawing/2014/main" id="{AD4ECFAB-CDBE-4CAF-B50A-A53DF493BFD6}"/>
              </a:ext>
            </a:extLst>
          </p:cNvPr>
          <p:cNvSpPr txBox="1"/>
          <p:nvPr/>
        </p:nvSpPr>
        <p:spPr>
          <a:xfrm>
            <a:off x="3450609" y="2581800"/>
            <a:ext cx="4602542" cy="584775"/>
          </a:xfrm>
          <a:prstGeom prst="rect">
            <a:avLst/>
          </a:prstGeom>
          <a:noFill/>
        </p:spPr>
        <p:txBody>
          <a:bodyPr wrap="none" rtlCol="0">
            <a:spAutoFit/>
          </a:bodyPr>
          <a:lstStyle/>
          <a:p>
            <a:r>
              <a:rPr lang="it-IT" sz="3200" b="1" dirty="0"/>
              <a:t>Continous Integration (CI)</a:t>
            </a:r>
            <a:endParaRPr lang="en-US" sz="3200" b="1" dirty="0"/>
          </a:p>
        </p:txBody>
      </p:sp>
      <p:sp>
        <p:nvSpPr>
          <p:cNvPr id="7" name="TextBox 6">
            <a:extLst>
              <a:ext uri="{FF2B5EF4-FFF2-40B4-BE49-F238E27FC236}">
                <a16:creationId xmlns:a16="http://schemas.microsoft.com/office/drawing/2014/main" id="{38C5ADD7-E35E-4186-9EF0-FAE63CEC7278}"/>
              </a:ext>
            </a:extLst>
          </p:cNvPr>
          <p:cNvSpPr txBox="1"/>
          <p:nvPr/>
        </p:nvSpPr>
        <p:spPr>
          <a:xfrm>
            <a:off x="3401770" y="4154287"/>
            <a:ext cx="5017720" cy="584775"/>
          </a:xfrm>
          <a:prstGeom prst="rect">
            <a:avLst/>
          </a:prstGeom>
          <a:noFill/>
        </p:spPr>
        <p:txBody>
          <a:bodyPr wrap="none" rtlCol="0">
            <a:spAutoFit/>
          </a:bodyPr>
          <a:lstStyle/>
          <a:p>
            <a:r>
              <a:rPr lang="it-IT" sz="3200" b="1" dirty="0"/>
              <a:t>Continous Deployment (CD)</a:t>
            </a:r>
            <a:endParaRPr lang="en-US" sz="3200" b="1" dirty="0"/>
          </a:p>
        </p:txBody>
      </p:sp>
      <p:sp>
        <p:nvSpPr>
          <p:cNvPr id="5" name="Arrow: Down 4">
            <a:extLst>
              <a:ext uri="{FF2B5EF4-FFF2-40B4-BE49-F238E27FC236}">
                <a16:creationId xmlns:a16="http://schemas.microsoft.com/office/drawing/2014/main" id="{99635A02-1547-4E72-8A31-2CD4F14438DB}"/>
              </a:ext>
            </a:extLst>
          </p:cNvPr>
          <p:cNvSpPr/>
          <p:nvPr/>
        </p:nvSpPr>
        <p:spPr>
          <a:xfrm>
            <a:off x="5383580" y="3409950"/>
            <a:ext cx="527050" cy="584775"/>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8" name="Graphic 7" descr="User">
            <a:extLst>
              <a:ext uri="{FF2B5EF4-FFF2-40B4-BE49-F238E27FC236}">
                <a16:creationId xmlns:a16="http://schemas.microsoft.com/office/drawing/2014/main" id="{F96251BE-F82D-4841-B67D-DC17E1B650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1690688"/>
            <a:ext cx="1568450" cy="1568450"/>
          </a:xfrm>
          <a:prstGeom prst="rect">
            <a:avLst/>
          </a:prstGeom>
        </p:spPr>
      </p:pic>
      <p:sp>
        <p:nvSpPr>
          <p:cNvPr id="9" name="Arrow: Down 8">
            <a:extLst>
              <a:ext uri="{FF2B5EF4-FFF2-40B4-BE49-F238E27FC236}">
                <a16:creationId xmlns:a16="http://schemas.microsoft.com/office/drawing/2014/main" id="{4453B12F-B9E9-4ADC-A6E1-AE6EBF6CADCF}"/>
              </a:ext>
            </a:extLst>
          </p:cNvPr>
          <p:cNvSpPr/>
          <p:nvPr/>
        </p:nvSpPr>
        <p:spPr>
          <a:xfrm rot="16200000">
            <a:off x="2594967" y="2610662"/>
            <a:ext cx="527050" cy="584775"/>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1EDBF434-847D-4C8C-9612-EC8698B559B1}"/>
              </a:ext>
            </a:extLst>
          </p:cNvPr>
          <p:cNvSpPr txBox="1"/>
          <p:nvPr/>
        </p:nvSpPr>
        <p:spPr>
          <a:xfrm>
            <a:off x="1032359" y="3186933"/>
            <a:ext cx="1180131" cy="369332"/>
          </a:xfrm>
          <a:prstGeom prst="rect">
            <a:avLst/>
          </a:prstGeom>
          <a:noFill/>
        </p:spPr>
        <p:txBody>
          <a:bodyPr wrap="none" rtlCol="0">
            <a:spAutoFit/>
          </a:bodyPr>
          <a:lstStyle/>
          <a:p>
            <a:r>
              <a:rPr lang="it-IT" dirty="0"/>
              <a:t>Developer</a:t>
            </a:r>
            <a:endParaRPr lang="en-US" dirty="0"/>
          </a:p>
        </p:txBody>
      </p:sp>
      <p:sp>
        <p:nvSpPr>
          <p:cNvPr id="13" name="Arrow: Down 12">
            <a:extLst>
              <a:ext uri="{FF2B5EF4-FFF2-40B4-BE49-F238E27FC236}">
                <a16:creationId xmlns:a16="http://schemas.microsoft.com/office/drawing/2014/main" id="{0589C708-6915-4DAE-8FFC-BCACA5E7F257}"/>
              </a:ext>
            </a:extLst>
          </p:cNvPr>
          <p:cNvSpPr/>
          <p:nvPr/>
        </p:nvSpPr>
        <p:spPr>
          <a:xfrm rot="16200000">
            <a:off x="8653222" y="4183149"/>
            <a:ext cx="527050" cy="584775"/>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5" name="Graphic 14" descr="World">
            <a:extLst>
              <a:ext uri="{FF2B5EF4-FFF2-40B4-BE49-F238E27FC236}">
                <a16:creationId xmlns:a16="http://schemas.microsoft.com/office/drawing/2014/main" id="{FF3C705D-3279-48C4-B60F-F0B8EB745A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64700" y="3662449"/>
            <a:ext cx="1568450" cy="1568450"/>
          </a:xfrm>
          <a:prstGeom prst="rect">
            <a:avLst/>
          </a:prstGeom>
        </p:spPr>
      </p:pic>
      <p:sp>
        <p:nvSpPr>
          <p:cNvPr id="16" name="TextBox 15">
            <a:extLst>
              <a:ext uri="{FF2B5EF4-FFF2-40B4-BE49-F238E27FC236}">
                <a16:creationId xmlns:a16="http://schemas.microsoft.com/office/drawing/2014/main" id="{2088B4A8-AC5E-4A37-B9DA-15F9DB0214B3}"/>
              </a:ext>
            </a:extLst>
          </p:cNvPr>
          <p:cNvSpPr txBox="1"/>
          <p:nvPr/>
        </p:nvSpPr>
        <p:spPr>
          <a:xfrm>
            <a:off x="9949429" y="5230899"/>
            <a:ext cx="998991" cy="369332"/>
          </a:xfrm>
          <a:prstGeom prst="rect">
            <a:avLst/>
          </a:prstGeom>
          <a:noFill/>
        </p:spPr>
        <p:txBody>
          <a:bodyPr wrap="none" rtlCol="0">
            <a:spAutoFit/>
          </a:bodyPr>
          <a:lstStyle/>
          <a:p>
            <a:r>
              <a:rPr lang="it-IT" dirty="0"/>
              <a:t>Backend</a:t>
            </a:r>
            <a:endParaRPr lang="en-US" dirty="0"/>
          </a:p>
        </p:txBody>
      </p:sp>
    </p:spTree>
    <p:extLst>
      <p:ext uri="{BB962C8B-B14F-4D97-AF65-F5344CB8AC3E}">
        <p14:creationId xmlns:p14="http://schemas.microsoft.com/office/powerpoint/2010/main" val="302190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5" grpId="0" animBg="1"/>
      <p:bldP spid="9"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8B7B-CAC4-4423-AC3F-E9E5BB325860}"/>
              </a:ext>
            </a:extLst>
          </p:cNvPr>
          <p:cNvSpPr>
            <a:spLocks noGrp="1"/>
          </p:cNvSpPr>
          <p:nvPr>
            <p:ph type="ctrTitle"/>
          </p:nvPr>
        </p:nvSpPr>
        <p:spPr>
          <a:xfrm>
            <a:off x="1524000" y="2975768"/>
            <a:ext cx="9144000" cy="906463"/>
          </a:xfrm>
        </p:spPr>
        <p:txBody>
          <a:bodyPr>
            <a:normAutofit fontScale="90000"/>
          </a:bodyPr>
          <a:lstStyle/>
          <a:p>
            <a:r>
              <a:rPr lang="it-IT" dirty="0"/>
              <a:t>App Center</a:t>
            </a:r>
            <a:endParaRPr lang="en-US" dirty="0"/>
          </a:p>
        </p:txBody>
      </p:sp>
    </p:spTree>
    <p:extLst>
      <p:ext uri="{BB962C8B-B14F-4D97-AF65-F5344CB8AC3E}">
        <p14:creationId xmlns:p14="http://schemas.microsoft.com/office/powerpoint/2010/main" val="1270792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1F8D-0D9A-48DE-9B6B-C8FC0BE79FCD}"/>
              </a:ext>
            </a:extLst>
          </p:cNvPr>
          <p:cNvSpPr>
            <a:spLocks noGrp="1"/>
          </p:cNvSpPr>
          <p:nvPr>
            <p:ph type="title"/>
          </p:nvPr>
        </p:nvSpPr>
        <p:spPr/>
        <p:txBody>
          <a:bodyPr/>
          <a:lstStyle/>
          <a:p>
            <a:r>
              <a:rPr lang="it-IT" dirty="0"/>
              <a:t>App Center</a:t>
            </a:r>
            <a:endParaRPr lang="en-US" dirty="0"/>
          </a:p>
        </p:txBody>
      </p:sp>
      <p:sp>
        <p:nvSpPr>
          <p:cNvPr id="4" name="Rectangle 1">
            <a:extLst>
              <a:ext uri="{FF2B5EF4-FFF2-40B4-BE49-F238E27FC236}">
                <a16:creationId xmlns:a16="http://schemas.microsoft.com/office/drawing/2014/main" id="{1C5717C7-2B6D-4DB3-ADDB-A75EEB77A58D}"/>
              </a:ext>
            </a:extLst>
          </p:cNvPr>
          <p:cNvSpPr>
            <a:spLocks noChangeArrowheads="1"/>
          </p:cNvSpPr>
          <p:nvPr/>
        </p:nvSpPr>
        <p:spPr bwMode="auto">
          <a:xfrm>
            <a:off x="990600" y="1712912"/>
            <a:ext cx="9817099"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solidFill>
                  <a:srgbClr val="689ED3"/>
                </a:solidFill>
                <a:latin typeface="+mn-lt"/>
              </a:rPr>
              <a:t>Build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mn-lt"/>
              </a:rPr>
              <a:t>Create an installable app package automatically with every push to your repository. Supports GitHub, or Git repos on Bitbucket and Visual Studio Team Services (VSTS).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solidFill>
                  <a:srgbClr val="689ED3"/>
                </a:solidFill>
                <a:latin typeface="+mn-lt"/>
              </a:rPr>
              <a:t>Test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mn-lt"/>
              </a:rPr>
              <a:t>Run your tests on more than 400 unique device configurations. Tests can be written for iOS and Android apps with </a:t>
            </a:r>
            <a:r>
              <a:rPr lang="en-US" altLang="en-US" sz="2400" dirty="0" err="1">
                <a:latin typeface="+mn-lt"/>
              </a:rPr>
              <a:t>Xamarin.UITest</a:t>
            </a:r>
            <a:r>
              <a:rPr lang="en-US" altLang="en-US" sz="2400" dirty="0">
                <a:latin typeface="+mn-lt"/>
              </a:rPr>
              <a:t>, Appium</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solidFill>
                  <a:srgbClr val="689ED3"/>
                </a:solidFill>
                <a:latin typeface="+mn-lt"/>
              </a:rPr>
              <a:t>Distribute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mn-lt"/>
              </a:rPr>
              <a:t>Users can install the app via email distribution lists for testing</a:t>
            </a:r>
            <a:endParaRPr kumimoji="0" lang="en-US" altLang="en-US" sz="2000" b="0" i="0" u="none" strike="noStrike" cap="none" normalizeH="0" baseline="0" dirty="0">
              <a:ln>
                <a:noFill/>
              </a:ln>
              <a:effectLst/>
              <a:latin typeface="segoe-ui_normal"/>
            </a:endParaRPr>
          </a:p>
        </p:txBody>
      </p:sp>
      <p:sp>
        <p:nvSpPr>
          <p:cNvPr id="6" name="AutoShape 3" descr="https://docs.microsoft.com/media/landing/mobile-center/test.svg">
            <a:hlinkClick r:id="rId2"/>
            <a:extLst>
              <a:ext uri="{FF2B5EF4-FFF2-40B4-BE49-F238E27FC236}">
                <a16:creationId xmlns:a16="http://schemas.microsoft.com/office/drawing/2014/main" id="{9A49EE06-F040-440F-942A-9B2D5BCA1370}"/>
              </a:ext>
            </a:extLst>
          </p:cNvPr>
          <p:cNvSpPr>
            <a:spLocks noChangeAspect="1" noChangeArrowheads="1"/>
          </p:cNvSpPr>
          <p:nvPr/>
        </p:nvSpPr>
        <p:spPr bwMode="auto">
          <a:xfrm>
            <a:off x="990600" y="26638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5" descr="https://docs.microsoft.com/media/landing/mobile-center/crashes.svg">
            <a:hlinkClick r:id="rId3"/>
            <a:extLst>
              <a:ext uri="{FF2B5EF4-FFF2-40B4-BE49-F238E27FC236}">
                <a16:creationId xmlns:a16="http://schemas.microsoft.com/office/drawing/2014/main" id="{B26297C3-2A66-434F-A2F5-4DD701108316}"/>
              </a:ext>
            </a:extLst>
          </p:cNvPr>
          <p:cNvSpPr>
            <a:spLocks noChangeAspect="1" noChangeArrowheads="1"/>
          </p:cNvSpPr>
          <p:nvPr/>
        </p:nvSpPr>
        <p:spPr bwMode="auto">
          <a:xfrm>
            <a:off x="990600" y="4064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https://docs.microsoft.com/media/landing/mobile-center/analytics.svg">
            <a:hlinkClick r:id="rId4"/>
            <a:extLst>
              <a:ext uri="{FF2B5EF4-FFF2-40B4-BE49-F238E27FC236}">
                <a16:creationId xmlns:a16="http://schemas.microsoft.com/office/drawing/2014/main" id="{2435D397-D20D-4A1B-A898-D8D4DCE6FC52}"/>
              </a:ext>
            </a:extLst>
          </p:cNvPr>
          <p:cNvSpPr>
            <a:spLocks noChangeAspect="1" noChangeArrowheads="1"/>
          </p:cNvSpPr>
          <p:nvPr/>
        </p:nvSpPr>
        <p:spPr bwMode="auto">
          <a:xfrm>
            <a:off x="990600" y="48402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7" descr="https://docs.microsoft.com/media/landing/mobile-center/push-notification.svg">
            <a:hlinkClick r:id="rId5"/>
            <a:extLst>
              <a:ext uri="{FF2B5EF4-FFF2-40B4-BE49-F238E27FC236}">
                <a16:creationId xmlns:a16="http://schemas.microsoft.com/office/drawing/2014/main" id="{5344E5A5-5344-4E23-B188-AE98DB6F109A}"/>
              </a:ext>
            </a:extLst>
          </p:cNvPr>
          <p:cNvSpPr>
            <a:spLocks noChangeAspect="1" noChangeArrowheads="1"/>
          </p:cNvSpPr>
          <p:nvPr/>
        </p:nvSpPr>
        <p:spPr bwMode="auto">
          <a:xfrm>
            <a:off x="990600" y="5616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82191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1F8D-0D9A-48DE-9B6B-C8FC0BE79FCD}"/>
              </a:ext>
            </a:extLst>
          </p:cNvPr>
          <p:cNvSpPr>
            <a:spLocks noGrp="1"/>
          </p:cNvSpPr>
          <p:nvPr>
            <p:ph type="title"/>
          </p:nvPr>
        </p:nvSpPr>
        <p:spPr/>
        <p:txBody>
          <a:bodyPr/>
          <a:lstStyle/>
          <a:p>
            <a:r>
              <a:rPr lang="it-IT" dirty="0"/>
              <a:t>App Center</a:t>
            </a:r>
            <a:endParaRPr lang="en-US" dirty="0"/>
          </a:p>
        </p:txBody>
      </p:sp>
      <p:sp>
        <p:nvSpPr>
          <p:cNvPr id="6" name="AutoShape 3" descr="https://docs.microsoft.com/media/landing/mobile-center/test.svg">
            <a:hlinkClick r:id="rId2"/>
            <a:extLst>
              <a:ext uri="{FF2B5EF4-FFF2-40B4-BE49-F238E27FC236}">
                <a16:creationId xmlns:a16="http://schemas.microsoft.com/office/drawing/2014/main" id="{9A49EE06-F040-440F-942A-9B2D5BCA1370}"/>
              </a:ext>
            </a:extLst>
          </p:cNvPr>
          <p:cNvSpPr>
            <a:spLocks noChangeAspect="1" noChangeArrowheads="1"/>
          </p:cNvSpPr>
          <p:nvPr/>
        </p:nvSpPr>
        <p:spPr bwMode="auto">
          <a:xfrm>
            <a:off x="990600" y="26638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5" descr="https://docs.microsoft.com/media/landing/mobile-center/crashes.svg">
            <a:hlinkClick r:id="rId3"/>
            <a:extLst>
              <a:ext uri="{FF2B5EF4-FFF2-40B4-BE49-F238E27FC236}">
                <a16:creationId xmlns:a16="http://schemas.microsoft.com/office/drawing/2014/main" id="{B26297C3-2A66-434F-A2F5-4DD701108316}"/>
              </a:ext>
            </a:extLst>
          </p:cNvPr>
          <p:cNvSpPr>
            <a:spLocks noChangeAspect="1" noChangeArrowheads="1"/>
          </p:cNvSpPr>
          <p:nvPr/>
        </p:nvSpPr>
        <p:spPr bwMode="auto">
          <a:xfrm>
            <a:off x="990600" y="4064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https://docs.microsoft.com/media/landing/mobile-center/analytics.svg">
            <a:hlinkClick r:id="rId4"/>
            <a:extLst>
              <a:ext uri="{FF2B5EF4-FFF2-40B4-BE49-F238E27FC236}">
                <a16:creationId xmlns:a16="http://schemas.microsoft.com/office/drawing/2014/main" id="{2435D397-D20D-4A1B-A898-D8D4DCE6FC52}"/>
              </a:ext>
            </a:extLst>
          </p:cNvPr>
          <p:cNvSpPr>
            <a:spLocks noChangeAspect="1" noChangeArrowheads="1"/>
          </p:cNvSpPr>
          <p:nvPr/>
        </p:nvSpPr>
        <p:spPr bwMode="auto">
          <a:xfrm>
            <a:off x="990600" y="48402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7" descr="https://docs.microsoft.com/media/landing/mobile-center/push-notification.svg">
            <a:hlinkClick r:id="rId5"/>
            <a:extLst>
              <a:ext uri="{FF2B5EF4-FFF2-40B4-BE49-F238E27FC236}">
                <a16:creationId xmlns:a16="http://schemas.microsoft.com/office/drawing/2014/main" id="{5344E5A5-5344-4E23-B188-AE98DB6F109A}"/>
              </a:ext>
            </a:extLst>
          </p:cNvPr>
          <p:cNvSpPr>
            <a:spLocks noChangeAspect="1" noChangeArrowheads="1"/>
          </p:cNvSpPr>
          <p:nvPr/>
        </p:nvSpPr>
        <p:spPr bwMode="auto">
          <a:xfrm>
            <a:off x="990600" y="5616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a:extLst>
              <a:ext uri="{FF2B5EF4-FFF2-40B4-BE49-F238E27FC236}">
                <a16:creationId xmlns:a16="http://schemas.microsoft.com/office/drawing/2014/main" id="{717DB5E5-E25C-45BA-9F94-3F1DCFA7A763}"/>
              </a:ext>
            </a:extLst>
          </p:cNvPr>
          <p:cNvSpPr/>
          <p:nvPr/>
        </p:nvSpPr>
        <p:spPr>
          <a:xfrm>
            <a:off x="838200" y="1576140"/>
            <a:ext cx="10839450" cy="4154984"/>
          </a:xfrm>
          <a:prstGeom prst="rect">
            <a:avLst/>
          </a:prstGeom>
        </p:spPr>
        <p:txBody>
          <a:bodyPr wrap="square">
            <a:spAutoFit/>
          </a:bodyPr>
          <a:lstStyle/>
          <a:p>
            <a:pPr lvl="0" eaLnBrk="0" fontAlgn="base" hangingPunct="0">
              <a:spcBef>
                <a:spcPct val="0"/>
              </a:spcBef>
              <a:spcAft>
                <a:spcPct val="0"/>
              </a:spcAft>
            </a:pPr>
            <a:r>
              <a:rPr lang="en-US" altLang="en-US" sz="2400" b="1" dirty="0">
                <a:solidFill>
                  <a:srgbClr val="689ED3"/>
                </a:solidFill>
              </a:rPr>
              <a:t>Crashes</a:t>
            </a:r>
          </a:p>
          <a:p>
            <a:pPr lvl="0" eaLnBrk="0" fontAlgn="base" hangingPunct="0">
              <a:spcBef>
                <a:spcPct val="0"/>
              </a:spcBef>
              <a:spcAft>
                <a:spcPct val="0"/>
              </a:spcAft>
            </a:pPr>
            <a:r>
              <a:rPr lang="en-US" altLang="en-US" sz="2400" dirty="0"/>
              <a:t>Collect crashes from all devices, prioritize them based on the number of users seeing the crash, and get the full stack traces to help you fix them.</a:t>
            </a:r>
          </a:p>
          <a:p>
            <a:pPr lvl="0" eaLnBrk="0" fontAlgn="base" hangingPunct="0">
              <a:spcBef>
                <a:spcPct val="0"/>
              </a:spcBef>
              <a:spcAft>
                <a:spcPct val="0"/>
              </a:spcAft>
            </a:pPr>
            <a:endParaRPr lang="en-US" altLang="en-US" sz="2400" dirty="0"/>
          </a:p>
          <a:p>
            <a:pPr lvl="0" eaLnBrk="0" fontAlgn="base" hangingPunct="0">
              <a:spcBef>
                <a:spcPct val="0"/>
              </a:spcBef>
              <a:spcAft>
                <a:spcPct val="0"/>
              </a:spcAft>
            </a:pPr>
            <a:r>
              <a:rPr lang="en-US" altLang="en-US" sz="2400" b="1" dirty="0">
                <a:solidFill>
                  <a:srgbClr val="689ED3"/>
                </a:solidFill>
              </a:rPr>
              <a:t>Analytics</a:t>
            </a:r>
          </a:p>
          <a:p>
            <a:pPr lvl="0" eaLnBrk="0" fontAlgn="base" hangingPunct="0">
              <a:spcBef>
                <a:spcPct val="0"/>
              </a:spcBef>
              <a:spcAft>
                <a:spcPct val="0"/>
              </a:spcAft>
            </a:pPr>
            <a:r>
              <a:rPr lang="en-US" altLang="en-US" sz="2400" dirty="0"/>
              <a:t>Get information about the number of daily, weekly, and monthly users, session duration, the top devices and more.</a:t>
            </a:r>
          </a:p>
          <a:p>
            <a:pPr lvl="0" eaLnBrk="0" fontAlgn="base" hangingPunct="0">
              <a:spcBef>
                <a:spcPct val="0"/>
              </a:spcBef>
              <a:spcAft>
                <a:spcPct val="0"/>
              </a:spcAft>
            </a:pPr>
            <a:endParaRPr lang="en-US" altLang="en-US" sz="2400" dirty="0"/>
          </a:p>
          <a:p>
            <a:pPr lvl="0" eaLnBrk="0" fontAlgn="base" hangingPunct="0">
              <a:spcBef>
                <a:spcPct val="0"/>
              </a:spcBef>
              <a:spcAft>
                <a:spcPct val="0"/>
              </a:spcAft>
            </a:pPr>
            <a:r>
              <a:rPr lang="en-US" altLang="en-US" sz="2400" b="1" dirty="0">
                <a:solidFill>
                  <a:srgbClr val="689ED3"/>
                </a:solidFill>
              </a:rPr>
              <a:t>Push Notifications</a:t>
            </a:r>
          </a:p>
          <a:p>
            <a:pPr lvl="0" eaLnBrk="0" fontAlgn="base" hangingPunct="0">
              <a:spcBef>
                <a:spcPct val="0"/>
              </a:spcBef>
              <a:spcAft>
                <a:spcPct val="0"/>
              </a:spcAft>
            </a:pPr>
            <a:r>
              <a:rPr lang="en-US" altLang="en-US" sz="2400" dirty="0"/>
              <a:t>Engage your users by sending them targeted messages to specific sets of users at exactly the right time.</a:t>
            </a:r>
          </a:p>
        </p:txBody>
      </p:sp>
    </p:spTree>
    <p:extLst>
      <p:ext uri="{BB962C8B-B14F-4D97-AF65-F5344CB8AC3E}">
        <p14:creationId xmlns:p14="http://schemas.microsoft.com/office/powerpoint/2010/main" val="2524573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1F8D-0D9A-48DE-9B6B-C8FC0BE79FCD}"/>
              </a:ext>
            </a:extLst>
          </p:cNvPr>
          <p:cNvSpPr>
            <a:spLocks noGrp="1"/>
          </p:cNvSpPr>
          <p:nvPr>
            <p:ph type="title"/>
          </p:nvPr>
        </p:nvSpPr>
        <p:spPr/>
        <p:txBody>
          <a:bodyPr/>
          <a:lstStyle/>
          <a:p>
            <a:r>
              <a:rPr lang="it-IT" dirty="0"/>
              <a:t>App Center – Test on real Devices</a:t>
            </a:r>
            <a:endParaRPr lang="en-US" dirty="0"/>
          </a:p>
        </p:txBody>
      </p:sp>
      <p:sp>
        <p:nvSpPr>
          <p:cNvPr id="6" name="AutoShape 3" descr="https://docs.microsoft.com/media/landing/mobile-center/test.svg">
            <a:hlinkClick r:id="rId2"/>
            <a:extLst>
              <a:ext uri="{FF2B5EF4-FFF2-40B4-BE49-F238E27FC236}">
                <a16:creationId xmlns:a16="http://schemas.microsoft.com/office/drawing/2014/main" id="{9A49EE06-F040-440F-942A-9B2D5BCA1370}"/>
              </a:ext>
            </a:extLst>
          </p:cNvPr>
          <p:cNvSpPr>
            <a:spLocks noChangeAspect="1" noChangeArrowheads="1"/>
          </p:cNvSpPr>
          <p:nvPr/>
        </p:nvSpPr>
        <p:spPr bwMode="auto">
          <a:xfrm>
            <a:off x="990600" y="26638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5" descr="https://docs.microsoft.com/media/landing/mobile-center/crashes.svg">
            <a:hlinkClick r:id="rId3"/>
            <a:extLst>
              <a:ext uri="{FF2B5EF4-FFF2-40B4-BE49-F238E27FC236}">
                <a16:creationId xmlns:a16="http://schemas.microsoft.com/office/drawing/2014/main" id="{B26297C3-2A66-434F-A2F5-4DD701108316}"/>
              </a:ext>
            </a:extLst>
          </p:cNvPr>
          <p:cNvSpPr>
            <a:spLocks noChangeAspect="1" noChangeArrowheads="1"/>
          </p:cNvSpPr>
          <p:nvPr/>
        </p:nvSpPr>
        <p:spPr bwMode="auto">
          <a:xfrm>
            <a:off x="990600" y="4064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https://docs.microsoft.com/media/landing/mobile-center/analytics.svg">
            <a:hlinkClick r:id="rId4"/>
            <a:extLst>
              <a:ext uri="{FF2B5EF4-FFF2-40B4-BE49-F238E27FC236}">
                <a16:creationId xmlns:a16="http://schemas.microsoft.com/office/drawing/2014/main" id="{2435D397-D20D-4A1B-A898-D8D4DCE6FC52}"/>
              </a:ext>
            </a:extLst>
          </p:cNvPr>
          <p:cNvSpPr>
            <a:spLocks noChangeAspect="1" noChangeArrowheads="1"/>
          </p:cNvSpPr>
          <p:nvPr/>
        </p:nvSpPr>
        <p:spPr bwMode="auto">
          <a:xfrm>
            <a:off x="990600" y="48402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7" descr="https://docs.microsoft.com/media/landing/mobile-center/push-notification.svg">
            <a:hlinkClick r:id="rId5"/>
            <a:extLst>
              <a:ext uri="{FF2B5EF4-FFF2-40B4-BE49-F238E27FC236}">
                <a16:creationId xmlns:a16="http://schemas.microsoft.com/office/drawing/2014/main" id="{5344E5A5-5344-4E23-B188-AE98DB6F109A}"/>
              </a:ext>
            </a:extLst>
          </p:cNvPr>
          <p:cNvSpPr>
            <a:spLocks noChangeAspect="1" noChangeArrowheads="1"/>
          </p:cNvSpPr>
          <p:nvPr/>
        </p:nvSpPr>
        <p:spPr bwMode="auto">
          <a:xfrm>
            <a:off x="990600" y="5616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2EE4439F-795F-4614-BB60-26E702337C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800" y="1639615"/>
            <a:ext cx="8693150" cy="4848769"/>
          </a:xfrm>
          <a:prstGeom prst="rect">
            <a:avLst/>
          </a:prstGeom>
        </p:spPr>
      </p:pic>
    </p:spTree>
    <p:extLst>
      <p:ext uri="{BB962C8B-B14F-4D97-AF65-F5344CB8AC3E}">
        <p14:creationId xmlns:p14="http://schemas.microsoft.com/office/powerpoint/2010/main" val="1410491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1F8D-0D9A-48DE-9B6B-C8FC0BE79FCD}"/>
              </a:ext>
            </a:extLst>
          </p:cNvPr>
          <p:cNvSpPr>
            <a:spLocks noGrp="1"/>
          </p:cNvSpPr>
          <p:nvPr>
            <p:ph type="title"/>
          </p:nvPr>
        </p:nvSpPr>
        <p:spPr/>
        <p:txBody>
          <a:bodyPr/>
          <a:lstStyle/>
          <a:p>
            <a:r>
              <a:rPr lang="it-IT" dirty="0"/>
              <a:t>App Center – Crash analytics</a:t>
            </a:r>
            <a:endParaRPr lang="en-US" dirty="0"/>
          </a:p>
        </p:txBody>
      </p:sp>
      <p:sp>
        <p:nvSpPr>
          <p:cNvPr id="6" name="AutoShape 3" descr="https://docs.microsoft.com/media/landing/mobile-center/test.svg">
            <a:hlinkClick r:id="rId2"/>
            <a:extLst>
              <a:ext uri="{FF2B5EF4-FFF2-40B4-BE49-F238E27FC236}">
                <a16:creationId xmlns:a16="http://schemas.microsoft.com/office/drawing/2014/main" id="{9A49EE06-F040-440F-942A-9B2D5BCA1370}"/>
              </a:ext>
            </a:extLst>
          </p:cNvPr>
          <p:cNvSpPr>
            <a:spLocks noChangeAspect="1" noChangeArrowheads="1"/>
          </p:cNvSpPr>
          <p:nvPr/>
        </p:nvSpPr>
        <p:spPr bwMode="auto">
          <a:xfrm>
            <a:off x="990600" y="26638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5" descr="https://docs.microsoft.com/media/landing/mobile-center/crashes.svg">
            <a:hlinkClick r:id="rId3"/>
            <a:extLst>
              <a:ext uri="{FF2B5EF4-FFF2-40B4-BE49-F238E27FC236}">
                <a16:creationId xmlns:a16="http://schemas.microsoft.com/office/drawing/2014/main" id="{B26297C3-2A66-434F-A2F5-4DD701108316}"/>
              </a:ext>
            </a:extLst>
          </p:cNvPr>
          <p:cNvSpPr>
            <a:spLocks noChangeAspect="1" noChangeArrowheads="1"/>
          </p:cNvSpPr>
          <p:nvPr/>
        </p:nvSpPr>
        <p:spPr bwMode="auto">
          <a:xfrm>
            <a:off x="990600" y="4064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https://docs.microsoft.com/media/landing/mobile-center/analytics.svg">
            <a:hlinkClick r:id="rId4"/>
            <a:extLst>
              <a:ext uri="{FF2B5EF4-FFF2-40B4-BE49-F238E27FC236}">
                <a16:creationId xmlns:a16="http://schemas.microsoft.com/office/drawing/2014/main" id="{2435D397-D20D-4A1B-A898-D8D4DCE6FC52}"/>
              </a:ext>
            </a:extLst>
          </p:cNvPr>
          <p:cNvSpPr>
            <a:spLocks noChangeAspect="1" noChangeArrowheads="1"/>
          </p:cNvSpPr>
          <p:nvPr/>
        </p:nvSpPr>
        <p:spPr bwMode="auto">
          <a:xfrm>
            <a:off x="990600" y="48402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7" descr="https://docs.microsoft.com/media/landing/mobile-center/push-notification.svg">
            <a:hlinkClick r:id="rId5"/>
            <a:extLst>
              <a:ext uri="{FF2B5EF4-FFF2-40B4-BE49-F238E27FC236}">
                <a16:creationId xmlns:a16="http://schemas.microsoft.com/office/drawing/2014/main" id="{5344E5A5-5344-4E23-B188-AE98DB6F109A}"/>
              </a:ext>
            </a:extLst>
          </p:cNvPr>
          <p:cNvSpPr>
            <a:spLocks noChangeAspect="1" noChangeArrowheads="1"/>
          </p:cNvSpPr>
          <p:nvPr/>
        </p:nvSpPr>
        <p:spPr bwMode="auto">
          <a:xfrm>
            <a:off x="990600" y="5616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684189E1-619B-41B4-A550-AD289F6B48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9728" y="1436688"/>
            <a:ext cx="9212544" cy="5138471"/>
          </a:xfrm>
          <a:prstGeom prst="rect">
            <a:avLst/>
          </a:prstGeom>
        </p:spPr>
      </p:pic>
    </p:spTree>
    <p:extLst>
      <p:ext uri="{BB962C8B-B14F-4D97-AF65-F5344CB8AC3E}">
        <p14:creationId xmlns:p14="http://schemas.microsoft.com/office/powerpoint/2010/main" val="109588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8B7B-CAC4-4423-AC3F-E9E5BB325860}"/>
              </a:ext>
            </a:extLst>
          </p:cNvPr>
          <p:cNvSpPr>
            <a:spLocks noGrp="1"/>
          </p:cNvSpPr>
          <p:nvPr>
            <p:ph type="ctrTitle"/>
          </p:nvPr>
        </p:nvSpPr>
        <p:spPr>
          <a:xfrm>
            <a:off x="415159" y="285120"/>
            <a:ext cx="11361682" cy="906463"/>
          </a:xfrm>
        </p:spPr>
        <p:txBody>
          <a:bodyPr>
            <a:normAutofit/>
          </a:bodyPr>
          <a:lstStyle/>
          <a:p>
            <a:r>
              <a:rPr lang="it-IT" sz="4400" b="1" dirty="0"/>
              <a:t>Microsoft OCP </a:t>
            </a:r>
            <a:r>
              <a:rPr lang="it-IT" sz="4400" dirty="0"/>
              <a:t>- One Commercial Partner</a:t>
            </a:r>
            <a:endParaRPr lang="en-US" sz="4400" dirty="0"/>
          </a:p>
        </p:txBody>
      </p:sp>
      <p:sp>
        <p:nvSpPr>
          <p:cNvPr id="3" name="TextBox 2">
            <a:extLst>
              <a:ext uri="{FF2B5EF4-FFF2-40B4-BE49-F238E27FC236}">
                <a16:creationId xmlns:a16="http://schemas.microsoft.com/office/drawing/2014/main" id="{4036D63F-9B44-4B91-B79D-1D666BBCC164}"/>
              </a:ext>
            </a:extLst>
          </p:cNvPr>
          <p:cNvSpPr txBox="1"/>
          <p:nvPr/>
        </p:nvSpPr>
        <p:spPr>
          <a:xfrm>
            <a:off x="1177158" y="2367171"/>
            <a:ext cx="3459601" cy="2123658"/>
          </a:xfrm>
          <a:prstGeom prst="rect">
            <a:avLst/>
          </a:prstGeom>
          <a:noFill/>
        </p:spPr>
        <p:txBody>
          <a:bodyPr wrap="none" rtlCol="0">
            <a:spAutoFit/>
          </a:bodyPr>
          <a:lstStyle/>
          <a:p>
            <a:pPr marL="742950" indent="-742950">
              <a:buFont typeface="+mj-lt"/>
              <a:buAutoNum type="arabicPeriod"/>
            </a:pPr>
            <a:r>
              <a:rPr lang="it-IT" sz="4400" dirty="0"/>
              <a:t>Build-With</a:t>
            </a:r>
          </a:p>
          <a:p>
            <a:pPr marL="742950" indent="-742950">
              <a:buFont typeface="+mj-lt"/>
              <a:buAutoNum type="arabicPeriod"/>
            </a:pPr>
            <a:r>
              <a:rPr lang="it-IT" sz="4400" dirty="0"/>
              <a:t>Marketing </a:t>
            </a:r>
          </a:p>
          <a:p>
            <a:pPr marL="742950" indent="-742950">
              <a:buFont typeface="+mj-lt"/>
              <a:buAutoNum type="arabicPeriod"/>
            </a:pPr>
            <a:r>
              <a:rPr lang="it-IT" sz="4400" dirty="0"/>
              <a:t>Co-Sell</a:t>
            </a:r>
            <a:endParaRPr lang="en-US" sz="4400" dirty="0"/>
          </a:p>
        </p:txBody>
      </p:sp>
      <p:pic>
        <p:nvPicPr>
          <p:cNvPr id="5" name="Graphic 4">
            <a:extLst>
              <a:ext uri="{FF2B5EF4-FFF2-40B4-BE49-F238E27FC236}">
                <a16:creationId xmlns:a16="http://schemas.microsoft.com/office/drawing/2014/main" id="{D3583E10-6EA7-461A-AA03-C28115E282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72847" y="2517502"/>
            <a:ext cx="5904589" cy="1715485"/>
          </a:xfrm>
          <a:prstGeom prst="rect">
            <a:avLst/>
          </a:prstGeom>
        </p:spPr>
      </p:pic>
    </p:spTree>
    <p:extLst>
      <p:ext uri="{BB962C8B-B14F-4D97-AF65-F5344CB8AC3E}">
        <p14:creationId xmlns:p14="http://schemas.microsoft.com/office/powerpoint/2010/main" val="1207875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1F8D-0D9A-48DE-9B6B-C8FC0BE79FCD}"/>
              </a:ext>
            </a:extLst>
          </p:cNvPr>
          <p:cNvSpPr>
            <a:spLocks noGrp="1"/>
          </p:cNvSpPr>
          <p:nvPr>
            <p:ph type="title"/>
          </p:nvPr>
        </p:nvSpPr>
        <p:spPr/>
        <p:txBody>
          <a:bodyPr/>
          <a:lstStyle/>
          <a:p>
            <a:r>
              <a:rPr lang="it-IT" dirty="0"/>
              <a:t>App Center</a:t>
            </a:r>
            <a:endParaRPr lang="en-US" dirty="0"/>
          </a:p>
        </p:txBody>
      </p:sp>
      <p:sp>
        <p:nvSpPr>
          <p:cNvPr id="4" name="Rectangle 1">
            <a:extLst>
              <a:ext uri="{FF2B5EF4-FFF2-40B4-BE49-F238E27FC236}">
                <a16:creationId xmlns:a16="http://schemas.microsoft.com/office/drawing/2014/main" id="{1C5717C7-2B6D-4DB3-ADDB-A75EEB77A58D}"/>
              </a:ext>
            </a:extLst>
          </p:cNvPr>
          <p:cNvSpPr>
            <a:spLocks noChangeArrowheads="1"/>
          </p:cNvSpPr>
          <p:nvPr/>
        </p:nvSpPr>
        <p:spPr bwMode="auto">
          <a:xfrm>
            <a:off x="1079500" y="2968625"/>
            <a:ext cx="981709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lang="en-US" altLang="en-US" sz="5400" dirty="0">
                <a:solidFill>
                  <a:srgbClr val="689ED3"/>
                </a:solidFill>
                <a:latin typeface="segoe-ui_normal"/>
              </a:rPr>
              <a:t>https://appcenter.ms </a:t>
            </a:r>
            <a:endParaRPr kumimoji="0" lang="en-US" altLang="en-US" sz="5400" i="0" u="none" strike="noStrike" cap="none" normalizeH="0" baseline="0" dirty="0">
              <a:ln>
                <a:noFill/>
              </a:ln>
              <a:solidFill>
                <a:srgbClr val="689ED3"/>
              </a:solidFill>
              <a:effectLst/>
              <a:latin typeface="segoe-ui_normal"/>
            </a:endParaRPr>
          </a:p>
        </p:txBody>
      </p:sp>
      <p:sp>
        <p:nvSpPr>
          <p:cNvPr id="6" name="AutoShape 3" descr="https://docs.microsoft.com/media/landing/mobile-center/test.svg">
            <a:hlinkClick r:id="rId2"/>
            <a:extLst>
              <a:ext uri="{FF2B5EF4-FFF2-40B4-BE49-F238E27FC236}">
                <a16:creationId xmlns:a16="http://schemas.microsoft.com/office/drawing/2014/main" id="{9A49EE06-F040-440F-942A-9B2D5BCA1370}"/>
              </a:ext>
            </a:extLst>
          </p:cNvPr>
          <p:cNvSpPr>
            <a:spLocks noChangeAspect="1" noChangeArrowheads="1"/>
          </p:cNvSpPr>
          <p:nvPr/>
        </p:nvSpPr>
        <p:spPr bwMode="auto">
          <a:xfrm>
            <a:off x="990600" y="26638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5" descr="https://docs.microsoft.com/media/landing/mobile-center/crashes.svg">
            <a:hlinkClick r:id="rId3"/>
            <a:extLst>
              <a:ext uri="{FF2B5EF4-FFF2-40B4-BE49-F238E27FC236}">
                <a16:creationId xmlns:a16="http://schemas.microsoft.com/office/drawing/2014/main" id="{B26297C3-2A66-434F-A2F5-4DD701108316}"/>
              </a:ext>
            </a:extLst>
          </p:cNvPr>
          <p:cNvSpPr>
            <a:spLocks noChangeAspect="1" noChangeArrowheads="1"/>
          </p:cNvSpPr>
          <p:nvPr/>
        </p:nvSpPr>
        <p:spPr bwMode="auto">
          <a:xfrm>
            <a:off x="990600" y="4064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https://docs.microsoft.com/media/landing/mobile-center/analytics.svg">
            <a:hlinkClick r:id="rId4"/>
            <a:extLst>
              <a:ext uri="{FF2B5EF4-FFF2-40B4-BE49-F238E27FC236}">
                <a16:creationId xmlns:a16="http://schemas.microsoft.com/office/drawing/2014/main" id="{2435D397-D20D-4A1B-A898-D8D4DCE6FC52}"/>
              </a:ext>
            </a:extLst>
          </p:cNvPr>
          <p:cNvSpPr>
            <a:spLocks noChangeAspect="1" noChangeArrowheads="1"/>
          </p:cNvSpPr>
          <p:nvPr/>
        </p:nvSpPr>
        <p:spPr bwMode="auto">
          <a:xfrm>
            <a:off x="990600" y="48402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7" descr="https://docs.microsoft.com/media/landing/mobile-center/push-notification.svg">
            <a:hlinkClick r:id="rId5"/>
            <a:extLst>
              <a:ext uri="{FF2B5EF4-FFF2-40B4-BE49-F238E27FC236}">
                <a16:creationId xmlns:a16="http://schemas.microsoft.com/office/drawing/2014/main" id="{5344E5A5-5344-4E23-B188-AE98DB6F109A}"/>
              </a:ext>
            </a:extLst>
          </p:cNvPr>
          <p:cNvSpPr>
            <a:spLocks noChangeAspect="1" noChangeArrowheads="1"/>
          </p:cNvSpPr>
          <p:nvPr/>
        </p:nvSpPr>
        <p:spPr bwMode="auto">
          <a:xfrm>
            <a:off x="990600" y="5616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90195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5893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8B7B-CAC4-4423-AC3F-E9E5BB325860}"/>
              </a:ext>
            </a:extLst>
          </p:cNvPr>
          <p:cNvSpPr>
            <a:spLocks noGrp="1"/>
          </p:cNvSpPr>
          <p:nvPr>
            <p:ph type="title"/>
          </p:nvPr>
        </p:nvSpPr>
        <p:spPr/>
        <p:txBody>
          <a:bodyPr/>
          <a:lstStyle/>
          <a:p>
            <a:r>
              <a:rPr lang="it-IT" dirty="0"/>
              <a:t>Agenda</a:t>
            </a:r>
            <a:endParaRPr lang="en-US" dirty="0"/>
          </a:p>
        </p:txBody>
      </p:sp>
      <p:sp>
        <p:nvSpPr>
          <p:cNvPr id="3" name="Content Placeholder 2">
            <a:extLst>
              <a:ext uri="{FF2B5EF4-FFF2-40B4-BE49-F238E27FC236}">
                <a16:creationId xmlns:a16="http://schemas.microsoft.com/office/drawing/2014/main" id="{FDE785A2-EB86-458C-BF08-3BCE01E16EA4}"/>
              </a:ext>
            </a:extLst>
          </p:cNvPr>
          <p:cNvSpPr>
            <a:spLocks noGrp="1"/>
          </p:cNvSpPr>
          <p:nvPr>
            <p:ph idx="1"/>
          </p:nvPr>
        </p:nvSpPr>
        <p:spPr/>
        <p:txBody>
          <a:bodyPr/>
          <a:lstStyle/>
          <a:p>
            <a:pPr marL="514350" indent="-514350">
              <a:buFont typeface="+mj-lt"/>
              <a:buAutoNum type="arabicPeriod"/>
            </a:pPr>
            <a:r>
              <a:rPr lang="it-IT" dirty="0"/>
              <a:t>.NET Standard</a:t>
            </a:r>
          </a:p>
          <a:p>
            <a:pPr marL="514350" indent="-514350">
              <a:buFont typeface="+mj-lt"/>
              <a:buAutoNum type="arabicPeriod"/>
            </a:pPr>
            <a:r>
              <a:rPr lang="it-IT" dirty="0"/>
              <a:t>Xamarin and .NET Standard</a:t>
            </a:r>
          </a:p>
          <a:p>
            <a:pPr marL="514350" indent="-514350">
              <a:buFont typeface="+mj-lt"/>
              <a:buAutoNum type="arabicPeriod"/>
            </a:pPr>
            <a:r>
              <a:rPr lang="it-IT" dirty="0"/>
              <a:t>Visual Studio Online</a:t>
            </a:r>
          </a:p>
          <a:p>
            <a:pPr marL="514350" indent="-514350">
              <a:buFont typeface="+mj-lt"/>
              <a:buAutoNum type="arabicPeriod"/>
            </a:pPr>
            <a:r>
              <a:rPr lang="it-IT" dirty="0"/>
              <a:t>App Center</a:t>
            </a:r>
            <a:endParaRPr lang="en-US" dirty="0"/>
          </a:p>
        </p:txBody>
      </p:sp>
    </p:spTree>
    <p:extLst>
      <p:ext uri="{BB962C8B-B14F-4D97-AF65-F5344CB8AC3E}">
        <p14:creationId xmlns:p14="http://schemas.microsoft.com/office/powerpoint/2010/main" val="3759812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8B7B-CAC4-4423-AC3F-E9E5BB325860}"/>
              </a:ext>
            </a:extLst>
          </p:cNvPr>
          <p:cNvSpPr>
            <a:spLocks noGrp="1"/>
          </p:cNvSpPr>
          <p:nvPr>
            <p:ph type="ctrTitle"/>
          </p:nvPr>
        </p:nvSpPr>
        <p:spPr>
          <a:xfrm>
            <a:off x="1524000" y="2975768"/>
            <a:ext cx="9144000" cy="906463"/>
          </a:xfrm>
        </p:spPr>
        <p:txBody>
          <a:bodyPr>
            <a:normAutofit fontScale="90000"/>
          </a:bodyPr>
          <a:lstStyle/>
          <a:p>
            <a:r>
              <a:rPr lang="it-IT" dirty="0"/>
              <a:t>.NET Standard</a:t>
            </a:r>
            <a:endParaRPr lang="en-US" dirty="0"/>
          </a:p>
        </p:txBody>
      </p:sp>
    </p:spTree>
    <p:extLst>
      <p:ext uri="{BB962C8B-B14F-4D97-AF65-F5344CB8AC3E}">
        <p14:creationId xmlns:p14="http://schemas.microsoft.com/office/powerpoint/2010/main" val="1211193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F19E-0A5B-42D8-8080-4F39872B929C}"/>
              </a:ext>
            </a:extLst>
          </p:cNvPr>
          <p:cNvSpPr>
            <a:spLocks noGrp="1"/>
          </p:cNvSpPr>
          <p:nvPr>
            <p:ph type="title"/>
          </p:nvPr>
        </p:nvSpPr>
        <p:spPr/>
        <p:txBody>
          <a:bodyPr/>
          <a:lstStyle/>
          <a:p>
            <a:r>
              <a:rPr lang="it-IT" dirty="0"/>
              <a:t>.NET Standard</a:t>
            </a:r>
            <a:endParaRPr lang="en-US" dirty="0"/>
          </a:p>
        </p:txBody>
      </p:sp>
      <p:sp>
        <p:nvSpPr>
          <p:cNvPr id="3" name="Rectangle 2">
            <a:extLst>
              <a:ext uri="{FF2B5EF4-FFF2-40B4-BE49-F238E27FC236}">
                <a16:creationId xmlns:a16="http://schemas.microsoft.com/office/drawing/2014/main" id="{4E4FA58D-71B1-4B76-879E-083A6A033755}"/>
              </a:ext>
            </a:extLst>
          </p:cNvPr>
          <p:cNvSpPr/>
          <p:nvPr/>
        </p:nvSpPr>
        <p:spPr>
          <a:xfrm>
            <a:off x="838200" y="1690688"/>
            <a:ext cx="10208172" cy="3108543"/>
          </a:xfrm>
          <a:prstGeom prst="rect">
            <a:avLst/>
          </a:prstGeom>
        </p:spPr>
        <p:txBody>
          <a:bodyPr wrap="square">
            <a:spAutoFit/>
          </a:bodyPr>
          <a:lstStyle/>
          <a:p>
            <a:pPr marL="457200" indent="-457200" fontAlgn="base">
              <a:buFont typeface="Wingdings" panose="05000000000000000000" pitchFamily="2" charset="2"/>
              <a:buChar char="§"/>
            </a:pPr>
            <a:r>
              <a:rPr lang="en-US" sz="2800" b="1" dirty="0"/>
              <a:t>.NET Standard is a specification </a:t>
            </a:r>
            <a:r>
              <a:rPr lang="en-US" sz="2800" dirty="0"/>
              <a:t>(</a:t>
            </a:r>
            <a:r>
              <a:rPr lang="en-US" sz="2800" b="1" u="sng" dirty="0">
                <a:solidFill>
                  <a:srgbClr val="689ED3"/>
                </a:solidFill>
              </a:rPr>
              <a:t>a set of APIs</a:t>
            </a:r>
            <a:r>
              <a:rPr lang="en-US" sz="2800" dirty="0"/>
              <a:t>) that are intended to be available </a:t>
            </a:r>
            <a:r>
              <a:rPr lang="en-US" sz="2800" b="1" u="sng" dirty="0">
                <a:solidFill>
                  <a:srgbClr val="689ED3"/>
                </a:solidFill>
              </a:rPr>
              <a:t>across all modern .NET runtimes</a:t>
            </a:r>
            <a:r>
              <a:rPr lang="en-US" sz="2800" dirty="0"/>
              <a:t>.​</a:t>
            </a:r>
          </a:p>
          <a:p>
            <a:pPr marL="457200" indent="-457200" fontAlgn="base">
              <a:buFont typeface="Wingdings" panose="05000000000000000000" pitchFamily="2" charset="2"/>
              <a:buChar char="§"/>
            </a:pPr>
            <a:r>
              <a:rPr lang="en-US" sz="2800" dirty="0"/>
              <a:t>.NET Standard </a:t>
            </a:r>
            <a:r>
              <a:rPr lang="en-US" sz="2800" b="1" u="sng" dirty="0">
                <a:solidFill>
                  <a:srgbClr val="689ED3"/>
                </a:solidFill>
              </a:rPr>
              <a:t>is not a runtime </a:t>
            </a:r>
            <a:r>
              <a:rPr lang="en-US" sz="2800" dirty="0"/>
              <a:t>target that an exe can run against.​</a:t>
            </a:r>
          </a:p>
          <a:p>
            <a:pPr marL="457200" indent="-457200" fontAlgn="base">
              <a:buFont typeface="Wingdings" panose="05000000000000000000" pitchFamily="2" charset="2"/>
              <a:buChar char="§"/>
            </a:pPr>
            <a:r>
              <a:rPr lang="en-US" sz="2800" dirty="0"/>
              <a:t>It’s meant to be </a:t>
            </a:r>
            <a:r>
              <a:rPr lang="en-US" sz="2800" b="1" u="sng" dirty="0">
                <a:solidFill>
                  <a:srgbClr val="689ED3"/>
                </a:solidFill>
              </a:rPr>
              <a:t>targeted by libraries </a:t>
            </a:r>
            <a:r>
              <a:rPr lang="en-US" sz="2800" dirty="0"/>
              <a:t>so that they can work across many .NET platforms. Like </a:t>
            </a:r>
            <a:r>
              <a:rPr lang="en-US" sz="2800" b="1" dirty="0"/>
              <a:t>improved portable class libraries.​</a:t>
            </a:r>
          </a:p>
        </p:txBody>
      </p:sp>
    </p:spTree>
    <p:extLst>
      <p:ext uri="{BB962C8B-B14F-4D97-AF65-F5344CB8AC3E}">
        <p14:creationId xmlns:p14="http://schemas.microsoft.com/office/powerpoint/2010/main" val="3976467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6A7430-7536-4A57-BD2D-B6C61ACD922B}"/>
              </a:ext>
            </a:extLst>
          </p:cNvPr>
          <p:cNvSpPr>
            <a:spLocks noGrp="1"/>
          </p:cNvSpPr>
          <p:nvPr>
            <p:ph type="title"/>
          </p:nvPr>
        </p:nvSpPr>
        <p:spPr>
          <a:xfrm>
            <a:off x="838200" y="365125"/>
            <a:ext cx="10515600" cy="1325563"/>
          </a:xfrm>
        </p:spPr>
        <p:txBody>
          <a:bodyPr/>
          <a:lstStyle/>
          <a:p>
            <a:r>
              <a:rPr lang="it-IT" dirty="0"/>
              <a:t>.NET Standard</a:t>
            </a:r>
            <a:endParaRPr lang="en-US" dirty="0"/>
          </a:p>
        </p:txBody>
      </p:sp>
      <p:sp>
        <p:nvSpPr>
          <p:cNvPr id="5" name="Rectangle 4">
            <a:extLst>
              <a:ext uri="{FF2B5EF4-FFF2-40B4-BE49-F238E27FC236}">
                <a16:creationId xmlns:a16="http://schemas.microsoft.com/office/drawing/2014/main" id="{567BF4F9-6753-46B3-A186-18A5F12CD3DD}"/>
              </a:ext>
            </a:extLst>
          </p:cNvPr>
          <p:cNvSpPr/>
          <p:nvPr/>
        </p:nvSpPr>
        <p:spPr>
          <a:xfrm>
            <a:off x="838200" y="1945155"/>
            <a:ext cx="10719109" cy="474650"/>
          </a:xfrm>
          <a:prstGeom prst="rect">
            <a:avLst/>
          </a:prstGeom>
          <a:solidFill>
            <a:srgbClr val="00B0F0"/>
          </a:solidFill>
          <a:ln w="28575">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b="1" dirty="0">
                <a:solidFill>
                  <a:schemeClr val="tx1"/>
                </a:solidFill>
              </a:rPr>
              <a:t>.NET Standard</a:t>
            </a:r>
          </a:p>
        </p:txBody>
      </p:sp>
      <p:sp>
        <p:nvSpPr>
          <p:cNvPr id="6" name="Rectangle 5">
            <a:extLst>
              <a:ext uri="{FF2B5EF4-FFF2-40B4-BE49-F238E27FC236}">
                <a16:creationId xmlns:a16="http://schemas.microsoft.com/office/drawing/2014/main" id="{D9E35439-8B4E-4C14-9B1B-AB585F85E2F0}"/>
              </a:ext>
            </a:extLst>
          </p:cNvPr>
          <p:cNvSpPr/>
          <p:nvPr/>
        </p:nvSpPr>
        <p:spPr bwMode="auto">
          <a:xfrm>
            <a:off x="838200" y="2570348"/>
            <a:ext cx="2055100" cy="495108"/>
          </a:xfrm>
          <a:prstGeom prst="rect">
            <a:avLst/>
          </a:prstGeom>
          <a:solidFill>
            <a:srgbClr val="C00000"/>
          </a:solidFill>
          <a:ln w="25400" cap="flat" cmpd="sng" algn="ctr">
            <a:noFill/>
            <a:prstDash val="solid"/>
            <a:headEnd type="none" w="med" len="med"/>
            <a:tailEnd type="none" w="med" len="med"/>
          </a:ln>
          <a:effectLst/>
        </p:spPr>
        <p:txBody>
          <a:bodyPr vert="horz" wrap="square" lIns="180000" tIns="108000" rIns="180000" bIns="108000" numCol="1" rtlCol="0" anchor="t" anchorCtr="0" compatLnSpc="1">
            <a:prstTxWarp prst="textNoShape">
              <a:avLst/>
            </a:prstTxWarp>
            <a:spAutoFit/>
          </a:bodyPr>
          <a:lstStyle/>
          <a:p>
            <a:pPr algn="ctr" defTabSz="932228"/>
            <a:r>
              <a:rPr lang="en-US" b="1" dirty="0">
                <a:gradFill>
                  <a:gsLst>
                    <a:gs pos="14679">
                      <a:srgbClr val="FFFFFF"/>
                    </a:gs>
                    <a:gs pos="38000">
                      <a:srgbClr val="FFFFFF"/>
                    </a:gs>
                  </a:gsLst>
                  <a:lin ang="5400000" scaled="1"/>
                </a:gradFill>
                <a:latin typeface="Segoe UI Light"/>
              </a:rPr>
              <a:t>.NET Core</a:t>
            </a:r>
          </a:p>
        </p:txBody>
      </p:sp>
      <p:sp>
        <p:nvSpPr>
          <p:cNvPr id="7" name="Rectangle 6">
            <a:extLst>
              <a:ext uri="{FF2B5EF4-FFF2-40B4-BE49-F238E27FC236}">
                <a16:creationId xmlns:a16="http://schemas.microsoft.com/office/drawing/2014/main" id="{63E29BE4-870E-4B3D-A31A-145F94E5CE12}"/>
              </a:ext>
            </a:extLst>
          </p:cNvPr>
          <p:cNvSpPr/>
          <p:nvPr/>
        </p:nvSpPr>
        <p:spPr bwMode="auto">
          <a:xfrm>
            <a:off x="2998808" y="2570348"/>
            <a:ext cx="2055100" cy="495108"/>
          </a:xfrm>
          <a:prstGeom prst="rect">
            <a:avLst/>
          </a:prstGeom>
          <a:solidFill>
            <a:srgbClr val="C00000"/>
          </a:solidFill>
          <a:ln w="25400" cap="flat" cmpd="sng" algn="ctr">
            <a:noFill/>
            <a:prstDash val="solid"/>
            <a:headEnd type="none" w="med" len="med"/>
            <a:tailEnd type="none" w="med" len="med"/>
          </a:ln>
          <a:effectLst/>
        </p:spPr>
        <p:txBody>
          <a:bodyPr vert="horz" wrap="square" lIns="180000" tIns="108000" rIns="180000" bIns="108000" numCol="1" rtlCol="0" anchor="t" anchorCtr="0" compatLnSpc="1">
            <a:prstTxWarp prst="textNoShape">
              <a:avLst/>
            </a:prstTxWarp>
            <a:spAutoFit/>
          </a:bodyPr>
          <a:lstStyle/>
          <a:p>
            <a:pPr algn="ctr" defTabSz="932228"/>
            <a:r>
              <a:rPr lang="en-US" b="1" dirty="0">
                <a:gradFill>
                  <a:gsLst>
                    <a:gs pos="14679">
                      <a:srgbClr val="FFFFFF"/>
                    </a:gs>
                    <a:gs pos="38000">
                      <a:srgbClr val="FFFFFF"/>
                    </a:gs>
                  </a:gsLst>
                  <a:lin ang="5400000" scaled="1"/>
                </a:gradFill>
                <a:latin typeface="Segoe UI Light"/>
              </a:rPr>
              <a:t>.NET Framework</a:t>
            </a:r>
          </a:p>
        </p:txBody>
      </p:sp>
      <p:sp>
        <p:nvSpPr>
          <p:cNvPr id="8" name="Rectangle 7">
            <a:extLst>
              <a:ext uri="{FF2B5EF4-FFF2-40B4-BE49-F238E27FC236}">
                <a16:creationId xmlns:a16="http://schemas.microsoft.com/office/drawing/2014/main" id="{1A5D2474-ACF3-4DB8-BCF3-D5D46C995159}"/>
              </a:ext>
            </a:extLst>
          </p:cNvPr>
          <p:cNvSpPr/>
          <p:nvPr/>
        </p:nvSpPr>
        <p:spPr bwMode="auto">
          <a:xfrm>
            <a:off x="5159416" y="2570348"/>
            <a:ext cx="2055100" cy="495108"/>
          </a:xfrm>
          <a:prstGeom prst="rect">
            <a:avLst/>
          </a:prstGeom>
          <a:solidFill>
            <a:srgbClr val="C00000"/>
          </a:solidFill>
          <a:ln w="25400" cap="flat" cmpd="sng" algn="ctr">
            <a:noFill/>
            <a:prstDash val="solid"/>
            <a:headEnd type="none" w="med" len="med"/>
            <a:tailEnd type="none" w="med" len="med"/>
          </a:ln>
          <a:effectLst/>
        </p:spPr>
        <p:txBody>
          <a:bodyPr vert="horz" wrap="square" lIns="180000" tIns="108000" rIns="180000" bIns="108000" numCol="1" rtlCol="0" anchor="t" anchorCtr="0" compatLnSpc="1">
            <a:prstTxWarp prst="textNoShape">
              <a:avLst/>
            </a:prstTxWarp>
            <a:spAutoFit/>
          </a:bodyPr>
          <a:lstStyle/>
          <a:p>
            <a:pPr algn="ctr" defTabSz="932228"/>
            <a:r>
              <a:rPr lang="it-IT" b="1" dirty="0">
                <a:gradFill>
                  <a:gsLst>
                    <a:gs pos="14679">
                      <a:srgbClr val="FFFFFF"/>
                    </a:gs>
                    <a:gs pos="38000">
                      <a:srgbClr val="FFFFFF"/>
                    </a:gs>
                  </a:gsLst>
                  <a:lin ang="5400000" scaled="1"/>
                </a:gradFill>
                <a:latin typeface="Segoe UI Light"/>
              </a:rPr>
              <a:t>M</a:t>
            </a:r>
            <a:r>
              <a:rPr lang="en-US" b="1" dirty="0">
                <a:gradFill>
                  <a:gsLst>
                    <a:gs pos="14679">
                      <a:srgbClr val="FFFFFF"/>
                    </a:gs>
                    <a:gs pos="38000">
                      <a:srgbClr val="FFFFFF"/>
                    </a:gs>
                  </a:gsLst>
                  <a:lin ang="5400000" scaled="1"/>
                </a:gradFill>
                <a:latin typeface="Segoe UI Light"/>
              </a:rPr>
              <a:t>ono</a:t>
            </a:r>
          </a:p>
        </p:txBody>
      </p:sp>
      <p:sp>
        <p:nvSpPr>
          <p:cNvPr id="9" name="Rectangle 8">
            <a:extLst>
              <a:ext uri="{FF2B5EF4-FFF2-40B4-BE49-F238E27FC236}">
                <a16:creationId xmlns:a16="http://schemas.microsoft.com/office/drawing/2014/main" id="{AD23304E-7B39-4C5E-A2A6-AC5CFAA0BE8A}"/>
              </a:ext>
            </a:extLst>
          </p:cNvPr>
          <p:cNvSpPr/>
          <p:nvPr/>
        </p:nvSpPr>
        <p:spPr bwMode="auto">
          <a:xfrm>
            <a:off x="7320024" y="2570348"/>
            <a:ext cx="2055100" cy="495108"/>
          </a:xfrm>
          <a:prstGeom prst="rect">
            <a:avLst/>
          </a:prstGeom>
          <a:solidFill>
            <a:srgbClr val="C00000"/>
          </a:solidFill>
          <a:ln w="25400" cap="flat" cmpd="sng" algn="ctr">
            <a:noFill/>
            <a:prstDash val="solid"/>
            <a:headEnd type="none" w="med" len="med"/>
            <a:tailEnd type="none" w="med" len="med"/>
          </a:ln>
          <a:effectLst/>
        </p:spPr>
        <p:txBody>
          <a:bodyPr vert="horz" wrap="square" lIns="180000" tIns="108000" rIns="180000" bIns="108000" numCol="1" rtlCol="0" anchor="t" anchorCtr="0" compatLnSpc="1">
            <a:prstTxWarp prst="textNoShape">
              <a:avLst/>
            </a:prstTxWarp>
            <a:spAutoFit/>
          </a:bodyPr>
          <a:lstStyle/>
          <a:p>
            <a:pPr algn="ctr" defTabSz="932228"/>
            <a:r>
              <a:rPr lang="en-US" b="1" dirty="0">
                <a:gradFill>
                  <a:gsLst>
                    <a:gs pos="14679">
                      <a:srgbClr val="FFFFFF"/>
                    </a:gs>
                    <a:gs pos="38000">
                      <a:srgbClr val="FFFFFF"/>
                    </a:gs>
                  </a:gsLst>
                  <a:lin ang="5400000" scaled="1"/>
                </a:gradFill>
                <a:latin typeface="Segoe UI Light"/>
              </a:rPr>
              <a:t>UWP</a:t>
            </a:r>
          </a:p>
        </p:txBody>
      </p:sp>
      <p:sp>
        <p:nvSpPr>
          <p:cNvPr id="10" name="Rectangle 9">
            <a:extLst>
              <a:ext uri="{FF2B5EF4-FFF2-40B4-BE49-F238E27FC236}">
                <a16:creationId xmlns:a16="http://schemas.microsoft.com/office/drawing/2014/main" id="{809EF465-B632-4C72-9410-6BB78062B689}"/>
              </a:ext>
            </a:extLst>
          </p:cNvPr>
          <p:cNvSpPr/>
          <p:nvPr/>
        </p:nvSpPr>
        <p:spPr bwMode="auto">
          <a:xfrm>
            <a:off x="9502209" y="2570348"/>
            <a:ext cx="2055100" cy="495108"/>
          </a:xfrm>
          <a:prstGeom prst="rect">
            <a:avLst/>
          </a:prstGeom>
          <a:solidFill>
            <a:srgbClr val="C00000"/>
          </a:solidFill>
          <a:ln w="25400" cap="flat" cmpd="sng" algn="ctr">
            <a:noFill/>
            <a:prstDash val="solid"/>
            <a:headEnd type="none" w="med" len="med"/>
            <a:tailEnd type="none" w="med" len="med"/>
          </a:ln>
          <a:effectLst/>
        </p:spPr>
        <p:txBody>
          <a:bodyPr vert="horz" wrap="square" lIns="180000" tIns="108000" rIns="180000" bIns="108000" numCol="1" rtlCol="0" anchor="t" anchorCtr="0" compatLnSpc="1">
            <a:prstTxWarp prst="textNoShape">
              <a:avLst/>
            </a:prstTxWarp>
            <a:spAutoFit/>
          </a:bodyPr>
          <a:lstStyle/>
          <a:p>
            <a:pPr algn="ctr" defTabSz="932228"/>
            <a:r>
              <a:rPr lang="en-US" b="1" dirty="0">
                <a:gradFill>
                  <a:gsLst>
                    <a:gs pos="14679">
                      <a:srgbClr val="FFFFFF"/>
                    </a:gs>
                    <a:gs pos="38000">
                      <a:srgbClr val="FFFFFF"/>
                    </a:gs>
                  </a:gsLst>
                  <a:lin ang="5400000" scaled="1"/>
                </a:gradFill>
                <a:latin typeface="Segoe UI Light"/>
              </a:rPr>
              <a:t>Xamarin</a:t>
            </a:r>
          </a:p>
        </p:txBody>
      </p:sp>
      <p:grpSp>
        <p:nvGrpSpPr>
          <p:cNvPr id="37" name="Group 36">
            <a:extLst>
              <a:ext uri="{FF2B5EF4-FFF2-40B4-BE49-F238E27FC236}">
                <a16:creationId xmlns:a16="http://schemas.microsoft.com/office/drawing/2014/main" id="{23A65EA0-4B57-45D7-A196-2A749BF2629D}"/>
              </a:ext>
            </a:extLst>
          </p:cNvPr>
          <p:cNvGrpSpPr/>
          <p:nvPr/>
        </p:nvGrpSpPr>
        <p:grpSpPr>
          <a:xfrm>
            <a:off x="844801" y="3266322"/>
            <a:ext cx="2048499" cy="2632192"/>
            <a:chOff x="2867668" y="4552256"/>
            <a:chExt cx="2048499" cy="2632192"/>
          </a:xfrm>
        </p:grpSpPr>
        <p:sp>
          <p:nvSpPr>
            <p:cNvPr id="27" name="Rectangle 26">
              <a:extLst>
                <a:ext uri="{FF2B5EF4-FFF2-40B4-BE49-F238E27FC236}">
                  <a16:creationId xmlns:a16="http://schemas.microsoft.com/office/drawing/2014/main" id="{6D07AD1E-A027-4348-BC0E-8D9EFD03A656}"/>
                </a:ext>
              </a:extLst>
            </p:cNvPr>
            <p:cNvSpPr/>
            <p:nvPr/>
          </p:nvSpPr>
          <p:spPr bwMode="auto">
            <a:xfrm>
              <a:off x="2867668" y="5457459"/>
              <a:ext cx="2048499" cy="81672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B96CD420-9846-420C-A9CC-0085639518D3}"/>
                </a:ext>
              </a:extLst>
            </p:cNvPr>
            <p:cNvSpPr/>
            <p:nvPr/>
          </p:nvSpPr>
          <p:spPr bwMode="auto">
            <a:xfrm>
              <a:off x="2867668" y="6362662"/>
              <a:ext cx="2048499" cy="82178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1F254EFD-46F4-47DA-AE9A-B7D4BAF13AF8}"/>
                </a:ext>
              </a:extLst>
            </p:cNvPr>
            <p:cNvSpPr/>
            <p:nvPr/>
          </p:nvSpPr>
          <p:spPr>
            <a:xfrm>
              <a:off x="2878480" y="6401748"/>
              <a:ext cx="1157689" cy="364395"/>
            </a:xfrm>
            <a:prstGeom prst="rect">
              <a:avLst/>
            </a:prstGeom>
          </p:spPr>
          <p:txBody>
            <a:bodyPr wrap="square">
              <a:spAutoFit/>
            </a:bodyPr>
            <a:lstStyle/>
            <a:p>
              <a:pPr defTabSz="932277"/>
              <a:r>
                <a:rPr lang="en-US" sz="1768" b="1" dirty="0"/>
                <a:t>Mac OS X</a:t>
              </a:r>
            </a:p>
          </p:txBody>
        </p:sp>
        <p:pic>
          <p:nvPicPr>
            <p:cNvPr id="30" name="Picture 2" descr="http://files.softicons.com/download/system-icons/windows-8-metro-icons-by-dakirby309/png/512x512/Folders%20&amp;%20OS/Linux.png">
              <a:extLst>
                <a:ext uri="{FF2B5EF4-FFF2-40B4-BE49-F238E27FC236}">
                  <a16:creationId xmlns:a16="http://schemas.microsoft.com/office/drawing/2014/main" id="{F902494B-DCA3-450C-8DFB-11A4898063D2}"/>
                </a:ext>
              </a:extLst>
            </p:cNvPr>
            <p:cNvPicPr>
              <a:picLocks noChangeAspect="1" noChangeArrowheads="1"/>
            </p:cNvPicPr>
            <p:nvPr/>
          </p:nvPicPr>
          <p:blipFill>
            <a:blip r:embed="rId3" cstate="print">
              <a:biLevel thresh="50000"/>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445990" y="5823934"/>
              <a:ext cx="377237" cy="370354"/>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A3110473-0872-464A-A987-6B6DA5C98FFB}"/>
                </a:ext>
              </a:extLst>
            </p:cNvPr>
            <p:cNvSpPr/>
            <p:nvPr/>
          </p:nvSpPr>
          <p:spPr>
            <a:xfrm>
              <a:off x="2878480" y="5480680"/>
              <a:ext cx="675185" cy="364395"/>
            </a:xfrm>
            <a:prstGeom prst="rect">
              <a:avLst/>
            </a:prstGeom>
          </p:spPr>
          <p:txBody>
            <a:bodyPr wrap="square">
              <a:spAutoFit/>
            </a:bodyPr>
            <a:lstStyle/>
            <a:p>
              <a:pPr defTabSz="932277"/>
              <a:r>
                <a:rPr lang="en-US" sz="1768" b="1" dirty="0"/>
                <a:t>Linux</a:t>
              </a:r>
            </a:p>
          </p:txBody>
        </p:sp>
        <p:pic>
          <p:nvPicPr>
            <p:cNvPr id="32" name="Picture 31">
              <a:extLst>
                <a:ext uri="{FF2B5EF4-FFF2-40B4-BE49-F238E27FC236}">
                  <a16:creationId xmlns:a16="http://schemas.microsoft.com/office/drawing/2014/main" id="{D48C9698-85BF-48B2-A06A-4BD9DBE836B3}"/>
                </a:ext>
              </a:extLst>
            </p:cNvPr>
            <p:cNvPicPr>
              <a:picLocks noChangeAspect="1"/>
            </p:cNvPicPr>
            <p:nvPr/>
          </p:nvPicPr>
          <p:blipFill>
            <a:blip r:embed="rId5">
              <a:biLevel thresh="50000"/>
              <a:extLst>
                <a:ext uri="{28A0092B-C50C-407E-A947-70E740481C1C}">
                  <a14:useLocalDpi xmlns:a14="http://schemas.microsoft.com/office/drawing/2010/main" val="0"/>
                </a:ext>
              </a:extLst>
            </a:blip>
            <a:stretch>
              <a:fillRect/>
            </a:stretch>
          </p:blipFill>
          <p:spPr>
            <a:xfrm>
              <a:off x="4512918" y="6764847"/>
              <a:ext cx="262501" cy="309054"/>
            </a:xfrm>
            <a:prstGeom prst="rect">
              <a:avLst/>
            </a:prstGeom>
          </p:spPr>
        </p:pic>
        <p:grpSp>
          <p:nvGrpSpPr>
            <p:cNvPr id="33" name="Group 32">
              <a:extLst>
                <a:ext uri="{FF2B5EF4-FFF2-40B4-BE49-F238E27FC236}">
                  <a16:creationId xmlns:a16="http://schemas.microsoft.com/office/drawing/2014/main" id="{51DAFB09-45C6-4FC2-B103-A1C661238DD5}"/>
                </a:ext>
              </a:extLst>
            </p:cNvPr>
            <p:cNvGrpSpPr/>
            <p:nvPr/>
          </p:nvGrpSpPr>
          <p:grpSpPr>
            <a:xfrm>
              <a:off x="2867668" y="4552256"/>
              <a:ext cx="2048499" cy="816726"/>
              <a:chOff x="2669986" y="3603316"/>
              <a:chExt cx="2048499" cy="816726"/>
            </a:xfrm>
          </p:grpSpPr>
          <p:sp>
            <p:nvSpPr>
              <p:cNvPr id="34" name="Rectangle 33">
                <a:extLst>
                  <a:ext uri="{FF2B5EF4-FFF2-40B4-BE49-F238E27FC236}">
                    <a16:creationId xmlns:a16="http://schemas.microsoft.com/office/drawing/2014/main" id="{0B70D7C5-A42D-4528-8D09-4593236A7A7C}"/>
                  </a:ext>
                </a:extLst>
              </p:cNvPr>
              <p:cNvSpPr/>
              <p:nvPr/>
            </p:nvSpPr>
            <p:spPr bwMode="auto">
              <a:xfrm>
                <a:off x="2669986" y="3603316"/>
                <a:ext cx="2048499" cy="81672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pic>
            <p:nvPicPr>
              <p:cNvPr id="35" name="Picture 6" descr="C:\temp\WinAzure_rgb_Wht_S.png">
                <a:extLst>
                  <a:ext uri="{FF2B5EF4-FFF2-40B4-BE49-F238E27FC236}">
                    <a16:creationId xmlns:a16="http://schemas.microsoft.com/office/drawing/2014/main" id="{B4822678-73E6-40F7-9EC2-F74E73BACFBA}"/>
                  </a:ext>
                </a:extLst>
              </p:cNvPr>
              <p:cNvPicPr>
                <a:picLocks noChangeAspect="1" noChangeArrowheads="1"/>
              </p:cNvPicPr>
              <p:nvPr/>
            </p:nvPicPr>
            <p:blipFill rotWithShape="1">
              <a:blip r:embed="rId6" cstate="print">
                <a:biLevel thresh="50000"/>
                <a:extLst>
                  <a:ext uri="{28A0092B-C50C-407E-A947-70E740481C1C}">
                    <a14:useLocalDpi xmlns:a14="http://schemas.microsoft.com/office/drawing/2010/main" val="0"/>
                  </a:ext>
                </a:extLst>
              </a:blip>
              <a:srcRect l="3371" t="15460" r="80628" b="15496"/>
              <a:stretch/>
            </p:blipFill>
            <p:spPr bwMode="auto">
              <a:xfrm>
                <a:off x="4261971" y="3964731"/>
                <a:ext cx="315765" cy="320693"/>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0C39BD54-EC41-4131-B0F1-289F67FE29C4}"/>
                  </a:ext>
                </a:extLst>
              </p:cNvPr>
              <p:cNvSpPr/>
              <p:nvPr/>
            </p:nvSpPr>
            <p:spPr>
              <a:xfrm>
                <a:off x="2733696" y="3640745"/>
                <a:ext cx="1051891" cy="364395"/>
              </a:xfrm>
              <a:prstGeom prst="rect">
                <a:avLst/>
              </a:prstGeom>
            </p:spPr>
            <p:txBody>
              <a:bodyPr wrap="none">
                <a:spAutoFit/>
              </a:bodyPr>
              <a:lstStyle/>
              <a:p>
                <a:pPr defTabSz="932277"/>
                <a:r>
                  <a:rPr lang="en-US" sz="1768" b="1" dirty="0"/>
                  <a:t>Windows</a:t>
                </a:r>
              </a:p>
            </p:txBody>
          </p:sp>
        </p:grpSp>
      </p:grpSp>
      <p:sp>
        <p:nvSpPr>
          <p:cNvPr id="39" name="Rectangle 38">
            <a:extLst>
              <a:ext uri="{FF2B5EF4-FFF2-40B4-BE49-F238E27FC236}">
                <a16:creationId xmlns:a16="http://schemas.microsoft.com/office/drawing/2014/main" id="{1E7B7CF9-F708-4D25-9FAF-04C60345B1DC}"/>
              </a:ext>
            </a:extLst>
          </p:cNvPr>
          <p:cNvSpPr/>
          <p:nvPr/>
        </p:nvSpPr>
        <p:spPr bwMode="auto">
          <a:xfrm>
            <a:off x="2998808" y="3269710"/>
            <a:ext cx="2048499" cy="81672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pic>
        <p:nvPicPr>
          <p:cNvPr id="40" name="Picture 6" descr="C:\temp\WinAzure_rgb_Wht_S.png">
            <a:extLst>
              <a:ext uri="{FF2B5EF4-FFF2-40B4-BE49-F238E27FC236}">
                <a16:creationId xmlns:a16="http://schemas.microsoft.com/office/drawing/2014/main" id="{AD95FDAF-D9C8-48B1-BAF7-E31C1A15DAD4}"/>
              </a:ext>
            </a:extLst>
          </p:cNvPr>
          <p:cNvPicPr>
            <a:picLocks noChangeAspect="1" noChangeArrowheads="1"/>
          </p:cNvPicPr>
          <p:nvPr/>
        </p:nvPicPr>
        <p:blipFill rotWithShape="1">
          <a:blip r:embed="rId6" cstate="print">
            <a:biLevel thresh="50000"/>
            <a:extLst>
              <a:ext uri="{28A0092B-C50C-407E-A947-70E740481C1C}">
                <a14:useLocalDpi xmlns:a14="http://schemas.microsoft.com/office/drawing/2010/main" val="0"/>
              </a:ext>
            </a:extLst>
          </a:blip>
          <a:srcRect l="3371" t="15460" r="80628" b="15496"/>
          <a:stretch/>
        </p:blipFill>
        <p:spPr bwMode="auto">
          <a:xfrm>
            <a:off x="4590793" y="3631125"/>
            <a:ext cx="315765" cy="320693"/>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44E88406-8A13-4DFB-B90F-D5D1669D36C6}"/>
              </a:ext>
            </a:extLst>
          </p:cNvPr>
          <p:cNvSpPr/>
          <p:nvPr/>
        </p:nvSpPr>
        <p:spPr>
          <a:xfrm>
            <a:off x="3062518" y="3307139"/>
            <a:ext cx="1051891" cy="364395"/>
          </a:xfrm>
          <a:prstGeom prst="rect">
            <a:avLst/>
          </a:prstGeom>
        </p:spPr>
        <p:txBody>
          <a:bodyPr wrap="none">
            <a:spAutoFit/>
          </a:bodyPr>
          <a:lstStyle/>
          <a:p>
            <a:pPr defTabSz="932277"/>
            <a:r>
              <a:rPr lang="en-US" sz="1768" b="1" dirty="0"/>
              <a:t>Windows</a:t>
            </a:r>
          </a:p>
        </p:txBody>
      </p:sp>
      <p:sp>
        <p:nvSpPr>
          <p:cNvPr id="42" name="Rectangle 41">
            <a:extLst>
              <a:ext uri="{FF2B5EF4-FFF2-40B4-BE49-F238E27FC236}">
                <a16:creationId xmlns:a16="http://schemas.microsoft.com/office/drawing/2014/main" id="{558E11DE-24C1-4121-8816-FBD19170FCE6}"/>
              </a:ext>
            </a:extLst>
          </p:cNvPr>
          <p:cNvSpPr/>
          <p:nvPr/>
        </p:nvSpPr>
        <p:spPr bwMode="auto">
          <a:xfrm>
            <a:off x="5152815" y="3259783"/>
            <a:ext cx="2048499" cy="81672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pic>
        <p:nvPicPr>
          <p:cNvPr id="43" name="Picture 2" descr="http://files.softicons.com/download/system-icons/windows-8-metro-icons-by-dakirby309/png/512x512/Folders%20&amp;%20OS/Linux.png">
            <a:extLst>
              <a:ext uri="{FF2B5EF4-FFF2-40B4-BE49-F238E27FC236}">
                <a16:creationId xmlns:a16="http://schemas.microsoft.com/office/drawing/2014/main" id="{29039597-DE83-4DAD-BDBC-5AD4FB48522E}"/>
              </a:ext>
            </a:extLst>
          </p:cNvPr>
          <p:cNvPicPr>
            <a:picLocks noChangeAspect="1" noChangeArrowheads="1"/>
          </p:cNvPicPr>
          <p:nvPr/>
        </p:nvPicPr>
        <p:blipFill>
          <a:blip r:embed="rId3" cstate="print">
            <a:biLevel thresh="50000"/>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731137" y="3626258"/>
            <a:ext cx="377237" cy="370354"/>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a:extLst>
              <a:ext uri="{FF2B5EF4-FFF2-40B4-BE49-F238E27FC236}">
                <a16:creationId xmlns:a16="http://schemas.microsoft.com/office/drawing/2014/main" id="{16B25F40-1E95-474D-BDE3-EDDE52C598AF}"/>
              </a:ext>
            </a:extLst>
          </p:cNvPr>
          <p:cNvSpPr/>
          <p:nvPr/>
        </p:nvSpPr>
        <p:spPr>
          <a:xfrm>
            <a:off x="5163627" y="3283004"/>
            <a:ext cx="675185" cy="364395"/>
          </a:xfrm>
          <a:prstGeom prst="rect">
            <a:avLst/>
          </a:prstGeom>
        </p:spPr>
        <p:txBody>
          <a:bodyPr wrap="square">
            <a:spAutoFit/>
          </a:bodyPr>
          <a:lstStyle/>
          <a:p>
            <a:pPr defTabSz="932277"/>
            <a:r>
              <a:rPr lang="en-US" sz="1768" b="1" dirty="0"/>
              <a:t>Linux</a:t>
            </a:r>
          </a:p>
        </p:txBody>
      </p:sp>
      <p:sp>
        <p:nvSpPr>
          <p:cNvPr id="45" name="Rectangle 44">
            <a:extLst>
              <a:ext uri="{FF2B5EF4-FFF2-40B4-BE49-F238E27FC236}">
                <a16:creationId xmlns:a16="http://schemas.microsoft.com/office/drawing/2014/main" id="{6FB1D86F-F4F4-4796-AA9B-BAF9122E8D32}"/>
              </a:ext>
            </a:extLst>
          </p:cNvPr>
          <p:cNvSpPr/>
          <p:nvPr/>
        </p:nvSpPr>
        <p:spPr bwMode="auto">
          <a:xfrm>
            <a:off x="7320024" y="3239036"/>
            <a:ext cx="2048499" cy="81672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6" descr="C:\temp\WinAzure_rgb_Wht_S.png">
            <a:extLst>
              <a:ext uri="{FF2B5EF4-FFF2-40B4-BE49-F238E27FC236}">
                <a16:creationId xmlns:a16="http://schemas.microsoft.com/office/drawing/2014/main" id="{669AC7BA-8E54-4E80-8E77-72E830C98B98}"/>
              </a:ext>
            </a:extLst>
          </p:cNvPr>
          <p:cNvPicPr>
            <a:picLocks noChangeAspect="1" noChangeArrowheads="1"/>
          </p:cNvPicPr>
          <p:nvPr/>
        </p:nvPicPr>
        <p:blipFill rotWithShape="1">
          <a:blip r:embed="rId6" cstate="print">
            <a:biLevel thresh="50000"/>
            <a:extLst>
              <a:ext uri="{28A0092B-C50C-407E-A947-70E740481C1C}">
                <a14:useLocalDpi xmlns:a14="http://schemas.microsoft.com/office/drawing/2010/main" val="0"/>
              </a:ext>
            </a:extLst>
          </a:blip>
          <a:srcRect l="3371" t="15460" r="80628" b="15496"/>
          <a:stretch/>
        </p:blipFill>
        <p:spPr bwMode="auto">
          <a:xfrm>
            <a:off x="8912009" y="3600451"/>
            <a:ext cx="315765" cy="320693"/>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6CB67E1A-224E-4842-B7E7-3F4023500CE5}"/>
              </a:ext>
            </a:extLst>
          </p:cNvPr>
          <p:cNvSpPr/>
          <p:nvPr/>
        </p:nvSpPr>
        <p:spPr>
          <a:xfrm>
            <a:off x="7383734" y="3276465"/>
            <a:ext cx="1051891" cy="364395"/>
          </a:xfrm>
          <a:prstGeom prst="rect">
            <a:avLst/>
          </a:prstGeom>
        </p:spPr>
        <p:txBody>
          <a:bodyPr wrap="none">
            <a:spAutoFit/>
          </a:bodyPr>
          <a:lstStyle/>
          <a:p>
            <a:pPr defTabSz="932277"/>
            <a:r>
              <a:rPr lang="en-US" sz="1768" b="1" dirty="0"/>
              <a:t>Windows</a:t>
            </a:r>
          </a:p>
        </p:txBody>
      </p:sp>
      <p:sp>
        <p:nvSpPr>
          <p:cNvPr id="48" name="Rectangle 47">
            <a:extLst>
              <a:ext uri="{FF2B5EF4-FFF2-40B4-BE49-F238E27FC236}">
                <a16:creationId xmlns:a16="http://schemas.microsoft.com/office/drawing/2014/main" id="{59BF2611-2042-41A5-97CF-AA51A232D1E2}"/>
              </a:ext>
            </a:extLst>
          </p:cNvPr>
          <p:cNvSpPr/>
          <p:nvPr/>
        </p:nvSpPr>
        <p:spPr bwMode="auto">
          <a:xfrm>
            <a:off x="9502209" y="3232497"/>
            <a:ext cx="2048499" cy="81672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pic>
        <p:nvPicPr>
          <p:cNvPr id="49" name="Picture 6" descr="C:\temp\WinAzure_rgb_Wht_S.png">
            <a:extLst>
              <a:ext uri="{FF2B5EF4-FFF2-40B4-BE49-F238E27FC236}">
                <a16:creationId xmlns:a16="http://schemas.microsoft.com/office/drawing/2014/main" id="{B05DA873-CBEF-4F42-8B37-D14D2C0B6392}"/>
              </a:ext>
            </a:extLst>
          </p:cNvPr>
          <p:cNvPicPr>
            <a:picLocks noChangeAspect="1" noChangeArrowheads="1"/>
          </p:cNvPicPr>
          <p:nvPr/>
        </p:nvPicPr>
        <p:blipFill rotWithShape="1">
          <a:blip r:embed="rId6" cstate="print">
            <a:biLevel thresh="50000"/>
            <a:extLst>
              <a:ext uri="{28A0092B-C50C-407E-A947-70E740481C1C}">
                <a14:useLocalDpi xmlns:a14="http://schemas.microsoft.com/office/drawing/2010/main" val="0"/>
              </a:ext>
            </a:extLst>
          </a:blip>
          <a:srcRect l="3371" t="15460" r="80628" b="15496"/>
          <a:stretch/>
        </p:blipFill>
        <p:spPr bwMode="auto">
          <a:xfrm>
            <a:off x="11094194" y="3593912"/>
            <a:ext cx="315765" cy="320693"/>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84ACA03B-D8DA-4295-AE4D-7BA09FD88578}"/>
              </a:ext>
            </a:extLst>
          </p:cNvPr>
          <p:cNvSpPr/>
          <p:nvPr/>
        </p:nvSpPr>
        <p:spPr>
          <a:xfrm>
            <a:off x="9565919" y="3269926"/>
            <a:ext cx="1051891" cy="364395"/>
          </a:xfrm>
          <a:prstGeom prst="rect">
            <a:avLst/>
          </a:prstGeom>
        </p:spPr>
        <p:txBody>
          <a:bodyPr wrap="none">
            <a:spAutoFit/>
          </a:bodyPr>
          <a:lstStyle/>
          <a:p>
            <a:pPr defTabSz="932277"/>
            <a:r>
              <a:rPr lang="it-IT" sz="1768" b="1" dirty="0"/>
              <a:t>Windows</a:t>
            </a:r>
            <a:endParaRPr lang="en-US" sz="1768" b="1" dirty="0"/>
          </a:p>
        </p:txBody>
      </p:sp>
      <p:sp>
        <p:nvSpPr>
          <p:cNvPr id="51" name="Rectangle 50">
            <a:extLst>
              <a:ext uri="{FF2B5EF4-FFF2-40B4-BE49-F238E27FC236}">
                <a16:creationId xmlns:a16="http://schemas.microsoft.com/office/drawing/2014/main" id="{A4FC197D-A47F-47D6-9AD4-1FC0394413C8}"/>
              </a:ext>
            </a:extLst>
          </p:cNvPr>
          <p:cNvSpPr/>
          <p:nvPr/>
        </p:nvSpPr>
        <p:spPr bwMode="auto">
          <a:xfrm>
            <a:off x="9502209" y="4171525"/>
            <a:ext cx="2048499" cy="81672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pic>
        <p:nvPicPr>
          <p:cNvPr id="52" name="Picture 6">
            <a:extLst>
              <a:ext uri="{FF2B5EF4-FFF2-40B4-BE49-F238E27FC236}">
                <a16:creationId xmlns:a16="http://schemas.microsoft.com/office/drawing/2014/main" id="{67CF8A35-E022-4DAA-8C41-9F5CE028DBA2}"/>
              </a:ext>
            </a:extLst>
          </p:cNvPr>
          <p:cNvPicPr>
            <a:picLocks noChangeAspect="1" noChangeArrowheads="1"/>
          </p:cNvPicPr>
          <p:nvPr/>
        </p:nvPicPr>
        <p:blipFill>
          <a:blip r:embed="rId7">
            <a:biLevel thresh="50000"/>
            <a:extLst>
              <a:ext uri="{28A0092B-C50C-407E-A947-70E740481C1C}">
                <a14:useLocalDpi xmlns:a14="http://schemas.microsoft.com/office/drawing/2010/main" val="0"/>
              </a:ext>
            </a:extLst>
          </a:blip>
          <a:stretch>
            <a:fillRect/>
          </a:stretch>
        </p:blipFill>
        <p:spPr bwMode="auto">
          <a:xfrm>
            <a:off x="11094194" y="4535404"/>
            <a:ext cx="315765" cy="315765"/>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52">
            <a:extLst>
              <a:ext uri="{FF2B5EF4-FFF2-40B4-BE49-F238E27FC236}">
                <a16:creationId xmlns:a16="http://schemas.microsoft.com/office/drawing/2014/main" id="{B67C6E61-E693-4EDF-9589-E0297D63C9EF}"/>
              </a:ext>
            </a:extLst>
          </p:cNvPr>
          <p:cNvSpPr/>
          <p:nvPr/>
        </p:nvSpPr>
        <p:spPr>
          <a:xfrm>
            <a:off x="9565919" y="4208954"/>
            <a:ext cx="946349" cy="364395"/>
          </a:xfrm>
          <a:prstGeom prst="rect">
            <a:avLst/>
          </a:prstGeom>
        </p:spPr>
        <p:txBody>
          <a:bodyPr wrap="none">
            <a:spAutoFit/>
          </a:bodyPr>
          <a:lstStyle/>
          <a:p>
            <a:pPr defTabSz="932277"/>
            <a:r>
              <a:rPr lang="it-IT" sz="1768" b="1" dirty="0"/>
              <a:t>Android</a:t>
            </a:r>
            <a:endParaRPr lang="en-US" sz="1768" b="1" dirty="0"/>
          </a:p>
        </p:txBody>
      </p:sp>
      <p:sp>
        <p:nvSpPr>
          <p:cNvPr id="54" name="Rectangle 53">
            <a:extLst>
              <a:ext uri="{FF2B5EF4-FFF2-40B4-BE49-F238E27FC236}">
                <a16:creationId xmlns:a16="http://schemas.microsoft.com/office/drawing/2014/main" id="{3660AB0A-9099-4F29-99AF-306E28C486D0}"/>
              </a:ext>
            </a:extLst>
          </p:cNvPr>
          <p:cNvSpPr/>
          <p:nvPr/>
        </p:nvSpPr>
        <p:spPr bwMode="auto">
          <a:xfrm>
            <a:off x="9502209" y="5081788"/>
            <a:ext cx="2048499" cy="81672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pic>
        <p:nvPicPr>
          <p:cNvPr id="55" name="Picture 6">
            <a:extLst>
              <a:ext uri="{FF2B5EF4-FFF2-40B4-BE49-F238E27FC236}">
                <a16:creationId xmlns:a16="http://schemas.microsoft.com/office/drawing/2014/main" id="{2D39CB2F-D18A-42DD-97EF-065EF5A901A3}"/>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bwMode="auto">
          <a:xfrm>
            <a:off x="11094194" y="5445667"/>
            <a:ext cx="315765" cy="315765"/>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55">
            <a:extLst>
              <a:ext uri="{FF2B5EF4-FFF2-40B4-BE49-F238E27FC236}">
                <a16:creationId xmlns:a16="http://schemas.microsoft.com/office/drawing/2014/main" id="{438EFC90-347A-4E6A-BE3B-30978437A60A}"/>
              </a:ext>
            </a:extLst>
          </p:cNvPr>
          <p:cNvSpPr/>
          <p:nvPr/>
        </p:nvSpPr>
        <p:spPr>
          <a:xfrm>
            <a:off x="9565919" y="5119217"/>
            <a:ext cx="516488" cy="364395"/>
          </a:xfrm>
          <a:prstGeom prst="rect">
            <a:avLst/>
          </a:prstGeom>
        </p:spPr>
        <p:txBody>
          <a:bodyPr wrap="none">
            <a:spAutoFit/>
          </a:bodyPr>
          <a:lstStyle/>
          <a:p>
            <a:pPr defTabSz="932277"/>
            <a:r>
              <a:rPr lang="it-IT" sz="1768" b="1" dirty="0"/>
              <a:t>iOS</a:t>
            </a:r>
            <a:endParaRPr lang="en-US" sz="1768" b="1" dirty="0"/>
          </a:p>
        </p:txBody>
      </p:sp>
    </p:spTree>
    <p:extLst>
      <p:ext uri="{BB962C8B-B14F-4D97-AF65-F5344CB8AC3E}">
        <p14:creationId xmlns:p14="http://schemas.microsoft.com/office/powerpoint/2010/main" val="326764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1000"/>
                                        <p:tgtEl>
                                          <p:spTgt spid="37"/>
                                        </p:tgtEl>
                                      </p:cBhvr>
                                    </p:animEffect>
                                    <p:anim calcmode="lin" valueType="num">
                                      <p:cBhvr>
                                        <p:cTn id="40" dur="1000" fill="hold"/>
                                        <p:tgtEl>
                                          <p:spTgt spid="37"/>
                                        </p:tgtEl>
                                        <p:attrNameLst>
                                          <p:attrName>ppt_x</p:attrName>
                                        </p:attrNameLst>
                                      </p:cBhvr>
                                      <p:tavLst>
                                        <p:tav tm="0">
                                          <p:val>
                                            <p:strVal val="#ppt_x"/>
                                          </p:val>
                                        </p:tav>
                                        <p:tav tm="100000">
                                          <p:val>
                                            <p:strVal val="#ppt_x"/>
                                          </p:val>
                                        </p:tav>
                                      </p:tavLst>
                                    </p:anim>
                                    <p:anim calcmode="lin" valueType="num">
                                      <p:cBhvr>
                                        <p:cTn id="41" dur="1000" fill="hold"/>
                                        <p:tgtEl>
                                          <p:spTgt spid="3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1000"/>
                                        <p:tgtEl>
                                          <p:spTgt spid="39"/>
                                        </p:tgtEl>
                                      </p:cBhvr>
                                    </p:animEffect>
                                    <p:anim calcmode="lin" valueType="num">
                                      <p:cBhvr>
                                        <p:cTn id="45" dur="1000" fill="hold"/>
                                        <p:tgtEl>
                                          <p:spTgt spid="39"/>
                                        </p:tgtEl>
                                        <p:attrNameLst>
                                          <p:attrName>ppt_x</p:attrName>
                                        </p:attrNameLst>
                                      </p:cBhvr>
                                      <p:tavLst>
                                        <p:tav tm="0">
                                          <p:val>
                                            <p:strVal val="#ppt_x"/>
                                          </p:val>
                                        </p:tav>
                                        <p:tav tm="100000">
                                          <p:val>
                                            <p:strVal val="#ppt_x"/>
                                          </p:val>
                                        </p:tav>
                                      </p:tavLst>
                                    </p:anim>
                                    <p:anim calcmode="lin" valueType="num">
                                      <p:cBhvr>
                                        <p:cTn id="46" dur="1000" fill="hold"/>
                                        <p:tgtEl>
                                          <p:spTgt spid="3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1000"/>
                                        <p:tgtEl>
                                          <p:spTgt spid="40"/>
                                        </p:tgtEl>
                                      </p:cBhvr>
                                    </p:animEffect>
                                    <p:anim calcmode="lin" valueType="num">
                                      <p:cBhvr>
                                        <p:cTn id="50" dur="1000" fill="hold"/>
                                        <p:tgtEl>
                                          <p:spTgt spid="40"/>
                                        </p:tgtEl>
                                        <p:attrNameLst>
                                          <p:attrName>ppt_x</p:attrName>
                                        </p:attrNameLst>
                                      </p:cBhvr>
                                      <p:tavLst>
                                        <p:tav tm="0">
                                          <p:val>
                                            <p:strVal val="#ppt_x"/>
                                          </p:val>
                                        </p:tav>
                                        <p:tav tm="100000">
                                          <p:val>
                                            <p:strVal val="#ppt_x"/>
                                          </p:val>
                                        </p:tav>
                                      </p:tavLst>
                                    </p:anim>
                                    <p:anim calcmode="lin" valueType="num">
                                      <p:cBhvr>
                                        <p:cTn id="51" dur="1000" fill="hold"/>
                                        <p:tgtEl>
                                          <p:spTgt spid="4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1000"/>
                                        <p:tgtEl>
                                          <p:spTgt spid="41"/>
                                        </p:tgtEl>
                                      </p:cBhvr>
                                    </p:animEffect>
                                    <p:anim calcmode="lin" valueType="num">
                                      <p:cBhvr>
                                        <p:cTn id="55" dur="1000" fill="hold"/>
                                        <p:tgtEl>
                                          <p:spTgt spid="41"/>
                                        </p:tgtEl>
                                        <p:attrNameLst>
                                          <p:attrName>ppt_x</p:attrName>
                                        </p:attrNameLst>
                                      </p:cBhvr>
                                      <p:tavLst>
                                        <p:tav tm="0">
                                          <p:val>
                                            <p:strVal val="#ppt_x"/>
                                          </p:val>
                                        </p:tav>
                                        <p:tav tm="100000">
                                          <p:val>
                                            <p:strVal val="#ppt_x"/>
                                          </p:val>
                                        </p:tav>
                                      </p:tavLst>
                                    </p:anim>
                                    <p:anim calcmode="lin" valueType="num">
                                      <p:cBhvr>
                                        <p:cTn id="56" dur="1000" fill="hold"/>
                                        <p:tgtEl>
                                          <p:spTgt spid="41"/>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1000"/>
                                        <p:tgtEl>
                                          <p:spTgt spid="42"/>
                                        </p:tgtEl>
                                      </p:cBhvr>
                                    </p:animEffect>
                                    <p:anim calcmode="lin" valueType="num">
                                      <p:cBhvr>
                                        <p:cTn id="60" dur="1000" fill="hold"/>
                                        <p:tgtEl>
                                          <p:spTgt spid="42"/>
                                        </p:tgtEl>
                                        <p:attrNameLst>
                                          <p:attrName>ppt_x</p:attrName>
                                        </p:attrNameLst>
                                      </p:cBhvr>
                                      <p:tavLst>
                                        <p:tav tm="0">
                                          <p:val>
                                            <p:strVal val="#ppt_x"/>
                                          </p:val>
                                        </p:tav>
                                        <p:tav tm="100000">
                                          <p:val>
                                            <p:strVal val="#ppt_x"/>
                                          </p:val>
                                        </p:tav>
                                      </p:tavLst>
                                    </p:anim>
                                    <p:anim calcmode="lin" valueType="num">
                                      <p:cBhvr>
                                        <p:cTn id="61" dur="1000" fill="hold"/>
                                        <p:tgtEl>
                                          <p:spTgt spid="42"/>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3"/>
                                        </p:tgtEl>
                                        <p:attrNameLst>
                                          <p:attrName>style.visibility</p:attrName>
                                        </p:attrNameLst>
                                      </p:cBhvr>
                                      <p:to>
                                        <p:strVal val="visible"/>
                                      </p:to>
                                    </p:set>
                                    <p:animEffect transition="in" filter="fade">
                                      <p:cBhvr>
                                        <p:cTn id="64" dur="1000"/>
                                        <p:tgtEl>
                                          <p:spTgt spid="43"/>
                                        </p:tgtEl>
                                      </p:cBhvr>
                                    </p:animEffect>
                                    <p:anim calcmode="lin" valueType="num">
                                      <p:cBhvr>
                                        <p:cTn id="65" dur="1000" fill="hold"/>
                                        <p:tgtEl>
                                          <p:spTgt spid="43"/>
                                        </p:tgtEl>
                                        <p:attrNameLst>
                                          <p:attrName>ppt_x</p:attrName>
                                        </p:attrNameLst>
                                      </p:cBhvr>
                                      <p:tavLst>
                                        <p:tav tm="0">
                                          <p:val>
                                            <p:strVal val="#ppt_x"/>
                                          </p:val>
                                        </p:tav>
                                        <p:tav tm="100000">
                                          <p:val>
                                            <p:strVal val="#ppt_x"/>
                                          </p:val>
                                        </p:tav>
                                      </p:tavLst>
                                    </p:anim>
                                    <p:anim calcmode="lin" valueType="num">
                                      <p:cBhvr>
                                        <p:cTn id="66" dur="1000" fill="hold"/>
                                        <p:tgtEl>
                                          <p:spTgt spid="43"/>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1000"/>
                                        <p:tgtEl>
                                          <p:spTgt spid="44"/>
                                        </p:tgtEl>
                                      </p:cBhvr>
                                    </p:animEffect>
                                    <p:anim calcmode="lin" valueType="num">
                                      <p:cBhvr>
                                        <p:cTn id="70" dur="1000" fill="hold"/>
                                        <p:tgtEl>
                                          <p:spTgt spid="44"/>
                                        </p:tgtEl>
                                        <p:attrNameLst>
                                          <p:attrName>ppt_x</p:attrName>
                                        </p:attrNameLst>
                                      </p:cBhvr>
                                      <p:tavLst>
                                        <p:tav tm="0">
                                          <p:val>
                                            <p:strVal val="#ppt_x"/>
                                          </p:val>
                                        </p:tav>
                                        <p:tav tm="100000">
                                          <p:val>
                                            <p:strVal val="#ppt_x"/>
                                          </p:val>
                                        </p:tav>
                                      </p:tavLst>
                                    </p:anim>
                                    <p:anim calcmode="lin" valueType="num">
                                      <p:cBhvr>
                                        <p:cTn id="71" dur="1000" fill="hold"/>
                                        <p:tgtEl>
                                          <p:spTgt spid="44"/>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fade">
                                      <p:cBhvr>
                                        <p:cTn id="74" dur="1000"/>
                                        <p:tgtEl>
                                          <p:spTgt spid="45"/>
                                        </p:tgtEl>
                                      </p:cBhvr>
                                    </p:animEffect>
                                    <p:anim calcmode="lin" valueType="num">
                                      <p:cBhvr>
                                        <p:cTn id="75" dur="1000" fill="hold"/>
                                        <p:tgtEl>
                                          <p:spTgt spid="45"/>
                                        </p:tgtEl>
                                        <p:attrNameLst>
                                          <p:attrName>ppt_x</p:attrName>
                                        </p:attrNameLst>
                                      </p:cBhvr>
                                      <p:tavLst>
                                        <p:tav tm="0">
                                          <p:val>
                                            <p:strVal val="#ppt_x"/>
                                          </p:val>
                                        </p:tav>
                                        <p:tav tm="100000">
                                          <p:val>
                                            <p:strVal val="#ppt_x"/>
                                          </p:val>
                                        </p:tav>
                                      </p:tavLst>
                                    </p:anim>
                                    <p:anim calcmode="lin" valueType="num">
                                      <p:cBhvr>
                                        <p:cTn id="76" dur="1000" fill="hold"/>
                                        <p:tgtEl>
                                          <p:spTgt spid="45"/>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46"/>
                                        </p:tgtEl>
                                        <p:attrNameLst>
                                          <p:attrName>style.visibility</p:attrName>
                                        </p:attrNameLst>
                                      </p:cBhvr>
                                      <p:to>
                                        <p:strVal val="visible"/>
                                      </p:to>
                                    </p:set>
                                    <p:animEffect transition="in" filter="fade">
                                      <p:cBhvr>
                                        <p:cTn id="79" dur="1000"/>
                                        <p:tgtEl>
                                          <p:spTgt spid="46"/>
                                        </p:tgtEl>
                                      </p:cBhvr>
                                    </p:animEffect>
                                    <p:anim calcmode="lin" valueType="num">
                                      <p:cBhvr>
                                        <p:cTn id="80" dur="1000" fill="hold"/>
                                        <p:tgtEl>
                                          <p:spTgt spid="46"/>
                                        </p:tgtEl>
                                        <p:attrNameLst>
                                          <p:attrName>ppt_x</p:attrName>
                                        </p:attrNameLst>
                                      </p:cBhvr>
                                      <p:tavLst>
                                        <p:tav tm="0">
                                          <p:val>
                                            <p:strVal val="#ppt_x"/>
                                          </p:val>
                                        </p:tav>
                                        <p:tav tm="100000">
                                          <p:val>
                                            <p:strVal val="#ppt_x"/>
                                          </p:val>
                                        </p:tav>
                                      </p:tavLst>
                                    </p:anim>
                                    <p:anim calcmode="lin" valueType="num">
                                      <p:cBhvr>
                                        <p:cTn id="81" dur="1000" fill="hold"/>
                                        <p:tgtEl>
                                          <p:spTgt spid="46"/>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7"/>
                                        </p:tgtEl>
                                        <p:attrNameLst>
                                          <p:attrName>style.visibility</p:attrName>
                                        </p:attrNameLst>
                                      </p:cBhvr>
                                      <p:to>
                                        <p:strVal val="visible"/>
                                      </p:to>
                                    </p:set>
                                    <p:animEffect transition="in" filter="fade">
                                      <p:cBhvr>
                                        <p:cTn id="84" dur="1000"/>
                                        <p:tgtEl>
                                          <p:spTgt spid="47"/>
                                        </p:tgtEl>
                                      </p:cBhvr>
                                    </p:animEffect>
                                    <p:anim calcmode="lin" valueType="num">
                                      <p:cBhvr>
                                        <p:cTn id="85" dur="1000" fill="hold"/>
                                        <p:tgtEl>
                                          <p:spTgt spid="47"/>
                                        </p:tgtEl>
                                        <p:attrNameLst>
                                          <p:attrName>ppt_x</p:attrName>
                                        </p:attrNameLst>
                                      </p:cBhvr>
                                      <p:tavLst>
                                        <p:tav tm="0">
                                          <p:val>
                                            <p:strVal val="#ppt_x"/>
                                          </p:val>
                                        </p:tav>
                                        <p:tav tm="100000">
                                          <p:val>
                                            <p:strVal val="#ppt_x"/>
                                          </p:val>
                                        </p:tav>
                                      </p:tavLst>
                                    </p:anim>
                                    <p:anim calcmode="lin" valueType="num">
                                      <p:cBhvr>
                                        <p:cTn id="86" dur="1000" fill="hold"/>
                                        <p:tgtEl>
                                          <p:spTgt spid="47"/>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1000"/>
                                        <p:tgtEl>
                                          <p:spTgt spid="48"/>
                                        </p:tgtEl>
                                      </p:cBhvr>
                                    </p:animEffect>
                                    <p:anim calcmode="lin" valueType="num">
                                      <p:cBhvr>
                                        <p:cTn id="90" dur="1000" fill="hold"/>
                                        <p:tgtEl>
                                          <p:spTgt spid="48"/>
                                        </p:tgtEl>
                                        <p:attrNameLst>
                                          <p:attrName>ppt_x</p:attrName>
                                        </p:attrNameLst>
                                      </p:cBhvr>
                                      <p:tavLst>
                                        <p:tav tm="0">
                                          <p:val>
                                            <p:strVal val="#ppt_x"/>
                                          </p:val>
                                        </p:tav>
                                        <p:tav tm="100000">
                                          <p:val>
                                            <p:strVal val="#ppt_x"/>
                                          </p:val>
                                        </p:tav>
                                      </p:tavLst>
                                    </p:anim>
                                    <p:anim calcmode="lin" valueType="num">
                                      <p:cBhvr>
                                        <p:cTn id="91" dur="1000" fill="hold"/>
                                        <p:tgtEl>
                                          <p:spTgt spid="48"/>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49"/>
                                        </p:tgtEl>
                                        <p:attrNameLst>
                                          <p:attrName>style.visibility</p:attrName>
                                        </p:attrNameLst>
                                      </p:cBhvr>
                                      <p:to>
                                        <p:strVal val="visible"/>
                                      </p:to>
                                    </p:set>
                                    <p:animEffect transition="in" filter="fade">
                                      <p:cBhvr>
                                        <p:cTn id="94" dur="1000"/>
                                        <p:tgtEl>
                                          <p:spTgt spid="49"/>
                                        </p:tgtEl>
                                      </p:cBhvr>
                                    </p:animEffect>
                                    <p:anim calcmode="lin" valueType="num">
                                      <p:cBhvr>
                                        <p:cTn id="95" dur="1000" fill="hold"/>
                                        <p:tgtEl>
                                          <p:spTgt spid="49"/>
                                        </p:tgtEl>
                                        <p:attrNameLst>
                                          <p:attrName>ppt_x</p:attrName>
                                        </p:attrNameLst>
                                      </p:cBhvr>
                                      <p:tavLst>
                                        <p:tav tm="0">
                                          <p:val>
                                            <p:strVal val="#ppt_x"/>
                                          </p:val>
                                        </p:tav>
                                        <p:tav tm="100000">
                                          <p:val>
                                            <p:strVal val="#ppt_x"/>
                                          </p:val>
                                        </p:tav>
                                      </p:tavLst>
                                    </p:anim>
                                    <p:anim calcmode="lin" valueType="num">
                                      <p:cBhvr>
                                        <p:cTn id="96" dur="1000" fill="hold"/>
                                        <p:tgtEl>
                                          <p:spTgt spid="49"/>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animEffect transition="in" filter="fade">
                                      <p:cBhvr>
                                        <p:cTn id="99" dur="1000"/>
                                        <p:tgtEl>
                                          <p:spTgt spid="50"/>
                                        </p:tgtEl>
                                      </p:cBhvr>
                                    </p:animEffect>
                                    <p:anim calcmode="lin" valueType="num">
                                      <p:cBhvr>
                                        <p:cTn id="100" dur="1000" fill="hold"/>
                                        <p:tgtEl>
                                          <p:spTgt spid="50"/>
                                        </p:tgtEl>
                                        <p:attrNameLst>
                                          <p:attrName>ppt_x</p:attrName>
                                        </p:attrNameLst>
                                      </p:cBhvr>
                                      <p:tavLst>
                                        <p:tav tm="0">
                                          <p:val>
                                            <p:strVal val="#ppt_x"/>
                                          </p:val>
                                        </p:tav>
                                        <p:tav tm="100000">
                                          <p:val>
                                            <p:strVal val="#ppt_x"/>
                                          </p:val>
                                        </p:tav>
                                      </p:tavLst>
                                    </p:anim>
                                    <p:anim calcmode="lin" valueType="num">
                                      <p:cBhvr>
                                        <p:cTn id="101" dur="1000" fill="hold"/>
                                        <p:tgtEl>
                                          <p:spTgt spid="50"/>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51"/>
                                        </p:tgtEl>
                                        <p:attrNameLst>
                                          <p:attrName>style.visibility</p:attrName>
                                        </p:attrNameLst>
                                      </p:cBhvr>
                                      <p:to>
                                        <p:strVal val="visible"/>
                                      </p:to>
                                    </p:set>
                                    <p:animEffect transition="in" filter="fade">
                                      <p:cBhvr>
                                        <p:cTn id="104" dur="1000"/>
                                        <p:tgtEl>
                                          <p:spTgt spid="51"/>
                                        </p:tgtEl>
                                      </p:cBhvr>
                                    </p:animEffect>
                                    <p:anim calcmode="lin" valueType="num">
                                      <p:cBhvr>
                                        <p:cTn id="105" dur="1000" fill="hold"/>
                                        <p:tgtEl>
                                          <p:spTgt spid="51"/>
                                        </p:tgtEl>
                                        <p:attrNameLst>
                                          <p:attrName>ppt_x</p:attrName>
                                        </p:attrNameLst>
                                      </p:cBhvr>
                                      <p:tavLst>
                                        <p:tav tm="0">
                                          <p:val>
                                            <p:strVal val="#ppt_x"/>
                                          </p:val>
                                        </p:tav>
                                        <p:tav tm="100000">
                                          <p:val>
                                            <p:strVal val="#ppt_x"/>
                                          </p:val>
                                        </p:tav>
                                      </p:tavLst>
                                    </p:anim>
                                    <p:anim calcmode="lin" valueType="num">
                                      <p:cBhvr>
                                        <p:cTn id="106" dur="1000" fill="hold"/>
                                        <p:tgtEl>
                                          <p:spTgt spid="51"/>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52"/>
                                        </p:tgtEl>
                                        <p:attrNameLst>
                                          <p:attrName>style.visibility</p:attrName>
                                        </p:attrNameLst>
                                      </p:cBhvr>
                                      <p:to>
                                        <p:strVal val="visible"/>
                                      </p:to>
                                    </p:set>
                                    <p:animEffect transition="in" filter="fade">
                                      <p:cBhvr>
                                        <p:cTn id="109" dur="1000"/>
                                        <p:tgtEl>
                                          <p:spTgt spid="52"/>
                                        </p:tgtEl>
                                      </p:cBhvr>
                                    </p:animEffect>
                                    <p:anim calcmode="lin" valueType="num">
                                      <p:cBhvr>
                                        <p:cTn id="110" dur="1000" fill="hold"/>
                                        <p:tgtEl>
                                          <p:spTgt spid="52"/>
                                        </p:tgtEl>
                                        <p:attrNameLst>
                                          <p:attrName>ppt_x</p:attrName>
                                        </p:attrNameLst>
                                      </p:cBhvr>
                                      <p:tavLst>
                                        <p:tav tm="0">
                                          <p:val>
                                            <p:strVal val="#ppt_x"/>
                                          </p:val>
                                        </p:tav>
                                        <p:tav tm="100000">
                                          <p:val>
                                            <p:strVal val="#ppt_x"/>
                                          </p:val>
                                        </p:tav>
                                      </p:tavLst>
                                    </p:anim>
                                    <p:anim calcmode="lin" valueType="num">
                                      <p:cBhvr>
                                        <p:cTn id="111" dur="1000" fill="hold"/>
                                        <p:tgtEl>
                                          <p:spTgt spid="52"/>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53"/>
                                        </p:tgtEl>
                                        <p:attrNameLst>
                                          <p:attrName>style.visibility</p:attrName>
                                        </p:attrNameLst>
                                      </p:cBhvr>
                                      <p:to>
                                        <p:strVal val="visible"/>
                                      </p:to>
                                    </p:set>
                                    <p:animEffect transition="in" filter="fade">
                                      <p:cBhvr>
                                        <p:cTn id="114" dur="1000"/>
                                        <p:tgtEl>
                                          <p:spTgt spid="53"/>
                                        </p:tgtEl>
                                      </p:cBhvr>
                                    </p:animEffect>
                                    <p:anim calcmode="lin" valueType="num">
                                      <p:cBhvr>
                                        <p:cTn id="115" dur="1000" fill="hold"/>
                                        <p:tgtEl>
                                          <p:spTgt spid="53"/>
                                        </p:tgtEl>
                                        <p:attrNameLst>
                                          <p:attrName>ppt_x</p:attrName>
                                        </p:attrNameLst>
                                      </p:cBhvr>
                                      <p:tavLst>
                                        <p:tav tm="0">
                                          <p:val>
                                            <p:strVal val="#ppt_x"/>
                                          </p:val>
                                        </p:tav>
                                        <p:tav tm="100000">
                                          <p:val>
                                            <p:strVal val="#ppt_x"/>
                                          </p:val>
                                        </p:tav>
                                      </p:tavLst>
                                    </p:anim>
                                    <p:anim calcmode="lin" valueType="num">
                                      <p:cBhvr>
                                        <p:cTn id="116" dur="1000" fill="hold"/>
                                        <p:tgtEl>
                                          <p:spTgt spid="53"/>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54"/>
                                        </p:tgtEl>
                                        <p:attrNameLst>
                                          <p:attrName>style.visibility</p:attrName>
                                        </p:attrNameLst>
                                      </p:cBhvr>
                                      <p:to>
                                        <p:strVal val="visible"/>
                                      </p:to>
                                    </p:set>
                                    <p:animEffect transition="in" filter="fade">
                                      <p:cBhvr>
                                        <p:cTn id="119" dur="1000"/>
                                        <p:tgtEl>
                                          <p:spTgt spid="54"/>
                                        </p:tgtEl>
                                      </p:cBhvr>
                                    </p:animEffect>
                                    <p:anim calcmode="lin" valueType="num">
                                      <p:cBhvr>
                                        <p:cTn id="120" dur="1000" fill="hold"/>
                                        <p:tgtEl>
                                          <p:spTgt spid="54"/>
                                        </p:tgtEl>
                                        <p:attrNameLst>
                                          <p:attrName>ppt_x</p:attrName>
                                        </p:attrNameLst>
                                      </p:cBhvr>
                                      <p:tavLst>
                                        <p:tav tm="0">
                                          <p:val>
                                            <p:strVal val="#ppt_x"/>
                                          </p:val>
                                        </p:tav>
                                        <p:tav tm="100000">
                                          <p:val>
                                            <p:strVal val="#ppt_x"/>
                                          </p:val>
                                        </p:tav>
                                      </p:tavLst>
                                    </p:anim>
                                    <p:anim calcmode="lin" valueType="num">
                                      <p:cBhvr>
                                        <p:cTn id="121" dur="1000" fill="hold"/>
                                        <p:tgtEl>
                                          <p:spTgt spid="54"/>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55"/>
                                        </p:tgtEl>
                                        <p:attrNameLst>
                                          <p:attrName>style.visibility</p:attrName>
                                        </p:attrNameLst>
                                      </p:cBhvr>
                                      <p:to>
                                        <p:strVal val="visible"/>
                                      </p:to>
                                    </p:set>
                                    <p:animEffect transition="in" filter="fade">
                                      <p:cBhvr>
                                        <p:cTn id="124" dur="1000"/>
                                        <p:tgtEl>
                                          <p:spTgt spid="55"/>
                                        </p:tgtEl>
                                      </p:cBhvr>
                                    </p:animEffect>
                                    <p:anim calcmode="lin" valueType="num">
                                      <p:cBhvr>
                                        <p:cTn id="125" dur="1000" fill="hold"/>
                                        <p:tgtEl>
                                          <p:spTgt spid="55"/>
                                        </p:tgtEl>
                                        <p:attrNameLst>
                                          <p:attrName>ppt_x</p:attrName>
                                        </p:attrNameLst>
                                      </p:cBhvr>
                                      <p:tavLst>
                                        <p:tav tm="0">
                                          <p:val>
                                            <p:strVal val="#ppt_x"/>
                                          </p:val>
                                        </p:tav>
                                        <p:tav tm="100000">
                                          <p:val>
                                            <p:strVal val="#ppt_x"/>
                                          </p:val>
                                        </p:tav>
                                      </p:tavLst>
                                    </p:anim>
                                    <p:anim calcmode="lin" valueType="num">
                                      <p:cBhvr>
                                        <p:cTn id="126" dur="1000" fill="hold"/>
                                        <p:tgtEl>
                                          <p:spTgt spid="55"/>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56"/>
                                        </p:tgtEl>
                                        <p:attrNameLst>
                                          <p:attrName>style.visibility</p:attrName>
                                        </p:attrNameLst>
                                      </p:cBhvr>
                                      <p:to>
                                        <p:strVal val="visible"/>
                                      </p:to>
                                    </p:set>
                                    <p:animEffect transition="in" filter="fade">
                                      <p:cBhvr>
                                        <p:cTn id="129" dur="1000"/>
                                        <p:tgtEl>
                                          <p:spTgt spid="56"/>
                                        </p:tgtEl>
                                      </p:cBhvr>
                                    </p:animEffect>
                                    <p:anim calcmode="lin" valueType="num">
                                      <p:cBhvr>
                                        <p:cTn id="130" dur="1000" fill="hold"/>
                                        <p:tgtEl>
                                          <p:spTgt spid="56"/>
                                        </p:tgtEl>
                                        <p:attrNameLst>
                                          <p:attrName>ppt_x</p:attrName>
                                        </p:attrNameLst>
                                      </p:cBhvr>
                                      <p:tavLst>
                                        <p:tav tm="0">
                                          <p:val>
                                            <p:strVal val="#ppt_x"/>
                                          </p:val>
                                        </p:tav>
                                        <p:tav tm="100000">
                                          <p:val>
                                            <p:strVal val="#ppt_x"/>
                                          </p:val>
                                        </p:tav>
                                      </p:tavLst>
                                    </p:anim>
                                    <p:anim calcmode="lin" valueType="num">
                                      <p:cBhvr>
                                        <p:cTn id="131"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39" grpId="0" animBg="1"/>
      <p:bldP spid="41" grpId="0"/>
      <p:bldP spid="42" grpId="0" animBg="1"/>
      <p:bldP spid="44" grpId="0"/>
      <p:bldP spid="45" grpId="0" animBg="1"/>
      <p:bldP spid="47" grpId="0"/>
      <p:bldP spid="48" grpId="0" animBg="1"/>
      <p:bldP spid="50" grpId="0"/>
      <p:bldP spid="51" grpId="0" animBg="1"/>
      <p:bldP spid="53" grpId="0"/>
      <p:bldP spid="54" grpId="0" animBg="1"/>
      <p:bldP spid="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6A7430-7536-4A57-BD2D-B6C61ACD922B}"/>
              </a:ext>
            </a:extLst>
          </p:cNvPr>
          <p:cNvSpPr>
            <a:spLocks noGrp="1"/>
          </p:cNvSpPr>
          <p:nvPr>
            <p:ph type="title"/>
          </p:nvPr>
        </p:nvSpPr>
        <p:spPr>
          <a:xfrm>
            <a:off x="838200" y="365125"/>
            <a:ext cx="10515600" cy="1325563"/>
          </a:xfrm>
        </p:spPr>
        <p:txBody>
          <a:bodyPr/>
          <a:lstStyle/>
          <a:p>
            <a:r>
              <a:rPr lang="it-IT" dirty="0"/>
              <a:t>.NET Standard</a:t>
            </a:r>
            <a:endParaRPr lang="en-US" dirty="0"/>
          </a:p>
        </p:txBody>
      </p:sp>
      <p:sp>
        <p:nvSpPr>
          <p:cNvPr id="5" name="Rectangle 4">
            <a:extLst>
              <a:ext uri="{FF2B5EF4-FFF2-40B4-BE49-F238E27FC236}">
                <a16:creationId xmlns:a16="http://schemas.microsoft.com/office/drawing/2014/main" id="{567BF4F9-6753-46B3-A186-18A5F12CD3DD}"/>
              </a:ext>
            </a:extLst>
          </p:cNvPr>
          <p:cNvSpPr/>
          <p:nvPr/>
        </p:nvSpPr>
        <p:spPr>
          <a:xfrm>
            <a:off x="1076499" y="1540000"/>
            <a:ext cx="3013363" cy="474650"/>
          </a:xfrm>
          <a:prstGeom prst="rect">
            <a:avLst/>
          </a:prstGeom>
          <a:solidFill>
            <a:srgbClr val="00B0F0"/>
          </a:solidFill>
          <a:ln w="28575">
            <a:noFill/>
          </a:ln>
        </p:spPr>
        <p:style>
          <a:lnRef idx="0">
            <a:scrgbClr r="0" g="0" b="0"/>
          </a:lnRef>
          <a:fillRef idx="0">
            <a:scrgbClr r="0" g="0" b="0"/>
          </a:fillRef>
          <a:effectRef idx="0">
            <a:scrgbClr r="0" g="0" b="0"/>
          </a:effectRef>
          <a:fontRef idx="minor">
            <a:schemeClr val="lt1"/>
          </a:fontRef>
        </p:style>
        <p:txBody>
          <a:bodyPr rtlCol="0" anchor="ctr"/>
          <a:lstStyle/>
          <a:p>
            <a:r>
              <a:rPr lang="it-IT" sz="2400" b="1" dirty="0">
                <a:solidFill>
                  <a:schemeClr val="tx1"/>
                </a:solidFill>
              </a:rPr>
              <a:t>.NET Standard 1.0</a:t>
            </a:r>
          </a:p>
        </p:txBody>
      </p:sp>
      <p:sp>
        <p:nvSpPr>
          <p:cNvPr id="38" name="Rectangle 37">
            <a:extLst>
              <a:ext uri="{FF2B5EF4-FFF2-40B4-BE49-F238E27FC236}">
                <a16:creationId xmlns:a16="http://schemas.microsoft.com/office/drawing/2014/main" id="{6999AF38-4E66-4B0E-9BB5-B7FA7F67B822}"/>
              </a:ext>
            </a:extLst>
          </p:cNvPr>
          <p:cNvSpPr/>
          <p:nvPr/>
        </p:nvSpPr>
        <p:spPr>
          <a:xfrm>
            <a:off x="1076498" y="2157913"/>
            <a:ext cx="3717175" cy="474650"/>
          </a:xfrm>
          <a:prstGeom prst="rect">
            <a:avLst/>
          </a:prstGeom>
          <a:solidFill>
            <a:srgbClr val="00B0F0"/>
          </a:solidFill>
          <a:ln w="28575">
            <a:noFill/>
          </a:ln>
        </p:spPr>
        <p:style>
          <a:lnRef idx="0">
            <a:scrgbClr r="0" g="0" b="0"/>
          </a:lnRef>
          <a:fillRef idx="0">
            <a:scrgbClr r="0" g="0" b="0"/>
          </a:fillRef>
          <a:effectRef idx="0">
            <a:scrgbClr r="0" g="0" b="0"/>
          </a:effectRef>
          <a:fontRef idx="minor">
            <a:schemeClr val="lt1"/>
          </a:fontRef>
        </p:style>
        <p:txBody>
          <a:bodyPr rtlCol="0" anchor="ctr"/>
          <a:lstStyle/>
          <a:p>
            <a:r>
              <a:rPr lang="it-IT" sz="2400" b="1" dirty="0">
                <a:solidFill>
                  <a:schemeClr val="tx1"/>
                </a:solidFill>
              </a:rPr>
              <a:t>.NET Standard 1.1</a:t>
            </a:r>
          </a:p>
        </p:txBody>
      </p:sp>
      <p:sp>
        <p:nvSpPr>
          <p:cNvPr id="57" name="Rectangle 56">
            <a:extLst>
              <a:ext uri="{FF2B5EF4-FFF2-40B4-BE49-F238E27FC236}">
                <a16:creationId xmlns:a16="http://schemas.microsoft.com/office/drawing/2014/main" id="{9500A814-2316-4ED3-863B-1DEAC879F616}"/>
              </a:ext>
            </a:extLst>
          </p:cNvPr>
          <p:cNvSpPr/>
          <p:nvPr/>
        </p:nvSpPr>
        <p:spPr>
          <a:xfrm>
            <a:off x="1076498" y="2786520"/>
            <a:ext cx="4099560" cy="474650"/>
          </a:xfrm>
          <a:prstGeom prst="rect">
            <a:avLst/>
          </a:prstGeom>
          <a:solidFill>
            <a:srgbClr val="00B0F0"/>
          </a:solidFill>
          <a:ln w="28575">
            <a:noFill/>
          </a:ln>
        </p:spPr>
        <p:style>
          <a:lnRef idx="0">
            <a:scrgbClr r="0" g="0" b="0"/>
          </a:lnRef>
          <a:fillRef idx="0">
            <a:scrgbClr r="0" g="0" b="0"/>
          </a:fillRef>
          <a:effectRef idx="0">
            <a:scrgbClr r="0" g="0" b="0"/>
          </a:effectRef>
          <a:fontRef idx="minor">
            <a:schemeClr val="lt1"/>
          </a:fontRef>
        </p:style>
        <p:txBody>
          <a:bodyPr rtlCol="0" anchor="ctr"/>
          <a:lstStyle/>
          <a:p>
            <a:r>
              <a:rPr lang="it-IT" sz="2400" b="1" dirty="0">
                <a:solidFill>
                  <a:schemeClr val="tx1"/>
                </a:solidFill>
              </a:rPr>
              <a:t>.NET Standard 1.2</a:t>
            </a:r>
          </a:p>
        </p:txBody>
      </p:sp>
      <p:sp>
        <p:nvSpPr>
          <p:cNvPr id="58" name="Rectangle 57">
            <a:extLst>
              <a:ext uri="{FF2B5EF4-FFF2-40B4-BE49-F238E27FC236}">
                <a16:creationId xmlns:a16="http://schemas.microsoft.com/office/drawing/2014/main" id="{12FBD845-F4D1-4463-ADFC-510CC46E8C7A}"/>
              </a:ext>
            </a:extLst>
          </p:cNvPr>
          <p:cNvSpPr/>
          <p:nvPr/>
        </p:nvSpPr>
        <p:spPr>
          <a:xfrm>
            <a:off x="1076498" y="3415127"/>
            <a:ext cx="4764578" cy="474650"/>
          </a:xfrm>
          <a:prstGeom prst="rect">
            <a:avLst/>
          </a:prstGeom>
          <a:solidFill>
            <a:srgbClr val="00B0F0"/>
          </a:solidFill>
          <a:ln w="28575">
            <a:noFill/>
          </a:ln>
        </p:spPr>
        <p:style>
          <a:lnRef idx="0">
            <a:scrgbClr r="0" g="0" b="0"/>
          </a:lnRef>
          <a:fillRef idx="0">
            <a:scrgbClr r="0" g="0" b="0"/>
          </a:fillRef>
          <a:effectRef idx="0">
            <a:scrgbClr r="0" g="0" b="0"/>
          </a:effectRef>
          <a:fontRef idx="minor">
            <a:schemeClr val="lt1"/>
          </a:fontRef>
        </p:style>
        <p:txBody>
          <a:bodyPr rtlCol="0" anchor="ctr"/>
          <a:lstStyle/>
          <a:p>
            <a:r>
              <a:rPr lang="it-IT" sz="2400" b="1" dirty="0">
                <a:solidFill>
                  <a:schemeClr val="tx1"/>
                </a:solidFill>
              </a:rPr>
              <a:t>.NET Standard 1.3</a:t>
            </a:r>
          </a:p>
        </p:txBody>
      </p:sp>
      <p:sp>
        <p:nvSpPr>
          <p:cNvPr id="59" name="Rectangle 58">
            <a:extLst>
              <a:ext uri="{FF2B5EF4-FFF2-40B4-BE49-F238E27FC236}">
                <a16:creationId xmlns:a16="http://schemas.microsoft.com/office/drawing/2014/main" id="{89B4E4AC-6BE0-4F21-BD18-C60591F98892}"/>
              </a:ext>
            </a:extLst>
          </p:cNvPr>
          <p:cNvSpPr/>
          <p:nvPr/>
        </p:nvSpPr>
        <p:spPr>
          <a:xfrm>
            <a:off x="1076497" y="4043734"/>
            <a:ext cx="5396345" cy="474650"/>
          </a:xfrm>
          <a:prstGeom prst="rect">
            <a:avLst/>
          </a:prstGeom>
          <a:solidFill>
            <a:srgbClr val="00B0F0"/>
          </a:solidFill>
          <a:ln w="28575">
            <a:noFill/>
          </a:ln>
        </p:spPr>
        <p:style>
          <a:lnRef idx="0">
            <a:scrgbClr r="0" g="0" b="0"/>
          </a:lnRef>
          <a:fillRef idx="0">
            <a:scrgbClr r="0" g="0" b="0"/>
          </a:fillRef>
          <a:effectRef idx="0">
            <a:scrgbClr r="0" g="0" b="0"/>
          </a:effectRef>
          <a:fontRef idx="minor">
            <a:schemeClr val="lt1"/>
          </a:fontRef>
        </p:style>
        <p:txBody>
          <a:bodyPr rtlCol="0" anchor="ctr"/>
          <a:lstStyle/>
          <a:p>
            <a:r>
              <a:rPr lang="it-IT" sz="2400" b="1" dirty="0">
                <a:solidFill>
                  <a:schemeClr val="tx1"/>
                </a:solidFill>
              </a:rPr>
              <a:t>.NET Standard 1.4</a:t>
            </a:r>
          </a:p>
        </p:txBody>
      </p:sp>
      <p:sp>
        <p:nvSpPr>
          <p:cNvPr id="60" name="Rectangle 59">
            <a:extLst>
              <a:ext uri="{FF2B5EF4-FFF2-40B4-BE49-F238E27FC236}">
                <a16:creationId xmlns:a16="http://schemas.microsoft.com/office/drawing/2014/main" id="{C109232E-4B41-4114-B654-32A8329211AE}"/>
              </a:ext>
            </a:extLst>
          </p:cNvPr>
          <p:cNvSpPr/>
          <p:nvPr/>
        </p:nvSpPr>
        <p:spPr>
          <a:xfrm>
            <a:off x="1076497" y="4672341"/>
            <a:ext cx="6127865" cy="474650"/>
          </a:xfrm>
          <a:prstGeom prst="rect">
            <a:avLst/>
          </a:prstGeom>
          <a:solidFill>
            <a:srgbClr val="00B0F0"/>
          </a:solidFill>
          <a:ln w="28575">
            <a:noFill/>
          </a:ln>
        </p:spPr>
        <p:style>
          <a:lnRef idx="0">
            <a:scrgbClr r="0" g="0" b="0"/>
          </a:lnRef>
          <a:fillRef idx="0">
            <a:scrgbClr r="0" g="0" b="0"/>
          </a:fillRef>
          <a:effectRef idx="0">
            <a:scrgbClr r="0" g="0" b="0"/>
          </a:effectRef>
          <a:fontRef idx="minor">
            <a:schemeClr val="lt1"/>
          </a:fontRef>
        </p:style>
        <p:txBody>
          <a:bodyPr rtlCol="0" anchor="ctr"/>
          <a:lstStyle/>
          <a:p>
            <a:r>
              <a:rPr lang="it-IT" sz="2400" b="1" dirty="0">
                <a:solidFill>
                  <a:schemeClr val="tx1"/>
                </a:solidFill>
              </a:rPr>
              <a:t>.NET Standard 1.5</a:t>
            </a:r>
          </a:p>
        </p:txBody>
      </p:sp>
      <p:sp>
        <p:nvSpPr>
          <p:cNvPr id="61" name="Rectangle 60">
            <a:extLst>
              <a:ext uri="{FF2B5EF4-FFF2-40B4-BE49-F238E27FC236}">
                <a16:creationId xmlns:a16="http://schemas.microsoft.com/office/drawing/2014/main" id="{5D601EA5-465B-4AF0-B641-07732E73BE2B}"/>
              </a:ext>
            </a:extLst>
          </p:cNvPr>
          <p:cNvSpPr/>
          <p:nvPr/>
        </p:nvSpPr>
        <p:spPr>
          <a:xfrm>
            <a:off x="1076497" y="5300948"/>
            <a:ext cx="6765175" cy="474650"/>
          </a:xfrm>
          <a:prstGeom prst="rect">
            <a:avLst/>
          </a:prstGeom>
          <a:solidFill>
            <a:srgbClr val="00B0F0"/>
          </a:solidFill>
          <a:ln w="28575">
            <a:noFill/>
          </a:ln>
        </p:spPr>
        <p:style>
          <a:lnRef idx="0">
            <a:scrgbClr r="0" g="0" b="0"/>
          </a:lnRef>
          <a:fillRef idx="0">
            <a:scrgbClr r="0" g="0" b="0"/>
          </a:fillRef>
          <a:effectRef idx="0">
            <a:scrgbClr r="0" g="0" b="0"/>
          </a:effectRef>
          <a:fontRef idx="minor">
            <a:schemeClr val="lt1"/>
          </a:fontRef>
        </p:style>
        <p:txBody>
          <a:bodyPr rtlCol="0" anchor="ctr"/>
          <a:lstStyle/>
          <a:p>
            <a:r>
              <a:rPr lang="it-IT" sz="2400" b="1" dirty="0">
                <a:solidFill>
                  <a:schemeClr val="tx1"/>
                </a:solidFill>
              </a:rPr>
              <a:t>.NET Standard 1.6</a:t>
            </a:r>
          </a:p>
        </p:txBody>
      </p:sp>
      <p:sp>
        <p:nvSpPr>
          <p:cNvPr id="62" name="Rectangle 61">
            <a:extLst>
              <a:ext uri="{FF2B5EF4-FFF2-40B4-BE49-F238E27FC236}">
                <a16:creationId xmlns:a16="http://schemas.microsoft.com/office/drawing/2014/main" id="{A870F1A6-B0E9-40CF-931D-930058F682A9}"/>
              </a:ext>
            </a:extLst>
          </p:cNvPr>
          <p:cNvSpPr/>
          <p:nvPr/>
        </p:nvSpPr>
        <p:spPr>
          <a:xfrm>
            <a:off x="1076497" y="5929555"/>
            <a:ext cx="9912927" cy="474650"/>
          </a:xfrm>
          <a:prstGeom prst="rect">
            <a:avLst/>
          </a:prstGeom>
          <a:solidFill>
            <a:srgbClr val="C00000"/>
          </a:solidFill>
          <a:ln w="28575">
            <a:noFill/>
          </a:ln>
        </p:spPr>
        <p:style>
          <a:lnRef idx="0">
            <a:scrgbClr r="0" g="0" b="0"/>
          </a:lnRef>
          <a:fillRef idx="0">
            <a:scrgbClr r="0" g="0" b="0"/>
          </a:fillRef>
          <a:effectRef idx="0">
            <a:scrgbClr r="0" g="0" b="0"/>
          </a:effectRef>
          <a:fontRef idx="minor">
            <a:schemeClr val="lt1"/>
          </a:fontRef>
        </p:style>
        <p:txBody>
          <a:bodyPr rtlCol="0" anchor="ctr"/>
          <a:lstStyle/>
          <a:p>
            <a:r>
              <a:rPr lang="it-IT" sz="2400" b="1" dirty="0">
                <a:solidFill>
                  <a:schemeClr val="tx1"/>
                </a:solidFill>
              </a:rPr>
              <a:t>.NET Standard 2.0</a:t>
            </a:r>
          </a:p>
        </p:txBody>
      </p:sp>
    </p:spTree>
    <p:extLst>
      <p:ext uri="{BB962C8B-B14F-4D97-AF65-F5344CB8AC3E}">
        <p14:creationId xmlns:p14="http://schemas.microsoft.com/office/powerpoint/2010/main" val="169298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left)">
                                      <p:cBhvr>
                                        <p:cTn id="10" dur="500"/>
                                        <p:tgtEl>
                                          <p:spTgt spid="3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left)">
                                      <p:cBhvr>
                                        <p:cTn id="13" dur="500"/>
                                        <p:tgtEl>
                                          <p:spTgt spid="5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wipe(left)">
                                      <p:cBhvr>
                                        <p:cTn id="16" dur="500"/>
                                        <p:tgtEl>
                                          <p:spTgt spid="5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wipe(left)">
                                      <p:cBhvr>
                                        <p:cTn id="19" dur="500"/>
                                        <p:tgtEl>
                                          <p:spTgt spid="5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left)">
                                      <p:cBhvr>
                                        <p:cTn id="22" dur="500"/>
                                        <p:tgtEl>
                                          <p:spTgt spid="6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wipe(left)">
                                      <p:cBhvr>
                                        <p:cTn id="25" dur="500"/>
                                        <p:tgtEl>
                                          <p:spTgt spid="6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wipe(left)">
                                      <p:cBhvr>
                                        <p:cTn id="28"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8" grpId="0" animBg="1"/>
      <p:bldP spid="57" grpId="0" animBg="1"/>
      <p:bldP spid="58" grpId="0" animBg="1"/>
      <p:bldP spid="59" grpId="0" animBg="1"/>
      <p:bldP spid="60" grpId="0" animBg="1"/>
      <p:bldP spid="61" grpId="0" animBg="1"/>
      <p:bldP spid="6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8B7B-CAC4-4423-AC3F-E9E5BB325860}"/>
              </a:ext>
            </a:extLst>
          </p:cNvPr>
          <p:cNvSpPr>
            <a:spLocks noGrp="1"/>
          </p:cNvSpPr>
          <p:nvPr>
            <p:ph type="ctrTitle"/>
          </p:nvPr>
        </p:nvSpPr>
        <p:spPr>
          <a:xfrm>
            <a:off x="1524000" y="2975768"/>
            <a:ext cx="9144000" cy="906463"/>
          </a:xfrm>
        </p:spPr>
        <p:txBody>
          <a:bodyPr>
            <a:normAutofit fontScale="90000"/>
          </a:bodyPr>
          <a:lstStyle/>
          <a:p>
            <a:r>
              <a:rPr lang="it-IT" dirty="0"/>
              <a:t>Xamarin and .NET Standard</a:t>
            </a:r>
            <a:endParaRPr lang="en-US" dirty="0"/>
          </a:p>
        </p:txBody>
      </p:sp>
    </p:spTree>
    <p:extLst>
      <p:ext uri="{BB962C8B-B14F-4D97-AF65-F5344CB8AC3E}">
        <p14:creationId xmlns:p14="http://schemas.microsoft.com/office/powerpoint/2010/main" val="4551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CE3D4-E97A-4036-B63B-060215434FFD}"/>
              </a:ext>
            </a:extLst>
          </p:cNvPr>
          <p:cNvSpPr>
            <a:spLocks noGrp="1"/>
          </p:cNvSpPr>
          <p:nvPr>
            <p:ph type="title"/>
          </p:nvPr>
        </p:nvSpPr>
        <p:spPr/>
        <p:txBody>
          <a:bodyPr/>
          <a:lstStyle/>
          <a:p>
            <a:r>
              <a:rPr lang="it-IT" dirty="0"/>
              <a:t>.NET Standard</a:t>
            </a:r>
            <a:endParaRPr lang="en-US" dirty="0"/>
          </a:p>
        </p:txBody>
      </p:sp>
      <p:sp>
        <p:nvSpPr>
          <p:cNvPr id="3" name="Rectangle 2">
            <a:extLst>
              <a:ext uri="{FF2B5EF4-FFF2-40B4-BE49-F238E27FC236}">
                <a16:creationId xmlns:a16="http://schemas.microsoft.com/office/drawing/2014/main" id="{27C481C1-F9F1-4C63-8D3E-30E3CB0FE5B8}"/>
              </a:ext>
            </a:extLst>
          </p:cNvPr>
          <p:cNvSpPr/>
          <p:nvPr/>
        </p:nvSpPr>
        <p:spPr>
          <a:xfrm>
            <a:off x="4705004" y="6027896"/>
            <a:ext cx="7182195" cy="369332"/>
          </a:xfrm>
          <a:prstGeom prst="rect">
            <a:avLst/>
          </a:prstGeom>
        </p:spPr>
        <p:txBody>
          <a:bodyPr wrap="square">
            <a:spAutoFit/>
          </a:bodyPr>
          <a:lstStyle/>
          <a:p>
            <a:r>
              <a:rPr lang="en-US" dirty="0"/>
              <a:t>Interactive table: </a:t>
            </a:r>
            <a:r>
              <a:rPr lang="en-US" dirty="0">
                <a:hlinkClick r:id="rId2"/>
              </a:rPr>
              <a:t>http://immo.landwerth.net/netstandard-versions/#</a:t>
            </a:r>
            <a:r>
              <a:rPr lang="en-US" dirty="0"/>
              <a:t> </a:t>
            </a:r>
          </a:p>
        </p:txBody>
      </p:sp>
      <p:graphicFrame>
        <p:nvGraphicFramePr>
          <p:cNvPr id="5" name="Table 4">
            <a:extLst>
              <a:ext uri="{FF2B5EF4-FFF2-40B4-BE49-F238E27FC236}">
                <a16:creationId xmlns:a16="http://schemas.microsoft.com/office/drawing/2014/main" id="{D7B3FD74-A1BB-40DB-A0C1-0D0930F0C740}"/>
              </a:ext>
            </a:extLst>
          </p:cNvPr>
          <p:cNvGraphicFramePr>
            <a:graphicFrameLocks noGrp="1"/>
          </p:cNvGraphicFramePr>
          <p:nvPr>
            <p:extLst>
              <p:ext uri="{D42A27DB-BD31-4B8C-83A1-F6EECF244321}">
                <p14:modId xmlns:p14="http://schemas.microsoft.com/office/powerpoint/2010/main" val="3689847834"/>
              </p:ext>
            </p:extLst>
          </p:nvPr>
        </p:nvGraphicFramePr>
        <p:xfrm>
          <a:off x="713506" y="1932759"/>
          <a:ext cx="10640294" cy="4037732"/>
        </p:xfrm>
        <a:graphic>
          <a:graphicData uri="http://schemas.openxmlformats.org/drawingml/2006/table">
            <a:tbl>
              <a:tblPr/>
              <a:tblGrid>
                <a:gridCol w="2008888">
                  <a:extLst>
                    <a:ext uri="{9D8B030D-6E8A-4147-A177-3AD203B41FA5}">
                      <a16:colId xmlns:a16="http://schemas.microsoft.com/office/drawing/2014/main" val="1569960130"/>
                    </a:ext>
                  </a:extLst>
                </a:gridCol>
                <a:gridCol w="925636">
                  <a:extLst>
                    <a:ext uri="{9D8B030D-6E8A-4147-A177-3AD203B41FA5}">
                      <a16:colId xmlns:a16="http://schemas.microsoft.com/office/drawing/2014/main" val="562736319"/>
                    </a:ext>
                  </a:extLst>
                </a:gridCol>
                <a:gridCol w="612240">
                  <a:extLst>
                    <a:ext uri="{9D8B030D-6E8A-4147-A177-3AD203B41FA5}">
                      <a16:colId xmlns:a16="http://schemas.microsoft.com/office/drawing/2014/main" val="3976214158"/>
                    </a:ext>
                  </a:extLst>
                </a:gridCol>
                <a:gridCol w="1182255">
                  <a:extLst>
                    <a:ext uri="{9D8B030D-6E8A-4147-A177-3AD203B41FA5}">
                      <a16:colId xmlns:a16="http://schemas.microsoft.com/office/drawing/2014/main" val="3599418218"/>
                    </a:ext>
                  </a:extLst>
                </a:gridCol>
                <a:gridCol w="1182255">
                  <a:extLst>
                    <a:ext uri="{9D8B030D-6E8A-4147-A177-3AD203B41FA5}">
                      <a16:colId xmlns:a16="http://schemas.microsoft.com/office/drawing/2014/main" val="2073521965"/>
                    </a:ext>
                  </a:extLst>
                </a:gridCol>
                <a:gridCol w="1182255">
                  <a:extLst>
                    <a:ext uri="{9D8B030D-6E8A-4147-A177-3AD203B41FA5}">
                      <a16:colId xmlns:a16="http://schemas.microsoft.com/office/drawing/2014/main" val="2503979524"/>
                    </a:ext>
                  </a:extLst>
                </a:gridCol>
                <a:gridCol w="1182255">
                  <a:extLst>
                    <a:ext uri="{9D8B030D-6E8A-4147-A177-3AD203B41FA5}">
                      <a16:colId xmlns:a16="http://schemas.microsoft.com/office/drawing/2014/main" val="561135787"/>
                    </a:ext>
                  </a:extLst>
                </a:gridCol>
                <a:gridCol w="1182255">
                  <a:extLst>
                    <a:ext uri="{9D8B030D-6E8A-4147-A177-3AD203B41FA5}">
                      <a16:colId xmlns:a16="http://schemas.microsoft.com/office/drawing/2014/main" val="3486566076"/>
                    </a:ext>
                  </a:extLst>
                </a:gridCol>
                <a:gridCol w="1182255">
                  <a:extLst>
                    <a:ext uri="{9D8B030D-6E8A-4147-A177-3AD203B41FA5}">
                      <a16:colId xmlns:a16="http://schemas.microsoft.com/office/drawing/2014/main" val="3003858108"/>
                    </a:ext>
                  </a:extLst>
                </a:gridCol>
              </a:tblGrid>
              <a:tr h="313857">
                <a:tc>
                  <a:txBody>
                    <a:bodyPr/>
                    <a:lstStyle/>
                    <a:p>
                      <a:pPr algn="l" fontAlgn="b"/>
                      <a:r>
                        <a:rPr lang="en-US" sz="1600" b="0" dirty="0">
                          <a:effectLst/>
                          <a:latin typeface="segoe-ui_semibold"/>
                        </a:rPr>
                        <a:t>.NET Standard</a:t>
                      </a:r>
                    </a:p>
                  </a:txBody>
                  <a:tcPr marL="35725" marR="35725" marT="26794" marB="267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b"/>
                      <a:r>
                        <a:rPr lang="en-US" sz="2000" b="0" u="none" strike="noStrike" dirty="0">
                          <a:solidFill>
                            <a:srgbClr val="0070C0"/>
                          </a:solidFill>
                          <a:effectLst/>
                          <a:latin typeface="segoe-ui_semibold"/>
                        </a:rPr>
                        <a:t>1.0</a:t>
                      </a:r>
                      <a:endParaRPr lang="en-US" sz="2000" b="0" dirty="0">
                        <a:solidFill>
                          <a:srgbClr val="0070C0"/>
                        </a:solidFill>
                        <a:effectLst/>
                        <a:latin typeface="segoe-ui_semibold"/>
                      </a:endParaRPr>
                    </a:p>
                  </a:txBody>
                  <a:tcPr marL="35725" marR="35725" marT="26794" marB="267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b"/>
                      <a:r>
                        <a:rPr lang="en-US" sz="2000" b="0" u="none" strike="noStrike" dirty="0">
                          <a:solidFill>
                            <a:srgbClr val="0070C0"/>
                          </a:solidFill>
                          <a:effectLst/>
                          <a:latin typeface="segoe-ui_semibold"/>
                        </a:rPr>
                        <a:t>1.1</a:t>
                      </a:r>
                      <a:endParaRPr lang="en-US" sz="2000" b="0" dirty="0">
                        <a:solidFill>
                          <a:srgbClr val="0070C0"/>
                        </a:solidFill>
                        <a:effectLst/>
                        <a:latin typeface="segoe-ui_semibold"/>
                      </a:endParaRPr>
                    </a:p>
                  </a:txBody>
                  <a:tcPr marL="35725" marR="35725" marT="26794" marB="267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b"/>
                      <a:r>
                        <a:rPr lang="en-US" sz="2000" b="0" u="none" strike="noStrike" dirty="0">
                          <a:solidFill>
                            <a:srgbClr val="0070C0"/>
                          </a:solidFill>
                          <a:effectLst/>
                          <a:latin typeface="segoe-ui_semibold"/>
                        </a:rPr>
                        <a:t>1.2</a:t>
                      </a:r>
                      <a:endParaRPr lang="en-US" sz="2000" b="0" dirty="0">
                        <a:solidFill>
                          <a:srgbClr val="0070C0"/>
                        </a:solidFill>
                        <a:effectLst/>
                        <a:latin typeface="segoe-ui_semibold"/>
                      </a:endParaRPr>
                    </a:p>
                  </a:txBody>
                  <a:tcPr marL="35725" marR="35725" marT="26794" marB="267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b"/>
                      <a:r>
                        <a:rPr lang="en-US" sz="2000" b="0" u="none" strike="noStrike" dirty="0">
                          <a:solidFill>
                            <a:srgbClr val="0070C0"/>
                          </a:solidFill>
                          <a:effectLst/>
                          <a:latin typeface="segoe-ui_semibold"/>
                        </a:rPr>
                        <a:t>1.3</a:t>
                      </a:r>
                      <a:endParaRPr lang="en-US" sz="2000" b="0" dirty="0">
                        <a:solidFill>
                          <a:srgbClr val="0070C0"/>
                        </a:solidFill>
                        <a:effectLst/>
                        <a:latin typeface="segoe-ui_semibold"/>
                      </a:endParaRPr>
                    </a:p>
                  </a:txBody>
                  <a:tcPr marL="35725" marR="35725" marT="26794" marB="267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b"/>
                      <a:r>
                        <a:rPr lang="en-US" sz="2000" b="0" u="none" strike="noStrike" dirty="0">
                          <a:solidFill>
                            <a:srgbClr val="0070C0"/>
                          </a:solidFill>
                          <a:effectLst/>
                          <a:latin typeface="segoe-ui_semibold"/>
                        </a:rPr>
                        <a:t>1.4</a:t>
                      </a:r>
                      <a:endParaRPr lang="en-US" sz="2000" b="0" dirty="0">
                        <a:solidFill>
                          <a:srgbClr val="0070C0"/>
                        </a:solidFill>
                        <a:effectLst/>
                        <a:latin typeface="segoe-ui_semibold"/>
                      </a:endParaRPr>
                    </a:p>
                  </a:txBody>
                  <a:tcPr marL="35725" marR="35725" marT="26794" marB="267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b"/>
                      <a:r>
                        <a:rPr lang="en-US" sz="2000" b="0" u="none" strike="noStrike" dirty="0">
                          <a:solidFill>
                            <a:srgbClr val="0070C0"/>
                          </a:solidFill>
                          <a:effectLst/>
                          <a:latin typeface="segoe-ui_semibold"/>
                        </a:rPr>
                        <a:t>1.5</a:t>
                      </a:r>
                      <a:endParaRPr lang="en-US" sz="2000" b="0" dirty="0">
                        <a:solidFill>
                          <a:srgbClr val="0070C0"/>
                        </a:solidFill>
                        <a:effectLst/>
                        <a:latin typeface="segoe-ui_semibold"/>
                      </a:endParaRPr>
                    </a:p>
                  </a:txBody>
                  <a:tcPr marL="35725" marR="35725" marT="26794" marB="267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b"/>
                      <a:r>
                        <a:rPr lang="en-US" sz="2000" b="0" u="none" strike="noStrike" dirty="0">
                          <a:solidFill>
                            <a:srgbClr val="0070C0"/>
                          </a:solidFill>
                          <a:effectLst/>
                          <a:latin typeface="segoe-ui_semibold"/>
                        </a:rPr>
                        <a:t>1.6</a:t>
                      </a:r>
                      <a:endParaRPr lang="en-US" sz="2000" b="0" dirty="0">
                        <a:solidFill>
                          <a:srgbClr val="0070C0"/>
                        </a:solidFill>
                        <a:effectLst/>
                        <a:latin typeface="segoe-ui_semibold"/>
                      </a:endParaRPr>
                    </a:p>
                  </a:txBody>
                  <a:tcPr marL="35725" marR="35725" marT="26794" marB="267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b"/>
                      <a:r>
                        <a:rPr lang="en-US" sz="2000" b="0" u="none" strike="noStrike" dirty="0">
                          <a:solidFill>
                            <a:srgbClr val="0070C0"/>
                          </a:solidFill>
                          <a:effectLst/>
                          <a:latin typeface="segoe-ui_semibold"/>
                        </a:rPr>
                        <a:t>2.0</a:t>
                      </a:r>
                      <a:endParaRPr lang="en-US" sz="2000" b="0" dirty="0">
                        <a:solidFill>
                          <a:srgbClr val="0070C0"/>
                        </a:solidFill>
                        <a:effectLst/>
                        <a:latin typeface="segoe-ui_semibold"/>
                      </a:endParaRPr>
                    </a:p>
                  </a:txBody>
                  <a:tcPr marL="35725" marR="35725" marT="26794" marB="267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3244664426"/>
                  </a:ext>
                </a:extLst>
              </a:tr>
              <a:tr h="277123">
                <a:tc>
                  <a:txBody>
                    <a:bodyPr/>
                    <a:lstStyle/>
                    <a:p>
                      <a:pPr fontAlgn="t"/>
                      <a:r>
                        <a:rPr lang="en-US" sz="1600">
                          <a:effectLst/>
                        </a:rPr>
                        <a:t>.NET Core</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1.0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1.0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1.0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1.0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1.0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1.0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1.0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2.0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1876439980"/>
                  </a:ext>
                </a:extLst>
              </a:tr>
              <a:tr h="504316">
                <a:tc>
                  <a:txBody>
                    <a:bodyPr/>
                    <a:lstStyle/>
                    <a:p>
                      <a:pPr fontAlgn="t"/>
                      <a:r>
                        <a:rPr lang="en-US" sz="1600" dirty="0">
                          <a:effectLst/>
                        </a:rPr>
                        <a:t>.NET Framework </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4.5</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4.5</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4.5.1</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4.6</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4.6.1</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4.6.1</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4.6.1</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4.6.1</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173122118"/>
                  </a:ext>
                </a:extLst>
              </a:tr>
              <a:tr h="277123">
                <a:tc>
                  <a:txBody>
                    <a:bodyPr/>
                    <a:lstStyle/>
                    <a:p>
                      <a:pPr fontAlgn="t"/>
                      <a:r>
                        <a:rPr lang="en-US" sz="1600">
                          <a:effectLst/>
                        </a:rPr>
                        <a:t>Mono</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4.6</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4.6</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4.6</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4.6</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4.6</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4.6</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4.6</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5.4</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4187204570"/>
                  </a:ext>
                </a:extLst>
              </a:tr>
              <a:tr h="313857">
                <a:tc>
                  <a:txBody>
                    <a:bodyPr/>
                    <a:lstStyle/>
                    <a:p>
                      <a:pPr fontAlgn="t"/>
                      <a:r>
                        <a:rPr lang="en-US" sz="1600">
                          <a:effectLst/>
                        </a:rPr>
                        <a:t>Xamarin.iOS</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10.0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10.0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dirty="0">
                          <a:effectLst/>
                        </a:rPr>
                        <a:t>10.0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10.0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10.0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10.0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10.0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b="1" dirty="0">
                          <a:solidFill>
                            <a:srgbClr val="0070C0"/>
                          </a:solidFill>
                          <a:effectLst/>
                        </a:rPr>
                        <a:t>10.14</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2945862956"/>
                  </a:ext>
                </a:extLst>
              </a:tr>
              <a:tr h="313857">
                <a:tc>
                  <a:txBody>
                    <a:bodyPr/>
                    <a:lstStyle/>
                    <a:p>
                      <a:pPr fontAlgn="t"/>
                      <a:r>
                        <a:rPr lang="en-US" sz="1600" dirty="0" err="1">
                          <a:effectLst/>
                        </a:rPr>
                        <a:t>Xamarin.Mac</a:t>
                      </a:r>
                      <a:endParaRPr lang="en-US" sz="1600" dirty="0">
                        <a:effectLst/>
                      </a:endParaRP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3.0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3.0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3.0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3.0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3.0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3.0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3.0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b="1" dirty="0">
                          <a:solidFill>
                            <a:srgbClr val="0070C0"/>
                          </a:solidFill>
                          <a:effectLst/>
                        </a:rPr>
                        <a:t>3.8</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2260571351"/>
                  </a:ext>
                </a:extLst>
              </a:tr>
              <a:tr h="504316">
                <a:tc>
                  <a:txBody>
                    <a:bodyPr/>
                    <a:lstStyle/>
                    <a:p>
                      <a:pPr fontAlgn="t"/>
                      <a:r>
                        <a:rPr lang="en-US" sz="1600">
                          <a:effectLst/>
                        </a:rPr>
                        <a:t>Xamarin.Android</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7.0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7.0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7.0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7.0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7.0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7.0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7.0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b="1" dirty="0">
                          <a:solidFill>
                            <a:srgbClr val="0070C0"/>
                          </a:solidFill>
                          <a:effectLst/>
                        </a:rPr>
                        <a:t>8.0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220819441"/>
                  </a:ext>
                </a:extLst>
              </a:tr>
              <a:tr h="374456">
                <a:tc>
                  <a:txBody>
                    <a:bodyPr/>
                    <a:lstStyle/>
                    <a:p>
                      <a:pPr fontAlgn="t"/>
                      <a:r>
                        <a:rPr lang="it-IT" sz="1600" dirty="0">
                          <a:effectLst/>
                        </a:rPr>
                        <a:t>UWP</a:t>
                      </a:r>
                      <a:endParaRPr lang="en-US" sz="1600" dirty="0">
                        <a:effectLst/>
                      </a:endParaRP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10.0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10.0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10.0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10.0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10.0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10.0.16299</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10.0.16299</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10.0.16299</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2323795163"/>
                  </a:ext>
                </a:extLst>
              </a:tr>
              <a:tr h="277123">
                <a:tc>
                  <a:txBody>
                    <a:bodyPr/>
                    <a:lstStyle/>
                    <a:p>
                      <a:pPr fontAlgn="t"/>
                      <a:r>
                        <a:rPr lang="en-US" sz="1600">
                          <a:effectLst/>
                        </a:rPr>
                        <a:t>Windows</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8.0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8.0</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8.1</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endParaRPr lang="en-US" sz="2000">
                        <a:effectLst/>
                      </a:endParaRP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endParaRPr lang="en-US" sz="2000">
                        <a:effectLst/>
                      </a:endParaRP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endParaRPr lang="en-US" sz="2000">
                        <a:effectLst/>
                      </a:endParaRP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endParaRPr lang="en-US" sz="2000">
                        <a:effectLst/>
                      </a:endParaRP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endParaRPr lang="en-US" sz="2000">
                        <a:effectLst/>
                      </a:endParaRP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292789608"/>
                  </a:ext>
                </a:extLst>
              </a:tr>
              <a:tr h="504316">
                <a:tc>
                  <a:txBody>
                    <a:bodyPr/>
                    <a:lstStyle/>
                    <a:p>
                      <a:pPr fontAlgn="t"/>
                      <a:r>
                        <a:rPr lang="en-US" sz="1600">
                          <a:effectLst/>
                        </a:rPr>
                        <a:t>Windows Phone</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8.1</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tcPr>
                </a:tc>
                <a:tc>
                  <a:txBody>
                    <a:bodyPr/>
                    <a:lstStyle/>
                    <a:p>
                      <a:pPr algn="ctr" fontAlgn="t"/>
                      <a:r>
                        <a:rPr lang="en-US" sz="2000">
                          <a:effectLst/>
                        </a:rPr>
                        <a:t>8.1</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algn="ctr" fontAlgn="t"/>
                      <a:r>
                        <a:rPr lang="en-US" sz="2000">
                          <a:effectLst/>
                        </a:rPr>
                        <a:t>8.1</a:t>
                      </a: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algn="ctr" fontAlgn="t"/>
                      <a:endParaRPr lang="en-US" sz="2000">
                        <a:effectLst/>
                      </a:endParaRP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algn="ctr" fontAlgn="t"/>
                      <a:endParaRPr lang="en-US" sz="2000">
                        <a:effectLst/>
                      </a:endParaRP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algn="ctr" fontAlgn="t"/>
                      <a:endParaRPr lang="en-US" sz="2000">
                        <a:effectLst/>
                      </a:endParaRP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algn="ctr" fontAlgn="t"/>
                      <a:endParaRPr lang="en-US" sz="2000">
                        <a:effectLst/>
                      </a:endParaRP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algn="ctr" fontAlgn="t"/>
                      <a:endParaRPr lang="en-US" sz="2000" dirty="0">
                        <a:effectLst/>
                      </a:endParaRPr>
                    </a:p>
                  </a:txBody>
                  <a:tcPr marL="35725" marR="35725" marT="26794" marB="267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3135454868"/>
                  </a:ext>
                </a:extLst>
              </a:tr>
            </a:tbl>
          </a:graphicData>
        </a:graphic>
      </p:graphicFrame>
    </p:spTree>
    <p:extLst>
      <p:ext uri="{BB962C8B-B14F-4D97-AF65-F5344CB8AC3E}">
        <p14:creationId xmlns:p14="http://schemas.microsoft.com/office/powerpoint/2010/main" val="2365415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
      <a:majorFont>
        <a:latin typeface="Segoe UI Light"/>
        <a:ea typeface=""/>
        <a:cs typeface=""/>
      </a:majorFont>
      <a:minorFont>
        <a:latin typeface="Segoe UI Light"/>
        <a:ea typeface=""/>
        <a:cs typeface=""/>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ARK BLUE TEMPLATE">
  <a:themeElements>
    <a:clrScheme name="Enterprise Partner - dark blue">
      <a:dk1>
        <a:srgbClr val="505050"/>
      </a:dk1>
      <a:lt1>
        <a:srgbClr val="FFFFFF"/>
      </a:lt1>
      <a:dk2>
        <a:srgbClr val="002050"/>
      </a:dk2>
      <a:lt2>
        <a:srgbClr val="D2D2D2"/>
      </a:lt2>
      <a:accent1>
        <a:srgbClr val="0078D7"/>
      </a:accent1>
      <a:accent2>
        <a:srgbClr val="00B294"/>
      </a:accent2>
      <a:accent3>
        <a:srgbClr val="737373"/>
      </a:accent3>
      <a:accent4>
        <a:srgbClr val="008272"/>
      </a:accent4>
      <a:accent5>
        <a:srgbClr val="FFB900"/>
      </a:accent5>
      <a:accent6>
        <a:srgbClr val="D2D2D2"/>
      </a:accent6>
      <a:hlink>
        <a:srgbClr val="00B294"/>
      </a:hlink>
      <a:folHlink>
        <a:srgbClr val="00B29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Enterprise Partner Summit Template.potx" id="{DE076EF3-0BAB-466A-B067-693D7C9EF85A}" vid="{91280F73-6F83-43A7-B5A8-C5D14B89F75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 xsi:nil="true"/>
    <bc28b5f076654a3b96073bbbebfeb8c9 xmlns="230e9df3-be65-4c73-a93b-d1236ebd677e">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bc28b5f076654a3b96073bbbebfeb8c9>
    <MSProductsTaxHTField0 xmlns="230e9df3-be65-4c73-a93b-d1236ebd677e">
      <Terms xmlns="http://schemas.microsoft.com/office/infopath/2007/PartnerControls"/>
    </MSProductsTaxHTField0>
    <m74a2925250f485f9486ed3f97e2a6b3 xmlns="230e9df3-be65-4c73-a93b-d1236ebd677e">
      <Terms xmlns="http://schemas.microsoft.com/office/infopath/2007/PartnerControls"/>
    </m74a2925250f485f9486ed3f97e2a6b3>
    <oad7af80ad0f4ba99bb03b3894ab533c xmlns="230e9df3-be65-4c73-a93b-d1236ebd677e">
      <Terms xmlns="http://schemas.microsoft.com/office/infopath/2007/PartnerControls"/>
    </oad7af80ad0f4ba99bb03b3894ab533c>
    <Authors xmlns="230e9df3-be65-4c73-a93b-d1236ebd677e">
      <UserInfo>
        <DisplayName/>
        <AccountId xsi:nil="true"/>
        <AccountType/>
      </UserInfo>
    </Authors>
    <DerivedFromID xmlns="230e9df3-be65-4c73-a93b-d1236ebd677e">Original</DerivedFromID>
    <TaxCatchAll xmlns="230e9df3-be65-4c73-a93b-d1236ebd677e">
      <Value>1</Value>
    </TaxCatchAll>
    <_dlc_DocId xmlns="230e9df3-be65-4c73-a93b-d1236ebd677e">CPS064EXT-1915479643-3</_dlc_DocId>
    <_dlc_DocIdUrl xmlns="230e9df3-be65-4c73-a93b-d1236ebd677e">
      <Url>https://microsoft.sharepoint.com/teams/CampusProjectSites064_Ext/kzho3hha7k/_layouts/15/DocIdRedir.aspx?ID=CPS064EXT-1915479643-3</Url>
      <Description>CPS064EXT-1915479643-3</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ampus – Individual IP" ma:contentTypeID="0x01010079CA57CA2DAD654DAB031774EE6746580100892C7F5F292C944B947BF970946C79FC" ma:contentTypeVersion="8" ma:contentTypeDescription="This content type is produced by an individual or team as part of a team collaboration effort, such as customer engagement. Reuse this type of content at your own risk." ma:contentTypeScope="" ma:versionID="8f12fc560443820c7d71419e8612f46d">
  <xsd:schema xmlns:xsd="http://www.w3.org/2001/XMLSchema" xmlns:xs="http://www.w3.org/2001/XMLSchema" xmlns:p="http://schemas.microsoft.com/office/2006/metadata/properties" xmlns:ns2="230e9df3-be65-4c73-a93b-d1236ebd677e" targetNamespace="http://schemas.microsoft.com/office/2006/metadata/properties" ma:root="true" ma:fieldsID="acb2bdbc2006cf79a7d9a9e2035098d3" ns2:_="">
    <xsd:import namespace="230e9df3-be65-4c73-a93b-d1236ebd677e"/>
    <xsd:element name="properties">
      <xsd:complexType>
        <xsd:sequence>
          <xsd:element name="documentManagement">
            <xsd:complexType>
              <xsd:all>
                <xsd:element ref="ns2:DerivedFromID" minOccurs="0"/>
                <xsd:element ref="ns2:DocumentDescription" minOccurs="0"/>
                <xsd:element ref="ns2:Authors" minOccurs="0"/>
                <xsd:element ref="ns2:_dlc_DocIdUrl" minOccurs="0"/>
                <xsd:element ref="ns2:_dlc_DocIdPersistId" minOccurs="0"/>
                <xsd:element ref="ns2:MSProductsTaxHTField0" minOccurs="0"/>
                <xsd:element ref="ns2:TaxCatchAll" minOccurs="0"/>
                <xsd:element ref="ns2:TaxCatchAllLabel" minOccurs="0"/>
                <xsd:element ref="ns2:m74a2925250f485f9486ed3f97e2a6b3" minOccurs="0"/>
                <xsd:element ref="ns2:oad7af80ad0f4ba99bb03b3894ab533c" minOccurs="0"/>
                <xsd:element ref="ns2:bc28b5f076654a3b96073bbbebfeb8c9" minOccurs="0"/>
                <xsd:element ref="ns2:_dlc_Doc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erivedFromID" ma:index="2" nillable="true" ma:displayName="Derived from ID" ma:default="Original" ma:description="Holds the Document Id if the document is derived from an existing document in Campus." ma:internalName="DerivedFromID" ma:readOnly="false">
      <xsd:simpleType>
        <xsd:restriction base="dms:Text">
          <xsd:maxLength value="255"/>
        </xsd:restriction>
      </xsd:simpleType>
    </xsd:element>
    <xsd:element name="DocumentDescription" ma:index="3" nillable="true" ma:displayName="Document Description" ma:description="Alternate description for documents that can be used for display." ma:internalName="DocumentDescription" ma:readOnly="false">
      <xsd:simpleType>
        <xsd:restriction base="dms:Note">
          <xsd:maxLength value="255"/>
        </xsd:restriction>
      </xsd:simpleType>
    </xsd:element>
    <xsd:element name="Authors" ma:index="4" nillable="true" ma:displayName="Authors" ma:description="The individuals who contributed to the creation of this content. Includes both primary and secondary authors." ma:list="UserInfo" ma:SharePointGroup="0" ma:internalName="Autho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MSProductsTaxHTField0" ma:index="13" nillable="true" ma:taxonomy="true" ma:internalName="MSProductsTaxHTField0" ma:taxonomyFieldName="MSProducts" ma:displayName="MS Products" ma:default="" ma:fieldId="{ee77c2ea-e1b9-4a90-85df-76a95e6ae936}"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TaxCatchAll" ma:index="14" nillable="true" ma:displayName="Taxonomy Catch All Column" ma:description="" ma:hidden="true" ma:list="{a01e3c7a-4fba-4b77-8da6-f2fb411844fa}" ma:internalName="TaxCatchAll" ma:showField="CatchAllData" ma:web="b8c7ba35-2f7b-4956-9eb9-6e8bb6f3e3b9">
      <xsd:complexType>
        <xsd:complexContent>
          <xsd:extension base="dms:MultiChoiceLookup">
            <xsd:sequence>
              <xsd:element name="Value" type="dms:Lookup" maxOccurs="unbounded" minOccurs="0" nillable="true"/>
            </xsd:sequence>
          </xsd:extension>
        </xsd:complexContent>
      </xsd:complexType>
    </xsd:element>
    <xsd:element name="TaxCatchAllLabel" ma:index="15" nillable="true" ma:displayName="Taxonomy Catch All Column1" ma:description="" ma:hidden="true" ma:list="{a01e3c7a-4fba-4b77-8da6-f2fb411844fa}" ma:internalName="TaxCatchAllLabel" ma:readOnly="true" ma:showField="CatchAllDataLabel" ma:web="b8c7ba35-2f7b-4956-9eb9-6e8bb6f3e3b9">
      <xsd:complexType>
        <xsd:complexContent>
          <xsd:extension base="dms:MultiChoiceLookup">
            <xsd:sequence>
              <xsd:element name="Value" type="dms:Lookup" maxOccurs="unbounded" minOccurs="0" nillable="true"/>
            </xsd:sequence>
          </xsd:extension>
        </xsd:complexContent>
      </xsd:complexType>
    </xsd:element>
    <xsd:element name="m74a2925250f485f9486ed3f97e2a6b3" ma:index="17" nillable="true" ma:taxonomy="true" ma:internalName="m74a2925250f485f9486ed3f97e2a6b3" ma:taxonomyFieldName="VerticalIndustries" ma:displayName="Vertical Industries" ma:default="" ma:fieldId="{674a2925-250f-485f-9486-ed3f97e2a6b3}" ma:taxonomyMulti="true" ma:sspId="e385fb40-52d4-4fae-9c5b-3e8ff8a5878e" ma:termSetId="91b0d1e0-9f22-4aab-a1ef-fa1358a21588" ma:anchorId="00000000-0000-0000-0000-000000000000" ma:open="false" ma:isKeyword="false">
      <xsd:complexType>
        <xsd:sequence>
          <xsd:element ref="pc:Terms" minOccurs="0" maxOccurs="1"/>
        </xsd:sequence>
      </xsd:complexType>
    </xsd:element>
    <xsd:element name="oad7af80ad0f4ba99bb03b3894ab533c" ma:index="19" nillable="true" ma:taxonomy="true" ma:internalName="oad7af80ad0f4ba99bb03b3894ab533c" ma:taxonomyFieldName="ServicesIPTypes" ma:displayName="Services IP Type" ma:default="" ma:fieldId="{8ad7af80-ad0f-4ba9-9bb0-3b3894ab533c}" ma:taxonomyMulti="true" ma:sspId="e385fb40-52d4-4fae-9c5b-3e8ff8a5878e" ma:termSetId="030f38bb-a2c5-4da9-8933-47d85a151cf1" ma:anchorId="00000000-0000-0000-0000-000000000000" ma:open="false" ma:isKeyword="false">
      <xsd:complexType>
        <xsd:sequence>
          <xsd:element ref="pc:Terms" minOccurs="0" maxOccurs="1"/>
        </xsd:sequence>
      </xsd:complexType>
    </xsd:element>
    <xsd:element name="bc28b5f076654a3b96073bbbebfeb8c9" ma:index="21" nillable="true" ma:taxonomy="true" ma:internalName="bc28b5f076654a3b96073bbbebfeb8c9" ma:taxonomyFieldName="MSLanguage" ma:displayName="MS Language" ma:default="1;#English|cb91f272-ce4d-4a7e-9bbf-78b58e3d188d" ma:fieldId="{bc28b5f0-7665-4a3b-9607-3bbbebfeb8c9}" ma:taxonomyMulti="true" ma:sspId="e385fb40-52d4-4fae-9c5b-3e8ff8a5878e" ma:termSetId="2851bb56-f3b7-4d07-b1ba-07ede7d3b149" ma:anchorId="00000000-0000-0000-0000-000000000000" ma:open="false" ma:isKeyword="false">
      <xsd:complexType>
        <xsd:sequence>
          <xsd:element ref="pc:Terms" minOccurs="0" maxOccurs="1"/>
        </xsd:sequence>
      </xsd:complexType>
    </xsd:element>
    <xsd:element name="_dlc_DocId" ma:index="22" nillable="true" ma:displayName="Document ID Value" ma:description="The value of the document ID assigned to this item." ma:internalName="_dlc_DocId"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3"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5.xml><?xml version="1.0" encoding="utf-8"?>
<?mso-contentType ?>
<SharedContentType xmlns="Microsoft.SharePoint.Taxonomy.ContentTypeSync" SourceId="e385fb40-52d4-4fae-9c5b-3e8ff8a5878e" ContentTypeId="0x01010079CA57CA2DAD654DAB031774EE67465801" PreviousValue="false"/>
</file>

<file path=customXml/itemProps1.xml><?xml version="1.0" encoding="utf-8"?>
<ds:datastoreItem xmlns:ds="http://schemas.openxmlformats.org/officeDocument/2006/customXml" ds:itemID="{723D496C-C818-4272-96B8-66218F0A6DA0}">
  <ds:schemaRefs>
    <ds:schemaRef ds:uri="230e9df3-be65-4c73-a93b-d1236ebd677e"/>
    <ds:schemaRef ds:uri="http://schemas.microsoft.com/office/2006/documentManagement/types"/>
    <ds:schemaRef ds:uri="http://schemas.microsoft.com/office/2006/metadata/properties"/>
    <ds:schemaRef ds:uri="http://schemas.microsoft.com/office/infopath/2007/PartnerControls"/>
    <ds:schemaRef ds:uri="http://purl.org/dc/terms/"/>
    <ds:schemaRef ds:uri="http://purl.org/dc/dcmitype/"/>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82E4E4DD-3064-41FD-8E84-256C315DD269}">
  <ds:schemaRefs>
    <ds:schemaRef ds:uri="http://schemas.microsoft.com/sharepoint/v3/contenttype/forms"/>
  </ds:schemaRefs>
</ds:datastoreItem>
</file>

<file path=customXml/itemProps3.xml><?xml version="1.0" encoding="utf-8"?>
<ds:datastoreItem xmlns:ds="http://schemas.openxmlformats.org/officeDocument/2006/customXml" ds:itemID="{325CEEFC-DE52-4F4E-89ED-091868FFED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7FC6F18-9869-4A6A-991B-181C585C335E}">
  <ds:schemaRefs>
    <ds:schemaRef ds:uri="http://schemas.microsoft.com/sharepoint/events"/>
  </ds:schemaRefs>
</ds:datastoreItem>
</file>

<file path=customXml/itemProps5.xml><?xml version="1.0" encoding="utf-8"?>
<ds:datastoreItem xmlns:ds="http://schemas.openxmlformats.org/officeDocument/2006/customXml" ds:itemID="{9D86D2CB-3290-4027-A032-672BA22A0D89}">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TM10001103[[fn=Headlines]]</Template>
  <TotalTime>0</TotalTime>
  <Words>745</Words>
  <Application>Microsoft Office PowerPoint</Application>
  <PresentationFormat>Widescreen</PresentationFormat>
  <Paragraphs>178</Paragraphs>
  <Slides>21</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Calibri</vt:lpstr>
      <vt:lpstr>Consolas</vt:lpstr>
      <vt:lpstr>Segoe UI</vt:lpstr>
      <vt:lpstr>Segoe UI Light</vt:lpstr>
      <vt:lpstr>segoe-ui_normal</vt:lpstr>
      <vt:lpstr>segoe-ui_semibold</vt:lpstr>
      <vt:lpstr>Wingdings</vt:lpstr>
      <vt:lpstr>Office Theme</vt:lpstr>
      <vt:lpstr>1_DARK BLUE TEMPLATE</vt:lpstr>
      <vt:lpstr>Sviluppo mobile con Visual Studio OnLine</vt:lpstr>
      <vt:lpstr>Microsoft OCP - One Commercial Partner</vt:lpstr>
      <vt:lpstr>Agenda</vt:lpstr>
      <vt:lpstr>.NET Standard</vt:lpstr>
      <vt:lpstr>.NET Standard</vt:lpstr>
      <vt:lpstr>.NET Standard</vt:lpstr>
      <vt:lpstr>.NET Standard</vt:lpstr>
      <vt:lpstr>Xamarin and .NET Standard</vt:lpstr>
      <vt:lpstr>.NET Standard</vt:lpstr>
      <vt:lpstr>Xamarin and .NET Standard</vt:lpstr>
      <vt:lpstr>Xamarin and .NET Standard</vt:lpstr>
      <vt:lpstr>Visual Studio Online (VSTS)</vt:lpstr>
      <vt:lpstr>Visual Studio Online</vt:lpstr>
      <vt:lpstr>Visual Studio Online</vt:lpstr>
      <vt:lpstr>App Center</vt:lpstr>
      <vt:lpstr>App Center</vt:lpstr>
      <vt:lpstr>App Center</vt:lpstr>
      <vt:lpstr>App Center – Test on real Devices</vt:lpstr>
      <vt:lpstr>App Center – Crash analytics</vt:lpstr>
      <vt:lpstr>App Center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2015-12-03T14:51:53Z</dcterms:created>
  <dcterms:modified xsi:type="dcterms:W3CDTF">2018-06-19T13:05:55Z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0x01010079CA57CA2DAD654DAB031774EE6746580100892C7F5F292C944B947BF970946C79FC</vt:lpwstr>
  </property>
  <property fmtid="{D5CDD505-2E9C-101B-9397-08002B2CF9AE}" pid="3" name="oBundleFail">
    <vt:lpwstr>true</vt:lpwstr>
  </property>
  <property fmtid="{D5CDD505-2E9C-101B-9397-08002B2CF9AE}" pid="4" name="oBundleCtag">
    <vt:lpwstr>"c:{1A29E4BA-7C8D-4DFB-AF96-2491FFC71972},52"</vt:lpwstr>
  </property>
  <property fmtid="{D5CDD505-2E9C-101B-9397-08002B2CF9AE}" pid="5" name="oBundleVer">
    <vt:lpwstr>1.78312829</vt:lpwstr>
  </property>
  <property fmtid="{D5CDD505-2E9C-101B-9397-08002B2CF9AE}" pid="6" name="_dlc_DocIdItemGuid">
    <vt:lpwstr>f5f322e8-e562-4ef8-9428-f16342c53fe2</vt:lpwstr>
  </property>
  <property fmtid="{D5CDD505-2E9C-101B-9397-08002B2CF9AE}" pid="7" name="ServicesDomain">
    <vt:lpwstr/>
  </property>
  <property fmtid="{D5CDD505-2E9C-101B-9397-08002B2CF9AE}" pid="8" name="VerticalIndustries">
    <vt:lpwstr/>
  </property>
  <property fmtid="{D5CDD505-2E9C-101B-9397-08002B2CF9AE}" pid="9" name="MSLanguage">
    <vt:lpwstr>1;#English|cb91f272-ce4d-4a7e-9bbf-78b58e3d188d</vt:lpwstr>
  </property>
  <property fmtid="{D5CDD505-2E9C-101B-9397-08002B2CF9AE}" pid="10" name="MSProducts">
    <vt:lpwstr/>
  </property>
  <property fmtid="{D5CDD505-2E9C-101B-9397-08002B2CF9AE}" pid="11" name="ServicesIPTypes">
    <vt:lpwstr/>
  </property>
  <property fmtid="{D5CDD505-2E9C-101B-9397-08002B2CF9AE}" pid="12" name="g6775e77a6d84637a29014d883a4378a">
    <vt:lpwstr/>
  </property>
  <property fmtid="{D5CDD505-2E9C-101B-9397-08002B2CF9AE}" pid="13" name="ServicesCommunities">
    <vt:lpwstr/>
  </property>
  <property fmtid="{D5CDD505-2E9C-101B-9397-08002B2CF9AE}" pid="14" name="af1f5bfae61e4243aac9966cb19580e1">
    <vt:lpwstr/>
  </property>
</Properties>
</file>