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2" r:id="rId5"/>
    <p:sldId id="264" r:id="rId6"/>
    <p:sldId id="358" r:id="rId7"/>
    <p:sldId id="283" r:id="rId8"/>
    <p:sldId id="323" r:id="rId9"/>
    <p:sldId id="356" r:id="rId10"/>
    <p:sldId id="357" r:id="rId11"/>
    <p:sldId id="324" r:id="rId12"/>
    <p:sldId id="325" r:id="rId13"/>
    <p:sldId id="326" r:id="rId14"/>
    <p:sldId id="290" r:id="rId15"/>
    <p:sldId id="360" r:id="rId16"/>
    <p:sldId id="359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281" r:id="rId40"/>
    <p:sldId id="282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5"/>
    <a:srgbClr val="FFCD2D"/>
    <a:srgbClr val="DEAB3C"/>
    <a:srgbClr val="27AFD9"/>
    <a:srgbClr val="3A97B4"/>
    <a:srgbClr val="33859F"/>
    <a:srgbClr val="66CCFF"/>
    <a:srgbClr val="9BDEFF"/>
    <a:srgbClr val="0099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4" autoAdjust="0"/>
    <p:restoredTop sz="94660"/>
  </p:normalViewPr>
  <p:slideViewPr>
    <p:cSldViewPr>
      <p:cViewPr varScale="1">
        <p:scale>
          <a:sx n="65" d="100"/>
          <a:sy n="65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1020-092C-4E48-81D4-FD252F0B4E64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1270-886E-486D-BF06-659BEA18F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15200" y="4191000"/>
            <a:ext cx="1828800" cy="76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3" y="5087555"/>
            <a:ext cx="5468007" cy="79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" y="5087555"/>
            <a:ext cx="1702675" cy="79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33800" y="4191002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200" b="1" dirty="0" smtClean="0">
                <a:latin typeface="微軟正黑體"/>
                <a:ea typeface="微軟正黑體"/>
                <a:cs typeface="微軟正黑體"/>
              </a:rPr>
              <a:t>上海智协网络工程有限公司</a:t>
            </a:r>
            <a:endParaRPr kumimoji="1" lang="zh-TW" altLang="en-US" sz="22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33800" y="4648202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Shanghai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err="1" smtClean="0">
                <a:latin typeface="微軟正黑體"/>
                <a:ea typeface="微軟正黑體"/>
                <a:cs typeface="微軟正黑體"/>
              </a:rPr>
              <a:t>Zhi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err="1" smtClean="0">
                <a:latin typeface="微軟正黑體"/>
                <a:ea typeface="微軟正黑體"/>
                <a:cs typeface="微軟正黑體"/>
              </a:rPr>
              <a:t>Xie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Network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Engineering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Co.,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Ltd.</a:t>
            </a:r>
            <a:endParaRPr kumimoji="1" lang="zh-TW" altLang="en-US" sz="1200" b="1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3" name="圖片 12" descr="logo n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91000"/>
            <a:ext cx="736600" cy="736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905000" y="2362202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/>
                <a:ea typeface="微軟正黑體"/>
                <a:cs typeface="微軟正黑體"/>
              </a:rPr>
              <a:t>信息化平台管理系统简介</a:t>
            </a:r>
            <a:endParaRPr kumimoji="1"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接點 19"/>
          <p:cNvCxnSpPr/>
          <p:nvPr/>
        </p:nvCxnSpPr>
        <p:spPr>
          <a:xfrm>
            <a:off x="2362200" y="2743200"/>
            <a:ext cx="2819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562600" y="2743200"/>
            <a:ext cx="1981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1219200" y="1066800"/>
            <a:ext cx="3200400" cy="0"/>
          </a:xfrm>
          <a:prstGeom prst="line">
            <a:avLst/>
          </a:prstGeom>
          <a:ln>
            <a:solidFill>
              <a:srgbClr val="3A9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457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1295400" y="1219201"/>
            <a:ext cx="3429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A97B4"/>
                </a:solidFill>
                <a:latin typeface="微軟正黑體"/>
                <a:ea typeface="微軟正黑體"/>
                <a:cs typeface="微軟正黑體"/>
              </a:rPr>
              <a:t>物资管理（业务流程）</a:t>
            </a:r>
            <a:endParaRPr lang="zh-CN" altLang="en-US" sz="2400" dirty="0">
              <a:solidFill>
                <a:srgbClr val="3A97B4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990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1219200" y="457202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tock</a:t>
            </a:r>
            <a:r>
              <a:rPr lang="zh-TW" alt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Function</a:t>
            </a:r>
            <a:r>
              <a:rPr lang="zh-TW" alt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zh-TW" alt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Flow</a:t>
            </a:r>
            <a:endParaRPr lang="en-US" sz="1600" dirty="0">
              <a:latin typeface="Calibri"/>
              <a:ea typeface="Adobe 明體 Std L"/>
              <a:cs typeface="Calibri"/>
            </a:endParaRPr>
          </a:p>
        </p:txBody>
      </p:sp>
      <p:sp>
        <p:nvSpPr>
          <p:cNvPr id="10" name="六邊形 9"/>
          <p:cNvSpPr/>
          <p:nvPr/>
        </p:nvSpPr>
        <p:spPr>
          <a:xfrm>
            <a:off x="6629400" y="2057400"/>
            <a:ext cx="1600200" cy="1379483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供应商</a:t>
            </a:r>
            <a:endParaRPr kumimoji="1" lang="en-US" altLang="zh-TW" sz="16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供货</a:t>
            </a:r>
            <a:endParaRPr kumimoji="1" lang="en-US" altLang="zh-TW" sz="16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 （入库）</a:t>
            </a:r>
            <a:endParaRPr kumimoji="1" lang="zh-TW" altLang="en-US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200" y="2057400"/>
            <a:ext cx="1600200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使用者填写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采购单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391400" y="3429000"/>
            <a:ext cx="0" cy="144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181600" y="5562600"/>
            <a:ext cx="1981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2057400" y="5562600"/>
            <a:ext cx="2971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24400" y="5334000"/>
            <a:ext cx="1600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领料单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8200" y="4724400"/>
            <a:ext cx="1600200" cy="16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部门负责人</a:t>
            </a:r>
            <a:endParaRPr kumimoji="1" lang="en-US" altLang="zh-TW" sz="1600" dirty="0" smtClean="0"/>
          </a:p>
          <a:p>
            <a:pPr algn="ctr"/>
            <a:r>
              <a:rPr kumimoji="1" lang="zh-TW" altLang="en-US" sz="1600" dirty="0" smtClean="0"/>
              <a:t>统一领料</a:t>
            </a:r>
            <a:endParaRPr kumimoji="1" lang="zh-TW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4724400" y="2514600"/>
            <a:ext cx="1600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采购下单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29400" y="3581400"/>
            <a:ext cx="1600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入库单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六邊形 13"/>
          <p:cNvSpPr/>
          <p:nvPr/>
        </p:nvSpPr>
        <p:spPr>
          <a:xfrm>
            <a:off x="6629400" y="4876800"/>
            <a:ext cx="1600200" cy="1379483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仓库负责人</a:t>
            </a:r>
            <a:endParaRPr kumimoji="1" lang="en-US" altLang="zh-TW" sz="14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出库</a:t>
            </a:r>
            <a:endParaRPr kumimoji="1" lang="zh-TW" altLang="en-US" sz="14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400" y="4038600"/>
            <a:ext cx="16002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仓库</a:t>
            </a:r>
            <a:endParaRPr kumimoji="1" lang="zh-TW" altLang="en-US" sz="1600" dirty="0"/>
          </a:p>
        </p:txBody>
      </p:sp>
      <p:sp>
        <p:nvSpPr>
          <p:cNvPr id="48" name="Freeform 4"/>
          <p:cNvSpPr>
            <a:spLocks noEditPoints="1"/>
          </p:cNvSpPr>
          <p:nvPr/>
        </p:nvSpPr>
        <p:spPr bwMode="gray">
          <a:xfrm>
            <a:off x="3581400" y="3657600"/>
            <a:ext cx="2339166" cy="1343912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7C16B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gray">
          <a:xfrm>
            <a:off x="3581400" y="4114800"/>
            <a:ext cx="2209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进出库领料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流程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43200" y="2514600"/>
            <a:ext cx="1600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一级审批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43200" y="5334000"/>
            <a:ext cx="1600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二级审批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35050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3352800"/>
            <a:ext cx="9144000" cy="0"/>
          </a:xfrm>
          <a:prstGeom prst="line">
            <a:avLst/>
          </a:prstGeom>
          <a:ln>
            <a:solidFill>
              <a:srgbClr val="3A97B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6705600" y="2743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05600" y="32004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橢圓圖說文字 1"/>
          <p:cNvSpPr/>
          <p:nvPr/>
        </p:nvSpPr>
        <p:spPr>
          <a:xfrm>
            <a:off x="4953000" y="609600"/>
            <a:ext cx="2133600" cy="838200"/>
          </a:xfrm>
          <a:prstGeom prst="wedgeEllipseCallout">
            <a:avLst>
              <a:gd name="adj1" fmla="val -19539"/>
              <a:gd name="adj2" fmla="val 7238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预警模块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Message</a:t>
            </a:r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5" name="Rectangle 8"/>
          <p:cNvSpPr txBox="1">
            <a:spLocks noChangeArrowheads="1"/>
          </p:cNvSpPr>
          <p:nvPr/>
        </p:nvSpPr>
        <p:spPr>
          <a:xfrm>
            <a:off x="381000" y="1676400"/>
            <a:ext cx="8382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TW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通知、邮件、即时消息、手机短信、通讯录。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任何办公信息第一时间通知用户，使得办公效率最大化。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2892106" y="6019800"/>
            <a:ext cx="6248400" cy="641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嵌入计算公式</a:t>
            </a:r>
            <a:r>
              <a:rPr lang="zh-TW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作流表单定制技术</a:t>
            </a:r>
            <a:r>
              <a:rPr lang="zh-TW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可以定制工作流表单，可以实现任意业务流程、文件流转及审批，实现业务数据的内部计算。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邊形 8"/>
          <p:cNvSpPr/>
          <p:nvPr/>
        </p:nvSpPr>
        <p:spPr>
          <a:xfrm>
            <a:off x="838200" y="49530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固定资产管理</a:t>
            </a:r>
            <a:endParaRPr kumimoji="1" lang="zh-TW" altLang="en-US" sz="1400" dirty="0"/>
          </a:p>
        </p:txBody>
      </p:sp>
      <p:sp>
        <p:nvSpPr>
          <p:cNvPr id="27" name="六邊形 26"/>
          <p:cNvSpPr/>
          <p:nvPr/>
        </p:nvSpPr>
        <p:spPr>
          <a:xfrm>
            <a:off x="1828800" y="43434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物资管理</a:t>
            </a:r>
            <a:endParaRPr kumimoji="1" lang="zh-TW" altLang="en-US" sz="1600" dirty="0"/>
          </a:p>
        </p:txBody>
      </p:sp>
      <p:sp>
        <p:nvSpPr>
          <p:cNvPr id="28" name="六邊形 27"/>
          <p:cNvSpPr/>
          <p:nvPr/>
        </p:nvSpPr>
        <p:spPr>
          <a:xfrm>
            <a:off x="2819400" y="49530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会议管理</a:t>
            </a:r>
            <a:endParaRPr kumimoji="1" lang="zh-TW" altLang="en-US" sz="1600" dirty="0"/>
          </a:p>
        </p:txBody>
      </p:sp>
      <p:sp>
        <p:nvSpPr>
          <p:cNvPr id="29" name="六邊形 28"/>
          <p:cNvSpPr/>
          <p:nvPr/>
        </p:nvSpPr>
        <p:spPr>
          <a:xfrm>
            <a:off x="3810000" y="43434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项目档案管理</a:t>
            </a:r>
            <a:endParaRPr kumimoji="1" lang="zh-TW" altLang="en-US" sz="1400" dirty="0"/>
          </a:p>
        </p:txBody>
      </p:sp>
      <p:sp>
        <p:nvSpPr>
          <p:cNvPr id="30" name="六邊形 29"/>
          <p:cNvSpPr/>
          <p:nvPr/>
        </p:nvSpPr>
        <p:spPr>
          <a:xfrm>
            <a:off x="4800600" y="37338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业务流程管理</a:t>
            </a:r>
            <a:endParaRPr kumimoji="1" lang="zh-TW" altLang="en-US" sz="1400" dirty="0"/>
          </a:p>
        </p:txBody>
      </p:sp>
      <p:sp>
        <p:nvSpPr>
          <p:cNvPr id="13" name="六邊形 12"/>
          <p:cNvSpPr/>
          <p:nvPr/>
        </p:nvSpPr>
        <p:spPr>
          <a:xfrm>
            <a:off x="2819400" y="37338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/>
              <a:t>人事考勤</a:t>
            </a:r>
            <a:endParaRPr kumimoji="1" lang="zh-TW" altLang="en-US" sz="1600" dirty="0"/>
          </a:p>
        </p:txBody>
      </p:sp>
      <p:sp>
        <p:nvSpPr>
          <p:cNvPr id="14" name="六邊形 13"/>
          <p:cNvSpPr/>
          <p:nvPr/>
        </p:nvSpPr>
        <p:spPr>
          <a:xfrm>
            <a:off x="5791200" y="4343400"/>
            <a:ext cx="1143000" cy="10668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系统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管理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61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28" grpId="0" animBg="1"/>
      <p:bldP spid="29" grpId="0" animBg="1"/>
      <p:bldP spid="30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3352800"/>
            <a:ext cx="9144000" cy="0"/>
          </a:xfrm>
          <a:prstGeom prst="line">
            <a:avLst/>
          </a:prstGeom>
          <a:ln>
            <a:solidFill>
              <a:srgbClr val="3A97B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6705600" y="2743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05600" y="32004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5" name="Rectangle 8"/>
          <p:cNvSpPr txBox="1">
            <a:spLocks noChangeArrowheads="1"/>
          </p:cNvSpPr>
          <p:nvPr/>
        </p:nvSpPr>
        <p:spPr>
          <a:xfrm>
            <a:off x="3733800" y="1295400"/>
            <a:ext cx="5029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结合手机实现无线办公应用、实现手机查询内部信息的双向功能。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网络化</a:t>
            </a:r>
            <a:r>
              <a:rPr lang="zh-CN" altLang="en-US" sz="16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的个人信息管理功能，在满足个人资料管理的同时，轻松实现局域网、广域网文件共享，形成开放的系统平台架构。 </a:t>
            </a:r>
            <a:endParaRPr lang="en-US" altLang="zh-CN" sz="1600" dirty="0">
              <a:solidFill>
                <a:srgbClr val="7F7F7F"/>
              </a:solidFill>
              <a:latin typeface="Calibri" charset="0"/>
              <a:ea typeface="宋体" charset="0"/>
            </a:endParaRPr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4648200" y="5562600"/>
            <a:ext cx="4114800" cy="1098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基于多线</a:t>
            </a: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程的计算</a:t>
            </a: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，性能稳定可靠。数据存取集中控制，避免了数据泄漏的可能。提供备份工具，保护系统数据安全。 </a:t>
            </a:r>
            <a:endParaRPr lang="en-US" altLang="zh-CN" sz="18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9" name="Rectangle 9"/>
          <p:cNvSpPr txBox="1">
            <a:spLocks noChangeArrowheads="1"/>
          </p:cNvSpPr>
          <p:nvPr/>
        </p:nvSpPr>
        <p:spPr>
          <a:xfrm>
            <a:off x="2" y="762000"/>
            <a:ext cx="7185605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1400" dirty="0" smtClean="0">
              <a:latin typeface="Calibri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lang="en-US" altLang="zh-CN" sz="1400" dirty="0">
              <a:latin typeface="Calibri" charset="0"/>
              <a:ea typeface="宋体" charset="0"/>
            </a:endParaRPr>
          </a:p>
        </p:txBody>
      </p:sp>
      <p:sp>
        <p:nvSpPr>
          <p:cNvPr id="3" name="弧形向上箭號 2"/>
          <p:cNvSpPr/>
          <p:nvPr/>
        </p:nvSpPr>
        <p:spPr>
          <a:xfrm rot="21274763">
            <a:off x="620355" y="2134665"/>
            <a:ext cx="1969201" cy="674452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" y="1295401"/>
            <a:ext cx="1321705" cy="1217691"/>
            <a:chOff x="1447800" y="3505200"/>
            <a:chExt cx="1625600" cy="1625600"/>
          </a:xfrm>
        </p:grpSpPr>
        <p:pic>
          <p:nvPicPr>
            <p:cNvPr id="17" name="圖片 16" descr="iPhone Appl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3505200"/>
              <a:ext cx="1625600" cy="1625600"/>
            </a:xfrm>
            <a:prstGeom prst="rect">
              <a:avLst/>
            </a:prstGeom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810000"/>
              <a:ext cx="685799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弧形向上箭號 20"/>
          <p:cNvSpPr/>
          <p:nvPr/>
        </p:nvSpPr>
        <p:spPr>
          <a:xfrm rot="10145289">
            <a:off x="344669" y="645657"/>
            <a:ext cx="2050054" cy="617043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371600" y="152400"/>
            <a:ext cx="2057400" cy="1948141"/>
            <a:chOff x="1981200" y="2209800"/>
            <a:chExt cx="2743200" cy="2819400"/>
          </a:xfrm>
        </p:grpSpPr>
        <p:pic>
          <p:nvPicPr>
            <p:cNvPr id="14" name="圖片 13" descr="chinaz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2209800"/>
              <a:ext cx="2743200" cy="2819400"/>
            </a:xfrm>
            <a:prstGeom prst="rect">
              <a:avLst/>
            </a:prstGeom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135" y="2581805"/>
              <a:ext cx="2295331" cy="139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6324600" y="304800"/>
            <a:ext cx="2438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无线应用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en-US" altLang="zh-TW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Smart</a:t>
            </a:r>
            <a:r>
              <a:rPr kumimoji="1"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Phone</a:t>
            </a:r>
            <a:r>
              <a:rPr kumimoji="1"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&amp;</a:t>
            </a:r>
            <a:r>
              <a:rPr kumimoji="1"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PC</a:t>
            </a:r>
            <a:endParaRPr kumimoji="1" lang="zh-TW" alt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533400" y="5105400"/>
            <a:ext cx="914400" cy="533400"/>
          </a:xfrm>
          <a:prstGeom prst="can">
            <a:avLst>
              <a:gd name="adj" fmla="val 3244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圓柱 31"/>
          <p:cNvSpPr/>
          <p:nvPr/>
        </p:nvSpPr>
        <p:spPr>
          <a:xfrm>
            <a:off x="533400" y="4800600"/>
            <a:ext cx="914400" cy="533400"/>
          </a:xfrm>
          <a:prstGeom prst="can">
            <a:avLst>
              <a:gd name="adj" fmla="val 3244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BD</a:t>
            </a:r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圓柱 9"/>
          <p:cNvSpPr/>
          <p:nvPr/>
        </p:nvSpPr>
        <p:spPr>
          <a:xfrm>
            <a:off x="533400" y="4495800"/>
            <a:ext cx="914400" cy="533400"/>
          </a:xfrm>
          <a:prstGeom prst="can">
            <a:avLst>
              <a:gd name="adj" fmla="val 3244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圓柱 33"/>
          <p:cNvSpPr/>
          <p:nvPr/>
        </p:nvSpPr>
        <p:spPr>
          <a:xfrm>
            <a:off x="3276600" y="5105400"/>
            <a:ext cx="914400" cy="533400"/>
          </a:xfrm>
          <a:prstGeom prst="can">
            <a:avLst>
              <a:gd name="adj" fmla="val 32441"/>
            </a:avLst>
          </a:prstGeom>
          <a:solidFill>
            <a:srgbClr val="27AFD9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圓柱 34"/>
          <p:cNvSpPr/>
          <p:nvPr/>
        </p:nvSpPr>
        <p:spPr>
          <a:xfrm>
            <a:off x="3276600" y="4800600"/>
            <a:ext cx="914400" cy="533400"/>
          </a:xfrm>
          <a:prstGeom prst="can">
            <a:avLst>
              <a:gd name="adj" fmla="val 32441"/>
            </a:avLst>
          </a:prstGeom>
          <a:solidFill>
            <a:srgbClr val="27AFD9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BD</a:t>
            </a:r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圓柱 35"/>
          <p:cNvSpPr/>
          <p:nvPr/>
        </p:nvSpPr>
        <p:spPr>
          <a:xfrm>
            <a:off x="3276600" y="4495800"/>
            <a:ext cx="914400" cy="533400"/>
          </a:xfrm>
          <a:prstGeom prst="can">
            <a:avLst>
              <a:gd name="adj" fmla="val 32441"/>
            </a:avLst>
          </a:prstGeom>
          <a:solidFill>
            <a:srgbClr val="27AFD9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3400" y="5715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本地数据</a:t>
            </a:r>
            <a:endParaRPr kumimoji="1" lang="zh-TW" altLang="en-US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276600" y="5715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异地数据</a:t>
            </a:r>
            <a:endParaRPr kumimoji="1" lang="zh-TW" altLang="en-US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057400" y="4495800"/>
            <a:ext cx="1143000" cy="381000"/>
          </a:xfrm>
          <a:prstGeom prst="stripedRigh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向右箭號 37"/>
          <p:cNvSpPr/>
          <p:nvPr/>
        </p:nvSpPr>
        <p:spPr>
          <a:xfrm rot="10800000">
            <a:off x="1600200" y="5257800"/>
            <a:ext cx="1143000" cy="381000"/>
          </a:xfrm>
          <a:prstGeom prst="stripedRightArrow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六邊形 39"/>
          <p:cNvSpPr/>
          <p:nvPr/>
        </p:nvSpPr>
        <p:spPr>
          <a:xfrm>
            <a:off x="4876800" y="4038600"/>
            <a:ext cx="1144800" cy="990000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1" name="圖片 40" descr="51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86200"/>
            <a:ext cx="1296000" cy="1296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953000" y="510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数据备份</a:t>
            </a:r>
            <a:endParaRPr kumimoji="1" lang="zh-TW" alt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543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10" grpId="0" animBg="1"/>
      <p:bldP spid="34" grpId="0" animBg="1"/>
      <p:bldP spid="35" grpId="0" animBg="1"/>
      <p:bldP spid="36" grpId="0" animBg="1"/>
      <p:bldP spid="2" grpId="0"/>
      <p:bldP spid="37" grpId="0"/>
      <p:bldP spid="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接點 41"/>
          <p:cNvCxnSpPr/>
          <p:nvPr/>
        </p:nvCxnSpPr>
        <p:spPr>
          <a:xfrm>
            <a:off x="0" y="2667000"/>
            <a:ext cx="9144000" cy="0"/>
          </a:xfrm>
          <a:prstGeom prst="line">
            <a:avLst/>
          </a:prstGeom>
          <a:ln>
            <a:solidFill>
              <a:srgbClr val="3A97B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3"/>
          <p:cNvSpPr/>
          <p:nvPr/>
        </p:nvSpPr>
        <p:spPr>
          <a:xfrm>
            <a:off x="457200" y="20574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57200" y="2514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5" name="Rectangle 9"/>
          <p:cNvSpPr txBox="1">
            <a:spLocks noChangeArrowheads="1"/>
          </p:cNvSpPr>
          <p:nvPr/>
        </p:nvSpPr>
        <p:spPr>
          <a:xfrm>
            <a:off x="2057400" y="304800"/>
            <a:ext cx="6553200" cy="1295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支持各种主流数据库，实现数据</a:t>
            </a: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中心管理，同时提供完善的二次开发和系统集成功能，</a:t>
            </a: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可以集成到已</a:t>
            </a: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有的专业系统或</a:t>
            </a:r>
            <a:r>
              <a:rPr lang="en-US" altLang="zh-CN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MIS</a:t>
            </a: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系统，使得无限扩展成为可能。 </a:t>
            </a:r>
            <a:endParaRPr lang="en-US" altLang="zh-CN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endParaRPr lang="en-US" altLang="zh-CN" sz="1400" dirty="0">
              <a:latin typeface="Calibri" charset="0"/>
              <a:ea typeface="宋体" charset="0"/>
            </a:endParaRPr>
          </a:p>
        </p:txBody>
      </p:sp>
      <p:cxnSp>
        <p:nvCxnSpPr>
          <p:cNvPr id="24" name="直線箭頭接點 23"/>
          <p:cNvCxnSpPr/>
          <p:nvPr/>
        </p:nvCxnSpPr>
        <p:spPr>
          <a:xfrm>
            <a:off x="2133600" y="1752600"/>
            <a:ext cx="63246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六邊形 26"/>
          <p:cNvSpPr/>
          <p:nvPr/>
        </p:nvSpPr>
        <p:spPr>
          <a:xfrm>
            <a:off x="3048000" y="1295400"/>
            <a:ext cx="1066800" cy="9144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常用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数据库</a:t>
            </a:r>
            <a:endParaRPr kumimoji="1" lang="zh-TW" altLang="en-US" sz="1400" dirty="0"/>
          </a:p>
        </p:txBody>
      </p:sp>
      <p:sp>
        <p:nvSpPr>
          <p:cNvPr id="46" name="六邊形 45"/>
          <p:cNvSpPr/>
          <p:nvPr/>
        </p:nvSpPr>
        <p:spPr>
          <a:xfrm>
            <a:off x="4876800" y="1295400"/>
            <a:ext cx="1066800" cy="9144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集中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管理</a:t>
            </a:r>
            <a:endParaRPr kumimoji="1" lang="zh-TW" altLang="en-US" sz="1400" dirty="0"/>
          </a:p>
        </p:txBody>
      </p:sp>
      <p:sp>
        <p:nvSpPr>
          <p:cNvPr id="47" name="六邊形 46"/>
          <p:cNvSpPr/>
          <p:nvPr/>
        </p:nvSpPr>
        <p:spPr>
          <a:xfrm>
            <a:off x="6858000" y="1295400"/>
            <a:ext cx="1066800" cy="9144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二次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开发</a:t>
            </a:r>
            <a:endParaRPr kumimoji="1" lang="zh-TW" altLang="en-US" sz="1400" dirty="0"/>
          </a:p>
        </p:txBody>
      </p:sp>
      <p:pic>
        <p:nvPicPr>
          <p:cNvPr id="49" name="圖片 48" descr="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7" t="29065" r="-33460" b="-29084"/>
          <a:stretch/>
        </p:blipFill>
        <p:spPr>
          <a:xfrm>
            <a:off x="-3600" y="3600"/>
            <a:ext cx="2181600" cy="2109600"/>
          </a:xfrm>
          <a:prstGeom prst="rect">
            <a:avLst/>
          </a:prstGeom>
        </p:spPr>
      </p:pic>
      <p:pic>
        <p:nvPicPr>
          <p:cNvPr id="54" name="圖片 53" descr="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0" b="-17376"/>
          <a:stretch/>
        </p:blipFill>
        <p:spPr>
          <a:xfrm>
            <a:off x="685800" y="-14400"/>
            <a:ext cx="1219200" cy="1224000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6553199" y="5302767"/>
            <a:ext cx="20574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依需求开发</a:t>
            </a: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工作</a:t>
            </a:r>
            <a:r>
              <a:rPr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报表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圖片 57" descr="2拷貝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0660">
            <a:off x="7086634" y="4083601"/>
            <a:ext cx="918808" cy="918808"/>
          </a:xfrm>
          <a:prstGeom prst="rect">
            <a:avLst/>
          </a:prstGeom>
        </p:spPr>
      </p:pic>
      <p:sp>
        <p:nvSpPr>
          <p:cNvPr id="60" name="六邊形 59"/>
          <p:cNvSpPr/>
          <p:nvPr/>
        </p:nvSpPr>
        <p:spPr>
          <a:xfrm>
            <a:off x="457200" y="4083567"/>
            <a:ext cx="1296537" cy="1182271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会议纪要</a:t>
            </a:r>
            <a:endParaRPr kumimoji="1" lang="zh-TW" altLang="en-US" sz="1400" dirty="0"/>
          </a:p>
        </p:txBody>
      </p:sp>
      <p:sp>
        <p:nvSpPr>
          <p:cNvPr id="61" name="六邊形 60"/>
          <p:cNvSpPr/>
          <p:nvPr/>
        </p:nvSpPr>
        <p:spPr>
          <a:xfrm>
            <a:off x="1580866" y="4727248"/>
            <a:ext cx="1296537" cy="1182271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领料单</a:t>
            </a:r>
            <a:endParaRPr kumimoji="1" lang="zh-TW" altLang="en-US" sz="1400" dirty="0"/>
          </a:p>
        </p:txBody>
      </p:sp>
      <p:sp>
        <p:nvSpPr>
          <p:cNvPr id="62" name="六邊形 61"/>
          <p:cNvSpPr/>
          <p:nvPr/>
        </p:nvSpPr>
        <p:spPr>
          <a:xfrm>
            <a:off x="3810000" y="3429000"/>
            <a:ext cx="1296537" cy="1182271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采购订单</a:t>
            </a:r>
            <a:endParaRPr kumimoji="1" lang="zh-TW" altLang="en-US" sz="1400" dirty="0"/>
          </a:p>
        </p:txBody>
      </p:sp>
      <p:sp>
        <p:nvSpPr>
          <p:cNvPr id="63" name="六邊形 62"/>
          <p:cNvSpPr/>
          <p:nvPr/>
        </p:nvSpPr>
        <p:spPr>
          <a:xfrm>
            <a:off x="2704531" y="4083567"/>
            <a:ext cx="1296537" cy="118227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工作联系单</a:t>
            </a:r>
            <a:endParaRPr kumimoji="1" lang="zh-TW" altLang="en-US" sz="1400" dirty="0"/>
          </a:p>
        </p:txBody>
      </p:sp>
      <p:sp>
        <p:nvSpPr>
          <p:cNvPr id="64" name="六邊形 63"/>
          <p:cNvSpPr/>
          <p:nvPr/>
        </p:nvSpPr>
        <p:spPr>
          <a:xfrm>
            <a:off x="4951863" y="4083567"/>
            <a:ext cx="1296537" cy="1182271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常用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数据库</a:t>
            </a:r>
            <a:endParaRPr kumimoji="1" lang="zh-TW" altLang="en-US" sz="1400" dirty="0"/>
          </a:p>
        </p:txBody>
      </p:sp>
      <p:sp>
        <p:nvSpPr>
          <p:cNvPr id="65" name="六邊形 64"/>
          <p:cNvSpPr/>
          <p:nvPr/>
        </p:nvSpPr>
        <p:spPr>
          <a:xfrm>
            <a:off x="2704531" y="5370929"/>
            <a:ext cx="1296537" cy="1182271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出库单</a:t>
            </a:r>
            <a:endParaRPr kumimoji="1" lang="zh-TW" altLang="en-US" sz="1400" dirty="0"/>
          </a:p>
        </p:txBody>
      </p:sp>
      <p:sp>
        <p:nvSpPr>
          <p:cNvPr id="66" name="六邊形 65"/>
          <p:cNvSpPr/>
          <p:nvPr/>
        </p:nvSpPr>
        <p:spPr>
          <a:xfrm>
            <a:off x="3828197" y="4727248"/>
            <a:ext cx="1296537" cy="118227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报表</a:t>
            </a:r>
            <a:endParaRPr kumimoji="1" lang="zh-TW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6553200" y="3321567"/>
            <a:ext cx="205740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701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6" grpId="0" animBg="1"/>
      <p:bldP spid="47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首页登陆介面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首页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登陆</a:t>
            </a:r>
            <a:endParaRPr kumimoji="1" lang="zh-TW" altLang="en-US" sz="14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" name="圖片 1" descr="螢幕快照 2015-07-01 下午5.1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6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首页登陆介面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首页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登陆</a:t>
            </a:r>
            <a:endParaRPr kumimoji="1" lang="zh-TW" altLang="en-US" sz="14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 descr="螢幕快照 2015-07-01 下午5.16.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37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086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/>
              <a:t>邮件</a:t>
            </a:r>
            <a:endParaRPr kumimoji="1" lang="en-US" altLang="zh-TW" sz="1400" dirty="0" smtClean="0"/>
          </a:p>
          <a:p>
            <a:pPr algn="ctr"/>
            <a:r>
              <a:rPr kumimoji="1" lang="zh-TW" altLang="en-US" sz="1400" dirty="0" smtClean="0"/>
              <a:t>功能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87448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待办事项列表</a:t>
            </a:r>
          </a:p>
        </p:txBody>
      </p:sp>
      <p:pic>
        <p:nvPicPr>
          <p:cNvPr id="2" name="圖片 1" descr="螢幕快照 2015-07-01 下午5.21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" y="2133600"/>
            <a:ext cx="9144000" cy="25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015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签名管理</a:t>
            </a:r>
          </a:p>
        </p:txBody>
      </p:sp>
      <p:pic>
        <p:nvPicPr>
          <p:cNvPr id="2" name="圖片 1" descr="螢幕快照 2015-07-01 下午5.22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9144000" cy="36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12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信息发布</a:t>
            </a:r>
          </a:p>
        </p:txBody>
      </p:sp>
      <p:pic>
        <p:nvPicPr>
          <p:cNvPr id="2" name="圖片 1" descr="螢幕快照 2015-07-01 下午5.2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41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29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0413"/>
            <a:ext cx="73152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1516013"/>
            <a:ext cx="1800000" cy="1800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3497213"/>
            <a:ext cx="1800000" cy="180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2" action="ppaction://hlinksldjump" highlightClick="1"/>
          </p:cNvPr>
          <p:cNvSpPr/>
          <p:nvPr/>
        </p:nvSpPr>
        <p:spPr>
          <a:xfrm>
            <a:off x="1524000" y="1516013"/>
            <a:ext cx="1800000" cy="18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516013"/>
            <a:ext cx="13716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1516013"/>
            <a:ext cx="1800000" cy="18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3497213"/>
            <a:ext cx="1800000" cy="18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0" y="3497213"/>
            <a:ext cx="1800000" cy="1800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47800" y="5486400"/>
            <a:ext cx="76962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2819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TW" altLang="en-US" sz="20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关于我们</a:t>
            </a:r>
            <a:endParaRPr lang="en-US" sz="2000" dirty="0">
              <a:solidFill>
                <a:srgbClr val="0099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2819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我们的优势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2819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系统特点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4800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产品功能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7600" y="480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Calibri" pitchFamily="34" charset="0"/>
                <a:cs typeface="Calibri" pitchFamily="34" charset="0"/>
              </a:rPr>
              <a:t>配置建议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480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24A4D2"/>
                </a:solidFill>
                <a:latin typeface="Calibri" pitchFamily="34" charset="0"/>
                <a:cs typeface="Calibri" pitchFamily="34" charset="0"/>
              </a:rPr>
              <a:t>成功案例</a:t>
            </a:r>
            <a:endParaRPr lang="en-US" altLang="zh-TW" sz="2000" dirty="0">
              <a:solidFill>
                <a:srgbClr val="24A4D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7467600" y="4572000"/>
            <a:ext cx="1676400" cy="73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76400"/>
            <a:ext cx="1143000" cy="1143000"/>
          </a:xfrm>
          <a:prstGeom prst="rect">
            <a:avLst/>
          </a:prstGeom>
        </p:spPr>
      </p:pic>
      <p:pic>
        <p:nvPicPr>
          <p:cNvPr id="9" name="圖片 8" descr="1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733800"/>
            <a:ext cx="990600" cy="990600"/>
          </a:xfrm>
          <a:prstGeom prst="rect">
            <a:avLst/>
          </a:prstGeom>
        </p:spPr>
      </p:pic>
      <p:pic>
        <p:nvPicPr>
          <p:cNvPr id="12" name="圖片 11" descr="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3708400"/>
            <a:ext cx="1016000" cy="1016000"/>
          </a:xfrm>
          <a:prstGeom prst="rect">
            <a:avLst/>
          </a:prstGeom>
        </p:spPr>
      </p:pic>
      <p:pic>
        <p:nvPicPr>
          <p:cNvPr id="27" name="圖片 26" descr="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76400"/>
            <a:ext cx="1066800" cy="1066800"/>
          </a:xfrm>
          <a:prstGeom prst="rect">
            <a:avLst/>
          </a:prstGeom>
        </p:spPr>
      </p:pic>
      <p:pic>
        <p:nvPicPr>
          <p:cNvPr id="28" name="圖片 27" descr="433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733800"/>
            <a:ext cx="1066800" cy="1066800"/>
          </a:xfrm>
          <a:prstGeom prst="rect">
            <a:avLst/>
          </a:prstGeom>
        </p:spPr>
      </p:pic>
      <p:pic>
        <p:nvPicPr>
          <p:cNvPr id="30" name="圖片 29" descr="43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1066800" cy="1066800"/>
          </a:xfrm>
          <a:prstGeom prst="rect">
            <a:avLst/>
          </a:prstGeom>
        </p:spPr>
      </p:pic>
      <p:pic>
        <p:nvPicPr>
          <p:cNvPr id="32" name="圖片 31" descr="banner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609600"/>
            <a:ext cx="3302000" cy="610392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信访登记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7597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流程审批</a:t>
            </a:r>
          </a:p>
        </p:txBody>
      </p:sp>
      <p:pic>
        <p:nvPicPr>
          <p:cNvPr id="3" name="圖片 2" descr="螢幕快照 2015-07-01 下午5.30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9689"/>
            <a:ext cx="9144000" cy="3138311"/>
          </a:xfrm>
          <a:prstGeom prst="rect">
            <a:avLst/>
          </a:prstGeom>
        </p:spPr>
      </p:pic>
      <p:pic>
        <p:nvPicPr>
          <p:cNvPr id="2" name="圖片 1" descr="螢幕快照 2015-07-01 下午5.29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35" y="762000"/>
            <a:ext cx="778716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089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通讯录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9937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8675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会议管理</a:t>
            </a:r>
          </a:p>
        </p:txBody>
      </p:sp>
      <p:pic>
        <p:nvPicPr>
          <p:cNvPr id="2" name="圖片 1" descr="螢幕快照 2015-07-01 下午5.33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9144000" cy="22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687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记事便签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62324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4103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物料基础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信息维护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5020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837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入库管理</a:t>
            </a:r>
          </a:p>
        </p:txBody>
      </p:sp>
      <p:pic>
        <p:nvPicPr>
          <p:cNvPr id="3" name="圖片 2" descr="螢幕快照 2015-07-01 下午5.35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7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342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入库管理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8" y="1905000"/>
            <a:ext cx="86201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9875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入库管理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二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10600" cy="519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96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入库管理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三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953000" cy="543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5776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8304"/>
            <a:ext cx="28956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878304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ABOUT US</a:t>
            </a:r>
            <a:endParaRPr lang="en-US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71800" y="187830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33600" y="2881167"/>
            <a:ext cx="1915510" cy="74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267200" y="1752599"/>
            <a:ext cx="2948150" cy="801324"/>
            <a:chOff x="4298730" y="1282262"/>
            <a:chExt cx="2948150" cy="600993"/>
          </a:xfrm>
        </p:grpSpPr>
        <p:sp>
          <p:nvSpPr>
            <p:cNvPr id="30" name="TextBox 29"/>
            <p:cNvSpPr txBox="1"/>
            <p:nvPr/>
          </p:nvSpPr>
          <p:spPr>
            <a:xfrm>
              <a:off x="4298730" y="1490840"/>
              <a:ext cx="294815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0099FF"/>
                  </a:solidFill>
                  <a:latin typeface="微軟正黑體"/>
                  <a:ea typeface="微軟正黑體"/>
                  <a:cs typeface="微軟正黑體"/>
                </a:rPr>
                <a:t>关于我们</a:t>
              </a:r>
              <a:endParaRPr lang="en-US" sz="2800" dirty="0" smtClean="0">
                <a:solidFill>
                  <a:srgbClr val="0099FF"/>
                </a:solidFill>
                <a:latin typeface="微軟正黑體"/>
                <a:ea typeface="微軟正黑體"/>
                <a:cs typeface="微軟正黑體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43400" y="1282262"/>
              <a:ext cx="2209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ABOUT US</a:t>
              </a:r>
            </a:p>
          </p:txBody>
        </p:sp>
      </p:grpSp>
      <p:pic>
        <p:nvPicPr>
          <p:cNvPr id="13" name="圖片 12" descr="43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30704"/>
            <a:ext cx="609600" cy="609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66800" y="2259305"/>
            <a:ext cx="16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关于我们</a:t>
            </a:r>
            <a:endParaRPr lang="en-US" altLang="zh-TW" sz="24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2564104"/>
            <a:ext cx="449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上海智协网络工程有限公司成立于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，是专业从事智能系统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，软件开发的高科技民营企业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。系统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集成方面具有较强的优势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，方案构思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、专业系统设计、现场施工管理等方面积累了丰富的经验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TW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凭藉自身的技术优势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先后研发数套应用软件系统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深受用户的认可，同时也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得到国内外几大知名公司高度评价。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雄厚的技术力量，中、高级以上技术人员占公司全员的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。他们不仅在技术上精益求精，而且在工作上想用户所想、急用户所急，处处为用户服务，先后为广大用户提供了各类特色服务</a:t>
            </a:r>
            <a:r>
              <a:rPr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TW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明细查询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368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1014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物资申领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" y="2209800"/>
            <a:ext cx="9144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908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物资申领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二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473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0848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物资申领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三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4" y="1484786"/>
            <a:ext cx="88773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68294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6547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出货管理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412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一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86949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7723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二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724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624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三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9" y="1700809"/>
            <a:ext cx="8505825" cy="48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021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介面演示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六邊形 16"/>
          <p:cNvSpPr/>
          <p:nvPr/>
        </p:nvSpPr>
        <p:spPr>
          <a:xfrm>
            <a:off x="30747" y="152400"/>
            <a:ext cx="1295400" cy="1066800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报表模块</a:t>
            </a:r>
            <a:endParaRPr kumimoji="1"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400" dirty="0" smtClean="0">
                <a:latin typeface="微軟正黑體"/>
                <a:ea typeface="微軟正黑體"/>
                <a:cs typeface="微軟正黑體"/>
              </a:rPr>
              <a:t>四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3" t="8582" r="8319" b="5057"/>
          <a:stretch/>
        </p:blipFill>
        <p:spPr bwMode="auto">
          <a:xfrm>
            <a:off x="1972800" y="762000"/>
            <a:ext cx="7171200" cy="18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516129"/>
            <a:ext cx="8077200" cy="43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5625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1676400"/>
            <a:ext cx="3342289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8841" y="2667001"/>
            <a:ext cx="2958663" cy="192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84330" y="1676400"/>
            <a:ext cx="68580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14800" y="2667001"/>
            <a:ext cx="3200400" cy="18944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dirty="0" smtClean="0">
                <a:latin typeface="微软雅黑" pitchFamily="34" charset="-122"/>
                <a:ea typeface="微软雅黑" pitchFamily="34" charset="-122"/>
              </a:rPr>
              <a:t>系统配置</a:t>
            </a:r>
            <a:endParaRPr lang="en-US" altLang="zh-TW" sz="1200" dirty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dirty="0">
                <a:latin typeface="微软雅黑" pitchFamily="34" charset="-122"/>
                <a:ea typeface="微软雅黑" pitchFamily="34" charset="-122"/>
              </a:rPr>
              <a:t>相关服务</a:t>
            </a:r>
            <a:r>
              <a:rPr lang="zh-TW" altLang="en-US" sz="12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0" y="2209800"/>
            <a:ext cx="12954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3600" y="2209800"/>
            <a:ext cx="1296000" cy="11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15200" y="2209800"/>
            <a:ext cx="1296000" cy="11448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19802" y="2590802"/>
            <a:ext cx="114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信息管理平台</a:t>
            </a:r>
            <a:endParaRPr lang="en-US" altLang="zh-CN" sz="1200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200" y="2438402"/>
            <a:ext cx="131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1200" dirty="0">
                <a:latin typeface="微軟正黑體"/>
                <a:ea typeface="微軟正黑體"/>
                <a:cs typeface="微軟正黑體"/>
              </a:rPr>
              <a:t>操作系统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latin typeface="微軟正黑體"/>
              <a:ea typeface="微軟正黑體"/>
              <a:cs typeface="微軟正黑體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latin typeface="微軟正黑體"/>
                <a:ea typeface="微軟正黑體"/>
                <a:cs typeface="微軟正黑體"/>
              </a:rPr>
              <a:t>WINDOWS</a:t>
            </a:r>
            <a:r>
              <a:rPr lang="zh-TW" altLang="en-US" sz="1200" dirty="0">
                <a:latin typeface="微軟正黑體"/>
                <a:ea typeface="微軟正黑體"/>
                <a:cs typeface="微軟正黑體"/>
              </a:rPr>
              <a:t>平台</a:t>
            </a:r>
            <a:endParaRPr lang="en-US" altLang="zh-TW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202" y="2362201"/>
            <a:ext cx="114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TW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 </a:t>
            </a:r>
            <a:r>
              <a:rPr lang="en-US" altLang="zh-TW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TW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2005</a:t>
            </a:r>
            <a:r>
              <a:rPr lang="zh-CN" altLang="zh-TW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686800" y="2196664"/>
            <a:ext cx="457200" cy="1156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 descr="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75944"/>
            <a:ext cx="381000" cy="381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219200" y="1975944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环境搭建配置</a:t>
            </a:r>
            <a:endParaRPr lang="zh-CN" altLang="zh-CN" sz="20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0" name="TextBox 101"/>
          <p:cNvSpPr txBox="1"/>
          <p:nvPr/>
        </p:nvSpPr>
        <p:spPr>
          <a:xfrm>
            <a:off x="4114800" y="4724400"/>
            <a:ext cx="487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＊</a:t>
            </a:r>
            <a:r>
              <a:rPr lang="zh-TW" altLang="en-US" sz="1100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系统平台不挶限于以上，可依据客户目前环境来进行调整</a:t>
            </a:r>
            <a:r>
              <a:rPr lang="zh-TW" altLang="en-US" sz="1100" b="1" dirty="0" smtClean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＊</a:t>
            </a:r>
            <a:endParaRPr lang="en-US" sz="7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2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邊形 8"/>
          <p:cNvSpPr/>
          <p:nvPr/>
        </p:nvSpPr>
        <p:spPr>
          <a:xfrm>
            <a:off x="6705600" y="29718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Rectangle 3"/>
          <p:cNvSpPr/>
          <p:nvPr/>
        </p:nvSpPr>
        <p:spPr>
          <a:xfrm>
            <a:off x="0" y="1878304"/>
            <a:ext cx="28956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52400" y="1905000"/>
            <a:ext cx="2971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 smtClean="0"/>
              <a:t>ADVANTAGE</a:t>
            </a:r>
            <a:endParaRPr lang="en-US" altLang="zh-TW" sz="20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r"/>
            <a:r>
              <a:rPr lang="zh-TW" altLang="en-US" sz="25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我们的优势</a:t>
            </a:r>
            <a:endParaRPr lang="en-US" sz="25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2" name="Rectangle 24"/>
          <p:cNvSpPr/>
          <p:nvPr/>
        </p:nvSpPr>
        <p:spPr>
          <a:xfrm>
            <a:off x="2971800" y="1878304"/>
            <a:ext cx="107731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5"/>
          <p:cNvSpPr/>
          <p:nvPr/>
        </p:nvSpPr>
        <p:spPr>
          <a:xfrm>
            <a:off x="2133600" y="2881167"/>
            <a:ext cx="1915510" cy="74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圖片 26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81200"/>
            <a:ext cx="762000" cy="762000"/>
          </a:xfrm>
          <a:prstGeom prst="rect">
            <a:avLst/>
          </a:prstGeom>
        </p:spPr>
      </p:pic>
      <p:sp>
        <p:nvSpPr>
          <p:cNvPr id="28" name="TextBox 29"/>
          <p:cNvSpPr txBox="1"/>
          <p:nvPr/>
        </p:nvSpPr>
        <p:spPr>
          <a:xfrm>
            <a:off x="4267200" y="2030704"/>
            <a:ext cx="29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99FF"/>
                </a:solidFill>
                <a:latin typeface="微軟正黑體"/>
                <a:ea typeface="微軟正黑體"/>
                <a:cs typeface="微軟正黑體"/>
              </a:rPr>
              <a:t>我们的优势</a:t>
            </a:r>
            <a:endParaRPr lang="en-US" sz="2800" dirty="0" smtClean="0">
              <a:solidFill>
                <a:srgbClr val="0099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1870" y="175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DAVNTAGE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圖片 6" descr="未命名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9" r="-36228" b="35005"/>
          <a:stretch/>
        </p:blipFill>
        <p:spPr>
          <a:xfrm>
            <a:off x="-14400" y="5334000"/>
            <a:ext cx="2707200" cy="1537200"/>
          </a:xfrm>
          <a:prstGeom prst="rect">
            <a:avLst/>
          </a:prstGeom>
        </p:spPr>
      </p:pic>
      <p:sp>
        <p:nvSpPr>
          <p:cNvPr id="33" name="六邊形 32"/>
          <p:cNvSpPr/>
          <p:nvPr/>
        </p:nvSpPr>
        <p:spPr>
          <a:xfrm>
            <a:off x="5562600" y="35814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/>
          <p:cNvSpPr/>
          <p:nvPr/>
        </p:nvSpPr>
        <p:spPr>
          <a:xfrm>
            <a:off x="5562600" y="48768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六邊形 34"/>
          <p:cNvSpPr/>
          <p:nvPr/>
        </p:nvSpPr>
        <p:spPr>
          <a:xfrm>
            <a:off x="6705600" y="42672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/>
          <p:cNvSpPr/>
          <p:nvPr/>
        </p:nvSpPr>
        <p:spPr>
          <a:xfrm>
            <a:off x="4419600" y="4267200"/>
            <a:ext cx="1295400" cy="114300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6705600" y="335280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国际性</a:t>
            </a:r>
            <a:endParaRPr lang="en-US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6" name="Rectangle 56"/>
          <p:cNvSpPr/>
          <p:nvPr/>
        </p:nvSpPr>
        <p:spPr>
          <a:xfrm>
            <a:off x="4419600" y="464820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多元化</a:t>
            </a:r>
            <a:endParaRPr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Rectangle 56"/>
          <p:cNvSpPr/>
          <p:nvPr/>
        </p:nvSpPr>
        <p:spPr>
          <a:xfrm>
            <a:off x="5562600" y="5181600"/>
            <a:ext cx="1295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经验丰富</a:t>
            </a:r>
            <a:endParaRPr lang="en-US" altLang="zh-TW" sz="16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成功案例</a:t>
            </a:r>
            <a:endParaRPr lang="en-US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Rectangle 56"/>
          <p:cNvSpPr/>
          <p:nvPr/>
        </p:nvSpPr>
        <p:spPr>
          <a:xfrm>
            <a:off x="6705600" y="464820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售后服务</a:t>
            </a:r>
            <a:endParaRPr lang="en-US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9" name="Rectangle 56"/>
          <p:cNvSpPr/>
          <p:nvPr/>
        </p:nvSpPr>
        <p:spPr>
          <a:xfrm>
            <a:off x="5562600" y="3886200"/>
            <a:ext cx="1371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专业研发</a:t>
            </a:r>
            <a:endParaRPr lang="en-US" altLang="zh-TW" sz="1600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sz="1600" dirty="0" smtClean="0">
                <a:latin typeface="微軟正黑體"/>
                <a:ea typeface="微軟正黑體"/>
                <a:cs typeface="微軟正黑體"/>
              </a:rPr>
              <a:t>团队</a:t>
            </a:r>
            <a:endParaRPr lang="en-US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向右箭號 29"/>
          <p:cNvSpPr/>
          <p:nvPr/>
        </p:nvSpPr>
        <p:spPr>
          <a:xfrm rot="19465787">
            <a:off x="3882611" y="3337129"/>
            <a:ext cx="2960624" cy="413384"/>
          </a:xfrm>
          <a:prstGeom prst="rightArrow">
            <a:avLst>
              <a:gd name="adj1" fmla="val 49211"/>
              <a:gd name="adj2" fmla="val 7293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animBg="1"/>
      <p:bldP spid="34" grpId="0" animBg="1"/>
      <p:bldP spid="35" grpId="0" animBg="1"/>
      <p:bldP spid="36" grpId="0" animBg="1"/>
      <p:bldP spid="57" grpId="0"/>
      <p:bldP spid="16" grpId="0"/>
      <p:bldP spid="17" grpId="0"/>
      <p:bldP spid="18" grpId="0"/>
      <p:bldP spid="19" grpId="0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02256"/>
            <a:ext cx="21336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1628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成功案例</a:t>
            </a:r>
            <a:endParaRPr lang="en-US" sz="25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826" y="5486400"/>
            <a:ext cx="5591174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38375" y="1439917"/>
            <a:ext cx="1140373" cy="122708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38375" y="2743200"/>
            <a:ext cx="1140373" cy="12270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马桥</a:t>
            </a:r>
            <a:endParaRPr lang="en-US" altLang="zh-TW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24400" y="1439917"/>
            <a:ext cx="1140373" cy="1227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虹桥</a:t>
            </a:r>
            <a:endParaRPr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07827" y="2743200"/>
            <a:ext cx="1140373" cy="12270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马桥</a:t>
            </a:r>
            <a:endParaRPr lang="en-US" altLang="zh-TW" dirty="0" smtClean="0">
              <a:latin typeface="新細明體"/>
              <a:ea typeface="新細明體"/>
              <a:cs typeface="新細明體"/>
            </a:endParaRPr>
          </a:p>
          <a:p>
            <a:pPr algn="ctr"/>
            <a:r>
              <a:rPr lang="zh-TW" altLang="en-US" dirty="0" smtClean="0">
                <a:latin typeface="新細明體"/>
                <a:ea typeface="新細明體"/>
                <a:cs typeface="新細明體"/>
              </a:rPr>
              <a:t>敬老院</a:t>
            </a:r>
            <a:endParaRPr lang="en-US" dirty="0">
              <a:latin typeface="新細明體"/>
              <a:ea typeface="新細明體"/>
              <a:cs typeface="新細明體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05200" y="1439917"/>
            <a:ext cx="1140373" cy="1227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新虹</a:t>
            </a:r>
            <a:endParaRPr lang="en-US" altLang="zh-TW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社区卫生服务心中</a:t>
            </a:r>
            <a:endParaRPr 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24400" y="2743200"/>
            <a:ext cx="1140373" cy="12270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吴泾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 descr="虹桥社区卫生服务中心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7" y="1714500"/>
            <a:ext cx="685800" cy="587829"/>
          </a:xfrm>
          <a:prstGeom prst="rect">
            <a:avLst/>
          </a:prstGeom>
        </p:spPr>
      </p:pic>
      <p:sp>
        <p:nvSpPr>
          <p:cNvPr id="13" name="Rectangle 48"/>
          <p:cNvSpPr/>
          <p:nvPr/>
        </p:nvSpPr>
        <p:spPr>
          <a:xfrm>
            <a:off x="5943600" y="1439917"/>
            <a:ext cx="1140373" cy="1227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颛桥</a:t>
            </a:r>
            <a:endParaRPr lang="en-US" altLang="zh-TW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4" name="Rectangle 49"/>
          <p:cNvSpPr/>
          <p:nvPr/>
        </p:nvSpPr>
        <p:spPr>
          <a:xfrm>
            <a:off x="5946227" y="2743200"/>
            <a:ext cx="1140373" cy="122708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江川</a:t>
            </a:r>
            <a:endParaRPr lang="en-US" altLang="zh-TW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社区卫生服务中心</a:t>
            </a:r>
            <a:endParaRPr lang="en-US" altLang="zh-TW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Rectangle 45"/>
          <p:cNvSpPr/>
          <p:nvPr/>
        </p:nvSpPr>
        <p:spPr>
          <a:xfrm>
            <a:off x="2235748" y="4038600"/>
            <a:ext cx="1140373" cy="1227083"/>
          </a:xfrm>
          <a:prstGeom prst="rect">
            <a:avLst/>
          </a:prstGeom>
          <a:noFill/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3505200" y="4038600"/>
            <a:ext cx="1140373" cy="1227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闵行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医疗保险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事务中心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Rectangle 49"/>
          <p:cNvSpPr/>
          <p:nvPr/>
        </p:nvSpPr>
        <p:spPr>
          <a:xfrm>
            <a:off x="4721773" y="4038600"/>
            <a:ext cx="1140373" cy="1227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/>
                <a:ea typeface="微軟正黑體"/>
                <a:cs typeface="微軟正黑體"/>
              </a:rPr>
              <a:t>徐汇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lang="zh-TW" altLang="en-US" dirty="0" smtClean="0">
                <a:latin typeface="微軟正黑體"/>
                <a:ea typeface="微軟正黑體"/>
                <a:cs typeface="微軟正黑體"/>
              </a:rPr>
              <a:t>卫生局</a:t>
            </a:r>
            <a:endParaRPr lang="en-US" altLang="zh-TW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8" name="Rectangle 49"/>
          <p:cNvSpPr/>
          <p:nvPr/>
        </p:nvSpPr>
        <p:spPr>
          <a:xfrm>
            <a:off x="5943600" y="4038600"/>
            <a:ext cx="1140373" cy="12270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" name="圖片 1" descr="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14800"/>
            <a:ext cx="1066800" cy="10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91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1200" y="21336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THANK YOU</a:t>
            </a:r>
            <a:endParaRPr lang="en-US" sz="5400" dirty="0">
              <a:solidFill>
                <a:srgbClr val="0099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3048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For Your Potential Watching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3840328"/>
            <a:ext cx="182880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3" y="4819867"/>
            <a:ext cx="5468007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" y="4819867"/>
            <a:ext cx="1702675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2600" y="6019802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200" b="1" dirty="0" smtClean="0">
                <a:latin typeface="微軟正黑體"/>
                <a:ea typeface="微軟正黑體"/>
                <a:cs typeface="微軟正黑體"/>
              </a:rPr>
              <a:t>上海智协网络工程有限公司</a:t>
            </a:r>
            <a:endParaRPr kumimoji="1" lang="zh-TW" altLang="en-US" sz="22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62600" y="6477002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Shanghai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err="1" smtClean="0">
                <a:latin typeface="微軟正黑體"/>
                <a:ea typeface="微軟正黑體"/>
                <a:cs typeface="微軟正黑體"/>
              </a:rPr>
              <a:t>Zhi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err="1" smtClean="0">
                <a:latin typeface="微軟正黑體"/>
                <a:ea typeface="微軟正黑體"/>
                <a:cs typeface="微軟正黑體"/>
              </a:rPr>
              <a:t>Xie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Network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Engineering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Co.,</a:t>
            </a:r>
            <a:r>
              <a:rPr kumimoji="1" lang="zh-TW" altLang="en-US" sz="1200" b="1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1200" b="1" dirty="0" smtClean="0">
                <a:latin typeface="微軟正黑體"/>
                <a:ea typeface="微軟正黑體"/>
                <a:cs typeface="微軟正黑體"/>
              </a:rPr>
              <a:t>Ltd.</a:t>
            </a:r>
            <a:endParaRPr kumimoji="1" lang="zh-TW" altLang="en-US" sz="1200" b="1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14" name="圖片 13" descr="logo n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99060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457200" y="1219200"/>
            <a:ext cx="3276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762000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295401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  <a:cs typeface="微軟正黑體"/>
              </a:rPr>
              <a:t>系统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  <a:cs typeface="微軟正黑體"/>
              </a:rPr>
              <a:t>5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  <a:cs typeface="微軟正黑體"/>
              </a:rPr>
              <a:t>大特点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609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Five</a:t>
            </a:r>
            <a:r>
              <a:rPr lang="zh-TW" alt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Characteristic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六邊形 9"/>
          <p:cNvSpPr/>
          <p:nvPr/>
        </p:nvSpPr>
        <p:spPr>
          <a:xfrm>
            <a:off x="533400" y="2057400"/>
            <a:ext cx="1143000" cy="990600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六邊形 19"/>
          <p:cNvSpPr/>
          <p:nvPr/>
        </p:nvSpPr>
        <p:spPr>
          <a:xfrm>
            <a:off x="2971800" y="3657600"/>
            <a:ext cx="1144800" cy="990000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六邊形 20"/>
          <p:cNvSpPr/>
          <p:nvPr/>
        </p:nvSpPr>
        <p:spPr>
          <a:xfrm>
            <a:off x="5410200" y="2057400"/>
            <a:ext cx="1144800" cy="990000"/>
          </a:xfrm>
          <a:prstGeom prst="hexagon">
            <a:avLst/>
          </a:prstGeom>
          <a:solidFill>
            <a:srgbClr val="DEAB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六邊形 21"/>
          <p:cNvSpPr/>
          <p:nvPr/>
        </p:nvSpPr>
        <p:spPr>
          <a:xfrm>
            <a:off x="609600" y="5181600"/>
            <a:ext cx="1144800" cy="99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六邊形 22"/>
          <p:cNvSpPr/>
          <p:nvPr/>
        </p:nvSpPr>
        <p:spPr>
          <a:xfrm>
            <a:off x="5486400" y="5181600"/>
            <a:ext cx="1144800" cy="9900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5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1295400" cy="1219200"/>
          </a:xfrm>
          <a:prstGeom prst="rect">
            <a:avLst/>
          </a:prstGeom>
        </p:spPr>
      </p:pic>
      <p:pic>
        <p:nvPicPr>
          <p:cNvPr id="12" name="圖片 11" descr="5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05000"/>
            <a:ext cx="1296000" cy="1296000"/>
          </a:xfrm>
          <a:prstGeom prst="rect">
            <a:avLst/>
          </a:prstGeom>
        </p:spPr>
      </p:pic>
      <p:pic>
        <p:nvPicPr>
          <p:cNvPr id="15" name="圖片 14" descr="511拷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029200"/>
            <a:ext cx="1296000" cy="1296000"/>
          </a:xfrm>
          <a:prstGeom prst="rect">
            <a:avLst/>
          </a:prstGeom>
        </p:spPr>
      </p:pic>
      <p:pic>
        <p:nvPicPr>
          <p:cNvPr id="18" name="圖片 17" descr="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581400"/>
            <a:ext cx="1296000" cy="1296000"/>
          </a:xfrm>
          <a:prstGeom prst="rect">
            <a:avLst/>
          </a:prstGeom>
        </p:spPr>
      </p:pic>
      <p:pic>
        <p:nvPicPr>
          <p:cNvPr id="24" name="圖片 23" descr="51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29200"/>
            <a:ext cx="1296000" cy="12960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200" y="1066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000" dirty="0" smtClean="0">
                <a:solidFill>
                  <a:schemeClr val="bg1">
                    <a:lumMod val="95000"/>
                  </a:schemeClr>
                </a:solidFill>
              </a:rPr>
              <a:t>信息管理平台</a:t>
            </a:r>
            <a:endParaRPr kumimoji="1"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905000" y="20574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操作简单，介面友好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905000" y="236220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系统为浏览器</a:t>
            </a:r>
            <a:r>
              <a:rPr kumimoji="1" lang="en-US" altLang="zh-TW" sz="1200" dirty="0" smtClean="0">
                <a:latin typeface="微軟正黑體"/>
                <a:ea typeface="微軟正黑體"/>
                <a:cs typeface="微軟正黑體"/>
              </a:rPr>
              <a:t>B/S</a:t>
            </a:r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架构，操作上极为简单，符合原有的操作习惯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43400" y="36576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统计分析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43400" y="396240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统计业务过程中各种数据，展现出各种报表，为管理者提供便利及强而有力的决策依据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905000" y="51816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开放性和扩展性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905000" y="5486402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系统具备灵活的开放及扩展性和二次开发能力，以适用系统升级和功能扩充维护，完美的和其他系统兼容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81800" y="20574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使用可靠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81800" y="236220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系统核心部件稳定可靠，应用介面采浏览器</a:t>
            </a:r>
            <a:r>
              <a:rPr kumimoji="1" lang="en-US" altLang="zh-TW" sz="1200" dirty="0" smtClean="0">
                <a:latin typeface="微軟正黑體"/>
                <a:ea typeface="微軟正黑體"/>
                <a:cs typeface="微軟正黑體"/>
              </a:rPr>
              <a:t>B/S</a:t>
            </a:r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架构，全面提升了系统的方便性，使用性，可靠性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781800" y="518160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latin typeface="微軟正黑體"/>
                <a:ea typeface="微軟正黑體"/>
                <a:cs typeface="微軟正黑體"/>
              </a:rPr>
              <a:t>定制化服务</a:t>
            </a:r>
            <a:endParaRPr kumimoji="1" lang="zh-TW" altLang="en-US" sz="1400" b="1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81800" y="548640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latin typeface="微軟正黑體"/>
                <a:ea typeface="微軟正黑體"/>
                <a:cs typeface="微軟正黑體"/>
              </a:rPr>
              <a:t>系统业务功能可依据客户习惯，符合客户业务流程定制开发功能需求</a:t>
            </a:r>
            <a:endParaRPr kumimoji="1"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22" grpId="0" animBg="1"/>
      <p:bldP spid="23" grpId="0" animBg="1"/>
      <p:bldP spid="29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接點 103"/>
          <p:cNvCxnSpPr/>
          <p:nvPr/>
        </p:nvCxnSpPr>
        <p:spPr>
          <a:xfrm>
            <a:off x="1219200" y="5791200"/>
            <a:ext cx="6553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914400" y="4953000"/>
            <a:ext cx="7315200" cy="1524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914400" y="1905000"/>
            <a:ext cx="3733800" cy="99060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495800" y="1905000"/>
            <a:ext cx="3733800" cy="99060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六邊形 49"/>
          <p:cNvSpPr/>
          <p:nvPr/>
        </p:nvSpPr>
        <p:spPr>
          <a:xfrm>
            <a:off x="3886200" y="1905000"/>
            <a:ext cx="1144800" cy="99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990600" y="1981200"/>
            <a:ext cx="2971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政府单位监管：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提供政府所需要之数据，人事，财务，项目进度管理，等等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…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457200" y="1219200"/>
            <a:ext cx="335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3"/>
          <p:cNvSpPr/>
          <p:nvPr/>
        </p:nvSpPr>
        <p:spPr>
          <a:xfrm>
            <a:off x="0" y="762000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7"/>
          <p:cNvSpPr txBox="1"/>
          <p:nvPr/>
        </p:nvSpPr>
        <p:spPr>
          <a:xfrm>
            <a:off x="990600" y="1295401"/>
            <a:ext cx="3124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/>
                <a:ea typeface="微軟正黑體"/>
                <a:cs typeface="微軟正黑體"/>
              </a:rPr>
              <a:t>系统架构及监管机制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914400" y="609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Architecture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6200" y="1066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000" dirty="0" smtClean="0">
                <a:solidFill>
                  <a:schemeClr val="bg1">
                    <a:lumMod val="95000"/>
                  </a:schemeClr>
                </a:solidFill>
              </a:rPr>
              <a:t>信息管理平台</a:t>
            </a:r>
            <a:endParaRPr kumimoji="1"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六邊形 29"/>
          <p:cNvSpPr/>
          <p:nvPr/>
        </p:nvSpPr>
        <p:spPr>
          <a:xfrm>
            <a:off x="1600200" y="5257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二级以上医院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六邊形 32"/>
          <p:cNvSpPr/>
          <p:nvPr/>
        </p:nvSpPr>
        <p:spPr>
          <a:xfrm>
            <a:off x="3124200" y="5257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专科</a:t>
            </a:r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医院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六邊形 33"/>
          <p:cNvSpPr/>
          <p:nvPr/>
        </p:nvSpPr>
        <p:spPr>
          <a:xfrm>
            <a:off x="4648200" y="5257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社区卫生中心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六邊形 41"/>
          <p:cNvSpPr/>
          <p:nvPr/>
        </p:nvSpPr>
        <p:spPr>
          <a:xfrm>
            <a:off x="6172200" y="5257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圖片 14" descr="hous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57400"/>
            <a:ext cx="861471" cy="609600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3886200" y="2590800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政府单位</a:t>
            </a:r>
            <a:endParaRPr kumimoji="1" lang="zh-TW" altLang="en-US" sz="14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5" name="六邊形 54"/>
          <p:cNvSpPr/>
          <p:nvPr/>
        </p:nvSpPr>
        <p:spPr>
          <a:xfrm>
            <a:off x="3886200" y="3657600"/>
            <a:ext cx="1144800" cy="9900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信息管理平台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4114800" y="3048000"/>
            <a:ext cx="685800" cy="152400"/>
            <a:chOff x="3886200" y="2971800"/>
            <a:chExt cx="609600" cy="152400"/>
          </a:xfrm>
        </p:grpSpPr>
        <p:sp>
          <p:nvSpPr>
            <p:cNvPr id="61" name="等腰三角形 60"/>
            <p:cNvSpPr/>
            <p:nvPr/>
          </p:nvSpPr>
          <p:spPr>
            <a:xfrm>
              <a:off x="3886200" y="2971800"/>
              <a:ext cx="152400" cy="1524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4343400" y="2971800"/>
              <a:ext cx="152400" cy="1524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4114800" y="2971800"/>
              <a:ext cx="152400" cy="1524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3352800" y="2971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/>
                <a:ea typeface="微軟正黑體"/>
                <a:cs typeface="微軟正黑體"/>
              </a:rPr>
              <a:t>数据提交</a:t>
            </a:r>
            <a:endParaRPr kumimoji="1" lang="zh-TW" altLang="en-US" sz="1200" dirty="0">
              <a:solidFill>
                <a:schemeClr val="tx2">
                  <a:lumMod val="40000"/>
                  <a:lumOff val="6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14400" y="3657600"/>
            <a:ext cx="7315200" cy="990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105400" y="2057400"/>
            <a:ext cx="2971800" cy="67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实现政府监管即时化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政府监管部门实时查询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相关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信</a:t>
            </a:r>
            <a:r>
              <a:rPr lang="zh-CN" altLang="en-US" sz="1400" dirty="0">
                <a:latin typeface="微軟正黑體"/>
                <a:ea typeface="微軟正黑體"/>
                <a:cs typeface="微軟正黑體"/>
              </a:rPr>
              <a:t>息</a:t>
            </a: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根据图表显示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各单位</a:t>
            </a:r>
            <a:r>
              <a:rPr lang="zh-CN" altLang="en-US" sz="1400" dirty="0" smtClean="0">
                <a:latin typeface="微軟正黑體"/>
                <a:ea typeface="微軟正黑體"/>
                <a:cs typeface="微軟正黑體"/>
              </a:rPr>
              <a:t>管理情况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257800" y="3886200"/>
            <a:ext cx="2438400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4.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数据分析与报表展现</a:t>
            </a:r>
            <a:endParaRPr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5.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提高库存管理及资金流转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219200" y="3810000"/>
            <a:ext cx="2514600" cy="67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纳入政府监管</a:t>
            </a:r>
            <a:endParaRPr lang="en-US" altLang="zh-TW" sz="1400" dirty="0" smtClean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2.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数据标准化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90000"/>
              </a:lnSpc>
            </a:pPr>
            <a:r>
              <a:rPr lang="en-US" altLang="zh-TW" sz="1400" dirty="0" smtClean="0">
                <a:latin typeface="微軟正黑體"/>
                <a:ea typeface="微軟正黑體"/>
                <a:cs typeface="微軟正黑體"/>
              </a:rPr>
              <a:t>3.</a:t>
            </a:r>
            <a:r>
              <a:rPr lang="zh-TW" altLang="en-US" sz="1400" dirty="0" smtClean="0">
                <a:latin typeface="微軟正黑體"/>
                <a:ea typeface="微軟正黑體"/>
                <a:cs typeface="微軟正黑體"/>
              </a:rPr>
              <a:t>细化管理及业务流程</a:t>
            </a:r>
            <a:endParaRPr lang="zh-CN" altLang="en-US" sz="14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4400" y="3276600"/>
            <a:ext cx="7315200" cy="3810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038600" y="3352800"/>
            <a:ext cx="1066800" cy="2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安全防护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4" name="5 角星形 93"/>
          <p:cNvSpPr/>
          <p:nvPr/>
        </p:nvSpPr>
        <p:spPr>
          <a:xfrm>
            <a:off x="33528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5 角星形 94"/>
          <p:cNvSpPr/>
          <p:nvPr/>
        </p:nvSpPr>
        <p:spPr>
          <a:xfrm>
            <a:off x="35814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5 角星形 95"/>
          <p:cNvSpPr/>
          <p:nvPr/>
        </p:nvSpPr>
        <p:spPr>
          <a:xfrm>
            <a:off x="38100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5 角星形 96"/>
          <p:cNvSpPr/>
          <p:nvPr/>
        </p:nvSpPr>
        <p:spPr>
          <a:xfrm>
            <a:off x="49530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5 角星形 97"/>
          <p:cNvSpPr/>
          <p:nvPr/>
        </p:nvSpPr>
        <p:spPr>
          <a:xfrm>
            <a:off x="51816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0" name="5 角星形 99"/>
          <p:cNvSpPr/>
          <p:nvPr/>
        </p:nvSpPr>
        <p:spPr>
          <a:xfrm>
            <a:off x="5410200" y="3352800"/>
            <a:ext cx="228600" cy="228600"/>
          </a:xfrm>
          <a:prstGeom prst="star5">
            <a:avLst/>
          </a:prstGeom>
          <a:solidFill>
            <a:srgbClr val="FFB8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2" name="等腰三角形 101"/>
          <p:cNvSpPr/>
          <p:nvPr/>
        </p:nvSpPr>
        <p:spPr>
          <a:xfrm>
            <a:off x="4343400" y="4724400"/>
            <a:ext cx="228600" cy="2286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25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82" grpId="0" animBg="1"/>
      <p:bldP spid="59" grpId="0" animBg="1"/>
      <p:bldP spid="50" grpId="0" animBg="1"/>
      <p:bldP spid="10" grpId="0"/>
      <p:bldP spid="30" grpId="0" animBg="1"/>
      <p:bldP spid="33" grpId="0" animBg="1"/>
      <p:bldP spid="34" grpId="0" animBg="1"/>
      <p:bldP spid="42" grpId="0" animBg="1"/>
      <p:bldP spid="51" grpId="0"/>
      <p:bldP spid="55" grpId="0" animBg="1"/>
      <p:bldP spid="80" grpId="0"/>
      <p:bldP spid="83" grpId="0" animBg="1"/>
      <p:bldP spid="84" grpId="0"/>
      <p:bldP spid="85" grpId="0"/>
      <p:bldP spid="86" grpId="0"/>
      <p:bldP spid="92" grpId="0" animBg="1"/>
      <p:bldP spid="93" grpId="0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6400800" y="2895600"/>
            <a:ext cx="2514600" cy="0"/>
          </a:xfrm>
          <a:prstGeom prst="line">
            <a:avLst/>
          </a:prstGeom>
          <a:ln>
            <a:solidFill>
              <a:srgbClr val="3A9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6400800" y="5334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6324600" y="2286001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3A97B4"/>
                </a:solidFill>
                <a:latin typeface="微軟正黑體"/>
                <a:ea typeface="微軟正黑體"/>
                <a:cs typeface="微軟正黑體"/>
              </a:rPr>
              <a:t>系统简介</a:t>
            </a:r>
            <a:endParaRPr lang="zh-CN" altLang="en-US" sz="2400" dirty="0">
              <a:solidFill>
                <a:srgbClr val="3A97B4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400800" y="990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系统简介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6248400" y="1828802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1600" dirty="0">
                <a:solidFill>
                  <a:srgbClr val="FF6600"/>
                </a:solidFill>
                <a:latin typeface="Calibri"/>
                <a:ea typeface="Adobe 明體 Std L"/>
                <a:cs typeface="Calibri"/>
              </a:rPr>
              <a:t>M</a:t>
            </a:r>
            <a:r>
              <a:rPr lang="en-US" altLang="zh-TW" sz="1600" dirty="0">
                <a:latin typeface="Calibri"/>
                <a:ea typeface="Adobe 明體 Std L"/>
                <a:cs typeface="Calibri"/>
              </a:rPr>
              <a:t>anagement </a:t>
            </a:r>
            <a:r>
              <a:rPr lang="en-US" altLang="zh-TW" sz="1600" dirty="0" smtClean="0">
                <a:solidFill>
                  <a:srgbClr val="FF6600"/>
                </a:solidFill>
                <a:latin typeface="Calibri"/>
                <a:ea typeface="Adobe 明體 Std L"/>
                <a:cs typeface="Calibri"/>
              </a:rPr>
              <a:t>S</a:t>
            </a:r>
            <a:r>
              <a:rPr lang="en-US" altLang="zh-TW" sz="1600" dirty="0" smtClean="0">
                <a:latin typeface="Calibri"/>
                <a:ea typeface="Adobe 明體 Std L"/>
                <a:cs typeface="Calibri"/>
              </a:rPr>
              <a:t>ystem </a:t>
            </a:r>
            <a:r>
              <a:rPr lang="en-US" altLang="zh-TW" sz="1600" dirty="0" smtClean="0">
                <a:solidFill>
                  <a:srgbClr val="FF6600"/>
                </a:solidFill>
                <a:latin typeface="Calibri"/>
                <a:ea typeface="Adobe 明體 Std L"/>
                <a:cs typeface="Calibri"/>
              </a:rPr>
              <a:t>P</a:t>
            </a:r>
            <a:r>
              <a:rPr lang="en-US" altLang="zh-TW" sz="1600" dirty="0" smtClean="0">
                <a:latin typeface="Calibri"/>
                <a:ea typeface="Adobe 明體 Std L"/>
                <a:cs typeface="Calibri"/>
              </a:rPr>
              <a:t>latform</a:t>
            </a:r>
            <a:endParaRPr lang="en-US" sz="1600" dirty="0">
              <a:latin typeface="Calibri"/>
              <a:ea typeface="Adobe 明體 Std L"/>
              <a:cs typeface="Calibri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6400800" y="3200400"/>
            <a:ext cx="252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信息管理平台是面向企业，政府，各单位组织的日常运营及管理。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1981200" y="2209800"/>
            <a:ext cx="2743200" cy="2819400"/>
            <a:chOff x="1981200" y="2209800"/>
            <a:chExt cx="2743200" cy="2819400"/>
          </a:xfrm>
        </p:grpSpPr>
        <p:pic>
          <p:nvPicPr>
            <p:cNvPr id="19" name="圖片 18" descr="chinaz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2209800"/>
              <a:ext cx="2743200" cy="2819400"/>
            </a:xfrm>
            <a:prstGeom prst="rect">
              <a:avLst/>
            </a:prstGeom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135" y="2581805"/>
              <a:ext cx="2295331" cy="139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六邊形 17"/>
          <p:cNvSpPr/>
          <p:nvPr/>
        </p:nvSpPr>
        <p:spPr>
          <a:xfrm>
            <a:off x="2667000" y="9906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六邊形 22"/>
          <p:cNvSpPr/>
          <p:nvPr/>
        </p:nvSpPr>
        <p:spPr>
          <a:xfrm>
            <a:off x="2743200" y="54864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六邊形 23"/>
          <p:cNvSpPr/>
          <p:nvPr/>
        </p:nvSpPr>
        <p:spPr>
          <a:xfrm>
            <a:off x="152400" y="30480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工作效率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六邊形 24"/>
          <p:cNvSpPr/>
          <p:nvPr/>
        </p:nvSpPr>
        <p:spPr>
          <a:xfrm>
            <a:off x="5029200" y="30480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成本控制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447800" y="3505200"/>
            <a:ext cx="1625600" cy="1625600"/>
            <a:chOff x="1447800" y="3505200"/>
            <a:chExt cx="1625600" cy="1625600"/>
          </a:xfrm>
        </p:grpSpPr>
        <p:pic>
          <p:nvPicPr>
            <p:cNvPr id="26" name="圖片 25" descr="iPhone App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3505200"/>
              <a:ext cx="1625600" cy="1625600"/>
            </a:xfrm>
            <a:prstGeom prst="rect">
              <a:avLst/>
            </a:prstGeom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810000"/>
              <a:ext cx="685799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01835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219200" y="1066800"/>
            <a:ext cx="2514600" cy="0"/>
          </a:xfrm>
          <a:prstGeom prst="line">
            <a:avLst/>
          </a:prstGeom>
          <a:ln>
            <a:solidFill>
              <a:srgbClr val="3A9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457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1295400" y="1219201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A97B4"/>
                </a:solidFill>
                <a:latin typeface="微軟正黑體"/>
                <a:ea typeface="微軟正黑體"/>
                <a:cs typeface="微軟正黑體"/>
              </a:rPr>
              <a:t>适用范围</a:t>
            </a:r>
            <a:endParaRPr lang="zh-CN" altLang="en-US" sz="2400" dirty="0">
              <a:solidFill>
                <a:srgbClr val="3A97B4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990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适用范围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1219200" y="457202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pplication</a:t>
            </a:r>
            <a:endParaRPr lang="en-US" sz="1600" dirty="0">
              <a:latin typeface="Calibri"/>
              <a:ea typeface="Adobe 明體 Std L"/>
              <a:cs typeface="Calibri"/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36283" y="1828800"/>
            <a:ext cx="9107719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1.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信息管理平台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系统是适用于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各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单位的通用型工作系统软件，融合管理软件的开发丰富经验与先进技术，涉及政府、企业、工厂、医院、等各个行业。</a:t>
            </a:r>
          </a:p>
          <a:p>
            <a:pPr>
              <a:lnSpc>
                <a:spcPct val="90000"/>
              </a:lnSpc>
            </a:pP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2.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B/S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架构，轻松建立信息平台，客户端实现任意各地办公。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533400" y="3505200"/>
            <a:ext cx="8077200" cy="2667000"/>
            <a:chOff x="533400" y="3581400"/>
            <a:chExt cx="8077200" cy="2667000"/>
          </a:xfrm>
        </p:grpSpPr>
        <p:sp>
          <p:nvSpPr>
            <p:cNvPr id="18" name="橢圓 17"/>
            <p:cNvSpPr/>
            <p:nvPr/>
          </p:nvSpPr>
          <p:spPr>
            <a:xfrm>
              <a:off x="533400" y="3581400"/>
              <a:ext cx="8077200" cy="2667000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3200400" y="3886200"/>
              <a:ext cx="2794000" cy="2133600"/>
              <a:chOff x="3657600" y="2819400"/>
              <a:chExt cx="2794000" cy="2133600"/>
            </a:xfrm>
          </p:grpSpPr>
          <p:pic>
            <p:nvPicPr>
              <p:cNvPr id="17" name="圖片 16" descr="521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2971800"/>
                <a:ext cx="1803400" cy="1803400"/>
              </a:xfrm>
              <a:prstGeom prst="rect">
                <a:avLst/>
              </a:prstGeom>
            </p:spPr>
          </p:pic>
          <p:pic>
            <p:nvPicPr>
              <p:cNvPr id="16" name="圖片 15" descr="520拷貝.png"/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2819400"/>
                <a:ext cx="2133600" cy="2133600"/>
              </a:xfrm>
              <a:prstGeom prst="rect">
                <a:avLst/>
              </a:prstGeom>
            </p:spPr>
          </p:pic>
        </p:grpSp>
      </p:grpSp>
      <p:sp>
        <p:nvSpPr>
          <p:cNvPr id="21" name="六邊形 20"/>
          <p:cNvSpPr/>
          <p:nvPr/>
        </p:nvSpPr>
        <p:spPr>
          <a:xfrm>
            <a:off x="228600" y="43434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六邊形 21"/>
          <p:cNvSpPr/>
          <p:nvPr/>
        </p:nvSpPr>
        <p:spPr>
          <a:xfrm>
            <a:off x="3962400" y="28956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政府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六邊形 22"/>
          <p:cNvSpPr/>
          <p:nvPr/>
        </p:nvSpPr>
        <p:spPr>
          <a:xfrm>
            <a:off x="3962400" y="56388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六邊形 23"/>
          <p:cNvSpPr/>
          <p:nvPr/>
        </p:nvSpPr>
        <p:spPr>
          <a:xfrm>
            <a:off x="7696200" y="4343400"/>
            <a:ext cx="1219200" cy="1066800"/>
          </a:xfrm>
          <a:prstGeom prst="hexagon">
            <a:avLst>
              <a:gd name="adj" fmla="val 27380"/>
              <a:gd name="vf" fmla="val 11547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8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219200" y="1066800"/>
            <a:ext cx="2514600" cy="0"/>
          </a:xfrm>
          <a:prstGeom prst="line">
            <a:avLst/>
          </a:prstGeom>
          <a:ln>
            <a:solidFill>
              <a:srgbClr val="3A9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/>
          <p:nvPr/>
        </p:nvSpPr>
        <p:spPr>
          <a:xfrm>
            <a:off x="0" y="457200"/>
            <a:ext cx="1219200" cy="1219200"/>
          </a:xfrm>
          <a:prstGeom prst="rect">
            <a:avLst/>
          </a:prstGeom>
          <a:solidFill>
            <a:srgbClr val="3A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7"/>
          <p:cNvSpPr txBox="1"/>
          <p:nvPr/>
        </p:nvSpPr>
        <p:spPr>
          <a:xfrm>
            <a:off x="1295400" y="1219201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A97B4"/>
                </a:solidFill>
                <a:latin typeface="微軟正黑體"/>
                <a:ea typeface="微軟正黑體"/>
                <a:cs typeface="微軟正黑體"/>
              </a:rPr>
              <a:t>物资管理</a:t>
            </a:r>
            <a:endParaRPr lang="zh-CN" altLang="en-US" sz="2400" dirty="0">
              <a:solidFill>
                <a:srgbClr val="3A97B4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99060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 smtClean="0">
                <a:solidFill>
                  <a:schemeClr val="bg1">
                    <a:lumMod val="95000"/>
                  </a:schemeClr>
                </a:solidFill>
                <a:latin typeface="微軟正黑體"/>
                <a:ea typeface="微軟正黑體"/>
                <a:cs typeface="微軟正黑體"/>
              </a:rPr>
              <a:t>功能模块</a:t>
            </a:r>
            <a:endParaRPr kumimoji="1" lang="zh-TW" altLang="en-US" sz="1200" dirty="0">
              <a:solidFill>
                <a:schemeClr val="bg1">
                  <a:lumMod val="95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1219200" y="457202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tock</a:t>
            </a:r>
            <a:r>
              <a:rPr lang="zh-TW" alt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200" dirty="0" smtClean="0">
                <a:latin typeface="Calibri" pitchFamily="34" charset="0"/>
                <a:cs typeface="Calibri" pitchFamily="34" charset="0"/>
              </a:rPr>
              <a:t>Function</a:t>
            </a:r>
            <a:endParaRPr lang="en-US" sz="1600" dirty="0">
              <a:latin typeface="Calibri"/>
              <a:ea typeface="Adobe 明體 Std L"/>
              <a:cs typeface="Calibri"/>
            </a:endParaRPr>
          </a:p>
        </p:txBody>
      </p:sp>
      <p:sp>
        <p:nvSpPr>
          <p:cNvPr id="2" name="六邊形 1"/>
          <p:cNvSpPr/>
          <p:nvPr/>
        </p:nvSpPr>
        <p:spPr>
          <a:xfrm>
            <a:off x="304800" y="3429000"/>
            <a:ext cx="1524000" cy="129540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六邊形 24"/>
          <p:cNvSpPr/>
          <p:nvPr/>
        </p:nvSpPr>
        <p:spPr>
          <a:xfrm>
            <a:off x="762000" y="1981200"/>
            <a:ext cx="1524000" cy="129540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六邊形 25"/>
          <p:cNvSpPr/>
          <p:nvPr/>
        </p:nvSpPr>
        <p:spPr>
          <a:xfrm>
            <a:off x="762000" y="5105400"/>
            <a:ext cx="1524000" cy="1295400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六邊形 26"/>
          <p:cNvSpPr/>
          <p:nvPr/>
        </p:nvSpPr>
        <p:spPr>
          <a:xfrm>
            <a:off x="609600" y="5181600"/>
            <a:ext cx="1524000" cy="1295400"/>
          </a:xfrm>
          <a:prstGeom prst="hexagon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仓库</a:t>
            </a:r>
            <a:endParaRPr kumimoji="1" lang="en-US" altLang="zh-TW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管理</a:t>
            </a:r>
            <a:endParaRPr kumimoji="1" lang="zh-TW" altLang="en-US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8" name="六邊形 27"/>
          <p:cNvSpPr/>
          <p:nvPr/>
        </p:nvSpPr>
        <p:spPr>
          <a:xfrm>
            <a:off x="609600" y="1905000"/>
            <a:ext cx="1524000" cy="1295400"/>
          </a:xfrm>
          <a:prstGeom prst="hexagon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基础信息管理</a:t>
            </a:r>
            <a:endParaRPr kumimoji="1" lang="zh-TW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9" name="六邊形 28"/>
          <p:cNvSpPr/>
          <p:nvPr/>
        </p:nvSpPr>
        <p:spPr>
          <a:xfrm>
            <a:off x="152400" y="3505200"/>
            <a:ext cx="1524000" cy="1295400"/>
          </a:xfrm>
          <a:prstGeom prst="hexagon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个人</a:t>
            </a:r>
            <a:endParaRPr kumimoji="1" lang="en-US" altLang="zh-TW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 algn="ctr"/>
            <a:r>
              <a:rPr kumimoji="1"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应用</a:t>
            </a:r>
            <a:endParaRPr kumimoji="1" lang="zh-TW" altLang="en-US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4600" y="1905000"/>
            <a:ext cx="16002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6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权限管理</a:t>
            </a:r>
            <a:endParaRPr lang="en-US" altLang="zh-CN" sz="1600" b="1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、菜单导航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、操作按钮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、角色</a:t>
            </a:r>
            <a:r>
              <a:rPr lang="zh-CN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管理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91000" y="1905000"/>
            <a:ext cx="1600200" cy="1219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600" b="1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系统管理</a:t>
            </a:r>
            <a:endParaRPr lang="en-US" altLang="zh-CN" sz="1600" b="1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、系统日志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、数据备份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76758" y="1905000"/>
            <a:ext cx="3114842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600" b="1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用户管理</a:t>
            </a:r>
            <a:endParaRPr lang="en-US" altLang="zh-CN" sz="1600" b="1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、部门管理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、用户管理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3</a:t>
            </a:r>
            <a:r>
              <a:rPr lang="zh-CN" altLang="en-US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、用户组管理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57400" y="3429000"/>
            <a:ext cx="2057400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个人应用</a:t>
            </a:r>
            <a:endParaRPr lang="en-US" altLang="zh-TW" sz="1600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个人信息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登录信息</a:t>
            </a:r>
            <a:endParaRPr lang="en-US" altLang="zh-CN" sz="16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14600" y="5105400"/>
            <a:ext cx="1600200" cy="1219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TW" altLang="en-US" sz="1600" b="1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仓库</a:t>
            </a:r>
            <a:r>
              <a:rPr lang="zh-CN" altLang="en-US" sz="1600" b="1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管理</a:t>
            </a:r>
            <a:endParaRPr lang="en-US" altLang="zh-CN" sz="1600" b="1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lang="zh-TW" altLang="en-US" sz="1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入库管理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  <a:p>
            <a:pPr algn="ctr" eaLnBrk="0" hangingPunct="0"/>
            <a:r>
              <a:rPr lang="en-US" altLang="zh-CN" sz="1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、</a:t>
            </a:r>
            <a:r>
              <a:rPr lang="zh-TW" altLang="en-US" sz="1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发货管理</a:t>
            </a:r>
            <a:endParaRPr lang="en-US" altLang="zh-CN" sz="16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1000" y="3429000"/>
            <a:ext cx="2438400" cy="2895600"/>
          </a:xfrm>
          <a:prstGeom prst="rect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仓库报表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入库单查询明细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供应商清单汇总表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科室领用明细报表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科室领用汇总报表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物资财务月报表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物资类型汇总月报表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9400" y="3429000"/>
            <a:ext cx="2362200" cy="2895600"/>
          </a:xfrm>
          <a:prstGeom prst="rect">
            <a:avLst/>
          </a:prstGeom>
          <a:noFill/>
          <a:ln>
            <a:solidFill>
              <a:srgbClr val="3A97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物资报表</a:t>
            </a:r>
            <a:endParaRPr lang="en-US" altLang="zh-CN" sz="1600" b="1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物资申请单查询</a:t>
            </a:r>
            <a:endParaRPr lang="en-US" altLang="zh-CN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物资信息</a:t>
            </a:r>
            <a:r>
              <a:rPr lang="zh-CN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管理</a:t>
            </a:r>
            <a:endParaRPr lang="en-US" altLang="zh-CN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财务信息报表</a:t>
            </a:r>
            <a:endParaRPr lang="en-US" altLang="zh-TW" sz="1600" dirty="0" smtClean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TW" altLang="en-US" sz="1600" dirty="0" smtClean="0">
                <a:solidFill>
                  <a:srgbClr val="7F7F7F"/>
                </a:solidFill>
                <a:latin typeface="微軟正黑體"/>
                <a:ea typeface="微軟正黑體"/>
                <a:cs typeface="微軟正黑體"/>
              </a:rPr>
              <a:t>成本控制管理</a:t>
            </a:r>
            <a:endParaRPr lang="en-US" altLang="zh-CN" sz="1600" dirty="0">
              <a:solidFill>
                <a:srgbClr val="7F7F7F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304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ika">
      <a:majorFont>
        <a:latin typeface="Molot"/>
        <a:ea typeface=""/>
        <a:cs typeface=""/>
      </a:majorFont>
      <a:minorFont>
        <a:latin typeface="Sansa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</TotalTime>
  <Words>1126</Words>
  <Application>Microsoft Office PowerPoint</Application>
  <PresentationFormat>全屏显示(4:3)</PresentationFormat>
  <Paragraphs>284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20</dc:title>
  <dc:creator>Abdur Razzak</dc:creator>
  <cp:lastModifiedBy>Administrator</cp:lastModifiedBy>
  <cp:revision>462</cp:revision>
  <dcterms:created xsi:type="dcterms:W3CDTF">2012-06-21T07:44:35Z</dcterms:created>
  <dcterms:modified xsi:type="dcterms:W3CDTF">2015-07-02T00:04:07Z</dcterms:modified>
</cp:coreProperties>
</file>