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9"/>
  </p:notesMasterIdLst>
  <p:handoutMasterIdLst>
    <p:handoutMasterId r:id="rId20"/>
  </p:handoutMasterIdLst>
  <p:sldIdLst>
    <p:sldId id="257" r:id="rId4"/>
    <p:sldId id="258" r:id="rId5"/>
    <p:sldId id="263" r:id="rId6"/>
    <p:sldId id="260" r:id="rId7"/>
    <p:sldId id="270" r:id="rId8"/>
    <p:sldId id="261" r:id="rId9"/>
    <p:sldId id="262" r:id="rId10"/>
    <p:sldId id="264" r:id="rId11"/>
    <p:sldId id="265" r:id="rId12"/>
    <p:sldId id="271" r:id="rId13"/>
    <p:sldId id="266" r:id="rId14"/>
    <p:sldId id="268" r:id="rId15"/>
    <p:sldId id="267" r:id="rId16"/>
    <p:sldId id="272"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89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83F77A-587F-4828-94E5-9C2A167444E1}" type="datetimeFigureOut">
              <a:rPr lang="en-US" smtClean="0"/>
              <a:t>8/26/2011</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2CC3B4-1428-46F8-9E47-085D20E0E14D}" type="slidenum">
              <a:rPr lang="en-US" smtClean="0"/>
              <a:t>‹Nr.›</a:t>
            </a:fld>
            <a:endParaRPr lang="en-US"/>
          </a:p>
        </p:txBody>
      </p:sp>
    </p:spTree>
    <p:extLst>
      <p:ext uri="{BB962C8B-B14F-4D97-AF65-F5344CB8AC3E}">
        <p14:creationId xmlns:p14="http://schemas.microsoft.com/office/powerpoint/2010/main" val="849608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8/26/2011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‹Nr.›</a:t>
            </a:fld>
            <a:endParaRPr lang="en-US"/>
          </a:p>
        </p:txBody>
      </p:sp>
    </p:spTree>
    <p:extLst>
      <p:ext uri="{BB962C8B-B14F-4D97-AF65-F5344CB8AC3E}">
        <p14:creationId xmlns:p14="http://schemas.microsoft.com/office/powerpoint/2010/main" val="196936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8/26/2011 12:58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dirty="0" smtClean="0"/>
              <a:t>Textmasterformat bearbeiten</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smtClean="0"/>
              <a:t>Titelmasterformat durch Klicken bearbeiten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smtClean="0"/>
              <a:t>Titelmasterformat durch Klicken bearbeiten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12875"/>
            <a:ext cx="8382000" cy="2210862"/>
          </a:xfrm>
        </p:spPr>
        <p:txBody>
          <a:bodyPr/>
          <a:lstStyle>
            <a:lvl1pPr>
              <a:lnSpc>
                <a:spcPct val="90000"/>
              </a:lnSpc>
              <a:spcBef>
                <a:spcPts val="1800"/>
              </a:spcBef>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Titel 4"/>
          <p:cNvSpPr>
            <a:spLocks noGrp="1"/>
          </p:cNvSpPr>
          <p:nvPr>
            <p:ph type="title"/>
          </p:nvPr>
        </p:nvSpPr>
        <p:spPr/>
        <p:txBody>
          <a:bodyPr/>
          <a:lstStyle/>
          <a:p>
            <a:r>
              <a:rPr lang="de-DE" dirty="0" smtClean="0"/>
              <a:t>Titelmasterformat durch Klicken bearbeiten</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Inhalt u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extplatzhalter 6"/>
          <p:cNvSpPr>
            <a:spLocks noGrp="1"/>
          </p:cNvSpPr>
          <p:nvPr>
            <p:ph type="body" sz="quarter" idx="10"/>
          </p:nvPr>
        </p:nvSpPr>
        <p:spPr>
          <a:xfrm>
            <a:off x="395288" y="3789362"/>
            <a:ext cx="8353176" cy="1799878"/>
          </a:xfrm>
          <a:solidFill>
            <a:schemeClr val="tx2"/>
          </a:solidFill>
          <a:effectLst>
            <a:glow rad="101600">
              <a:schemeClr val="tx2"/>
            </a:glow>
            <a:softEdge rad="63500"/>
          </a:effectLst>
        </p:spPr>
        <p:txBody>
          <a:bodyPr lIns="144000" tIns="144000" rIns="144000" bIns="144000" numCol="1" spcCol="0">
            <a:normAutofit/>
          </a:bodyPr>
          <a:lstStyle>
            <a:lvl1pPr marL="0" indent="0">
              <a:buFontTx/>
              <a:buNone/>
              <a:defRPr lang="en-US" sz="2400" smtClean="0">
                <a:solidFill>
                  <a:schemeClr val="bg1"/>
                </a:solidFill>
                <a:effectLst/>
                <a:latin typeface="Consolas" pitchFamily="49" charset="0"/>
                <a:cs typeface="Consolas" pitchFamily="49" charset="0"/>
              </a:defRPr>
            </a:lvl1pPr>
          </a:lstStyle>
          <a:p>
            <a:pPr lvl="0"/>
            <a:endParaRPr lang="de-DE" dirty="0" smtClean="0"/>
          </a:p>
        </p:txBody>
      </p:sp>
    </p:spTree>
    <p:extLst>
      <p:ext uri="{BB962C8B-B14F-4D97-AF65-F5344CB8AC3E}">
        <p14:creationId xmlns:p14="http://schemas.microsoft.com/office/powerpoint/2010/main" val="38811007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Inhalt u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7" name="Textplatzhalter 6"/>
          <p:cNvSpPr>
            <a:spLocks noGrp="1"/>
          </p:cNvSpPr>
          <p:nvPr>
            <p:ph type="body" sz="quarter" idx="10"/>
          </p:nvPr>
        </p:nvSpPr>
        <p:spPr>
          <a:xfrm>
            <a:off x="395536" y="1233032"/>
            <a:ext cx="8353176" cy="2484000"/>
          </a:xfrm>
          <a:solidFill>
            <a:schemeClr val="tx2"/>
          </a:solidFill>
          <a:effectLst>
            <a:glow rad="101600">
              <a:schemeClr val="tx2"/>
            </a:glow>
            <a:softEdge rad="63500"/>
          </a:effectLst>
        </p:spPr>
        <p:txBody>
          <a:bodyPr lIns="144000" tIns="144000" rIns="144000" bIns="144000" numCol="1" spcCol="0">
            <a:normAutofit/>
          </a:bodyPr>
          <a:lstStyle>
            <a:lvl1pPr marL="0" indent="0">
              <a:buFontTx/>
              <a:buNone/>
              <a:defRPr lang="en-US" sz="2400" smtClean="0">
                <a:solidFill>
                  <a:schemeClr val="bg1"/>
                </a:solidFill>
                <a:effectLst/>
                <a:latin typeface="Consolas" pitchFamily="49" charset="0"/>
                <a:cs typeface="Consolas" pitchFamily="49" charset="0"/>
              </a:defRPr>
            </a:lvl1pPr>
          </a:lstStyle>
          <a:p>
            <a:pPr lvl="0"/>
            <a:endParaRPr lang="de-DE" dirty="0" smtClean="0"/>
          </a:p>
        </p:txBody>
      </p:sp>
      <p:sp>
        <p:nvSpPr>
          <p:cNvPr id="5" name="Textplatzhalter 6"/>
          <p:cNvSpPr>
            <a:spLocks noGrp="1"/>
          </p:cNvSpPr>
          <p:nvPr>
            <p:ph type="body" sz="quarter" idx="11"/>
          </p:nvPr>
        </p:nvSpPr>
        <p:spPr>
          <a:xfrm>
            <a:off x="395536" y="4113352"/>
            <a:ext cx="8353176" cy="2484000"/>
          </a:xfrm>
          <a:solidFill>
            <a:schemeClr val="tx2"/>
          </a:solidFill>
          <a:effectLst>
            <a:glow rad="101600">
              <a:schemeClr val="tx2"/>
            </a:glow>
            <a:softEdge rad="63500"/>
          </a:effectLst>
        </p:spPr>
        <p:txBody>
          <a:bodyPr lIns="144000" tIns="144000" rIns="144000" bIns="144000" numCol="1" spcCol="0">
            <a:normAutofit/>
          </a:bodyPr>
          <a:lstStyle>
            <a:lvl1pPr marL="0" indent="0">
              <a:buFontTx/>
              <a:buNone/>
              <a:defRPr lang="en-US" sz="2400" smtClean="0">
                <a:solidFill>
                  <a:schemeClr val="bg1"/>
                </a:solidFill>
                <a:effectLst/>
                <a:latin typeface="Consolas" pitchFamily="49" charset="0"/>
                <a:cs typeface="Consolas" pitchFamily="49" charset="0"/>
              </a:defRPr>
            </a:lvl1pPr>
          </a:lstStyle>
          <a:p>
            <a:pPr lvl="0"/>
            <a:endParaRPr lang="de-DE" dirty="0" smtClean="0"/>
          </a:p>
        </p:txBody>
      </p:sp>
    </p:spTree>
    <p:extLst>
      <p:ext uri="{BB962C8B-B14F-4D97-AF65-F5344CB8AC3E}">
        <p14:creationId xmlns:p14="http://schemas.microsoft.com/office/powerpoint/2010/main" val="23056947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6" r:id="rId3"/>
    <p:sldLayoutId id="2147483676" r:id="rId4"/>
    <p:sldLayoutId id="2147483677" r:id="rId5"/>
    <p:sldLayoutId id="2147483667" r:id="rId6"/>
    <p:sldLayoutId id="2147483668" r:id="rId7"/>
    <p:sldLayoutId id="2147483669" r:id="rId8"/>
    <p:sldLayoutId id="2147483670" r:id="rId9"/>
    <p:sldLayoutId id="2147483671" r:id="rId10"/>
    <p:sldLayoutId id="2147483672" r:id="rId11"/>
    <p:sldLayoutId id="2147483673" r:id="rId12"/>
    <p:sldLayoutId id="2147483661" r:id="rId13"/>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msdn.microsoft.com/en-us/library/hh314518.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Funktionale Programmierung und F#</a:t>
            </a:r>
            <a:endParaRPr lang="de-DE" dirty="0"/>
          </a:p>
        </p:txBody>
      </p:sp>
      <p:sp>
        <p:nvSpPr>
          <p:cNvPr id="3" name="Subtitle 2"/>
          <p:cNvSpPr>
            <a:spLocks noGrp="1"/>
          </p:cNvSpPr>
          <p:nvPr>
            <p:ph type="subTitle" idx="1"/>
          </p:nvPr>
        </p:nvSpPr>
        <p:spPr>
          <a:xfrm>
            <a:off x="730249" y="4344988"/>
            <a:ext cx="7681913" cy="1370012"/>
          </a:xfrm>
        </p:spPr>
        <p:txBody>
          <a:bodyPr>
            <a:normAutofit/>
          </a:bodyPr>
          <a:lstStyle/>
          <a:p>
            <a:r>
              <a:rPr lang="de-DE" dirty="0" smtClean="0"/>
              <a:t>Peter Butzhammer</a:t>
            </a:r>
            <a:endParaRPr lang="en-US" dirty="0" smtClean="0"/>
          </a:p>
          <a:p>
            <a:endParaRPr lang="en-US" dirty="0"/>
          </a:p>
          <a:p>
            <a:pPr algn="r"/>
            <a:r>
              <a:rPr lang="en-US" dirty="0" err="1" smtClean="0"/>
              <a:t>.Net</a:t>
            </a:r>
            <a:r>
              <a:rPr lang="en-US" dirty="0" smtClean="0"/>
              <a:t> User Group Regensburg</a:t>
            </a:r>
            <a:endParaRPr lang="en-US" dirty="0"/>
          </a:p>
        </p:txBody>
      </p:sp>
      <p:sp>
        <p:nvSpPr>
          <p:cNvPr id="4" name="Rechteck 3"/>
          <p:cNvSpPr/>
          <p:nvPr/>
        </p:nvSpPr>
        <p:spPr>
          <a:xfrm>
            <a:off x="6516216" y="6309320"/>
            <a:ext cx="2373278" cy="369332"/>
          </a:xfrm>
          <a:prstGeom prst="rect">
            <a:avLst/>
          </a:prstGeom>
        </p:spPr>
        <p:txBody>
          <a:bodyPr wrap="none">
            <a:spAutoFit/>
          </a:bodyPr>
          <a:lstStyle/>
          <a:p>
            <a:r>
              <a:rPr lang="de-DE" dirty="0" smtClean="0"/>
              <a:t>Peter@Butzhammer.de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DE" dirty="0"/>
              <a:t>F</a:t>
            </a:r>
            <a:r>
              <a:rPr lang="de-DE" dirty="0" smtClean="0"/>
              <a:t>unktionale Programmierung</a:t>
            </a:r>
            <a:endParaRPr lang="en-US" dirty="0"/>
          </a:p>
        </p:txBody>
      </p:sp>
      <p:sp>
        <p:nvSpPr>
          <p:cNvPr id="3" name="Textplatzhalter 2"/>
          <p:cNvSpPr>
            <a:spLocks noGrp="1"/>
          </p:cNvSpPr>
          <p:nvPr>
            <p:ph type="body" idx="1"/>
          </p:nvPr>
        </p:nvSpPr>
        <p:spPr>
          <a:xfrm>
            <a:off x="381000" y="1757802"/>
            <a:ext cx="4114800" cy="346249"/>
          </a:xfrm>
        </p:spPr>
        <p:txBody>
          <a:bodyPr/>
          <a:lstStyle/>
          <a:p>
            <a:r>
              <a:rPr lang="de-DE" dirty="0" smtClean="0">
                <a:solidFill>
                  <a:schemeClr val="tx2"/>
                </a:solidFill>
              </a:rPr>
              <a:t>Eigenschaften</a:t>
            </a:r>
            <a:endParaRPr lang="de-DE" dirty="0">
              <a:solidFill>
                <a:schemeClr val="tx2"/>
              </a:solidFill>
            </a:endParaRPr>
          </a:p>
        </p:txBody>
      </p:sp>
      <p:sp>
        <p:nvSpPr>
          <p:cNvPr id="9" name="Inhaltsplatzhalter 8"/>
          <p:cNvSpPr>
            <a:spLocks noGrp="1"/>
          </p:cNvSpPr>
          <p:nvPr>
            <p:ph sz="half" idx="2"/>
          </p:nvPr>
        </p:nvSpPr>
        <p:spPr>
          <a:xfrm>
            <a:off x="380999" y="2174874"/>
            <a:ext cx="4114800" cy="1875898"/>
          </a:xfrm>
        </p:spPr>
        <p:txBody>
          <a:bodyPr/>
          <a:lstStyle/>
          <a:p>
            <a:r>
              <a:rPr lang="de-DE" dirty="0"/>
              <a:t>Deklarativ</a:t>
            </a:r>
          </a:p>
          <a:p>
            <a:r>
              <a:rPr lang="de-DE" dirty="0"/>
              <a:t>Parallelisierbar </a:t>
            </a:r>
          </a:p>
          <a:p>
            <a:r>
              <a:rPr lang="de-DE" dirty="0" smtClean="0"/>
              <a:t>Gut lesbar</a:t>
            </a:r>
          </a:p>
          <a:p>
            <a:r>
              <a:rPr lang="de-DE" dirty="0" smtClean="0"/>
              <a:t>Gut </a:t>
            </a:r>
            <a:r>
              <a:rPr lang="de-DE" dirty="0" err="1" smtClean="0"/>
              <a:t>testbar</a:t>
            </a:r>
            <a:endParaRPr lang="de-DE" dirty="0"/>
          </a:p>
          <a:p>
            <a:pPr marL="0" indent="0">
              <a:buNone/>
            </a:pPr>
            <a:endParaRPr lang="en-US" dirty="0"/>
          </a:p>
        </p:txBody>
      </p:sp>
      <p:sp>
        <p:nvSpPr>
          <p:cNvPr id="10" name="Textplatzhalter 9"/>
          <p:cNvSpPr>
            <a:spLocks noGrp="1"/>
          </p:cNvSpPr>
          <p:nvPr>
            <p:ph type="body" sz="quarter" idx="3"/>
          </p:nvPr>
        </p:nvSpPr>
        <p:spPr>
          <a:xfrm>
            <a:off x="4645981" y="1757802"/>
            <a:ext cx="4117019" cy="346249"/>
          </a:xfrm>
        </p:spPr>
        <p:txBody>
          <a:bodyPr/>
          <a:lstStyle/>
          <a:p>
            <a:r>
              <a:rPr lang="de-DE" dirty="0" smtClean="0">
                <a:solidFill>
                  <a:schemeClr val="tx2"/>
                </a:solidFill>
              </a:rPr>
              <a:t>durch</a:t>
            </a:r>
            <a:endParaRPr lang="en-US" dirty="0">
              <a:solidFill>
                <a:schemeClr val="tx2"/>
              </a:solidFill>
            </a:endParaRPr>
          </a:p>
        </p:txBody>
      </p:sp>
      <p:sp>
        <p:nvSpPr>
          <p:cNvPr id="11" name="Inhaltsplatzhalter 10"/>
          <p:cNvSpPr>
            <a:spLocks noGrp="1"/>
          </p:cNvSpPr>
          <p:nvPr>
            <p:ph sz="quarter" idx="4"/>
          </p:nvPr>
        </p:nvSpPr>
        <p:spPr>
          <a:xfrm>
            <a:off x="4645026" y="2174874"/>
            <a:ext cx="4117974" cy="1415772"/>
          </a:xfrm>
        </p:spPr>
        <p:txBody>
          <a:bodyPr/>
          <a:lstStyle/>
          <a:p>
            <a:r>
              <a:rPr lang="de-DE" dirty="0" err="1" smtClean="0"/>
              <a:t>Immutable</a:t>
            </a:r>
            <a:r>
              <a:rPr lang="de-DE" dirty="0" smtClean="0"/>
              <a:t> Objects</a:t>
            </a:r>
          </a:p>
          <a:p>
            <a:r>
              <a:rPr lang="de-DE" dirty="0" smtClean="0"/>
              <a:t>Reine Funktionen:</a:t>
            </a:r>
            <a:br>
              <a:rPr lang="de-DE" dirty="0" smtClean="0"/>
            </a:br>
            <a:r>
              <a:rPr lang="de-DE" dirty="0" smtClean="0"/>
              <a:t>keine Side </a:t>
            </a:r>
            <a:r>
              <a:rPr lang="de-DE" dirty="0" err="1" smtClean="0"/>
              <a:t>Effects</a:t>
            </a:r>
            <a:endParaRPr lang="de-DE" dirty="0" smtClean="0"/>
          </a:p>
          <a:p>
            <a:endParaRPr lang="en-US" dirty="0"/>
          </a:p>
        </p:txBody>
      </p:sp>
    </p:spTree>
    <p:extLst>
      <p:ext uri="{BB962C8B-B14F-4D97-AF65-F5344CB8AC3E}">
        <p14:creationId xmlns:p14="http://schemas.microsoft.com/office/powerpoint/2010/main" val="28022009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p:txBody>
          <a:bodyPr/>
          <a:lstStyle/>
          <a:p>
            <a:r>
              <a:rPr lang="de-DE" dirty="0" smtClean="0"/>
              <a:t>F# Intro</a:t>
            </a:r>
            <a:endParaRPr lang="en-US" dirty="0"/>
          </a:p>
        </p:txBody>
      </p:sp>
    </p:spTree>
    <p:extLst>
      <p:ext uri="{BB962C8B-B14F-4D97-AF65-F5344CB8AC3E}">
        <p14:creationId xmlns:p14="http://schemas.microsoft.com/office/powerpoint/2010/main" val="7870404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a:xfrm>
            <a:off x="381000" y="1340768"/>
            <a:ext cx="4114800" cy="664797"/>
          </a:xfrm>
        </p:spPr>
        <p:txBody>
          <a:bodyPr/>
          <a:lstStyle/>
          <a:p>
            <a:r>
              <a:rPr lang="de-DE" sz="4800" b="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a:t>
            </a:r>
            <a:endParaRPr lang="en-US" dirty="0"/>
          </a:p>
        </p:txBody>
      </p:sp>
      <p:sp>
        <p:nvSpPr>
          <p:cNvPr id="7" name="Inhaltsplatzhalter 6"/>
          <p:cNvSpPr>
            <a:spLocks noGrp="1"/>
          </p:cNvSpPr>
          <p:nvPr>
            <p:ph sz="half" idx="2"/>
          </p:nvPr>
        </p:nvSpPr>
        <p:spPr>
          <a:xfrm>
            <a:off x="380999" y="2174875"/>
            <a:ext cx="4114800" cy="1735860"/>
          </a:xfrm>
        </p:spPr>
        <p:txBody>
          <a:bodyPr/>
          <a:lstStyle/>
          <a:p>
            <a:pPr>
              <a:spcBef>
                <a:spcPts val="1800"/>
              </a:spcBef>
            </a:pPr>
            <a:r>
              <a:rPr lang="de-DE" dirty="0" smtClean="0"/>
              <a:t>Schnelle Entwicklung</a:t>
            </a:r>
          </a:p>
          <a:p>
            <a:pPr>
              <a:spcBef>
                <a:spcPts val="1800"/>
              </a:spcBef>
            </a:pPr>
            <a:r>
              <a:rPr lang="de-DE" dirty="0" smtClean="0"/>
              <a:t>Code gut les- und </a:t>
            </a:r>
            <a:r>
              <a:rPr lang="de-DE" dirty="0" err="1" smtClean="0"/>
              <a:t>wartbar</a:t>
            </a:r>
            <a:endParaRPr lang="de-DE" dirty="0" smtClean="0"/>
          </a:p>
          <a:p>
            <a:pPr>
              <a:spcBef>
                <a:spcPts val="1800"/>
              </a:spcBef>
            </a:pPr>
            <a:r>
              <a:rPr lang="de-DE" dirty="0" smtClean="0"/>
              <a:t>Einfach vom Prototypen zur fertigen Bibliothek</a:t>
            </a:r>
          </a:p>
        </p:txBody>
      </p:sp>
      <p:sp>
        <p:nvSpPr>
          <p:cNvPr id="8" name="Textplatzhalter 7"/>
          <p:cNvSpPr>
            <a:spLocks noGrp="1"/>
          </p:cNvSpPr>
          <p:nvPr>
            <p:ph type="body" sz="quarter" idx="3"/>
          </p:nvPr>
        </p:nvSpPr>
        <p:spPr>
          <a:xfrm>
            <a:off x="4645981" y="1340768"/>
            <a:ext cx="4117019" cy="664797"/>
          </a:xfrm>
        </p:spPr>
        <p:txBody>
          <a:bodyPr/>
          <a:lstStyle/>
          <a:p>
            <a:r>
              <a:rPr lang="de-DE" sz="4800" b="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Contra</a:t>
            </a:r>
            <a:endParaRPr lang="en-US" dirty="0"/>
          </a:p>
        </p:txBody>
      </p:sp>
      <p:sp>
        <p:nvSpPr>
          <p:cNvPr id="9" name="Inhaltsplatzhalter 8"/>
          <p:cNvSpPr>
            <a:spLocks noGrp="1"/>
          </p:cNvSpPr>
          <p:nvPr>
            <p:ph sz="quarter" idx="4"/>
          </p:nvPr>
        </p:nvSpPr>
        <p:spPr>
          <a:xfrm>
            <a:off x="4645026" y="2174875"/>
            <a:ext cx="4117974" cy="1186479"/>
          </a:xfrm>
        </p:spPr>
        <p:txBody>
          <a:bodyPr/>
          <a:lstStyle/>
          <a:p>
            <a:pPr>
              <a:spcBef>
                <a:spcPts val="1800"/>
              </a:spcBef>
            </a:pPr>
            <a:r>
              <a:rPr lang="de-DE" dirty="0" smtClean="0"/>
              <a:t>IDE-Integration schlechter als bei VB.Net oder C#</a:t>
            </a:r>
          </a:p>
          <a:p>
            <a:pPr>
              <a:spcBef>
                <a:spcPts val="1800"/>
              </a:spcBef>
            </a:pPr>
            <a:r>
              <a:rPr lang="de-DE" dirty="0" smtClean="0"/>
              <a:t>Hohe Einstiegshürde</a:t>
            </a:r>
          </a:p>
        </p:txBody>
      </p:sp>
    </p:spTree>
    <p:extLst>
      <p:ext uri="{BB962C8B-B14F-4D97-AF65-F5344CB8AC3E}">
        <p14:creationId xmlns:p14="http://schemas.microsoft.com/office/powerpoint/2010/main" val="396550008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5"/>
            <a:ext cx="4021111"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671" y="764704"/>
            <a:ext cx="4081472" cy="50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feld 7"/>
          <p:cNvSpPr txBox="1"/>
          <p:nvPr/>
        </p:nvSpPr>
        <p:spPr>
          <a:xfrm>
            <a:off x="218149" y="6165304"/>
            <a:ext cx="5550558" cy="646331"/>
          </a:xfrm>
          <a:prstGeom prst="rect">
            <a:avLst/>
          </a:prstGeom>
          <a:noFill/>
        </p:spPr>
        <p:txBody>
          <a:bodyPr wrap="none" rtlCol="0">
            <a:spAutoFit/>
          </a:bodyPr>
          <a:lstStyle/>
          <a:p>
            <a:r>
              <a:rPr lang="de-DE" dirty="0" smtClean="0"/>
              <a:t>Real World </a:t>
            </a:r>
            <a:r>
              <a:rPr lang="de-DE" dirty="0" err="1" smtClean="0"/>
              <a:t>Functional</a:t>
            </a:r>
            <a:r>
              <a:rPr lang="de-DE" dirty="0" smtClean="0"/>
              <a:t> </a:t>
            </a:r>
            <a:r>
              <a:rPr lang="de-DE" dirty="0" err="1" smtClean="0"/>
              <a:t>Programming</a:t>
            </a:r>
            <a:r>
              <a:rPr lang="de-DE" dirty="0" smtClean="0"/>
              <a:t> Artikel auf MSDN:</a:t>
            </a:r>
            <a:endParaRPr lang="de-DE" dirty="0" smtClean="0">
              <a:hlinkClick r:id="rId4"/>
            </a:endParaRPr>
          </a:p>
          <a:p>
            <a:r>
              <a:rPr lang="de-DE" dirty="0" smtClean="0">
                <a:hlinkClick r:id="rId4"/>
              </a:rPr>
              <a:t>http</a:t>
            </a:r>
            <a:r>
              <a:rPr lang="de-DE" dirty="0">
                <a:hlinkClick r:id="rId4"/>
              </a:rPr>
              <a:t>://</a:t>
            </a:r>
            <a:r>
              <a:rPr lang="de-DE" dirty="0" smtClean="0">
                <a:hlinkClick r:id="rId4"/>
              </a:rPr>
              <a:t>msdn.microsoft.com/en-us/library/hh314518.aspx</a:t>
            </a:r>
            <a:endParaRPr lang="de-DE" dirty="0" smtClean="0"/>
          </a:p>
        </p:txBody>
      </p:sp>
    </p:spTree>
    <p:extLst>
      <p:ext uri="{BB962C8B-B14F-4D97-AF65-F5344CB8AC3E}">
        <p14:creationId xmlns:p14="http://schemas.microsoft.com/office/powerpoint/2010/main" val="68862758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Ich habe Ideen gestohlen bei: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25695"/>
            <a:ext cx="2448272" cy="326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475" y="4594014"/>
            <a:ext cx="206272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697790"/>
            <a:ext cx="3419763" cy="327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6449" y="3441083"/>
            <a:ext cx="1742675" cy="218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platzhalter 5"/>
          <p:cNvSpPr txBox="1">
            <a:spLocks/>
          </p:cNvSpPr>
          <p:nvPr/>
        </p:nvSpPr>
        <p:spPr>
          <a:xfrm>
            <a:off x="251520" y="5644328"/>
            <a:ext cx="4114800" cy="664797"/>
          </a:xfrm>
          <a:prstGeom prst="rect">
            <a:avLst/>
          </a:prstGeom>
        </p:spPr>
        <p:txBody>
          <a:bodyPr vert="horz" lIns="0" tIns="0" rIns="0" bIns="0" rtlCol="0">
            <a:spAutoFit/>
          </a:bodyPr>
          <a:lstStyle>
            <a:lvl1pPr marL="396875" indent="-396875" algn="l" defTabSz="914363" rtl="0" eaLnBrk="1" latinLnBrk="0" hangingPunct="1">
              <a:lnSpc>
                <a:spcPct val="90000"/>
              </a:lnSpc>
              <a:spcBef>
                <a:spcPts val="1800"/>
              </a:spcBef>
              <a:buFontTx/>
              <a:buBlip>
                <a:blip r:embed="rId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de-DE" sz="4800" spc="-150" dirty="0" smtClean="0">
                <a:ln w="3175">
                  <a:noFill/>
                </a:ln>
                <a:effectLst>
                  <a:outerShdw blurRad="50800" dist="38100" dir="2700000" algn="tl" rotWithShape="0">
                    <a:prstClr val="black">
                      <a:alpha val="40000"/>
                    </a:prstClr>
                  </a:outerShdw>
                </a:effectLst>
                <a:cs typeface="Arial" charset="0"/>
              </a:rPr>
              <a:t>Luca Bolognese</a:t>
            </a:r>
            <a:endParaRPr lang="en-US" dirty="0"/>
          </a:p>
        </p:txBody>
      </p:sp>
      <p:sp>
        <p:nvSpPr>
          <p:cNvPr id="11" name="Textplatzhalter 5"/>
          <p:cNvSpPr txBox="1">
            <a:spLocks/>
          </p:cNvSpPr>
          <p:nvPr/>
        </p:nvSpPr>
        <p:spPr>
          <a:xfrm>
            <a:off x="4788024" y="5644880"/>
            <a:ext cx="4114800" cy="664797"/>
          </a:xfrm>
          <a:prstGeom prst="rect">
            <a:avLst/>
          </a:prstGeom>
        </p:spPr>
        <p:txBody>
          <a:bodyPr vert="horz" lIns="0" tIns="0" rIns="0" bIns="0" rtlCol="0">
            <a:spAutoFit/>
          </a:bodyPr>
          <a:lstStyle>
            <a:lvl1pPr marL="396875" indent="-396875" algn="l" defTabSz="914363" rtl="0" eaLnBrk="1" latinLnBrk="0" hangingPunct="1">
              <a:lnSpc>
                <a:spcPct val="90000"/>
              </a:lnSpc>
              <a:spcBef>
                <a:spcPts val="1800"/>
              </a:spcBef>
              <a:buFontTx/>
              <a:buBlip>
                <a:blip r:embed="rId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de-DE" sz="4800" spc="-150" dirty="0" smtClean="0">
                <a:ln w="3175">
                  <a:noFill/>
                </a:ln>
                <a:effectLst>
                  <a:outerShdw blurRad="50800" dist="38100" dir="2700000" algn="tl" rotWithShape="0">
                    <a:prstClr val="black">
                      <a:alpha val="40000"/>
                    </a:prstClr>
                  </a:outerShdw>
                </a:effectLst>
                <a:cs typeface="Arial" charset="0"/>
              </a:rPr>
              <a:t>Tomas </a:t>
            </a:r>
            <a:r>
              <a:rPr lang="de-DE" sz="4800" spc="-150" dirty="0" err="1" smtClean="0">
                <a:ln w="3175">
                  <a:noFill/>
                </a:ln>
                <a:effectLst>
                  <a:outerShdw blurRad="50800" dist="38100" dir="2700000" algn="tl" rotWithShape="0">
                    <a:prstClr val="black">
                      <a:alpha val="40000"/>
                    </a:prstClr>
                  </a:outerShdw>
                </a:effectLst>
                <a:cs typeface="Arial" charset="0"/>
              </a:rPr>
              <a:t>Petricek</a:t>
            </a:r>
            <a:endParaRPr lang="en-US" dirty="0"/>
          </a:p>
        </p:txBody>
      </p:sp>
    </p:spTree>
    <p:extLst>
      <p:ext uri="{BB962C8B-B14F-4D97-AF65-F5344CB8AC3E}">
        <p14:creationId xmlns:p14="http://schemas.microsoft.com/office/powerpoint/2010/main" val="21664315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smtClean="0"/>
              <a:t>Vielen Dank für die Aufmerksamkeit</a:t>
            </a:r>
            <a:endParaRPr lang="en-US" dirty="0"/>
          </a:p>
        </p:txBody>
      </p:sp>
      <p:sp>
        <p:nvSpPr>
          <p:cNvPr id="5" name="Untertitel 4"/>
          <p:cNvSpPr>
            <a:spLocks noGrp="1"/>
          </p:cNvSpPr>
          <p:nvPr>
            <p:ph type="subTitle" idx="1"/>
          </p:nvPr>
        </p:nvSpPr>
        <p:spPr/>
        <p:txBody>
          <a:bodyPr/>
          <a:lstStyle/>
          <a:p>
            <a:r>
              <a:rPr lang="de-DE" smtClean="0"/>
              <a:t>Peter@Butzhammer.de</a:t>
            </a:r>
            <a:endParaRPr lang="en-US" dirty="0"/>
          </a:p>
        </p:txBody>
      </p:sp>
      <p:sp>
        <p:nvSpPr>
          <p:cNvPr id="6" name="Textplatzhalter 5"/>
          <p:cNvSpPr>
            <a:spLocks noGrp="1"/>
          </p:cNvSpPr>
          <p:nvPr>
            <p:ph type="body" sz="quarter" idx="10"/>
          </p:nvPr>
        </p:nvSpPr>
        <p:spPr/>
        <p:txBody>
          <a:bodyPr/>
          <a:lstStyle/>
          <a:p>
            <a:r>
              <a:rPr lang="de-DE" smtClean="0"/>
              <a:t>Fragen?</a:t>
            </a:r>
            <a:endParaRPr lang="en-US" dirty="0"/>
          </a:p>
        </p:txBody>
      </p:sp>
    </p:spTree>
    <p:extLst>
      <p:ext uri="{BB962C8B-B14F-4D97-AF65-F5344CB8AC3E}">
        <p14:creationId xmlns:p14="http://schemas.microsoft.com/office/powerpoint/2010/main" val="26313848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Inhaltsplatzhalter 5"/>
              <p:cNvSpPr>
                <a:spLocks noGrp="1"/>
              </p:cNvSpPr>
              <p:nvPr>
                <p:ph idx="1"/>
              </p:nvPr>
            </p:nvSpPr>
            <p:spPr>
              <a:xfrm>
                <a:off x="381000" y="1628800"/>
                <a:ext cx="8382000" cy="1772793"/>
              </a:xfrm>
            </p:spPr>
            <p:txBody>
              <a:bodyPr/>
              <a:lstStyle/>
              <a:p>
                <a:pPr marL="0" indent="0">
                  <a:buNone/>
                </a:pPr>
                <a14:m>
                  <m:oMathPara xmlns:m="http://schemas.openxmlformats.org/officeDocument/2006/math">
                    <m:oMathParaPr>
                      <m:jc m:val="centerGroup"/>
                    </m:oMathParaPr>
                    <m:oMath xmlns:m="http://schemas.openxmlformats.org/officeDocument/2006/math">
                      <m:r>
                        <a:rPr lang="de-DE" sz="4800" smtClean="0">
                          <a:latin typeface="Cambria Math"/>
                        </a:rPr>
                        <m:t>𝑓</m:t>
                      </m:r>
                      <m:r>
                        <a:rPr lang="de-DE" sz="4800" smtClean="0">
                          <a:latin typeface="Cambria Math"/>
                        </a:rPr>
                        <m:t>:</m:t>
                      </m:r>
                      <m:r>
                        <a:rPr lang="de-DE" sz="4800" smtClean="0">
                          <a:latin typeface="Cambria Math"/>
                        </a:rPr>
                        <m:t>𝑥</m:t>
                      </m:r>
                      <m:r>
                        <a:rPr lang="de-DE" sz="4800" smtClean="0">
                          <a:latin typeface="Cambria Math"/>
                        </a:rPr>
                        <m:t>⟼</m:t>
                      </m:r>
                      <m:r>
                        <a:rPr lang="de-DE" sz="4800" smtClean="0">
                          <a:latin typeface="Cambria Math"/>
                        </a:rPr>
                        <m:t>𝑦</m:t>
                      </m:r>
                    </m:oMath>
                  </m:oMathPara>
                </a14:m>
                <a:endParaRPr lang="de-DE" sz="480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de-DE" sz="4800" b="0" i="1" smtClean="0">
                          <a:latin typeface="Cambria Math"/>
                        </a:rPr>
                        <m:t>𝑓</m:t>
                      </m:r>
                      <m:d>
                        <m:dPr>
                          <m:ctrlPr>
                            <a:rPr lang="de-DE" sz="4800" b="0" i="1" smtClean="0">
                              <a:latin typeface="Cambria Math"/>
                            </a:rPr>
                          </m:ctrlPr>
                        </m:dPr>
                        <m:e>
                          <m:r>
                            <a:rPr lang="de-DE" sz="4800" b="0" i="1" smtClean="0">
                              <a:latin typeface="Cambria Math"/>
                            </a:rPr>
                            <m:t>𝑥</m:t>
                          </m:r>
                        </m:e>
                      </m:d>
                      <m:r>
                        <a:rPr lang="de-DE" sz="4800" b="0" i="1" smtClean="0">
                          <a:latin typeface="Cambria Math"/>
                        </a:rPr>
                        <m:t>=</m:t>
                      </m:r>
                      <m:sSup>
                        <m:sSupPr>
                          <m:ctrlPr>
                            <a:rPr lang="de-DE" sz="4800" b="0" i="1" smtClean="0">
                              <a:latin typeface="Cambria Math"/>
                            </a:rPr>
                          </m:ctrlPr>
                        </m:sSupPr>
                        <m:e>
                          <m:r>
                            <a:rPr lang="de-DE" sz="4800" b="0" i="1" smtClean="0">
                              <a:latin typeface="Cambria Math"/>
                            </a:rPr>
                            <m:t>𝑥</m:t>
                          </m:r>
                        </m:e>
                        <m:sup>
                          <m:r>
                            <a:rPr lang="de-DE" sz="4800" b="0" i="1" smtClean="0">
                              <a:latin typeface="Cambria Math"/>
                            </a:rPr>
                            <m:t>2</m:t>
                          </m:r>
                        </m:sup>
                      </m:sSup>
                    </m:oMath>
                  </m:oMathPara>
                </a14:m>
                <a:endParaRPr lang="de-DE" sz="4800" dirty="0" smtClean="0"/>
              </a:p>
            </p:txBody>
          </p:sp>
        </mc:Choice>
        <mc:Fallback xmlns="">
          <p:sp>
            <p:nvSpPr>
              <p:cNvPr id="6" name="Inhaltsplatzhalter 5"/>
              <p:cNvSpPr>
                <a:spLocks noGrp="1" noRot="1" noChangeAspect="1" noMove="1" noResize="1" noEditPoints="1" noAdjustHandles="1" noChangeArrowheads="1" noChangeShapeType="1" noTextEdit="1"/>
              </p:cNvSpPr>
              <p:nvPr>
                <p:ph idx="1"/>
              </p:nvPr>
            </p:nvSpPr>
            <p:spPr>
              <a:xfrm>
                <a:off x="381000" y="1628800"/>
                <a:ext cx="8382000" cy="1772793"/>
              </a:xfr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Inhaltsplatzhalter 1"/>
              <p:cNvSpPr txBox="1">
                <a:spLocks/>
              </p:cNvSpPr>
              <p:nvPr/>
            </p:nvSpPr>
            <p:spPr>
              <a:xfrm>
                <a:off x="382062" y="3861048"/>
                <a:ext cx="8382000" cy="1215717"/>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1800"/>
                  </a:spcBef>
                </a:pPr>
                <a:r>
                  <a:rPr lang="de-DE" dirty="0" smtClean="0"/>
                  <a:t>Das Ergebnis hängt nur vom Argument (</a:t>
                </a:r>
                <a14:m>
                  <m:oMath xmlns:m="http://schemas.openxmlformats.org/officeDocument/2006/math">
                    <m:r>
                      <a:rPr lang="de-DE" i="1" smtClean="0">
                        <a:latin typeface="Cambria Math"/>
                      </a:rPr>
                      <m:t>𝑥</m:t>
                    </m:r>
                  </m:oMath>
                </a14:m>
                <a:r>
                  <a:rPr lang="de-DE" dirty="0" smtClean="0"/>
                  <a:t>) ab.</a:t>
                </a:r>
              </a:p>
              <a:p>
                <a:pPr>
                  <a:lnSpc>
                    <a:spcPct val="100000"/>
                  </a:lnSpc>
                  <a:spcBef>
                    <a:spcPts val="1800"/>
                  </a:spcBef>
                </a:pPr>
                <a:r>
                  <a:rPr lang="de-DE" dirty="0" smtClean="0"/>
                  <a:t>Es gibt keine Side-</a:t>
                </a:r>
                <a:r>
                  <a:rPr lang="de-DE" dirty="0" err="1" smtClean="0"/>
                  <a:t>Effects</a:t>
                </a:r>
                <a:r>
                  <a:rPr lang="de-DE" dirty="0" smtClean="0"/>
                  <a:t>.</a:t>
                </a:r>
                <a:endParaRPr lang="en-US" dirty="0"/>
              </a:p>
            </p:txBody>
          </p:sp>
        </mc:Choice>
        <mc:Fallback xmlns="">
          <p:sp>
            <p:nvSpPr>
              <p:cNvPr id="7" name="Inhaltsplatzhalter 1"/>
              <p:cNvSpPr txBox="1">
                <a:spLocks noRot="1" noChangeAspect="1" noMove="1" noResize="1" noEditPoints="1" noAdjustHandles="1" noChangeArrowheads="1" noChangeShapeType="1" noTextEdit="1"/>
              </p:cNvSpPr>
              <p:nvPr/>
            </p:nvSpPr>
            <p:spPr>
              <a:xfrm>
                <a:off x="382062" y="3861048"/>
                <a:ext cx="8382000" cy="1215717"/>
              </a:xfrm>
              <a:prstGeom prst="rect">
                <a:avLst/>
              </a:prstGeom>
              <a:blipFill rotWithShape="1">
                <a:blip r:embed="rId5"/>
                <a:stretch>
                  <a:fillRect l="-73" t="-9500" b="-19500"/>
                </a:stretch>
              </a:blipFill>
            </p:spPr>
            <p:txBody>
              <a:bodyPr/>
              <a:lstStyle/>
              <a:p>
                <a:r>
                  <a:rPr lang="en-US">
                    <a:noFill/>
                  </a:rPr>
                  <a:t> </a:t>
                </a:r>
              </a:p>
            </p:txBody>
          </p:sp>
        </mc:Fallback>
      </mc:AlternateContent>
    </p:spTree>
    <p:extLst>
      <p:ext uri="{BB962C8B-B14F-4D97-AF65-F5344CB8AC3E}">
        <p14:creationId xmlns:p14="http://schemas.microsoft.com/office/powerpoint/2010/main" val="2133797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p:cNvSpPr>
                <a:spLocks noGrp="1"/>
              </p:cNvSpPr>
              <p:nvPr>
                <p:ph idx="1"/>
              </p:nvPr>
            </p:nvSpPr>
            <p:spPr>
              <a:xfrm>
                <a:off x="401122" y="116632"/>
                <a:ext cx="8382000" cy="3185487"/>
              </a:xfrm>
            </p:spPr>
            <p:txBody>
              <a:bodyPr/>
              <a:lstStyle/>
              <a:p>
                <a:pPr marL="0" indent="0" algn="ctr">
                  <a:lnSpc>
                    <a:spcPct val="150000"/>
                  </a:lnSpc>
                  <a:buNone/>
                </a:pPr>
                <a:r>
                  <a:rPr lang="de-DE" sz="4000" dirty="0" smtClean="0"/>
                  <a:t>Sei </a:t>
                </a:r>
                <a14:m>
                  <m:oMath xmlns:m="http://schemas.openxmlformats.org/officeDocument/2006/math">
                    <m:r>
                      <a:rPr lang="de-DE" sz="4000" smtClean="0">
                        <a:latin typeface="Cambria Math"/>
                      </a:rPr>
                      <m:t>𝑃</m:t>
                    </m:r>
                    <m:r>
                      <a:rPr lang="de-DE" sz="4000" smtClean="0">
                        <a:latin typeface="Cambria Math"/>
                      </a:rPr>
                      <m:t>=</m:t>
                    </m:r>
                    <m:d>
                      <m:dPr>
                        <m:begChr m:val="{"/>
                        <m:endChr m:val="}"/>
                        <m:ctrlPr>
                          <a:rPr lang="de-DE" sz="4000" i="1" smtClean="0">
                            <a:latin typeface="Cambria Math"/>
                          </a:rPr>
                        </m:ctrlPr>
                      </m:dPr>
                      <m:e>
                        <m:r>
                          <a:rPr lang="de-DE" sz="4000" smtClean="0">
                            <a:latin typeface="Cambria Math"/>
                          </a:rPr>
                          <m:t>𝑝</m:t>
                        </m:r>
                        <m:r>
                          <a:rPr lang="de-DE" sz="4000" smtClean="0">
                            <a:latin typeface="Cambria Math"/>
                          </a:rPr>
                          <m:t>∈</m:t>
                        </m:r>
                        <m:r>
                          <a:rPr lang="de-DE" sz="4000" smtClean="0">
                            <a:latin typeface="Cambria Math"/>
                          </a:rPr>
                          <m:t>ℕ</m:t>
                        </m:r>
                        <m:r>
                          <a:rPr lang="de-DE" sz="4000" smtClean="0">
                            <a:latin typeface="Cambria Math"/>
                          </a:rPr>
                          <m:t> | </m:t>
                        </m:r>
                        <m:r>
                          <a:rPr lang="de-DE" sz="4000" smtClean="0">
                            <a:latin typeface="Cambria Math"/>
                          </a:rPr>
                          <m:t>𝑝</m:t>
                        </m:r>
                        <m:r>
                          <a:rPr lang="de-DE" sz="4000" smtClean="0">
                            <a:latin typeface="Cambria Math"/>
                          </a:rPr>
                          <m:t> </m:t>
                        </m:r>
                        <m:r>
                          <m:rPr>
                            <m:nor/>
                          </m:rPr>
                          <a:rPr lang="de-DE" sz="4000" smtClean="0"/>
                          <m:t>prim</m:t>
                        </m:r>
                      </m:e>
                    </m:d>
                  </m:oMath>
                </a14:m>
                <a:endParaRPr lang="en-US" sz="4000" dirty="0" smtClean="0"/>
              </a:p>
              <a:p>
                <a:pPr marL="0" indent="0" algn="ctr">
                  <a:lnSpc>
                    <a:spcPct val="150000"/>
                  </a:lnSpc>
                  <a:buNone/>
                </a:pPr>
                <a14:m>
                  <m:oMathPara xmlns:m="http://schemas.openxmlformats.org/officeDocument/2006/math">
                    <m:oMathParaPr>
                      <m:jc m:val="center"/>
                    </m:oMathParaPr>
                    <m:oMath xmlns:m="http://schemas.openxmlformats.org/officeDocument/2006/math">
                      <m:r>
                        <a:rPr lang="de-DE" sz="4000" smtClean="0">
                          <a:latin typeface="Cambria Math"/>
                        </a:rPr>
                        <m:t>𝑓</m:t>
                      </m:r>
                      <m:r>
                        <a:rPr lang="de-DE" sz="4000" smtClean="0">
                          <a:latin typeface="Cambria Math"/>
                        </a:rPr>
                        <m:t>:</m:t>
                      </m:r>
                      <m:r>
                        <a:rPr lang="de-DE" sz="4000" smtClean="0">
                          <a:latin typeface="Cambria Math"/>
                        </a:rPr>
                        <m:t>𝑙</m:t>
                      </m:r>
                      <m:r>
                        <a:rPr lang="de-DE" sz="4000">
                          <a:latin typeface="Cambria Math"/>
                        </a:rPr>
                        <m:t>⟼</m:t>
                      </m:r>
                      <m:d>
                        <m:dPr>
                          <m:begChr m:val="{"/>
                          <m:endChr m:val="}"/>
                          <m:ctrlPr>
                            <a:rPr lang="de-DE" sz="4000" i="1" smtClean="0">
                              <a:latin typeface="Cambria Math"/>
                            </a:rPr>
                          </m:ctrlPr>
                        </m:dPr>
                        <m:e>
                          <m:r>
                            <a:rPr lang="de-DE" sz="4000" smtClean="0">
                              <a:latin typeface="Cambria Math"/>
                            </a:rPr>
                            <m:t>𝑥</m:t>
                          </m:r>
                          <m:r>
                            <a:rPr lang="de-DE" sz="4000" smtClean="0">
                              <a:latin typeface="Cambria Math"/>
                            </a:rPr>
                            <m:t>∈</m:t>
                          </m:r>
                          <m:r>
                            <a:rPr lang="de-DE" sz="4000" smtClean="0">
                              <a:latin typeface="Cambria Math"/>
                            </a:rPr>
                            <m:t>𝑃</m:t>
                          </m:r>
                          <m:r>
                            <a:rPr lang="de-DE" sz="4000" smtClean="0">
                              <a:latin typeface="Cambria Math"/>
                            </a:rPr>
                            <m:t> | </m:t>
                          </m:r>
                          <m:r>
                            <a:rPr lang="de-DE" sz="4000" smtClean="0">
                              <a:latin typeface="Cambria Math"/>
                            </a:rPr>
                            <m:t>𝑥</m:t>
                          </m:r>
                          <m:r>
                            <a:rPr lang="de-DE" sz="4000" smtClean="0">
                              <a:latin typeface="Cambria Math"/>
                            </a:rPr>
                            <m:t>≤</m:t>
                          </m:r>
                          <m:r>
                            <a:rPr lang="de-DE" sz="4000" smtClean="0">
                              <a:latin typeface="Cambria Math"/>
                            </a:rPr>
                            <m:t>𝑙</m:t>
                          </m:r>
                        </m:e>
                      </m:d>
                    </m:oMath>
                  </m:oMathPara>
                </a14:m>
                <a:endParaRPr lang="en-US" sz="4000" dirty="0" smtClean="0"/>
              </a:p>
              <a:p>
                <a:pPr marL="0" indent="0" algn="ctr">
                  <a:lnSpc>
                    <a:spcPct val="150000"/>
                  </a:lnSpc>
                  <a:buNone/>
                </a:pPr>
                <a:endParaRPr lang="de-DE" sz="800" i="1" dirty="0" smtClean="0">
                  <a:latin typeface="Cambria Math"/>
                </a:endParaRPr>
              </a:p>
              <a:p>
                <a:pPr marL="0" indent="0" algn="ctr">
                  <a:lnSpc>
                    <a:spcPct val="150000"/>
                  </a:lnSpc>
                  <a:buNone/>
                </a:pPr>
                <a14:m>
                  <m:oMathPara xmlns:m="http://schemas.openxmlformats.org/officeDocument/2006/math">
                    <m:oMathParaPr>
                      <m:jc m:val="center"/>
                    </m:oMathParaPr>
                    <m:oMath xmlns:m="http://schemas.openxmlformats.org/officeDocument/2006/math">
                      <m:r>
                        <a:rPr lang="de-DE" sz="4000" i="1">
                          <a:latin typeface="Cambria Math"/>
                        </a:rPr>
                        <m:t>𝑓</m:t>
                      </m:r>
                      <m:d>
                        <m:dPr>
                          <m:ctrlPr>
                            <a:rPr lang="de-DE" sz="4000" i="1">
                              <a:latin typeface="Cambria Math"/>
                            </a:rPr>
                          </m:ctrlPr>
                        </m:dPr>
                        <m:e>
                          <m:r>
                            <a:rPr lang="de-DE" sz="4000" i="1">
                              <a:latin typeface="Cambria Math"/>
                            </a:rPr>
                            <m:t>10</m:t>
                          </m:r>
                        </m:e>
                      </m:d>
                      <m:r>
                        <a:rPr lang="de-DE" sz="4000" i="1">
                          <a:latin typeface="Cambria Math"/>
                        </a:rPr>
                        <m:t>=</m:t>
                      </m:r>
                      <m:d>
                        <m:dPr>
                          <m:begChr m:val="{"/>
                          <m:endChr m:val="}"/>
                          <m:ctrlPr>
                            <a:rPr lang="de-DE" sz="4000" i="1">
                              <a:latin typeface="Cambria Math"/>
                            </a:rPr>
                          </m:ctrlPr>
                        </m:dPr>
                        <m:e>
                          <m:r>
                            <a:rPr lang="de-DE" sz="4000" i="1">
                              <a:latin typeface="Cambria Math"/>
                            </a:rPr>
                            <m:t>2, 3, 5, 7</m:t>
                          </m:r>
                        </m:e>
                      </m:d>
                    </m:oMath>
                  </m:oMathPara>
                </a14:m>
                <a:endParaRPr lang="en-US" sz="4000" dirty="0"/>
              </a:p>
            </p:txBody>
          </p:sp>
        </mc:Choice>
        <mc:Fallback xmlns="">
          <p:sp>
            <p:nvSpPr>
              <p:cNvPr id="2" name="Inhaltsplatzhalter 1"/>
              <p:cNvSpPr>
                <a:spLocks noGrp="1" noRot="1" noChangeAspect="1" noMove="1" noResize="1" noEditPoints="1" noAdjustHandles="1" noChangeArrowheads="1" noChangeShapeType="1" noTextEdit="1"/>
              </p:cNvSpPr>
              <p:nvPr>
                <p:ph idx="1"/>
              </p:nvPr>
            </p:nvSpPr>
            <p:spPr>
              <a:xfrm>
                <a:off x="401122" y="116632"/>
                <a:ext cx="8382000" cy="3185487"/>
              </a:xfr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Inhaltsplatzhalter 1"/>
              <p:cNvSpPr txBox="1">
                <a:spLocks/>
              </p:cNvSpPr>
              <p:nvPr/>
            </p:nvSpPr>
            <p:spPr>
              <a:xfrm>
                <a:off x="386636" y="3573016"/>
                <a:ext cx="8382000" cy="2782300"/>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de-DE" dirty="0" smtClean="0"/>
                  <a:t>Zuweisungen definieren Symbole</a:t>
                </a:r>
              </a:p>
              <a:p>
                <a:pPr>
                  <a:lnSpc>
                    <a:spcPct val="100000"/>
                  </a:lnSpc>
                </a:pPr>
                <a:r>
                  <a:rPr lang="de-DE" dirty="0" smtClean="0"/>
                  <a:t>Symbole ändern sich nicht</a:t>
                </a:r>
              </a:p>
              <a:p>
                <a:pPr>
                  <a:lnSpc>
                    <a:spcPct val="100000"/>
                  </a:lnSpc>
                </a:pPr>
                <a:r>
                  <a:rPr lang="de-DE" dirty="0" smtClean="0"/>
                  <a:t>Symbol kann durch Zuweisung ersetzt werden</a:t>
                </a:r>
                <a:br>
                  <a:rPr lang="de-DE" dirty="0" smtClean="0"/>
                </a:br>
                <a:r>
                  <a:rPr lang="de-DE" dirty="0" smtClean="0"/>
                  <a:t/>
                </a:r>
                <a:br>
                  <a:rPr lang="de-DE" dirty="0" smtClean="0"/>
                </a:br>
                <a14:m>
                  <m:oMath xmlns:m="http://schemas.openxmlformats.org/officeDocument/2006/math">
                    <m:r>
                      <a:rPr lang="de-DE" sz="4000" i="1">
                        <a:latin typeface="Cambria Math"/>
                      </a:rPr>
                      <m:t>𝑓</m:t>
                    </m:r>
                    <m:r>
                      <a:rPr lang="de-DE" sz="4000" i="1">
                        <a:latin typeface="Cambria Math"/>
                      </a:rPr>
                      <m:t>:</m:t>
                    </m:r>
                    <m:r>
                      <a:rPr lang="de-DE" sz="4000" i="1">
                        <a:latin typeface="Cambria Math"/>
                      </a:rPr>
                      <m:t>𝑙</m:t>
                    </m:r>
                    <m:r>
                      <a:rPr lang="de-DE" sz="4000" i="1">
                        <a:latin typeface="Cambria Math"/>
                        <a:ea typeface="Cambria Math"/>
                      </a:rPr>
                      <m:t>⟼</m:t>
                    </m:r>
                    <m:d>
                      <m:dPr>
                        <m:begChr m:val="{"/>
                        <m:endChr m:val="}"/>
                        <m:ctrlPr>
                          <a:rPr lang="de-DE" sz="4000" i="1">
                            <a:latin typeface="Cambria Math"/>
                            <a:ea typeface="Cambria Math"/>
                          </a:rPr>
                        </m:ctrlPr>
                      </m:dPr>
                      <m:e>
                        <m:r>
                          <a:rPr lang="de-DE" sz="4000" i="1">
                            <a:latin typeface="Cambria Math"/>
                            <a:ea typeface="Cambria Math"/>
                          </a:rPr>
                          <m:t>𝑥</m:t>
                        </m:r>
                        <m:r>
                          <a:rPr lang="de-DE" sz="4000" i="1">
                            <a:latin typeface="Cambria Math"/>
                            <a:ea typeface="Cambria Math"/>
                          </a:rPr>
                          <m:t>∈</m:t>
                        </m:r>
                        <m:d>
                          <m:dPr>
                            <m:begChr m:val="{"/>
                            <m:endChr m:val="}"/>
                            <m:ctrlPr>
                              <a:rPr lang="de-DE" sz="4000" i="1">
                                <a:solidFill>
                                  <a:schemeClr val="tx2">
                                    <a:lumMod val="75000"/>
                                  </a:schemeClr>
                                </a:solidFill>
                                <a:latin typeface="Cambria Math"/>
                              </a:rPr>
                            </m:ctrlPr>
                          </m:dPr>
                          <m:e>
                            <m:r>
                              <a:rPr lang="de-DE" sz="4000" i="1">
                                <a:solidFill>
                                  <a:schemeClr val="tx2">
                                    <a:lumMod val="75000"/>
                                  </a:schemeClr>
                                </a:solidFill>
                                <a:latin typeface="Cambria Math"/>
                              </a:rPr>
                              <m:t>𝑝</m:t>
                            </m:r>
                            <m:r>
                              <a:rPr lang="de-DE" sz="4000" i="1">
                                <a:solidFill>
                                  <a:schemeClr val="tx2">
                                    <a:lumMod val="75000"/>
                                  </a:schemeClr>
                                </a:solidFill>
                                <a:latin typeface="Cambria Math"/>
                              </a:rPr>
                              <m:t>∈</m:t>
                            </m:r>
                            <m:r>
                              <a:rPr lang="de-DE" sz="4000" i="1">
                                <a:solidFill>
                                  <a:schemeClr val="tx2">
                                    <a:lumMod val="75000"/>
                                  </a:schemeClr>
                                </a:solidFill>
                                <a:latin typeface="Cambria Math"/>
                              </a:rPr>
                              <m:t>ℕ</m:t>
                            </m:r>
                            <m:r>
                              <a:rPr lang="de-DE" sz="4000" i="1">
                                <a:solidFill>
                                  <a:schemeClr val="tx2">
                                    <a:lumMod val="75000"/>
                                  </a:schemeClr>
                                </a:solidFill>
                                <a:latin typeface="Cambria Math"/>
                              </a:rPr>
                              <m:t> | </m:t>
                            </m:r>
                            <m:r>
                              <a:rPr lang="de-DE" sz="4000" i="1">
                                <a:solidFill>
                                  <a:schemeClr val="tx2">
                                    <a:lumMod val="75000"/>
                                  </a:schemeClr>
                                </a:solidFill>
                                <a:latin typeface="Cambria Math"/>
                              </a:rPr>
                              <m:t>𝑝</m:t>
                            </m:r>
                            <m:r>
                              <a:rPr lang="de-DE" sz="4000" i="1">
                                <a:solidFill>
                                  <a:schemeClr val="tx2">
                                    <a:lumMod val="75000"/>
                                  </a:schemeClr>
                                </a:solidFill>
                                <a:latin typeface="Cambria Math"/>
                              </a:rPr>
                              <m:t> </m:t>
                            </m:r>
                            <m:r>
                              <m:rPr>
                                <m:nor/>
                              </m:rPr>
                              <a:rPr lang="de-DE" sz="4000">
                                <a:solidFill>
                                  <a:schemeClr val="tx2">
                                    <a:lumMod val="75000"/>
                                  </a:schemeClr>
                                </a:solidFill>
                                <a:latin typeface="Cambria Math"/>
                              </a:rPr>
                              <m:t>prim</m:t>
                            </m:r>
                          </m:e>
                        </m:d>
                        <m:r>
                          <a:rPr lang="de-DE" sz="4000" i="1">
                            <a:latin typeface="Cambria Math"/>
                            <a:ea typeface="Cambria Math"/>
                          </a:rPr>
                          <m:t>| </m:t>
                        </m:r>
                        <m:r>
                          <a:rPr lang="de-DE" sz="4000" i="1">
                            <a:latin typeface="Cambria Math"/>
                            <a:ea typeface="Cambria Math"/>
                          </a:rPr>
                          <m:t>𝑥</m:t>
                        </m:r>
                        <m:r>
                          <a:rPr lang="de-DE" sz="4000" i="1">
                            <a:latin typeface="Cambria Math"/>
                            <a:ea typeface="Cambria Math"/>
                          </a:rPr>
                          <m:t>≤</m:t>
                        </m:r>
                        <m:r>
                          <a:rPr lang="de-DE" sz="4000" i="1">
                            <a:latin typeface="Cambria Math"/>
                            <a:ea typeface="Cambria Math"/>
                          </a:rPr>
                          <m:t>𝑙</m:t>
                        </m:r>
                      </m:e>
                    </m:d>
                  </m:oMath>
                </a14:m>
                <a:endParaRPr lang="en-US" sz="4000" dirty="0"/>
              </a:p>
            </p:txBody>
          </p:sp>
        </mc:Choice>
        <mc:Fallback xmlns="">
          <p:sp>
            <p:nvSpPr>
              <p:cNvPr id="6" name="Inhaltsplatzhalter 1"/>
              <p:cNvSpPr txBox="1">
                <a:spLocks noRot="1" noChangeAspect="1" noMove="1" noResize="1" noEditPoints="1" noAdjustHandles="1" noChangeArrowheads="1" noChangeShapeType="1" noTextEdit="1"/>
              </p:cNvSpPr>
              <p:nvPr/>
            </p:nvSpPr>
            <p:spPr>
              <a:xfrm>
                <a:off x="386636" y="3573016"/>
                <a:ext cx="8382000" cy="2782300"/>
              </a:xfrm>
              <a:prstGeom prst="rect">
                <a:avLst/>
              </a:prstGeom>
              <a:blipFill rotWithShape="1">
                <a:blip r:embed="rId5"/>
                <a:stretch>
                  <a:fillRect t="-4376"/>
                </a:stretch>
              </a:blipFill>
            </p:spPr>
            <p:txBody>
              <a:bodyPr/>
              <a:lstStyle/>
              <a:p>
                <a:r>
                  <a:rPr lang="en-US">
                    <a:noFill/>
                  </a:rPr>
                  <a:t> </a:t>
                </a:r>
              </a:p>
            </p:txBody>
          </p:sp>
        </mc:Fallback>
      </mc:AlternateContent>
    </p:spTree>
    <p:extLst>
      <p:ext uri="{BB962C8B-B14F-4D97-AF65-F5344CB8AC3E}">
        <p14:creationId xmlns:p14="http://schemas.microsoft.com/office/powerpoint/2010/main" val="3144274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1"/>
          </p:nvPr>
        </p:nvSpPr>
        <p:spPr>
          <a:xfrm>
            <a:off x="180000" y="3789040"/>
            <a:ext cx="8784000" cy="2664296"/>
          </a:xfrm>
        </p:spPr>
        <p:txBody>
          <a:bodyPr>
            <a:no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 </a:t>
            </a:r>
            <a:r>
              <a:rPr lang="en-US" sz="1600" dirty="0" err="1">
                <a:solidFill>
                  <a:prstClr val="black"/>
                </a:solidFill>
                <a:latin typeface="Consolas"/>
              </a:rPr>
              <a:t>getCloseCustomersAddresses</a:t>
            </a:r>
            <a:endParaRPr lang="en-US" sz="1600" dirty="0">
              <a:solidFill>
                <a:prstClr val="black"/>
              </a:solidFill>
              <a:latin typeface="Consolas"/>
            </a:endParaRPr>
          </a:p>
          <a:p>
            <a:r>
              <a:rPr lang="en-US" sz="1600" dirty="0" smtClean="0">
                <a:solidFill>
                  <a:prstClr val="black"/>
                </a:solidFill>
                <a:latin typeface="Consolas"/>
              </a:rPr>
              <a:t>  </a:t>
            </a:r>
            <a:r>
              <a:rPr lang="en-US" sz="1600" dirty="0">
                <a:solidFill>
                  <a:prstClr val="black"/>
                </a:solidFill>
                <a:latin typeface="Consolas"/>
              </a:rPr>
              <a:t>(</a:t>
            </a:r>
            <a:r>
              <a:rPr lang="en-US" sz="1600" dirty="0" err="1">
                <a:solidFill>
                  <a:srgbClr val="2B91AF"/>
                </a:solidFill>
                <a:latin typeface="Consolas"/>
              </a:rPr>
              <a:t>GeoLocation</a:t>
            </a:r>
            <a:r>
              <a:rPr lang="en-US" sz="1600" dirty="0">
                <a:solidFill>
                  <a:prstClr val="black"/>
                </a:solidFill>
                <a:latin typeface="Consolas"/>
              </a:rPr>
              <a:t> location, </a:t>
            </a:r>
            <a:r>
              <a:rPr lang="en-US" sz="1600" dirty="0">
                <a:solidFill>
                  <a:srgbClr val="0000FF"/>
                </a:solidFill>
                <a:latin typeface="Consolas"/>
              </a:rPr>
              <a:t>float</a:t>
            </a:r>
            <a:r>
              <a:rPr lang="en-US" sz="1600" dirty="0">
                <a:solidFill>
                  <a:prstClr val="black"/>
                </a:solidFill>
                <a:latin typeface="Consolas"/>
              </a:rPr>
              <a:t> </a:t>
            </a:r>
            <a:r>
              <a:rPr lang="en-US" sz="1600" dirty="0" err="1">
                <a:solidFill>
                  <a:prstClr val="black"/>
                </a:solidFill>
                <a:latin typeface="Consolas"/>
              </a:rPr>
              <a:t>maxDistance</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Customer</a:t>
            </a:r>
            <a:r>
              <a:rPr lang="en-US" sz="1600" dirty="0">
                <a:solidFill>
                  <a:prstClr val="black"/>
                </a:solidFill>
                <a:latin typeface="Consolas"/>
              </a:rPr>
              <a:t>&gt; customers)</a:t>
            </a:r>
          </a:p>
          <a:p>
            <a:r>
              <a:rPr lang="en-US" sz="1600" dirty="0">
                <a:solidFill>
                  <a:prstClr val="black"/>
                </a:solidFill>
                <a:latin typeface="Consolas"/>
              </a:rPr>
              <a:t>{</a:t>
            </a:r>
          </a:p>
          <a:p>
            <a:r>
              <a:rPr lang="en-US" sz="1600" dirty="0">
                <a:solidFill>
                  <a:prstClr val="black"/>
                </a:solidFill>
                <a:latin typeface="Consolas"/>
              </a:rPr>
              <a:t>    </a:t>
            </a:r>
            <a:r>
              <a:rPr lang="en-US" sz="1600" dirty="0" err="1">
                <a:solidFill>
                  <a:srgbClr val="0000FF"/>
                </a:solidFill>
                <a:latin typeface="Consolas"/>
              </a:rPr>
              <a:t>var</a:t>
            </a:r>
            <a:r>
              <a:rPr lang="en-US" sz="1600" dirty="0">
                <a:solidFill>
                  <a:prstClr val="black"/>
                </a:solidFill>
                <a:latin typeface="Consolas"/>
              </a:rPr>
              <a:t> </a:t>
            </a:r>
            <a:r>
              <a:rPr lang="en-US" sz="1600" dirty="0" err="1">
                <a:solidFill>
                  <a:prstClr val="black"/>
                </a:solidFill>
                <a:latin typeface="Consolas"/>
              </a:rPr>
              <a:t>closeCusts</a:t>
            </a:r>
            <a:r>
              <a:rPr lang="en-US" sz="1600" dirty="0">
                <a:solidFill>
                  <a:prstClr val="black"/>
                </a:solidFill>
                <a:latin typeface="Consolas"/>
              </a:rPr>
              <a:t> = </a:t>
            </a:r>
            <a:r>
              <a:rPr lang="en-US" sz="1600" dirty="0">
                <a:solidFill>
                  <a:srgbClr val="0000FF"/>
                </a:solidFill>
                <a:latin typeface="Consolas"/>
              </a:rPr>
              <a:t>from</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 </a:t>
            </a:r>
            <a:r>
              <a:rPr lang="en-US" sz="1600" dirty="0">
                <a:solidFill>
                  <a:srgbClr val="0000FF"/>
                </a:solidFill>
                <a:latin typeface="Consolas"/>
              </a:rPr>
              <a:t>in</a:t>
            </a:r>
            <a:r>
              <a:rPr lang="en-US" sz="1600" dirty="0">
                <a:solidFill>
                  <a:prstClr val="black"/>
                </a:solidFill>
                <a:latin typeface="Consolas"/>
              </a:rPr>
              <a:t> customers</a:t>
            </a:r>
          </a:p>
          <a:p>
            <a:r>
              <a:rPr lang="en-US" sz="1600" dirty="0">
                <a:solidFill>
                  <a:prstClr val="black"/>
                </a:solidFill>
                <a:latin typeface="Consolas"/>
              </a:rPr>
              <a:t>                     </a:t>
            </a:r>
            <a:r>
              <a:rPr lang="en-US" sz="1600" dirty="0" smtClean="0">
                <a:solidFill>
                  <a:srgbClr val="0000FF"/>
                </a:solidFill>
                <a:latin typeface="Consolas"/>
              </a:rPr>
              <a:t>where</a:t>
            </a:r>
            <a:r>
              <a:rPr lang="en-US" sz="1600" dirty="0" smtClean="0">
                <a:solidFill>
                  <a:prstClr val="black"/>
                </a:solidFill>
                <a:latin typeface="Consolas"/>
              </a:rPr>
              <a:t> </a:t>
            </a:r>
            <a:r>
              <a:rPr lang="en-US" sz="1600" dirty="0" err="1">
                <a:solidFill>
                  <a:prstClr val="black"/>
                </a:solidFill>
                <a:latin typeface="Consolas"/>
              </a:rPr>
              <a:t>cust.getDistanceTo</a:t>
            </a:r>
            <a:r>
              <a:rPr lang="en-US" sz="1600" dirty="0">
                <a:solidFill>
                  <a:prstClr val="black"/>
                </a:solidFill>
                <a:latin typeface="Consolas"/>
              </a:rPr>
              <a:t>(location) &lt; </a:t>
            </a:r>
            <a:r>
              <a:rPr lang="en-US" sz="1600" dirty="0" err="1">
                <a:solidFill>
                  <a:prstClr val="black"/>
                </a:solidFill>
                <a:latin typeface="Consolas"/>
              </a:rPr>
              <a:t>maxDistance</a:t>
            </a:r>
            <a:endParaRPr lang="en-US" sz="1600" dirty="0">
              <a:solidFill>
                <a:prstClr val="black"/>
              </a:solidFill>
              <a:latin typeface="Consolas"/>
            </a:endParaRPr>
          </a:p>
          <a:p>
            <a:r>
              <a:rPr lang="en-US" sz="1600" dirty="0">
                <a:solidFill>
                  <a:prstClr val="black"/>
                </a:solidFill>
                <a:latin typeface="Consolas"/>
              </a:rPr>
              <a:t>                     </a:t>
            </a:r>
            <a:r>
              <a:rPr lang="en-US" sz="1600" dirty="0" smtClean="0">
                <a:solidFill>
                  <a:srgbClr val="0000FF"/>
                </a:solidFill>
                <a:latin typeface="Consolas"/>
              </a:rPr>
              <a:t>select</a:t>
            </a:r>
            <a:r>
              <a:rPr lang="en-US" sz="1600" dirty="0" smtClean="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 </a:t>
            </a:r>
            <a:r>
              <a:rPr lang="en-US" sz="1600" dirty="0">
                <a:solidFill>
                  <a:srgbClr val="0000FF"/>
                </a:solidFill>
                <a:latin typeface="Consolas"/>
              </a:rPr>
              <a:t>in</a:t>
            </a:r>
            <a:r>
              <a:rPr lang="en-US" sz="1600" dirty="0">
                <a:solidFill>
                  <a:prstClr val="black"/>
                </a:solidFill>
                <a:latin typeface="Consolas"/>
              </a:rPr>
              <a:t> </a:t>
            </a:r>
            <a:r>
              <a:rPr lang="en-US" sz="1600" dirty="0" err="1">
                <a:solidFill>
                  <a:prstClr val="black"/>
                </a:solidFill>
                <a:latin typeface="Consolas"/>
              </a:rPr>
              <a:t>closeCusts</a:t>
            </a:r>
            <a:endParaRPr lang="en-US" sz="1600" dirty="0">
              <a:solidFill>
                <a:prstClr val="black"/>
              </a:solidFill>
              <a:latin typeface="Consolas"/>
            </a:endParaRPr>
          </a:p>
          <a:p>
            <a:r>
              <a:rPr lang="en-US" sz="1600" dirty="0">
                <a:solidFill>
                  <a:prstClr val="black"/>
                </a:solidFill>
                <a:latin typeface="Consolas"/>
              </a:rPr>
              <a:t>           </a:t>
            </a:r>
            <a:r>
              <a:rPr lang="en-US" sz="1600" dirty="0" smtClean="0">
                <a:solidFill>
                  <a:srgbClr val="0000FF"/>
                </a:solidFill>
                <a:latin typeface="Consolas"/>
              </a:rPr>
              <a:t>select</a:t>
            </a:r>
            <a:r>
              <a:rPr lang="en-US" sz="1600" dirty="0" smtClean="0">
                <a:solidFill>
                  <a:prstClr val="black"/>
                </a:solidFill>
                <a:latin typeface="Consolas"/>
              </a:rPr>
              <a:t> </a:t>
            </a:r>
            <a:r>
              <a:rPr lang="en-US" sz="1600" dirty="0" err="1">
                <a:solidFill>
                  <a:prstClr val="black"/>
                </a:solidFill>
                <a:latin typeface="Consolas"/>
              </a:rPr>
              <a:t>cust.Address</a:t>
            </a:r>
            <a:r>
              <a:rPr lang="en-US" sz="1600" dirty="0">
                <a:solidFill>
                  <a:prstClr val="black"/>
                </a:solidFill>
                <a:latin typeface="Consolas"/>
              </a:rPr>
              <a:t>;</a:t>
            </a:r>
          </a:p>
          <a:p>
            <a:r>
              <a:rPr lang="en-US" sz="1600" dirty="0" smtClean="0">
                <a:solidFill>
                  <a:prstClr val="black"/>
                </a:solidFill>
                <a:latin typeface="Consolas"/>
              </a:rPr>
              <a:t>}</a:t>
            </a:r>
            <a:endParaRPr lang="en-US" sz="1600" dirty="0">
              <a:solidFill>
                <a:prstClr val="black"/>
              </a:solidFill>
              <a:latin typeface="Consolas"/>
            </a:endParaRPr>
          </a:p>
        </p:txBody>
      </p:sp>
      <p:sp>
        <p:nvSpPr>
          <p:cNvPr id="5" name="Textplatzhalter 13"/>
          <p:cNvSpPr txBox="1">
            <a:spLocks/>
          </p:cNvSpPr>
          <p:nvPr/>
        </p:nvSpPr>
        <p:spPr>
          <a:xfrm>
            <a:off x="179512" y="3789040"/>
            <a:ext cx="8784000" cy="2664296"/>
          </a:xfrm>
          <a:prstGeom prst="rect">
            <a:avLst/>
          </a:prstGeom>
          <a:solidFill>
            <a:schemeClr val="tx2"/>
          </a:solidFill>
          <a:effectLst>
            <a:glow rad="101600">
              <a:schemeClr val="tx2"/>
            </a:glow>
            <a:softEdge rad="63500"/>
          </a:effectLst>
        </p:spPr>
        <p:txBody>
          <a:bodyPr vert="horz" lIns="144000" tIns="144000" rIns="144000" bIns="144000" numCol="1" spcCol="0" rtlCol="0">
            <a:noAutofit/>
          </a:bodyPr>
          <a:lstStyle>
            <a:lvl1pPr marL="0" indent="0" algn="l" defTabSz="914363" rtl="0" eaLnBrk="1" latinLnBrk="0" hangingPunct="1">
              <a:lnSpc>
                <a:spcPct val="90000"/>
              </a:lnSpc>
              <a:spcBef>
                <a:spcPct val="20000"/>
              </a:spcBef>
              <a:buFontTx/>
              <a:buNone/>
              <a:defRPr lang="en-US" sz="2400" kern="1200" smtClean="0">
                <a:solidFill>
                  <a:schemeClr val="bg1"/>
                </a:solidFill>
                <a:effectLst/>
                <a:latin typeface="Consolas" pitchFamily="49" charset="0"/>
                <a:ea typeface="+mn-ea"/>
                <a:cs typeface="Consolas" pitchFamily="49" charset="0"/>
              </a:defRPr>
            </a:lvl1pPr>
            <a:lvl2pPr marL="914400" indent="-396875" algn="l" defTabSz="914363" rtl="0" eaLnBrk="1" latinLnBrk="0" hangingPunct="1">
              <a:lnSpc>
                <a:spcPct val="90000"/>
              </a:lnSpc>
              <a:spcBef>
                <a:spcPct val="20000"/>
              </a:spcBef>
              <a:buFontTx/>
              <a:buBlip>
                <a:blip r:embed="rId2"/>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 </a:t>
            </a:r>
            <a:r>
              <a:rPr lang="en-US" sz="1600" dirty="0" err="1">
                <a:solidFill>
                  <a:prstClr val="black"/>
                </a:solidFill>
                <a:latin typeface="Consolas"/>
              </a:rPr>
              <a:t>getCloseCustomersAddresses</a:t>
            </a:r>
            <a:endParaRPr lang="en-US" sz="1600" dirty="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a:t>
            </a:r>
            <a:r>
              <a:rPr lang="en-US" sz="1600" dirty="0" err="1">
                <a:solidFill>
                  <a:srgbClr val="2B91AF"/>
                </a:solidFill>
                <a:latin typeface="Consolas"/>
              </a:rPr>
              <a:t>GeoLocation</a:t>
            </a:r>
            <a:r>
              <a:rPr lang="en-US" sz="1600" dirty="0">
                <a:solidFill>
                  <a:prstClr val="black"/>
                </a:solidFill>
                <a:latin typeface="Consolas"/>
              </a:rPr>
              <a:t> location, </a:t>
            </a:r>
            <a:r>
              <a:rPr lang="en-US" sz="1600" dirty="0">
                <a:solidFill>
                  <a:srgbClr val="0000FF"/>
                </a:solidFill>
                <a:latin typeface="Consolas"/>
              </a:rPr>
              <a:t>float</a:t>
            </a:r>
            <a:r>
              <a:rPr lang="en-US" sz="1600" dirty="0">
                <a:solidFill>
                  <a:prstClr val="black"/>
                </a:solidFill>
                <a:latin typeface="Consolas"/>
              </a:rPr>
              <a:t> </a:t>
            </a:r>
            <a:r>
              <a:rPr lang="en-US" sz="1600" dirty="0" err="1">
                <a:solidFill>
                  <a:prstClr val="black"/>
                </a:solidFill>
                <a:latin typeface="Consolas"/>
              </a:rPr>
              <a:t>maxDistance</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Customer</a:t>
            </a:r>
            <a:r>
              <a:rPr lang="en-US" sz="1600" dirty="0">
                <a:solidFill>
                  <a:prstClr val="black"/>
                </a:solidFill>
                <a:latin typeface="Consolas"/>
              </a:rPr>
              <a:t>&gt; customers)</a:t>
            </a:r>
          </a:p>
          <a:p>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 </a:t>
            </a:r>
            <a:r>
              <a:rPr lang="en-US" sz="1600" dirty="0">
                <a:solidFill>
                  <a:srgbClr val="0000FF"/>
                </a:solidFill>
                <a:latin typeface="Consolas"/>
              </a:rPr>
              <a:t>in</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 </a:t>
            </a:r>
            <a:r>
              <a:rPr lang="en-US" sz="1600" dirty="0">
                <a:solidFill>
                  <a:srgbClr val="0000FF"/>
                </a:solidFill>
                <a:latin typeface="Consolas"/>
              </a:rPr>
              <a:t>in</a:t>
            </a:r>
            <a:r>
              <a:rPr lang="en-US" sz="1600" dirty="0">
                <a:solidFill>
                  <a:prstClr val="black"/>
                </a:solidFill>
                <a:latin typeface="Consolas"/>
              </a:rPr>
              <a:t> customers</a:t>
            </a:r>
          </a:p>
          <a:p>
            <a:r>
              <a:rPr lang="en-US" sz="1600" dirty="0">
                <a:solidFill>
                  <a:prstClr val="black"/>
                </a:solidFill>
                <a:latin typeface="Consolas"/>
              </a:rPr>
              <a:t>            </a:t>
            </a:r>
            <a:r>
              <a:rPr lang="en-US" sz="1600" dirty="0">
                <a:solidFill>
                  <a:srgbClr val="0000FF"/>
                </a:solidFill>
                <a:latin typeface="Consolas"/>
              </a:rPr>
              <a:t>where</a:t>
            </a:r>
            <a:r>
              <a:rPr lang="en-US" sz="1600" dirty="0">
                <a:solidFill>
                  <a:prstClr val="black"/>
                </a:solidFill>
                <a:latin typeface="Consolas"/>
              </a:rPr>
              <a:t> </a:t>
            </a:r>
            <a:r>
              <a:rPr lang="en-US" sz="1600" dirty="0" err="1">
                <a:solidFill>
                  <a:prstClr val="black"/>
                </a:solidFill>
                <a:latin typeface="Consolas"/>
              </a:rPr>
              <a:t>cust.getDistanceTo</a:t>
            </a:r>
            <a:r>
              <a:rPr lang="en-US" sz="1600" dirty="0">
                <a:solidFill>
                  <a:prstClr val="black"/>
                </a:solidFill>
                <a:latin typeface="Consolas"/>
              </a:rPr>
              <a:t>(location) &lt; </a:t>
            </a:r>
            <a:r>
              <a:rPr lang="en-US" sz="1600" dirty="0" err="1">
                <a:solidFill>
                  <a:prstClr val="black"/>
                </a:solidFill>
                <a:latin typeface="Consolas"/>
              </a:rPr>
              <a:t>maxDistance</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select</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select</a:t>
            </a:r>
            <a:r>
              <a:rPr lang="en-US" sz="1600" dirty="0">
                <a:solidFill>
                  <a:prstClr val="black"/>
                </a:solidFill>
                <a:latin typeface="Consolas"/>
              </a:rPr>
              <a:t> </a:t>
            </a:r>
            <a:r>
              <a:rPr lang="en-US" sz="1600" dirty="0" err="1">
                <a:solidFill>
                  <a:prstClr val="black"/>
                </a:solidFill>
                <a:latin typeface="Consolas"/>
              </a:rPr>
              <a:t>cust.Address</a:t>
            </a:r>
            <a:r>
              <a:rPr lang="en-US" sz="1600" dirty="0">
                <a:solidFill>
                  <a:prstClr val="black"/>
                </a:solidFill>
                <a:latin typeface="Consolas"/>
              </a:rPr>
              <a:t>;</a:t>
            </a:r>
          </a:p>
          <a:p>
            <a:r>
              <a:rPr lang="en-US" sz="1600" dirty="0" smtClean="0">
                <a:solidFill>
                  <a:prstClr val="black"/>
                </a:solidFill>
                <a:latin typeface="Consolas"/>
              </a:rPr>
              <a:t>}</a:t>
            </a:r>
            <a:endParaRPr lang="en-US" sz="1600" dirty="0">
              <a:solidFill>
                <a:prstClr val="black"/>
              </a:solidFill>
              <a:latin typeface="Consolas"/>
            </a:endParaRPr>
          </a:p>
        </p:txBody>
      </p:sp>
      <p:sp>
        <p:nvSpPr>
          <p:cNvPr id="6" name="Textplatzhalter 5"/>
          <p:cNvSpPr>
            <a:spLocks noGrp="1"/>
          </p:cNvSpPr>
          <p:nvPr>
            <p:ph type="body" sz="quarter" idx="10"/>
          </p:nvPr>
        </p:nvSpPr>
        <p:spPr>
          <a:xfrm>
            <a:off x="180000" y="404664"/>
            <a:ext cx="8784000" cy="3168352"/>
          </a:xfrm>
        </p:spPr>
        <p:txBody>
          <a:bodyPr>
            <a:no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2B91AF"/>
                </a:solidFill>
                <a:latin typeface="Consolas"/>
              </a:rPr>
              <a:t>List</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 </a:t>
            </a:r>
            <a:r>
              <a:rPr lang="en-US" sz="1600" dirty="0" err="1" smtClean="0">
                <a:solidFill>
                  <a:prstClr val="black"/>
                </a:solidFill>
                <a:latin typeface="Consolas"/>
              </a:rPr>
              <a:t>getCloseCustomersAddresses</a:t>
            </a:r>
            <a:endParaRPr lang="en-US" sz="1600" dirty="0" smtClean="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 (</a:t>
            </a:r>
            <a:r>
              <a:rPr lang="en-US" sz="1600" dirty="0" err="1" smtClean="0">
                <a:solidFill>
                  <a:srgbClr val="2B91AF"/>
                </a:solidFill>
                <a:latin typeface="Consolas"/>
              </a:rPr>
              <a:t>GeoLocation</a:t>
            </a:r>
            <a:r>
              <a:rPr lang="en-US" sz="1600" dirty="0" smtClean="0">
                <a:solidFill>
                  <a:prstClr val="black"/>
                </a:solidFill>
                <a:latin typeface="Consolas"/>
              </a:rPr>
              <a:t> </a:t>
            </a:r>
            <a:r>
              <a:rPr lang="en-US" sz="1600" dirty="0">
                <a:solidFill>
                  <a:prstClr val="black"/>
                </a:solidFill>
                <a:latin typeface="Consolas"/>
              </a:rPr>
              <a:t>location, </a:t>
            </a:r>
            <a:r>
              <a:rPr lang="en-US" sz="1600" dirty="0">
                <a:solidFill>
                  <a:srgbClr val="0000FF"/>
                </a:solidFill>
                <a:latin typeface="Consolas"/>
              </a:rPr>
              <a:t>float</a:t>
            </a:r>
            <a:r>
              <a:rPr lang="en-US" sz="1600" dirty="0">
                <a:solidFill>
                  <a:prstClr val="black"/>
                </a:solidFill>
                <a:latin typeface="Consolas"/>
              </a:rPr>
              <a:t> </a:t>
            </a:r>
            <a:r>
              <a:rPr lang="en-US" sz="1600" dirty="0" err="1">
                <a:solidFill>
                  <a:prstClr val="black"/>
                </a:solidFill>
                <a:latin typeface="Consolas"/>
              </a:rPr>
              <a:t>maxDistance</a:t>
            </a:r>
            <a:r>
              <a:rPr lang="en-US" sz="1600" dirty="0">
                <a:solidFill>
                  <a:prstClr val="black"/>
                </a:solidFill>
                <a:latin typeface="Consolas"/>
              </a:rPr>
              <a:t>)</a:t>
            </a:r>
          </a:p>
          <a:p>
            <a:r>
              <a:rPr lang="en-US" sz="1600" dirty="0">
                <a:solidFill>
                  <a:prstClr val="black"/>
                </a:solidFill>
                <a:latin typeface="Consolas"/>
              </a:rPr>
              <a:t>{</a:t>
            </a:r>
          </a:p>
          <a:p>
            <a:r>
              <a:rPr lang="en-US" sz="1600" dirty="0">
                <a:solidFill>
                  <a:prstClr val="black"/>
                </a:solidFill>
                <a:latin typeface="Consolas"/>
              </a:rPr>
              <a:t>    </a:t>
            </a:r>
            <a:r>
              <a:rPr lang="en-US" sz="1600" dirty="0">
                <a:solidFill>
                  <a:srgbClr val="2B91AF"/>
                </a:solidFill>
                <a:latin typeface="Consolas"/>
              </a:rPr>
              <a:t>List</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 result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List</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a:t>
            </a:r>
          </a:p>
          <a:p>
            <a:r>
              <a:rPr lang="en-US" sz="1600" dirty="0">
                <a:solidFill>
                  <a:prstClr val="black"/>
                </a:solidFill>
                <a:latin typeface="Consolas"/>
              </a:rPr>
              <a:t>    </a:t>
            </a:r>
            <a:r>
              <a:rPr lang="en-US" sz="1600" dirty="0" err="1">
                <a:solidFill>
                  <a:srgbClr val="0000FF"/>
                </a:solidFill>
                <a:latin typeface="Consolas"/>
              </a:rPr>
              <a:t>foreach</a:t>
            </a:r>
            <a:r>
              <a:rPr lang="en-US" sz="1600" dirty="0">
                <a:solidFill>
                  <a:prstClr val="black"/>
                </a:solidFill>
                <a:latin typeface="Consolas"/>
              </a:rPr>
              <a:t> (</a:t>
            </a:r>
            <a:r>
              <a:rPr lang="en-US" sz="1600" dirty="0">
                <a:solidFill>
                  <a:srgbClr val="2B91AF"/>
                </a:solidFill>
                <a:latin typeface="Consolas"/>
              </a:rPr>
              <a:t>Customer</a:t>
            </a:r>
            <a:r>
              <a:rPr lang="en-US" sz="1600" dirty="0">
                <a:solidFill>
                  <a:prstClr val="black"/>
                </a:solidFill>
                <a:latin typeface="Consolas"/>
              </a:rPr>
              <a:t> </a:t>
            </a:r>
            <a:r>
              <a:rPr lang="en-US" sz="1600" dirty="0" err="1">
                <a:solidFill>
                  <a:prstClr val="black"/>
                </a:solidFill>
                <a:latin typeface="Consolas"/>
              </a:rPr>
              <a:t>cust</a:t>
            </a:r>
            <a:r>
              <a:rPr lang="en-US" sz="1600" dirty="0">
                <a:solidFill>
                  <a:prstClr val="black"/>
                </a:solidFill>
                <a:latin typeface="Consolas"/>
              </a:rPr>
              <a:t> </a:t>
            </a:r>
            <a:r>
              <a:rPr lang="en-US" sz="1600" dirty="0">
                <a:solidFill>
                  <a:srgbClr val="0000FF"/>
                </a:solidFill>
                <a:latin typeface="Consolas"/>
              </a:rPr>
              <a:t>in</a:t>
            </a:r>
            <a:r>
              <a:rPr lang="en-US" sz="1600" dirty="0">
                <a:solidFill>
                  <a:prstClr val="black"/>
                </a:solidFill>
                <a:latin typeface="Consolas"/>
              </a:rPr>
              <a:t> </a:t>
            </a:r>
            <a:r>
              <a:rPr lang="en-US" sz="1600" dirty="0" err="1">
                <a:solidFill>
                  <a:srgbClr val="2B91AF"/>
                </a:solidFill>
                <a:latin typeface="Consolas"/>
              </a:rPr>
              <a:t>DB</a:t>
            </a:r>
            <a:r>
              <a:rPr lang="en-US" sz="1600" dirty="0" err="1">
                <a:solidFill>
                  <a:prstClr val="black"/>
                </a:solidFill>
                <a:latin typeface="Consolas"/>
              </a:rPr>
              <a:t>.Customers</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cust.getDistanceTo</a:t>
            </a:r>
            <a:r>
              <a:rPr lang="en-US" sz="1600" dirty="0">
                <a:solidFill>
                  <a:prstClr val="black"/>
                </a:solidFill>
                <a:latin typeface="Consolas"/>
              </a:rPr>
              <a:t>(location) &lt; </a:t>
            </a:r>
            <a:r>
              <a:rPr lang="en-US" sz="1600" dirty="0" err="1">
                <a:solidFill>
                  <a:prstClr val="black"/>
                </a:solidFill>
                <a:latin typeface="Consolas"/>
              </a:rPr>
              <a:t>maxDistance</a:t>
            </a:r>
            <a:r>
              <a:rPr lang="en-US" sz="1600" dirty="0">
                <a:solidFill>
                  <a:prstClr val="black"/>
                </a:solidFill>
                <a:latin typeface="Consolas"/>
              </a:rPr>
              <a:t>)</a:t>
            </a:r>
          </a:p>
          <a:p>
            <a:r>
              <a:rPr lang="en-US" sz="1600" dirty="0">
                <a:solidFill>
                  <a:prstClr val="black"/>
                </a:solidFill>
                <a:latin typeface="Consolas"/>
              </a:rPr>
              <a:t>            </a:t>
            </a:r>
            <a:r>
              <a:rPr lang="en-US" sz="1600" dirty="0" err="1">
                <a:solidFill>
                  <a:prstClr val="black"/>
                </a:solidFill>
                <a:latin typeface="Consolas"/>
              </a:rPr>
              <a:t>result.Add</a:t>
            </a:r>
            <a:r>
              <a:rPr lang="en-US" sz="1600" dirty="0">
                <a:solidFill>
                  <a:prstClr val="black"/>
                </a:solidFill>
                <a:latin typeface="Consolas"/>
              </a:rPr>
              <a:t>(</a:t>
            </a:r>
            <a:r>
              <a:rPr lang="en-US" sz="1600" dirty="0" err="1">
                <a:solidFill>
                  <a:prstClr val="black"/>
                </a:solidFill>
                <a:latin typeface="Consolas"/>
              </a:rPr>
              <a:t>cust.Address</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result;</a:t>
            </a:r>
          </a:p>
          <a:p>
            <a:r>
              <a:rPr lang="en-US" sz="1600" dirty="0" smtClean="0">
                <a:solidFill>
                  <a:prstClr val="black"/>
                </a:solidFill>
                <a:latin typeface="Consolas"/>
              </a:rPr>
              <a:t>}</a:t>
            </a:r>
            <a:endParaRPr lang="en-US" sz="1600" dirty="0">
              <a:solidFill>
                <a:prstClr val="black"/>
              </a:solidFill>
              <a:latin typeface="Consolas"/>
            </a:endParaRPr>
          </a:p>
        </p:txBody>
      </p:sp>
      <p:sp>
        <p:nvSpPr>
          <p:cNvPr id="4" name="Textplatzhalter 13"/>
          <p:cNvSpPr txBox="1">
            <a:spLocks/>
          </p:cNvSpPr>
          <p:nvPr/>
        </p:nvSpPr>
        <p:spPr>
          <a:xfrm>
            <a:off x="179512" y="3789040"/>
            <a:ext cx="8784000" cy="2664296"/>
          </a:xfrm>
          <a:prstGeom prst="rect">
            <a:avLst/>
          </a:prstGeom>
          <a:solidFill>
            <a:schemeClr val="tx2"/>
          </a:solidFill>
          <a:effectLst>
            <a:glow rad="101600">
              <a:schemeClr val="tx2"/>
            </a:glow>
            <a:softEdge rad="63500"/>
          </a:effectLst>
        </p:spPr>
        <p:txBody>
          <a:bodyPr vert="horz" lIns="144000" tIns="144000" rIns="144000" bIns="144000" numCol="1" spcCol="0" rtlCol="0">
            <a:noAutofit/>
          </a:bodyPr>
          <a:lstStyle>
            <a:lvl1pPr marL="0" indent="0" algn="l" defTabSz="914363" rtl="0" eaLnBrk="1" latinLnBrk="0" hangingPunct="1">
              <a:lnSpc>
                <a:spcPct val="90000"/>
              </a:lnSpc>
              <a:spcBef>
                <a:spcPct val="20000"/>
              </a:spcBef>
              <a:buFontTx/>
              <a:buNone/>
              <a:defRPr lang="en-US" sz="2400" kern="1200" smtClean="0">
                <a:solidFill>
                  <a:schemeClr val="bg1"/>
                </a:solidFill>
                <a:effectLst/>
                <a:latin typeface="Consolas" pitchFamily="49" charset="0"/>
                <a:ea typeface="+mn-ea"/>
                <a:cs typeface="Consolas" pitchFamily="49" charset="0"/>
              </a:defRPr>
            </a:lvl1pPr>
            <a:lvl2pPr marL="914400" indent="-396875" algn="l" defTabSz="914363" rtl="0" eaLnBrk="1" latinLnBrk="0" hangingPunct="1">
              <a:lnSpc>
                <a:spcPct val="90000"/>
              </a:lnSpc>
              <a:spcBef>
                <a:spcPct val="20000"/>
              </a:spcBef>
              <a:buFontTx/>
              <a:buBlip>
                <a:blip r:embed="rId2"/>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Address</a:t>
            </a:r>
            <a:r>
              <a:rPr lang="en-US" sz="1600" dirty="0">
                <a:solidFill>
                  <a:prstClr val="black"/>
                </a:solidFill>
                <a:latin typeface="Consolas"/>
              </a:rPr>
              <a:t>&gt; </a:t>
            </a:r>
            <a:r>
              <a:rPr lang="en-US" sz="1600" dirty="0" err="1">
                <a:solidFill>
                  <a:prstClr val="black"/>
                </a:solidFill>
                <a:latin typeface="Consolas"/>
              </a:rPr>
              <a:t>getCloseCustomersAddresses</a:t>
            </a:r>
            <a:endParaRPr lang="en-US" sz="1600" dirty="0">
              <a:solidFill>
                <a:prstClr val="black"/>
              </a:solidFill>
              <a:latin typeface="Consolas"/>
            </a:endParaRPr>
          </a:p>
          <a:p>
            <a:r>
              <a:rPr lang="en-US" sz="1600" dirty="0" smtClean="0">
                <a:solidFill>
                  <a:prstClr val="black"/>
                </a:solidFill>
                <a:latin typeface="Consolas"/>
              </a:rPr>
              <a:t>  </a:t>
            </a:r>
            <a:r>
              <a:rPr lang="en-US" sz="1600" dirty="0">
                <a:solidFill>
                  <a:prstClr val="black"/>
                </a:solidFill>
                <a:latin typeface="Consolas"/>
              </a:rPr>
              <a:t>(</a:t>
            </a:r>
            <a:r>
              <a:rPr lang="en-US" sz="1600" dirty="0" err="1">
                <a:solidFill>
                  <a:srgbClr val="2B91AF"/>
                </a:solidFill>
                <a:latin typeface="Consolas"/>
              </a:rPr>
              <a:t>GeoLocation</a:t>
            </a:r>
            <a:r>
              <a:rPr lang="en-US" sz="1600" dirty="0">
                <a:solidFill>
                  <a:prstClr val="black"/>
                </a:solidFill>
                <a:latin typeface="Consolas"/>
              </a:rPr>
              <a:t> location, </a:t>
            </a:r>
            <a:r>
              <a:rPr lang="en-US" sz="1600" dirty="0">
                <a:solidFill>
                  <a:srgbClr val="0000FF"/>
                </a:solidFill>
                <a:latin typeface="Consolas"/>
              </a:rPr>
              <a:t>float</a:t>
            </a:r>
            <a:r>
              <a:rPr lang="en-US" sz="1600" dirty="0">
                <a:solidFill>
                  <a:prstClr val="black"/>
                </a:solidFill>
                <a:latin typeface="Consolas"/>
              </a:rPr>
              <a:t> </a:t>
            </a:r>
            <a:r>
              <a:rPr lang="en-US" sz="1600" dirty="0" err="1">
                <a:solidFill>
                  <a:prstClr val="black"/>
                </a:solidFill>
                <a:latin typeface="Consolas"/>
              </a:rPr>
              <a:t>maxDistance</a:t>
            </a:r>
            <a:r>
              <a:rPr lang="en-US" sz="1600" dirty="0">
                <a:solidFill>
                  <a:prstClr val="black"/>
                </a:solidFill>
                <a:latin typeface="Consolas"/>
              </a:rPr>
              <a:t>, </a:t>
            </a:r>
            <a:r>
              <a:rPr lang="en-US" sz="1600" dirty="0" err="1">
                <a:solidFill>
                  <a:srgbClr val="2B91AF"/>
                </a:solidFill>
                <a:latin typeface="Consolas"/>
              </a:rPr>
              <a:t>IEnumerable</a:t>
            </a:r>
            <a:r>
              <a:rPr lang="en-US" sz="1600" dirty="0">
                <a:solidFill>
                  <a:prstClr val="black"/>
                </a:solidFill>
                <a:latin typeface="Consolas"/>
              </a:rPr>
              <a:t>&lt;</a:t>
            </a:r>
            <a:r>
              <a:rPr lang="en-US" sz="1600" dirty="0">
                <a:solidFill>
                  <a:srgbClr val="2B91AF"/>
                </a:solidFill>
                <a:latin typeface="Consolas"/>
              </a:rPr>
              <a:t>Customer</a:t>
            </a:r>
            <a:r>
              <a:rPr lang="en-US" sz="1600" dirty="0">
                <a:solidFill>
                  <a:prstClr val="black"/>
                </a:solidFill>
                <a:latin typeface="Consolas"/>
              </a:rPr>
              <a:t>&gt; customers)</a:t>
            </a:r>
          </a:p>
          <a:p>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return</a:t>
            </a:r>
            <a:endParaRPr lang="en-US" sz="1600" dirty="0">
              <a:solidFill>
                <a:prstClr val="black"/>
              </a:solidFill>
              <a:latin typeface="Consolas"/>
            </a:endParaRPr>
          </a:p>
          <a:p>
            <a:r>
              <a:rPr lang="en-US" sz="1600" dirty="0">
                <a:solidFill>
                  <a:prstClr val="black"/>
                </a:solidFill>
                <a:latin typeface="Consolas"/>
              </a:rPr>
              <a:t>        customers</a:t>
            </a:r>
          </a:p>
          <a:p>
            <a:r>
              <a:rPr lang="en-US" sz="1600" dirty="0">
                <a:solidFill>
                  <a:prstClr val="black"/>
                </a:solidFill>
                <a:latin typeface="Consolas"/>
              </a:rPr>
              <a:t>        .Where(</a:t>
            </a:r>
            <a:r>
              <a:rPr lang="en-US" sz="1600" dirty="0" err="1">
                <a:solidFill>
                  <a:prstClr val="black"/>
                </a:solidFill>
                <a:latin typeface="Consolas"/>
              </a:rPr>
              <a:t>cust</a:t>
            </a:r>
            <a:r>
              <a:rPr lang="en-US" sz="1600" dirty="0">
                <a:solidFill>
                  <a:prstClr val="black"/>
                </a:solidFill>
                <a:latin typeface="Consolas"/>
              </a:rPr>
              <a:t> =&gt; </a:t>
            </a:r>
            <a:r>
              <a:rPr lang="en-US" sz="1600" dirty="0" err="1">
                <a:solidFill>
                  <a:prstClr val="black"/>
                </a:solidFill>
                <a:latin typeface="Consolas"/>
              </a:rPr>
              <a:t>cust.getDistanceTo</a:t>
            </a:r>
            <a:r>
              <a:rPr lang="en-US" sz="1600" dirty="0">
                <a:solidFill>
                  <a:prstClr val="black"/>
                </a:solidFill>
                <a:latin typeface="Consolas"/>
              </a:rPr>
              <a:t>(location) &lt; </a:t>
            </a:r>
            <a:r>
              <a:rPr lang="en-US" sz="1600" dirty="0" err="1">
                <a:solidFill>
                  <a:prstClr val="black"/>
                </a:solidFill>
                <a:latin typeface="Consolas"/>
              </a:rPr>
              <a:t>maxDistance</a:t>
            </a:r>
            <a:r>
              <a:rPr lang="en-US" sz="1600" dirty="0">
                <a:solidFill>
                  <a:prstClr val="black"/>
                </a:solidFill>
                <a:latin typeface="Consolas"/>
              </a:rPr>
              <a:t>)</a:t>
            </a:r>
          </a:p>
          <a:p>
            <a:r>
              <a:rPr lang="en-US" sz="1600" dirty="0">
                <a:solidFill>
                  <a:prstClr val="black"/>
                </a:solidFill>
                <a:latin typeface="Consolas"/>
              </a:rPr>
              <a:t>        .Select(</a:t>
            </a:r>
            <a:r>
              <a:rPr lang="en-US" sz="1600" dirty="0" err="1">
                <a:solidFill>
                  <a:prstClr val="black"/>
                </a:solidFill>
                <a:latin typeface="Consolas"/>
              </a:rPr>
              <a:t>cust</a:t>
            </a:r>
            <a:r>
              <a:rPr lang="en-US" sz="1600" dirty="0">
                <a:solidFill>
                  <a:prstClr val="black"/>
                </a:solidFill>
                <a:latin typeface="Consolas"/>
              </a:rPr>
              <a:t> =&gt; </a:t>
            </a:r>
            <a:r>
              <a:rPr lang="en-US" sz="1600" dirty="0" err="1">
                <a:solidFill>
                  <a:prstClr val="black"/>
                </a:solidFill>
                <a:latin typeface="Consolas"/>
              </a:rPr>
              <a:t>cust.Address</a:t>
            </a:r>
            <a:r>
              <a:rPr lang="en-US" sz="1600" dirty="0">
                <a:solidFill>
                  <a:prstClr val="black"/>
                </a:solidFill>
                <a:latin typeface="Consolas"/>
              </a:rPr>
              <a:t>);</a:t>
            </a:r>
          </a:p>
          <a:p>
            <a:r>
              <a:rPr lang="en-US" sz="1600" dirty="0" smtClean="0">
                <a:solidFill>
                  <a:prstClr val="black"/>
                </a:solidFill>
                <a:latin typeface="Consolas"/>
              </a:rPr>
              <a:t>}</a:t>
            </a:r>
            <a:endParaRPr lang="en-US" sz="1600" dirty="0">
              <a:solidFill>
                <a:prstClr val="black"/>
              </a:solidFill>
              <a:latin typeface="Consolas"/>
            </a:endParaRPr>
          </a:p>
        </p:txBody>
      </p:sp>
    </p:spTree>
    <p:extLst>
      <p:ext uri="{BB962C8B-B14F-4D97-AF65-F5344CB8AC3E}">
        <p14:creationId xmlns:p14="http://schemas.microsoft.com/office/powerpoint/2010/main" val="3706642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fade">
                                      <p:cBhvr>
                                        <p:cTn id="7" dur="500"/>
                                        <p:tgtEl>
                                          <p:spTgt spid="1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500"/>
                                        <p:tgtEl>
                                          <p:spTgt spid="1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fade">
                                      <p:cBhvr>
                                        <p:cTn id="25" dur="500"/>
                                        <p:tgtEl>
                                          <p:spTgt spid="1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fade">
                                      <p:cBhvr>
                                        <p:cTn id="28" dur="500"/>
                                        <p:tgtEl>
                                          <p:spTgt spid="1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500"/>
                                        <p:tgtEl>
                                          <p:spTgt spid="14">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xEl>
                                              <p:pRg st="8" end="8"/>
                                            </p:txEl>
                                          </p:spTgt>
                                        </p:tgtEl>
                                        <p:attrNameLst>
                                          <p:attrName>style.visibility</p:attrName>
                                        </p:attrNameLst>
                                      </p:cBhvr>
                                      <p:to>
                                        <p:strVal val="visible"/>
                                      </p:to>
                                    </p:set>
                                    <p:animEffect transition="in" filter="fade">
                                      <p:cBhvr>
                                        <p:cTn id="34" dur="500"/>
                                        <p:tgtEl>
                                          <p:spTgt spid="1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bg/>
                                          </p:spTgt>
                                        </p:tgtEl>
                                        <p:attrNameLst>
                                          <p:attrName>style.visibility</p:attrName>
                                        </p:attrNameLst>
                                      </p:cBhvr>
                                      <p:to>
                                        <p:strVal val="visible"/>
                                      </p:to>
                                    </p:set>
                                    <p:animEffect transition="in" filter="fade">
                                      <p:cBhvr>
                                        <p:cTn id="39" dur="500"/>
                                        <p:tgtEl>
                                          <p:spTgt spid="5">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fade">
                                      <p:cBhvr>
                                        <p:cTn id="45" dur="500"/>
                                        <p:tgtEl>
                                          <p:spTgt spid="5">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fade">
                                      <p:cBhvr>
                                        <p:cTn id="48" dur="500"/>
                                        <p:tgtEl>
                                          <p:spTgt spid="5">
                                            <p:txEl>
                                              <p:pRg st="2" end="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500"/>
                                        <p:tgtEl>
                                          <p:spTgt spid="5">
                                            <p:txEl>
                                              <p:pRg st="4" end="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animEffect transition="in" filter="fade">
                                      <p:cBhvr>
                                        <p:cTn id="60" dur="500"/>
                                        <p:tgtEl>
                                          <p:spTgt spid="5">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fade">
                                      <p:cBhvr>
                                        <p:cTn id="66" dur="500"/>
                                        <p:tgtEl>
                                          <p:spTgt spid="5">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bg/>
                                          </p:spTgt>
                                        </p:tgtEl>
                                        <p:attrNameLst>
                                          <p:attrName>style.visibility</p:attrName>
                                        </p:attrNameLst>
                                      </p:cBhvr>
                                      <p:to>
                                        <p:strVal val="visible"/>
                                      </p:to>
                                    </p:set>
                                    <p:animEffect transition="in" filter="fade">
                                      <p:cBhvr>
                                        <p:cTn id="71" dur="500"/>
                                        <p:tgtEl>
                                          <p:spTgt spid="4">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0" end="0"/>
                                            </p:txEl>
                                          </p:spTgt>
                                        </p:tgtEl>
                                        <p:attrNameLst>
                                          <p:attrName>style.visibility</p:attrName>
                                        </p:attrNameLst>
                                      </p:cBhvr>
                                      <p:to>
                                        <p:strVal val="visible"/>
                                      </p:to>
                                    </p:set>
                                    <p:animEffect transition="in" filter="fade">
                                      <p:cBhvr>
                                        <p:cTn id="74" dur="500"/>
                                        <p:tgtEl>
                                          <p:spTgt spid="4">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fade">
                                      <p:cBhvr>
                                        <p:cTn id="77" dur="500"/>
                                        <p:tgtEl>
                                          <p:spTgt spid="4">
                                            <p:txEl>
                                              <p:pRg st="1" end="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fade">
                                      <p:cBhvr>
                                        <p:cTn id="80" dur="500"/>
                                        <p:tgtEl>
                                          <p:spTgt spid="4">
                                            <p:txEl>
                                              <p:pRg st="2" end="2"/>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animEffect transition="in" filter="fade">
                                      <p:cBhvr>
                                        <p:cTn id="83" dur="500"/>
                                        <p:tgtEl>
                                          <p:spTgt spid="4">
                                            <p:txEl>
                                              <p:pRg st="3" end="3"/>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4" end="4"/>
                                            </p:txEl>
                                          </p:spTgt>
                                        </p:tgtEl>
                                        <p:attrNameLst>
                                          <p:attrName>style.visibility</p:attrName>
                                        </p:attrNameLst>
                                      </p:cBhvr>
                                      <p:to>
                                        <p:strVal val="visible"/>
                                      </p:to>
                                    </p:set>
                                    <p:animEffect transition="in" filter="fade">
                                      <p:cBhvr>
                                        <p:cTn id="86" dur="500"/>
                                        <p:tgtEl>
                                          <p:spTgt spid="4">
                                            <p:txEl>
                                              <p:pRg st="4" end="4"/>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5" end="5"/>
                                            </p:txEl>
                                          </p:spTgt>
                                        </p:tgtEl>
                                        <p:attrNameLst>
                                          <p:attrName>style.visibility</p:attrName>
                                        </p:attrNameLst>
                                      </p:cBhvr>
                                      <p:to>
                                        <p:strVal val="visible"/>
                                      </p:to>
                                    </p:set>
                                    <p:animEffect transition="in" filter="fade">
                                      <p:cBhvr>
                                        <p:cTn id="89" dur="500"/>
                                        <p:tgtEl>
                                          <p:spTgt spid="4">
                                            <p:txEl>
                                              <p:pRg st="5" end="5"/>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6" end="6"/>
                                            </p:txEl>
                                          </p:spTgt>
                                        </p:tgtEl>
                                        <p:attrNameLst>
                                          <p:attrName>style.visibility</p:attrName>
                                        </p:attrNameLst>
                                      </p:cBhvr>
                                      <p:to>
                                        <p:strVal val="visible"/>
                                      </p:to>
                                    </p:set>
                                    <p:animEffect transition="in" filter="fade">
                                      <p:cBhvr>
                                        <p:cTn id="92" dur="500"/>
                                        <p:tgtEl>
                                          <p:spTgt spid="4">
                                            <p:txEl>
                                              <p:pRg st="6" end="6"/>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7" end="7"/>
                                            </p:txEl>
                                          </p:spTgt>
                                        </p:tgtEl>
                                        <p:attrNameLst>
                                          <p:attrName>style.visibility</p:attrName>
                                        </p:attrNameLst>
                                      </p:cBhvr>
                                      <p:to>
                                        <p:strVal val="visible"/>
                                      </p:to>
                                    </p:set>
                                    <p:animEffect transition="in" filter="fade">
                                      <p:cBhvr>
                                        <p:cTn id="9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5" grpId="0" build="p" animBg="1"/>
      <p:bldP spid="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a:xfrm>
            <a:off x="381000" y="1757802"/>
            <a:ext cx="4114800" cy="346249"/>
          </a:xfrm>
        </p:spPr>
        <p:txBody>
          <a:bodyPr/>
          <a:lstStyle/>
          <a:p>
            <a:r>
              <a:rPr lang="de-DE" dirty="0" smtClean="0"/>
              <a:t>Prozedural</a:t>
            </a:r>
            <a:endParaRPr lang="en-US" dirty="0"/>
          </a:p>
        </p:txBody>
      </p:sp>
      <p:sp>
        <p:nvSpPr>
          <p:cNvPr id="7" name="Inhaltsplatzhalter 6"/>
          <p:cNvSpPr>
            <a:spLocks noGrp="1"/>
          </p:cNvSpPr>
          <p:nvPr>
            <p:ph sz="half" idx="2"/>
          </p:nvPr>
        </p:nvSpPr>
        <p:spPr>
          <a:xfrm>
            <a:off x="380999" y="2174875"/>
            <a:ext cx="4114800" cy="2831544"/>
          </a:xfrm>
        </p:spPr>
        <p:txBody>
          <a:bodyPr/>
          <a:lstStyle/>
          <a:p>
            <a:r>
              <a:rPr lang="de-DE" dirty="0" smtClean="0"/>
              <a:t>Liste von Anweisungen</a:t>
            </a:r>
          </a:p>
          <a:p>
            <a:r>
              <a:rPr lang="de-DE" dirty="0" smtClean="0"/>
              <a:t>Inhalt von Variablen werden verändert</a:t>
            </a:r>
          </a:p>
          <a:p>
            <a:r>
              <a:rPr lang="de-DE" dirty="0" smtClean="0"/>
              <a:t>Eigenschaften von Objekten ändern sich</a:t>
            </a:r>
            <a:br>
              <a:rPr lang="de-DE" dirty="0" smtClean="0"/>
            </a:br>
            <a:r>
              <a:rPr lang="en-US" dirty="0" smtClean="0"/>
              <a:t>(mutable objects)</a:t>
            </a:r>
          </a:p>
          <a:p>
            <a:endParaRPr lang="de-DE" dirty="0"/>
          </a:p>
          <a:p>
            <a:r>
              <a:rPr lang="de-DE" dirty="0" smtClean="0"/>
              <a:t>Ursprung in CPU-Anweisungen</a:t>
            </a:r>
          </a:p>
        </p:txBody>
      </p:sp>
      <p:sp>
        <p:nvSpPr>
          <p:cNvPr id="8" name="Textplatzhalter 7"/>
          <p:cNvSpPr>
            <a:spLocks noGrp="1"/>
          </p:cNvSpPr>
          <p:nvPr>
            <p:ph type="body" sz="quarter" idx="3"/>
          </p:nvPr>
        </p:nvSpPr>
        <p:spPr>
          <a:xfrm>
            <a:off x="4645981" y="1757802"/>
            <a:ext cx="4117019" cy="346249"/>
          </a:xfrm>
        </p:spPr>
        <p:txBody>
          <a:bodyPr/>
          <a:lstStyle/>
          <a:p>
            <a:r>
              <a:rPr lang="de-DE" dirty="0" smtClean="0"/>
              <a:t>Funktional</a:t>
            </a:r>
            <a:endParaRPr lang="en-US" dirty="0"/>
          </a:p>
        </p:txBody>
      </p:sp>
      <p:sp>
        <p:nvSpPr>
          <p:cNvPr id="9" name="Inhaltsplatzhalter 8"/>
          <p:cNvSpPr>
            <a:spLocks noGrp="1"/>
          </p:cNvSpPr>
          <p:nvPr>
            <p:ph sz="quarter" idx="4"/>
          </p:nvPr>
        </p:nvSpPr>
        <p:spPr>
          <a:xfrm>
            <a:off x="4645026" y="2174875"/>
            <a:ext cx="4117974" cy="2902333"/>
          </a:xfrm>
        </p:spPr>
        <p:txBody>
          <a:bodyPr/>
          <a:lstStyle/>
          <a:p>
            <a:r>
              <a:rPr lang="de-DE" dirty="0" smtClean="0"/>
              <a:t>Eine Funktion (Abbildung)</a:t>
            </a:r>
          </a:p>
          <a:p>
            <a:r>
              <a:rPr lang="de-DE" dirty="0" smtClean="0"/>
              <a:t>Neue Werte werden aus alten berechnet</a:t>
            </a:r>
          </a:p>
          <a:p>
            <a:r>
              <a:rPr lang="de-DE" dirty="0" smtClean="0"/>
              <a:t>Unveränderliche Objekte</a:t>
            </a:r>
            <a:br>
              <a:rPr lang="de-DE" dirty="0" smtClean="0"/>
            </a:br>
            <a:r>
              <a:rPr lang="de-DE" dirty="0" smtClean="0"/>
              <a:t>(</a:t>
            </a:r>
            <a:r>
              <a:rPr lang="de-DE" dirty="0" err="1" smtClean="0"/>
              <a:t>immutable</a:t>
            </a:r>
            <a:r>
              <a:rPr lang="de-DE" dirty="0" smtClean="0"/>
              <a:t> </a:t>
            </a:r>
            <a:r>
              <a:rPr lang="de-DE" dirty="0" err="1" smtClean="0"/>
              <a:t>objects</a:t>
            </a:r>
            <a:r>
              <a:rPr lang="de-DE" dirty="0" smtClean="0"/>
              <a:t>)</a:t>
            </a:r>
          </a:p>
          <a:p>
            <a:endParaRPr lang="de-DE" dirty="0" smtClean="0"/>
          </a:p>
          <a:p>
            <a:endParaRPr lang="de-DE" dirty="0"/>
          </a:p>
          <a:p>
            <a:r>
              <a:rPr lang="de-DE" dirty="0" smtClean="0"/>
              <a:t>Ursprung in der Mathematik</a:t>
            </a:r>
            <a:endParaRPr lang="en-US" dirty="0"/>
          </a:p>
        </p:txBody>
      </p:sp>
    </p:spTree>
    <p:extLst>
      <p:ext uri="{BB962C8B-B14F-4D97-AF65-F5344CB8AC3E}">
        <p14:creationId xmlns:p14="http://schemas.microsoft.com/office/powerpoint/2010/main" val="2225165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
                                            <p:txEl>
                                              <p:pRg st="2" end="2"/>
                                            </p:txEl>
                                          </p:spTgt>
                                        </p:tgtEl>
                                        <p:attrNameLst>
                                          <p:attrName>style.color</p:attrName>
                                        </p:attrNameLst>
                                      </p:cBhvr>
                                      <p:to>
                                        <a:schemeClr val="accent1"/>
                                      </p:to>
                                    </p:animClr>
                                    <p:animClr clrSpc="rgb" dir="cw">
                                      <p:cBhvr>
                                        <p:cTn id="7" dur="500" fill="hold"/>
                                        <p:tgtEl>
                                          <p:spTgt spid="9">
                                            <p:txEl>
                                              <p:pRg st="2" end="2"/>
                                            </p:txEl>
                                          </p:spTgt>
                                        </p:tgtEl>
                                        <p:attrNameLst>
                                          <p:attrName>fillcolor</p:attrName>
                                        </p:attrNameLst>
                                      </p:cBhvr>
                                      <p:to>
                                        <a:schemeClr val="accent1"/>
                                      </p:to>
                                    </p:animClr>
                                    <p:set>
                                      <p:cBhvr>
                                        <p:cTn id="8" dur="500" fill="hold"/>
                                        <p:tgtEl>
                                          <p:spTgt spid="9">
                                            <p:txEl>
                                              <p:pRg st="2" end="2"/>
                                            </p:txEl>
                                          </p:spTgt>
                                        </p:tgtEl>
                                        <p:attrNameLst>
                                          <p:attrName>fill.type</p:attrName>
                                        </p:attrNameLst>
                                      </p:cBhvr>
                                      <p:to>
                                        <p:strVal val="solid"/>
                                      </p:to>
                                    </p:set>
                                    <p:set>
                                      <p:cBhvr>
                                        <p:cTn id="9" dur="500" fill="hold"/>
                                        <p:tgtEl>
                                          <p:spTgt spid="9">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a:xfrm>
            <a:off x="395536" y="1628800"/>
            <a:ext cx="8353176" cy="2736304"/>
          </a:xfrm>
        </p:spPr>
        <p:txBody>
          <a:bodyPr>
            <a:noAutofit/>
          </a:bodyPr>
          <a:lstStyle/>
          <a:p>
            <a:r>
              <a:rPr lang="en-US" sz="1800" dirty="0" err="1" smtClean="0">
                <a:solidFill>
                  <a:srgbClr val="0000FF"/>
                </a:solidFill>
                <a:latin typeface="Consolas"/>
              </a:rPr>
              <a:t>var</a:t>
            </a:r>
            <a:r>
              <a:rPr lang="en-US" sz="1800" dirty="0" smtClean="0">
                <a:solidFill>
                  <a:prstClr val="black"/>
                </a:solidFill>
                <a:latin typeface="Consolas"/>
              </a:rPr>
              <a:t> </a:t>
            </a:r>
            <a:r>
              <a:rPr lang="en-US" sz="1800" dirty="0">
                <a:solidFill>
                  <a:prstClr val="black"/>
                </a:solidFill>
                <a:latin typeface="Consolas"/>
              </a:rPr>
              <a:t>ellipse = </a:t>
            </a:r>
            <a:r>
              <a:rPr lang="en-US" sz="1800" dirty="0">
                <a:solidFill>
                  <a:srgbClr val="0000FF"/>
                </a:solidFill>
                <a:latin typeface="Consolas"/>
              </a:rPr>
              <a:t>new</a:t>
            </a:r>
            <a:r>
              <a:rPr lang="en-US" sz="1800" dirty="0">
                <a:solidFill>
                  <a:prstClr val="black"/>
                </a:solidFill>
                <a:latin typeface="Consolas"/>
              </a:rPr>
              <a:t> </a:t>
            </a:r>
            <a:r>
              <a:rPr lang="en-US" sz="1800" dirty="0">
                <a:solidFill>
                  <a:srgbClr val="2B91AF"/>
                </a:solidFill>
                <a:latin typeface="Consolas"/>
              </a:rPr>
              <a:t>Ellipse</a:t>
            </a:r>
            <a:r>
              <a:rPr lang="en-US" sz="1800" dirty="0">
                <a:solidFill>
                  <a:prstClr val="black"/>
                </a:solidFill>
                <a:latin typeface="Consolas"/>
              </a:rPr>
              <a:t>(</a:t>
            </a:r>
            <a:r>
              <a:rPr lang="en-US" sz="1800" dirty="0">
                <a:solidFill>
                  <a:srgbClr val="0000FF"/>
                </a:solidFill>
                <a:latin typeface="Consolas"/>
              </a:rPr>
              <a:t>new</a:t>
            </a:r>
            <a:r>
              <a:rPr lang="en-US" sz="1800" dirty="0">
                <a:solidFill>
                  <a:prstClr val="black"/>
                </a:solidFill>
                <a:latin typeface="Consolas"/>
              </a:rPr>
              <a:t> </a:t>
            </a:r>
            <a:r>
              <a:rPr lang="en-US" sz="1800" dirty="0">
                <a:solidFill>
                  <a:srgbClr val="2B91AF"/>
                </a:solidFill>
                <a:latin typeface="Consolas"/>
              </a:rPr>
              <a:t>Rectangle</a:t>
            </a:r>
            <a:r>
              <a:rPr lang="en-US" sz="1800" dirty="0">
                <a:solidFill>
                  <a:prstClr val="black"/>
                </a:solidFill>
                <a:latin typeface="Consolas"/>
              </a:rPr>
              <a:t>(0, 0, 100, 100));</a:t>
            </a:r>
          </a:p>
          <a:p>
            <a:endParaRPr lang="en-US" sz="1800" dirty="0">
              <a:solidFill>
                <a:prstClr val="black"/>
              </a:solidFill>
              <a:latin typeface="Consolas"/>
            </a:endParaRPr>
          </a:p>
          <a:p>
            <a:r>
              <a:rPr lang="en-US" sz="1800" dirty="0">
                <a:solidFill>
                  <a:srgbClr val="0000FF"/>
                </a:solidFill>
                <a:latin typeface="Consolas"/>
              </a:rPr>
              <a:t>#if</a:t>
            </a:r>
            <a:r>
              <a:rPr lang="en-US" sz="1800" dirty="0">
                <a:solidFill>
                  <a:prstClr val="black"/>
                </a:solidFill>
                <a:latin typeface="Consolas"/>
              </a:rPr>
              <a:t> DEBUG</a:t>
            </a:r>
          </a:p>
          <a:p>
            <a:r>
              <a:rPr lang="en-US" sz="1800" dirty="0" err="1" smtClean="0">
                <a:solidFill>
                  <a:srgbClr val="0000FF"/>
                </a:solidFill>
                <a:latin typeface="Consolas"/>
              </a:rPr>
              <a:t>var</a:t>
            </a:r>
            <a:r>
              <a:rPr lang="en-US" sz="1800" dirty="0" smtClean="0">
                <a:solidFill>
                  <a:prstClr val="black"/>
                </a:solidFill>
                <a:latin typeface="Consolas"/>
              </a:rPr>
              <a:t> </a:t>
            </a:r>
            <a:r>
              <a:rPr lang="en-US" sz="1800" dirty="0" err="1">
                <a:solidFill>
                  <a:prstClr val="black"/>
                </a:solidFill>
                <a:latin typeface="Consolas"/>
              </a:rPr>
              <a:t>boundingBox</a:t>
            </a:r>
            <a:r>
              <a:rPr lang="en-US" sz="1800" dirty="0">
                <a:solidFill>
                  <a:prstClr val="black"/>
                </a:solidFill>
                <a:latin typeface="Consolas"/>
              </a:rPr>
              <a:t> = </a:t>
            </a:r>
            <a:r>
              <a:rPr lang="en-US" sz="1800" dirty="0" err="1" smtClean="0">
                <a:solidFill>
                  <a:prstClr val="black"/>
                </a:solidFill>
                <a:latin typeface="Consolas"/>
              </a:rPr>
              <a:t>ellipse.BoundingBox</a:t>
            </a:r>
            <a:r>
              <a:rPr lang="en-US" sz="1800" dirty="0" err="1">
                <a:solidFill>
                  <a:prstClr val="black"/>
                </a:solidFill>
                <a:latin typeface="Consolas"/>
              </a:rPr>
              <a:t>.Inflate</a:t>
            </a:r>
            <a:r>
              <a:rPr lang="en-US" sz="1800" dirty="0">
                <a:solidFill>
                  <a:prstClr val="black"/>
                </a:solidFill>
                <a:latin typeface="Consolas"/>
              </a:rPr>
              <a:t>(10, 10)</a:t>
            </a:r>
            <a:r>
              <a:rPr lang="en-US" sz="1800" dirty="0" smtClean="0">
                <a:solidFill>
                  <a:prstClr val="black"/>
                </a:solidFill>
                <a:latin typeface="Consolas"/>
              </a:rPr>
              <a:t>;</a:t>
            </a:r>
            <a:endParaRPr lang="en-US" sz="1800" dirty="0">
              <a:solidFill>
                <a:prstClr val="black"/>
              </a:solidFill>
              <a:latin typeface="Consolas"/>
            </a:endParaRPr>
          </a:p>
          <a:p>
            <a:r>
              <a:rPr lang="en-US" sz="1800" dirty="0" err="1" smtClean="0">
                <a:solidFill>
                  <a:srgbClr val="2B91AF"/>
                </a:solidFill>
                <a:latin typeface="Consolas"/>
              </a:rPr>
              <a:t>Debug</a:t>
            </a:r>
            <a:r>
              <a:rPr lang="en-US" sz="1800" dirty="0" err="1" smtClean="0">
                <a:solidFill>
                  <a:prstClr val="black"/>
                </a:solidFill>
                <a:latin typeface="Consolas"/>
              </a:rPr>
              <a:t>.Print</a:t>
            </a:r>
            <a:r>
              <a:rPr lang="en-US" sz="1800" dirty="0">
                <a:solidFill>
                  <a:prstClr val="black"/>
                </a:solidFill>
                <a:latin typeface="Consolas"/>
              </a:rPr>
              <a:t>(</a:t>
            </a:r>
            <a:r>
              <a:rPr lang="en-US" sz="1800" dirty="0">
                <a:solidFill>
                  <a:srgbClr val="A31515"/>
                </a:solidFill>
                <a:latin typeface="Consolas"/>
              </a:rPr>
              <a:t>"Fits inside {0}"</a:t>
            </a:r>
            <a:r>
              <a:rPr lang="en-US" sz="1800" dirty="0">
                <a:solidFill>
                  <a:prstClr val="black"/>
                </a:solidFill>
                <a:latin typeface="Consolas"/>
              </a:rPr>
              <a:t>, </a:t>
            </a:r>
            <a:r>
              <a:rPr lang="en-US" sz="1800" dirty="0" err="1" smtClean="0">
                <a:solidFill>
                  <a:prstClr val="black"/>
                </a:solidFill>
                <a:latin typeface="Consolas"/>
              </a:rPr>
              <a:t>boundingBox</a:t>
            </a:r>
            <a:r>
              <a:rPr lang="en-US" sz="1800" dirty="0" smtClean="0">
                <a:solidFill>
                  <a:prstClr val="black"/>
                </a:solidFill>
                <a:latin typeface="Consolas"/>
              </a:rPr>
              <a:t>);</a:t>
            </a:r>
            <a:endParaRPr lang="en-US" sz="1800" dirty="0">
              <a:solidFill>
                <a:prstClr val="black"/>
              </a:solidFill>
              <a:latin typeface="Consolas"/>
            </a:endParaRPr>
          </a:p>
          <a:p>
            <a:r>
              <a:rPr lang="en-US" sz="1800" dirty="0">
                <a:solidFill>
                  <a:srgbClr val="0000FF"/>
                </a:solidFill>
                <a:latin typeface="Consolas"/>
              </a:rPr>
              <a:t>#</a:t>
            </a:r>
            <a:r>
              <a:rPr lang="en-US" sz="1800" dirty="0" err="1">
                <a:solidFill>
                  <a:srgbClr val="0000FF"/>
                </a:solidFill>
                <a:latin typeface="Consolas"/>
              </a:rPr>
              <a:t>endif</a:t>
            </a:r>
            <a:endParaRPr lang="en-US" sz="1800" dirty="0">
              <a:solidFill>
                <a:prstClr val="black"/>
              </a:solidFill>
              <a:latin typeface="Consolas"/>
            </a:endParaRPr>
          </a:p>
          <a:p>
            <a:endParaRPr lang="en-US" sz="1800" dirty="0">
              <a:solidFill>
                <a:prstClr val="black"/>
              </a:solidFill>
              <a:latin typeface="Consolas"/>
            </a:endParaRPr>
          </a:p>
          <a:p>
            <a:r>
              <a:rPr lang="en-US" sz="1800" dirty="0">
                <a:solidFill>
                  <a:srgbClr val="0000FF"/>
                </a:solidFill>
                <a:latin typeface="Consolas"/>
              </a:rPr>
              <a:t>return</a:t>
            </a:r>
            <a:r>
              <a:rPr lang="en-US" sz="1800" dirty="0">
                <a:solidFill>
                  <a:prstClr val="black"/>
                </a:solidFill>
                <a:latin typeface="Consolas"/>
              </a:rPr>
              <a:t> ellipse</a:t>
            </a:r>
            <a:r>
              <a:rPr lang="en-US" sz="1800" dirty="0" smtClean="0">
                <a:solidFill>
                  <a:prstClr val="black"/>
                </a:solidFill>
                <a:latin typeface="Consolas"/>
              </a:rPr>
              <a:t>;</a:t>
            </a:r>
            <a:endParaRPr lang="en-US" sz="1800" dirty="0">
              <a:solidFill>
                <a:prstClr val="black"/>
              </a:solidFill>
              <a:latin typeface="Consolas"/>
            </a:endParaRPr>
          </a:p>
        </p:txBody>
      </p:sp>
    </p:spTree>
    <p:extLst>
      <p:ext uri="{BB962C8B-B14F-4D97-AF65-F5344CB8AC3E}">
        <p14:creationId xmlns:p14="http://schemas.microsoft.com/office/powerpoint/2010/main" val="33454858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395288" y="260648"/>
            <a:ext cx="8353176" cy="6264696"/>
          </a:xfrm>
        </p:spPr>
        <p:txBody>
          <a:bodyPr>
            <a:normAutofit fontScale="77500" lnSpcReduction="20000"/>
          </a:bodyPr>
          <a:lstStyle/>
          <a:p>
            <a:r>
              <a:rPr lang="en-US" dirty="0">
                <a:solidFill>
                  <a:srgbClr val="0000FF"/>
                </a:solidFill>
                <a:latin typeface="Consolas"/>
              </a:rPr>
              <a:t>class</a:t>
            </a:r>
            <a:r>
              <a:rPr lang="en-US" dirty="0">
                <a:solidFill>
                  <a:prstClr val="black"/>
                </a:solidFill>
                <a:latin typeface="Consolas"/>
              </a:rPr>
              <a:t> </a:t>
            </a:r>
            <a:r>
              <a:rPr lang="en-US" dirty="0" err="1">
                <a:solidFill>
                  <a:srgbClr val="2B91AF"/>
                </a:solidFill>
                <a:latin typeface="Consolas"/>
              </a:rPr>
              <a:t>GameCharacter</a:t>
            </a:r>
            <a:endParaRPr lang="en-US" dirty="0">
              <a:solidFill>
                <a:prstClr val="black"/>
              </a:solidFill>
              <a:latin typeface="Consolas"/>
            </a:endParaRPr>
          </a:p>
          <a:p>
            <a:r>
              <a:rPr lang="en-US" dirty="0">
                <a:solidFill>
                  <a:prstClr val="black"/>
                </a:solidFill>
                <a:latin typeface="Consolas"/>
              </a:rPr>
              <a:t>{</a:t>
            </a:r>
          </a:p>
          <a:p>
            <a:r>
              <a:rPr lang="en-US" dirty="0">
                <a:solidFill>
                  <a:prstClr val="black"/>
                </a:solidFill>
                <a:latin typeface="Consolas"/>
              </a:rPr>
              <a:t>    </a:t>
            </a:r>
            <a:r>
              <a:rPr lang="en-US" dirty="0" smtClean="0">
                <a:solidFill>
                  <a:srgbClr val="0000FF"/>
                </a:solidFill>
                <a:latin typeface="Consolas"/>
              </a:rPr>
              <a:t>public </a:t>
            </a:r>
            <a:r>
              <a:rPr lang="en-US" dirty="0" err="1" smtClean="0">
                <a:solidFill>
                  <a:srgbClr val="0000FF"/>
                </a:solidFill>
                <a:latin typeface="Consolas"/>
              </a:rPr>
              <a:t>readonly</a:t>
            </a:r>
            <a:r>
              <a:rPr lang="en-US" dirty="0" smtClean="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health;</a:t>
            </a:r>
          </a:p>
          <a:p>
            <a:r>
              <a:rPr lang="en-US" dirty="0">
                <a:solidFill>
                  <a:prstClr val="black"/>
                </a:solidFill>
                <a:latin typeface="Consolas"/>
              </a:rPr>
              <a:t>    </a:t>
            </a:r>
            <a:r>
              <a:rPr lang="en-US" dirty="0" smtClean="0">
                <a:solidFill>
                  <a:srgbClr val="0000FF"/>
                </a:solidFill>
                <a:latin typeface="Consolas"/>
              </a:rPr>
              <a:t>public </a:t>
            </a:r>
            <a:r>
              <a:rPr lang="en-US" dirty="0" err="1" smtClean="0">
                <a:solidFill>
                  <a:srgbClr val="0000FF"/>
                </a:solidFill>
                <a:latin typeface="Consolas"/>
              </a:rPr>
              <a:t>readonly</a:t>
            </a:r>
            <a:r>
              <a:rPr lang="en-US" dirty="0" smtClean="0">
                <a:solidFill>
                  <a:prstClr val="black"/>
                </a:solidFill>
                <a:latin typeface="Consolas"/>
              </a:rPr>
              <a:t> </a:t>
            </a:r>
            <a:r>
              <a:rPr lang="en-US" dirty="0">
                <a:solidFill>
                  <a:srgbClr val="2B91AF"/>
                </a:solidFill>
                <a:latin typeface="Consolas"/>
              </a:rPr>
              <a:t>Point</a:t>
            </a:r>
            <a:r>
              <a:rPr lang="en-US" dirty="0">
                <a:solidFill>
                  <a:prstClr val="black"/>
                </a:solidFill>
                <a:latin typeface="Consolas"/>
              </a:rPr>
              <a:t> location;</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prstClr val="black"/>
                </a:solidFill>
                <a:latin typeface="Consolas"/>
              </a:rPr>
              <a:t>GameCharacter</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health, </a:t>
            </a:r>
            <a:r>
              <a:rPr lang="en-US" dirty="0">
                <a:solidFill>
                  <a:srgbClr val="2B91AF"/>
                </a:solidFill>
                <a:latin typeface="Consolas"/>
              </a:rPr>
              <a:t>Point</a:t>
            </a:r>
            <a:r>
              <a:rPr lang="en-US" dirty="0">
                <a:solidFill>
                  <a:prstClr val="black"/>
                </a:solidFill>
                <a:latin typeface="Consolas"/>
              </a:rPr>
              <a:t> location)</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.health</a:t>
            </a:r>
            <a:r>
              <a:rPr lang="en-US" dirty="0">
                <a:solidFill>
                  <a:prstClr val="black"/>
                </a:solidFill>
                <a:latin typeface="Consolas"/>
              </a:rPr>
              <a:t> = health;</a:t>
            </a:r>
          </a:p>
          <a:p>
            <a:r>
              <a:rPr lang="en-US" dirty="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.location</a:t>
            </a:r>
            <a:r>
              <a:rPr lang="en-US" dirty="0">
                <a:solidFill>
                  <a:prstClr val="black"/>
                </a:solidFill>
                <a:latin typeface="Consolas"/>
              </a:rPr>
              <a:t> = location;</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2B91AF"/>
                </a:solidFill>
                <a:latin typeface="Consolas"/>
              </a:rPr>
              <a:t>GameCharacter</a:t>
            </a:r>
            <a:r>
              <a:rPr lang="en-US" dirty="0">
                <a:solidFill>
                  <a:prstClr val="black"/>
                </a:solidFill>
                <a:latin typeface="Consolas"/>
              </a:rPr>
              <a:t> </a:t>
            </a:r>
            <a:r>
              <a:rPr lang="en-US" dirty="0" err="1">
                <a:solidFill>
                  <a:prstClr val="black"/>
                </a:solidFill>
                <a:latin typeface="Consolas"/>
              </a:rPr>
              <a:t>HitByShooting</a:t>
            </a:r>
            <a:r>
              <a:rPr lang="en-US" dirty="0">
                <a:solidFill>
                  <a:prstClr val="black"/>
                </a:solidFill>
                <a:latin typeface="Consolas"/>
              </a:rPr>
              <a:t>(</a:t>
            </a:r>
            <a:r>
              <a:rPr lang="en-US" dirty="0">
                <a:solidFill>
                  <a:srgbClr val="2B91AF"/>
                </a:solidFill>
                <a:latin typeface="Consolas"/>
              </a:rPr>
              <a:t>Point</a:t>
            </a:r>
            <a:r>
              <a:rPr lang="en-US" dirty="0">
                <a:solidFill>
                  <a:prstClr val="black"/>
                </a:solidFill>
                <a:latin typeface="Consolas"/>
              </a:rPr>
              <a:t> target)</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newHealth</a:t>
            </a:r>
            <a:r>
              <a:rPr lang="en-US" dirty="0">
                <a:solidFill>
                  <a:prstClr val="black"/>
                </a:solidFill>
                <a:latin typeface="Consolas"/>
              </a:rPr>
              <a:t> = </a:t>
            </a:r>
            <a:r>
              <a:rPr lang="en-US" dirty="0" err="1">
                <a:solidFill>
                  <a:prstClr val="black"/>
                </a:solidFill>
                <a:latin typeface="Consolas"/>
              </a:rPr>
              <a:t>CalculateHealth</a:t>
            </a:r>
            <a:r>
              <a:rPr lang="en-US" dirty="0">
                <a:solidFill>
                  <a:prstClr val="black"/>
                </a:solidFill>
                <a:latin typeface="Consolas"/>
              </a:rPr>
              <a:t>(target);</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err="1">
                <a:solidFill>
                  <a:srgbClr val="2B91AF"/>
                </a:solidFill>
                <a:latin typeface="Consolas"/>
              </a:rPr>
              <a:t>GameCharacter</a:t>
            </a:r>
            <a:r>
              <a:rPr lang="en-US" dirty="0">
                <a:solidFill>
                  <a:prstClr val="black"/>
                </a:solidFill>
                <a:latin typeface="Consolas"/>
              </a:rPr>
              <a:t>(</a:t>
            </a:r>
            <a:r>
              <a:rPr lang="en-US" dirty="0" err="1">
                <a:solidFill>
                  <a:prstClr val="black"/>
                </a:solidFill>
                <a:latin typeface="Consolas"/>
              </a:rPr>
              <a:t>newHealth</a:t>
            </a:r>
            <a:r>
              <a:rPr lang="en-US" dirty="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.location</a:t>
            </a:r>
            <a:r>
              <a:rPr lang="en-US" dirty="0">
                <a:solidFill>
                  <a:prstClr val="black"/>
                </a:solidFill>
                <a:latin typeface="Consolas"/>
              </a:rPr>
              <a:t>);</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bool</a:t>
            </a:r>
            <a:r>
              <a:rPr lang="en-US" dirty="0">
                <a:solidFill>
                  <a:prstClr val="black"/>
                </a:solidFill>
                <a:latin typeface="Consolas"/>
              </a:rPr>
              <a:t> </a:t>
            </a:r>
            <a:r>
              <a:rPr lang="en-US" dirty="0" err="1">
                <a:solidFill>
                  <a:prstClr val="black"/>
                </a:solidFill>
                <a:latin typeface="Consolas"/>
              </a:rPr>
              <a:t>IsAlive</a:t>
            </a:r>
            <a:endParaRPr lang="en-US" dirty="0">
              <a:solidFill>
                <a:prstClr val="black"/>
              </a:solidFill>
              <a:latin typeface="Consolas"/>
            </a:endParaRP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get</a:t>
            </a:r>
            <a:r>
              <a:rPr lang="en-US" dirty="0">
                <a:solidFill>
                  <a:prstClr val="black"/>
                </a:solidFill>
                <a:latin typeface="Consolas"/>
              </a:rPr>
              <a:t> { </a:t>
            </a:r>
            <a:r>
              <a:rPr lang="en-US" dirty="0">
                <a:solidFill>
                  <a:srgbClr val="0000FF"/>
                </a:solidFill>
                <a:latin typeface="Consolas"/>
              </a:rPr>
              <a:t>return</a:t>
            </a:r>
            <a:r>
              <a:rPr lang="en-US" dirty="0">
                <a:solidFill>
                  <a:prstClr val="black"/>
                </a:solidFill>
                <a:latin typeface="Consolas"/>
              </a:rPr>
              <a:t> health &gt; 0; }</a:t>
            </a:r>
          </a:p>
          <a:p>
            <a:r>
              <a:rPr lang="en-US" dirty="0">
                <a:solidFill>
                  <a:prstClr val="black"/>
                </a:solidFill>
                <a:latin typeface="Consolas"/>
              </a:rPr>
              <a:t>    }</a:t>
            </a:r>
          </a:p>
          <a:p>
            <a:r>
              <a:rPr lang="en-US" dirty="0" smtClean="0">
                <a:solidFill>
                  <a:prstClr val="black"/>
                </a:solidFill>
                <a:latin typeface="Consolas"/>
              </a:rPr>
              <a:t>}</a:t>
            </a:r>
            <a:endParaRPr lang="en-US" dirty="0">
              <a:solidFill>
                <a:prstClr val="black"/>
              </a:solidFill>
              <a:latin typeface="Consolas"/>
            </a:endParaRPr>
          </a:p>
          <a:p>
            <a:endParaRPr lang="en-US" dirty="0"/>
          </a:p>
        </p:txBody>
      </p:sp>
    </p:spTree>
    <p:extLst>
      <p:ext uri="{BB962C8B-B14F-4D97-AF65-F5344CB8AC3E}">
        <p14:creationId xmlns:p14="http://schemas.microsoft.com/office/powerpoint/2010/main" val="19770788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323528" y="1772816"/>
            <a:ext cx="8497192" cy="3528392"/>
          </a:xfrm>
        </p:spPr>
        <p:txBody>
          <a:bodyPr>
            <a:normAutofit/>
          </a:bodyPr>
          <a:lstStyle/>
          <a:p>
            <a:endParaRPr lang="en-US" sz="2200" dirty="0" smtClean="0">
              <a:solidFill>
                <a:srgbClr val="0000FF"/>
              </a:solidFill>
              <a:latin typeface="Consolas"/>
            </a:endParaRPr>
          </a:p>
          <a:p>
            <a:r>
              <a:rPr lang="en-US" sz="2200" dirty="0" err="1" smtClean="0">
                <a:solidFill>
                  <a:srgbClr val="0000FF"/>
                </a:solidFill>
                <a:latin typeface="Consolas"/>
              </a:rPr>
              <a:t>var</a:t>
            </a:r>
            <a:r>
              <a:rPr lang="en-US" sz="2200" dirty="0" smtClean="0">
                <a:solidFill>
                  <a:prstClr val="black"/>
                </a:solidFill>
                <a:latin typeface="Consolas"/>
              </a:rPr>
              <a:t> </a:t>
            </a:r>
            <a:r>
              <a:rPr lang="en-US" sz="2200" dirty="0" err="1">
                <a:solidFill>
                  <a:prstClr val="black"/>
                </a:solidFill>
                <a:latin typeface="Consolas"/>
              </a:rPr>
              <a:t>movedMonster</a:t>
            </a:r>
            <a:r>
              <a:rPr lang="en-US" sz="2200" dirty="0">
                <a:solidFill>
                  <a:prstClr val="black"/>
                </a:solidFill>
                <a:latin typeface="Consolas"/>
              </a:rPr>
              <a:t> = </a:t>
            </a:r>
            <a:r>
              <a:rPr lang="en-US" sz="2200" dirty="0" err="1">
                <a:solidFill>
                  <a:prstClr val="black"/>
                </a:solidFill>
                <a:latin typeface="Consolas"/>
              </a:rPr>
              <a:t>monster.PerformStep</a:t>
            </a:r>
            <a:r>
              <a:rPr lang="en-US" sz="2200" dirty="0">
                <a:solidFill>
                  <a:prstClr val="black"/>
                </a:solidFill>
                <a:latin typeface="Consolas"/>
              </a:rPr>
              <a:t>();</a:t>
            </a:r>
          </a:p>
          <a:p>
            <a:r>
              <a:rPr lang="en-US" sz="2200" dirty="0" err="1">
                <a:solidFill>
                  <a:srgbClr val="0000FF"/>
                </a:solidFill>
                <a:latin typeface="Consolas"/>
              </a:rPr>
              <a:t>var</a:t>
            </a:r>
            <a:r>
              <a:rPr lang="en-US" sz="2200" dirty="0">
                <a:solidFill>
                  <a:prstClr val="black"/>
                </a:solidFill>
                <a:latin typeface="Consolas"/>
              </a:rPr>
              <a:t> </a:t>
            </a:r>
            <a:r>
              <a:rPr lang="en-US" sz="2200" dirty="0" err="1">
                <a:solidFill>
                  <a:prstClr val="black"/>
                </a:solidFill>
                <a:latin typeface="Consolas"/>
              </a:rPr>
              <a:t>inDanger</a:t>
            </a:r>
            <a:r>
              <a:rPr lang="en-US" sz="2200" dirty="0">
                <a:solidFill>
                  <a:prstClr val="black"/>
                </a:solidFill>
                <a:latin typeface="Consolas"/>
              </a:rPr>
              <a:t> = </a:t>
            </a:r>
            <a:r>
              <a:rPr lang="en-US" sz="2200" dirty="0" err="1" smtClean="0">
                <a:solidFill>
                  <a:prstClr val="black"/>
                </a:solidFill>
                <a:latin typeface="Consolas"/>
              </a:rPr>
              <a:t>player.CloseTo</a:t>
            </a:r>
            <a:r>
              <a:rPr lang="en-US" sz="2200" dirty="0" smtClean="0">
                <a:solidFill>
                  <a:prstClr val="black"/>
                </a:solidFill>
                <a:latin typeface="Consolas"/>
              </a:rPr>
              <a:t>(</a:t>
            </a:r>
            <a:r>
              <a:rPr lang="en-US" sz="2200" dirty="0" err="1" smtClean="0">
                <a:solidFill>
                  <a:prstClr val="black"/>
                </a:solidFill>
                <a:latin typeface="Consolas"/>
              </a:rPr>
              <a:t>movedMonster</a:t>
            </a:r>
            <a:r>
              <a:rPr lang="en-US" sz="2200" dirty="0">
                <a:solidFill>
                  <a:prstClr val="black"/>
                </a:solidFill>
                <a:latin typeface="Consolas"/>
              </a:rPr>
              <a:t>);</a:t>
            </a:r>
          </a:p>
          <a:p>
            <a:endParaRPr lang="en-US" sz="2200" dirty="0">
              <a:solidFill>
                <a:prstClr val="black"/>
              </a:solidFill>
              <a:latin typeface="Consolas"/>
            </a:endParaRPr>
          </a:p>
          <a:p>
            <a:r>
              <a:rPr lang="de-DE" sz="2200" dirty="0" smtClean="0">
                <a:solidFill>
                  <a:prstClr val="black"/>
                </a:solidFill>
                <a:latin typeface="Consolas"/>
              </a:rPr>
              <a:t>…</a:t>
            </a:r>
          </a:p>
          <a:p>
            <a:endParaRPr lang="en-US" sz="2200" dirty="0">
              <a:solidFill>
                <a:prstClr val="black"/>
              </a:solidFill>
              <a:latin typeface="Consolas"/>
            </a:endParaRPr>
          </a:p>
          <a:p>
            <a:r>
              <a:rPr lang="en-US" sz="2200" dirty="0" err="1">
                <a:solidFill>
                  <a:srgbClr val="0000FF"/>
                </a:solidFill>
                <a:latin typeface="Consolas"/>
              </a:rPr>
              <a:t>var</a:t>
            </a:r>
            <a:r>
              <a:rPr lang="en-US" sz="2200" dirty="0">
                <a:solidFill>
                  <a:prstClr val="black"/>
                </a:solidFill>
                <a:latin typeface="Consolas"/>
              </a:rPr>
              <a:t> </a:t>
            </a:r>
            <a:r>
              <a:rPr lang="en-US" sz="2200" dirty="0" err="1">
                <a:solidFill>
                  <a:prstClr val="black"/>
                </a:solidFill>
                <a:latin typeface="Consolas"/>
              </a:rPr>
              <a:t>hitMonster</a:t>
            </a:r>
            <a:r>
              <a:rPr lang="en-US" sz="2200" dirty="0">
                <a:solidFill>
                  <a:prstClr val="black"/>
                </a:solidFill>
                <a:latin typeface="Consolas"/>
              </a:rPr>
              <a:t> = </a:t>
            </a:r>
            <a:r>
              <a:rPr lang="en-US" sz="2200" dirty="0" err="1" smtClean="0">
                <a:solidFill>
                  <a:prstClr val="black"/>
                </a:solidFill>
                <a:latin typeface="Consolas"/>
              </a:rPr>
              <a:t>monster.IsHit</a:t>
            </a:r>
            <a:r>
              <a:rPr lang="en-US" sz="2200" dirty="0" smtClean="0">
                <a:solidFill>
                  <a:prstClr val="black"/>
                </a:solidFill>
                <a:latin typeface="Consolas"/>
              </a:rPr>
              <a:t>(</a:t>
            </a:r>
            <a:r>
              <a:rPr lang="en-US" sz="2200" dirty="0" err="1" smtClean="0">
                <a:solidFill>
                  <a:prstClr val="black"/>
                </a:solidFill>
                <a:latin typeface="Consolas"/>
              </a:rPr>
              <a:t>gunShot</a:t>
            </a:r>
            <a:r>
              <a:rPr lang="en-US" sz="2200" dirty="0">
                <a:solidFill>
                  <a:prstClr val="black"/>
                </a:solidFill>
                <a:latin typeface="Consolas"/>
              </a:rPr>
              <a:t>);</a:t>
            </a:r>
          </a:p>
          <a:p>
            <a:r>
              <a:rPr lang="en-US" sz="2200" dirty="0" err="1">
                <a:solidFill>
                  <a:srgbClr val="0000FF"/>
                </a:solidFill>
                <a:latin typeface="Consolas"/>
              </a:rPr>
              <a:t>var</a:t>
            </a:r>
            <a:r>
              <a:rPr lang="en-US" sz="2200" dirty="0">
                <a:solidFill>
                  <a:prstClr val="black"/>
                </a:solidFill>
                <a:latin typeface="Consolas"/>
              </a:rPr>
              <a:t> </a:t>
            </a:r>
            <a:r>
              <a:rPr lang="en-US" sz="2200" dirty="0" err="1">
                <a:solidFill>
                  <a:prstClr val="black"/>
                </a:solidFill>
                <a:latin typeface="Consolas"/>
              </a:rPr>
              <a:t>hitPlayer</a:t>
            </a:r>
            <a:r>
              <a:rPr lang="en-US" sz="2200" dirty="0">
                <a:solidFill>
                  <a:prstClr val="black"/>
                </a:solidFill>
                <a:latin typeface="Consolas"/>
              </a:rPr>
              <a:t> = </a:t>
            </a:r>
            <a:r>
              <a:rPr lang="en-US" sz="2200" dirty="0" err="1" smtClean="0">
                <a:solidFill>
                  <a:prstClr val="black"/>
                </a:solidFill>
                <a:latin typeface="Consolas"/>
              </a:rPr>
              <a:t>player.IsHit</a:t>
            </a:r>
            <a:r>
              <a:rPr lang="en-US" sz="2200" dirty="0" smtClean="0">
                <a:solidFill>
                  <a:prstClr val="black"/>
                </a:solidFill>
                <a:latin typeface="Consolas"/>
              </a:rPr>
              <a:t>(</a:t>
            </a:r>
            <a:r>
              <a:rPr lang="en-US" sz="2200" dirty="0" err="1" smtClean="0">
                <a:solidFill>
                  <a:prstClr val="black"/>
                </a:solidFill>
                <a:latin typeface="Consolas"/>
              </a:rPr>
              <a:t>gunShot</a:t>
            </a:r>
            <a:r>
              <a:rPr lang="en-US" sz="2200" dirty="0" smtClean="0">
                <a:solidFill>
                  <a:prstClr val="black"/>
                </a:solidFill>
                <a:latin typeface="Consolas"/>
              </a:rPr>
              <a:t>);</a:t>
            </a:r>
            <a:endParaRPr lang="en-US" sz="2200" dirty="0">
              <a:solidFill>
                <a:prstClr val="black"/>
              </a:solidFill>
              <a:latin typeface="Consolas"/>
            </a:endParaRPr>
          </a:p>
        </p:txBody>
      </p:sp>
      <p:sp>
        <p:nvSpPr>
          <p:cNvPr id="17" name="Bogen 16"/>
          <p:cNvSpPr/>
          <p:nvPr/>
        </p:nvSpPr>
        <p:spPr>
          <a:xfrm>
            <a:off x="7200352" y="2312936"/>
            <a:ext cx="540000" cy="540000"/>
          </a:xfrm>
          <a:prstGeom prst="arc">
            <a:avLst>
              <a:gd name="adj1" fmla="val 14510352"/>
              <a:gd name="adj2" fmla="val 7376525"/>
            </a:avLst>
          </a:prstGeom>
          <a:ln w="114300">
            <a:solidFill>
              <a:schemeClr val="accent2"/>
            </a:solidFill>
            <a:headEnd type="triangle" w="med" len="sm"/>
            <a:tailEnd type="triangle" w="med" len="sm"/>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quot;Nein&quot;-Symbol 17"/>
          <p:cNvSpPr/>
          <p:nvPr/>
        </p:nvSpPr>
        <p:spPr bwMode="auto">
          <a:xfrm>
            <a:off x="7380312" y="2082552"/>
            <a:ext cx="914400" cy="91440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Bogen 20"/>
          <p:cNvSpPr/>
          <p:nvPr/>
        </p:nvSpPr>
        <p:spPr>
          <a:xfrm>
            <a:off x="7200352" y="4293096"/>
            <a:ext cx="540000" cy="540000"/>
          </a:xfrm>
          <a:prstGeom prst="arc">
            <a:avLst>
              <a:gd name="adj1" fmla="val 14510352"/>
              <a:gd name="adj2" fmla="val 7376525"/>
            </a:avLst>
          </a:prstGeom>
          <a:ln w="114300">
            <a:solidFill>
              <a:schemeClr val="accent2"/>
            </a:solidFill>
            <a:headEnd type="triangle" w="med" len="sm"/>
            <a:tailEnd type="triangle" w="med" len="sm"/>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Halber Rahmen 18"/>
          <p:cNvSpPr/>
          <p:nvPr/>
        </p:nvSpPr>
        <p:spPr bwMode="auto">
          <a:xfrm rot="13026015">
            <a:off x="7566683" y="3992518"/>
            <a:ext cx="480893" cy="813984"/>
          </a:xfrm>
          <a:prstGeom prst="halfFrame">
            <a:avLst>
              <a:gd name="adj1" fmla="val 34212"/>
              <a:gd name="adj2" fmla="val 28281"/>
            </a:avLst>
          </a:prstGeom>
          <a:ln>
            <a:headEnd type="none" w="med" len="med"/>
            <a:tailEnd type="none" w="med" len="med"/>
          </a:ln>
          <a:scene3d>
            <a:camera prst="orthographicFront">
              <a:rot lat="0" lon="0" rev="0"/>
            </a:camera>
            <a:lightRig rig="glow" dir="t">
              <a:rot lat="0" lon="0" rev="462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66505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0"/>
          </p:nvPr>
        </p:nvSpPr>
        <p:spPr>
          <a:xfrm>
            <a:off x="395536" y="1160976"/>
            <a:ext cx="8353176" cy="2052000"/>
          </a:xfrm>
        </p:spPr>
        <p:txBody>
          <a:bodyPr>
            <a:normAutofit/>
          </a:bodyPr>
          <a:lstStyle/>
          <a:p>
            <a:r>
              <a:rPr lang="en-US" dirty="0" err="1">
                <a:solidFill>
                  <a:srgbClr val="0000FF"/>
                </a:solidFill>
                <a:latin typeface="Consolas"/>
              </a:rPr>
              <a:t>var</a:t>
            </a:r>
            <a:r>
              <a:rPr lang="en-US" dirty="0">
                <a:solidFill>
                  <a:prstClr val="black"/>
                </a:solidFill>
                <a:latin typeface="Consolas"/>
              </a:rPr>
              <a:t> </a:t>
            </a:r>
            <a:r>
              <a:rPr lang="en-US" dirty="0" err="1" smtClean="0">
                <a:solidFill>
                  <a:prstClr val="black"/>
                </a:solidFill>
                <a:latin typeface="Consolas"/>
              </a:rPr>
              <a:t>updatedMonsters</a:t>
            </a:r>
            <a:r>
              <a:rPr lang="en-US" dirty="0" smtClean="0">
                <a:solidFill>
                  <a:prstClr val="black"/>
                </a:solidFill>
                <a:latin typeface="Consolas"/>
              </a:rPr>
              <a:t> </a:t>
            </a:r>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from</a:t>
            </a:r>
            <a:r>
              <a:rPr lang="en-US" dirty="0">
                <a:solidFill>
                  <a:prstClr val="black"/>
                </a:solidFill>
                <a:latin typeface="Consolas"/>
              </a:rPr>
              <a:t> m </a:t>
            </a:r>
            <a:r>
              <a:rPr lang="en-US" dirty="0">
                <a:solidFill>
                  <a:srgbClr val="0000FF"/>
                </a:solidFill>
                <a:latin typeface="Consolas"/>
              </a:rPr>
              <a:t>in</a:t>
            </a:r>
            <a:r>
              <a:rPr lang="en-US" dirty="0">
                <a:solidFill>
                  <a:prstClr val="black"/>
                </a:solidFill>
                <a:latin typeface="Consolas"/>
              </a:rPr>
              <a:t> monsters</a:t>
            </a:r>
          </a:p>
          <a:p>
            <a:r>
              <a:rPr lang="en-US" dirty="0">
                <a:solidFill>
                  <a:prstClr val="black"/>
                </a:solidFill>
                <a:latin typeface="Consolas"/>
              </a:rPr>
              <a:t>    </a:t>
            </a:r>
            <a:r>
              <a:rPr lang="en-US" dirty="0">
                <a:solidFill>
                  <a:srgbClr val="0000FF"/>
                </a:solidFill>
                <a:latin typeface="Consolas"/>
              </a:rPr>
              <a:t>let</a:t>
            </a:r>
            <a:r>
              <a:rPr lang="en-US" dirty="0">
                <a:solidFill>
                  <a:prstClr val="black"/>
                </a:solidFill>
                <a:latin typeface="Consolas"/>
              </a:rPr>
              <a:t> nm = </a:t>
            </a:r>
            <a:r>
              <a:rPr lang="en-US" dirty="0" err="1" smtClean="0">
                <a:solidFill>
                  <a:prstClr val="black"/>
                </a:solidFill>
                <a:latin typeface="Consolas"/>
              </a:rPr>
              <a:t>m.PerformStep</a:t>
            </a:r>
            <a:r>
              <a:rPr lang="en-US" dirty="0" smtClean="0">
                <a:solidFill>
                  <a:prstClr val="black"/>
                </a:solidFill>
                <a:latin typeface="Consolas"/>
              </a:rPr>
              <a:t>(time)</a:t>
            </a:r>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where</a:t>
            </a:r>
            <a:r>
              <a:rPr lang="en-US" dirty="0">
                <a:solidFill>
                  <a:prstClr val="black"/>
                </a:solidFill>
                <a:latin typeface="Consolas"/>
              </a:rPr>
              <a:t> </a:t>
            </a:r>
            <a:r>
              <a:rPr lang="en-US" dirty="0" err="1">
                <a:solidFill>
                  <a:prstClr val="black"/>
                </a:solidFill>
                <a:latin typeface="Consolas"/>
              </a:rPr>
              <a:t>nm.IsAlive</a:t>
            </a:r>
            <a:r>
              <a:rPr lang="en-US" dirty="0">
                <a:solidFill>
                  <a:prstClr val="black"/>
                </a:solidFill>
                <a:latin typeface="Consolas"/>
              </a:rPr>
              <a:t> </a:t>
            </a:r>
            <a:r>
              <a:rPr lang="en-US" dirty="0">
                <a:solidFill>
                  <a:srgbClr val="0000FF"/>
                </a:solidFill>
                <a:latin typeface="Consolas"/>
              </a:rPr>
              <a:t>select</a:t>
            </a:r>
            <a:r>
              <a:rPr lang="en-US" dirty="0">
                <a:solidFill>
                  <a:prstClr val="black"/>
                </a:solidFill>
                <a:latin typeface="Consolas"/>
              </a:rPr>
              <a:t> nm</a:t>
            </a:r>
            <a:r>
              <a:rPr lang="en-US" dirty="0" smtClean="0">
                <a:solidFill>
                  <a:prstClr val="black"/>
                </a:solidFill>
                <a:latin typeface="Consolas"/>
              </a:rPr>
              <a:t>;</a:t>
            </a:r>
            <a:endParaRPr lang="en-US" dirty="0">
              <a:solidFill>
                <a:prstClr val="black"/>
              </a:solidFill>
              <a:latin typeface="Consolas"/>
            </a:endParaRPr>
          </a:p>
        </p:txBody>
      </p:sp>
      <p:sp>
        <p:nvSpPr>
          <p:cNvPr id="7" name="Textplatzhalter 6"/>
          <p:cNvSpPr>
            <a:spLocks noGrp="1"/>
          </p:cNvSpPr>
          <p:nvPr>
            <p:ph type="body" sz="quarter" idx="11"/>
          </p:nvPr>
        </p:nvSpPr>
        <p:spPr>
          <a:xfrm>
            <a:off x="395536" y="3789040"/>
            <a:ext cx="8353176" cy="2052000"/>
          </a:xfrm>
        </p:spPr>
        <p:txBody>
          <a:bodyPr>
            <a:normAutofit/>
          </a:bodyPr>
          <a:lstStyle/>
          <a:p>
            <a:r>
              <a:rPr lang="en-US" dirty="0" err="1">
                <a:solidFill>
                  <a:srgbClr val="0000FF"/>
                </a:solidFill>
                <a:latin typeface="Consolas"/>
              </a:rPr>
              <a:t>var</a:t>
            </a:r>
            <a:r>
              <a:rPr lang="en-US" dirty="0">
                <a:solidFill>
                  <a:prstClr val="black"/>
                </a:solidFill>
                <a:latin typeface="Consolas"/>
              </a:rPr>
              <a:t> </a:t>
            </a:r>
            <a:r>
              <a:rPr lang="en-US" dirty="0" err="1" smtClean="0">
                <a:solidFill>
                  <a:prstClr val="black"/>
                </a:solidFill>
                <a:latin typeface="Consolas"/>
              </a:rPr>
              <a:t>updatedMonsters</a:t>
            </a:r>
            <a:r>
              <a:rPr lang="en-US" dirty="0" smtClean="0">
                <a:solidFill>
                  <a:prstClr val="black"/>
                </a:solidFill>
                <a:latin typeface="Consolas"/>
              </a:rPr>
              <a:t> </a:t>
            </a:r>
            <a:r>
              <a:rPr lang="en-US" dirty="0">
                <a:solidFill>
                  <a:prstClr val="black"/>
                </a:solidFill>
                <a:latin typeface="Consolas"/>
              </a:rPr>
              <a:t>=</a:t>
            </a:r>
          </a:p>
          <a:p>
            <a:r>
              <a:rPr lang="en-US" dirty="0">
                <a:solidFill>
                  <a:prstClr val="black"/>
                </a:solidFill>
                <a:latin typeface="Consolas"/>
              </a:rPr>
              <a:t>    </a:t>
            </a:r>
            <a:r>
              <a:rPr lang="en-US" dirty="0">
                <a:solidFill>
                  <a:srgbClr val="0000FF"/>
                </a:solidFill>
                <a:latin typeface="Consolas"/>
              </a:rPr>
              <a:t>from</a:t>
            </a:r>
            <a:r>
              <a:rPr lang="en-US" dirty="0">
                <a:solidFill>
                  <a:prstClr val="black"/>
                </a:solidFill>
                <a:latin typeface="Consolas"/>
              </a:rPr>
              <a:t> m </a:t>
            </a:r>
            <a:r>
              <a:rPr lang="en-US" dirty="0">
                <a:solidFill>
                  <a:srgbClr val="0000FF"/>
                </a:solidFill>
                <a:latin typeface="Consolas"/>
              </a:rPr>
              <a:t>in</a:t>
            </a:r>
            <a:r>
              <a:rPr lang="en-US" dirty="0">
                <a:solidFill>
                  <a:prstClr val="black"/>
                </a:solidFill>
                <a:latin typeface="Consolas"/>
              </a:rPr>
              <a:t> </a:t>
            </a:r>
            <a:r>
              <a:rPr lang="en-US" dirty="0" err="1">
                <a:solidFill>
                  <a:prstClr val="black"/>
                </a:solidFill>
                <a:latin typeface="Consolas"/>
              </a:rPr>
              <a:t>monsters</a:t>
            </a:r>
            <a:r>
              <a:rPr lang="en-US" u="sng" dirty="0" err="1">
                <a:solidFill>
                  <a:prstClr val="black"/>
                </a:solidFill>
                <a:latin typeface="Consolas"/>
              </a:rPr>
              <a:t>.AsParallel</a:t>
            </a:r>
            <a:r>
              <a:rPr lang="en-US" u="sng" dirty="0">
                <a:solidFill>
                  <a:prstClr val="black"/>
                </a:solidFill>
                <a:latin typeface="Consolas"/>
              </a:rPr>
              <a:t>()</a:t>
            </a:r>
          </a:p>
          <a:p>
            <a:r>
              <a:rPr lang="en-US" dirty="0">
                <a:solidFill>
                  <a:prstClr val="black"/>
                </a:solidFill>
                <a:latin typeface="Consolas"/>
              </a:rPr>
              <a:t>    </a:t>
            </a:r>
            <a:r>
              <a:rPr lang="en-US" dirty="0">
                <a:solidFill>
                  <a:srgbClr val="0000FF"/>
                </a:solidFill>
                <a:latin typeface="Consolas"/>
              </a:rPr>
              <a:t>let</a:t>
            </a:r>
            <a:r>
              <a:rPr lang="en-US" dirty="0">
                <a:solidFill>
                  <a:prstClr val="black"/>
                </a:solidFill>
                <a:latin typeface="Consolas"/>
              </a:rPr>
              <a:t> nm = </a:t>
            </a:r>
            <a:r>
              <a:rPr lang="en-US" dirty="0" err="1" smtClean="0">
                <a:solidFill>
                  <a:prstClr val="black"/>
                </a:solidFill>
                <a:latin typeface="Consolas"/>
              </a:rPr>
              <a:t>m.PerformStep</a:t>
            </a:r>
            <a:r>
              <a:rPr lang="en-US" dirty="0" smtClean="0">
                <a:solidFill>
                  <a:prstClr val="black"/>
                </a:solidFill>
                <a:latin typeface="Consolas"/>
              </a:rPr>
              <a:t>(time)</a:t>
            </a:r>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where</a:t>
            </a:r>
            <a:r>
              <a:rPr lang="en-US" dirty="0">
                <a:solidFill>
                  <a:prstClr val="black"/>
                </a:solidFill>
                <a:latin typeface="Consolas"/>
              </a:rPr>
              <a:t> </a:t>
            </a:r>
            <a:r>
              <a:rPr lang="en-US" dirty="0" err="1">
                <a:solidFill>
                  <a:prstClr val="black"/>
                </a:solidFill>
                <a:latin typeface="Consolas"/>
              </a:rPr>
              <a:t>nm.IsAlive</a:t>
            </a:r>
            <a:r>
              <a:rPr lang="en-US" dirty="0">
                <a:solidFill>
                  <a:prstClr val="black"/>
                </a:solidFill>
                <a:latin typeface="Consolas"/>
              </a:rPr>
              <a:t> </a:t>
            </a:r>
            <a:r>
              <a:rPr lang="en-US" dirty="0">
                <a:solidFill>
                  <a:srgbClr val="0000FF"/>
                </a:solidFill>
                <a:latin typeface="Consolas"/>
              </a:rPr>
              <a:t>select</a:t>
            </a:r>
            <a:r>
              <a:rPr lang="en-US" dirty="0">
                <a:solidFill>
                  <a:prstClr val="black"/>
                </a:solidFill>
                <a:latin typeface="Consolas"/>
              </a:rPr>
              <a:t> nm</a:t>
            </a:r>
            <a:r>
              <a:rPr lang="en-US" dirty="0" smtClean="0">
                <a:solidFill>
                  <a:prstClr val="black"/>
                </a:solidFill>
                <a:latin typeface="Consolas"/>
              </a:rPr>
              <a:t>;</a:t>
            </a:r>
            <a:endParaRPr lang="en-US" dirty="0">
              <a:solidFill>
                <a:prstClr val="black"/>
              </a:solidFill>
              <a:latin typeface="Consolas"/>
            </a:endParaRPr>
          </a:p>
        </p:txBody>
      </p:sp>
    </p:spTree>
    <p:extLst>
      <p:ext uri="{BB962C8B-B14F-4D97-AF65-F5344CB8AC3E}">
        <p14:creationId xmlns:p14="http://schemas.microsoft.com/office/powerpoint/2010/main" val="1678751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Blue Ribbon Design">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Ribbon Design</Template>
  <TotalTime>0</TotalTime>
  <Words>644</Words>
  <Application>Microsoft Office PowerPoint</Application>
  <PresentationFormat>Bildschirmpräsentation (4:3)</PresentationFormat>
  <Paragraphs>141</Paragraphs>
  <Slides>15</Slides>
  <Notes>1</Notes>
  <HiddenSlides>0</HiddenSlides>
  <MMClips>0</MMClips>
  <ScaleCrop>false</ScaleCrop>
  <HeadingPairs>
    <vt:vector size="4" baseType="variant">
      <vt:variant>
        <vt:lpstr>Design</vt:lpstr>
      </vt:variant>
      <vt:variant>
        <vt:i4>2</vt:i4>
      </vt:variant>
      <vt:variant>
        <vt:lpstr>Folientitel</vt:lpstr>
      </vt:variant>
      <vt:variant>
        <vt:i4>15</vt:i4>
      </vt:variant>
    </vt:vector>
  </HeadingPairs>
  <TitlesOfParts>
    <vt:vector size="17" baseType="lpstr">
      <vt:lpstr>Blue Ribbon Design</vt:lpstr>
      <vt:lpstr>White with Courier font for code slides</vt:lpstr>
      <vt:lpstr>Funktionale Programmierung und F#</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Funktionale Programmierung</vt:lpstr>
      <vt:lpstr>PowerPoint-Präsentation</vt:lpstr>
      <vt:lpstr>PowerPoint-Präsentation</vt:lpstr>
      <vt:lpstr>PowerPoint-Präsentation</vt:lpstr>
      <vt:lpstr>Ich habe Ideen gestohlen bei:</vt:lpstr>
      <vt:lpstr>Vielen Dank für die Aufmerksamkeit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Peter</dc:creator>
  <cp:lastModifiedBy>Peter</cp:lastModifiedBy>
  <cp:revision>58</cp:revision>
  <dcterms:created xsi:type="dcterms:W3CDTF">2011-07-25T19:10:32Z</dcterms:created>
  <dcterms:modified xsi:type="dcterms:W3CDTF">2011-08-26T10:59:18Z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