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2" r:id="rId3"/>
    <p:sldId id="271" r:id="rId4"/>
    <p:sldId id="290" r:id="rId5"/>
    <p:sldId id="275" r:id="rId6"/>
    <p:sldId id="291" r:id="rId7"/>
    <p:sldId id="273" r:id="rId8"/>
    <p:sldId id="274" r:id="rId9"/>
    <p:sldId id="276" r:id="rId10"/>
    <p:sldId id="280" r:id="rId11"/>
    <p:sldId id="277" r:id="rId12"/>
    <p:sldId id="278" r:id="rId13"/>
    <p:sldId id="279" r:id="rId14"/>
    <p:sldId id="282" r:id="rId15"/>
    <p:sldId id="281" r:id="rId16"/>
    <p:sldId id="283" r:id="rId17"/>
    <p:sldId id="285" r:id="rId18"/>
    <p:sldId id="284" r:id="rId19"/>
    <p:sldId id="288" r:id="rId20"/>
    <p:sldId id="266" r:id="rId21"/>
    <p:sldId id="262" r:id="rId22"/>
    <p:sldId id="259" r:id="rId23"/>
    <p:sldId id="260" r:id="rId24"/>
    <p:sldId id="263" r:id="rId25"/>
    <p:sldId id="264" r:id="rId26"/>
    <p:sldId id="265" r:id="rId27"/>
    <p:sldId id="268" r:id="rId28"/>
    <p:sldId id="269" r:id="rId29"/>
    <p:sldId id="267" r:id="rId30"/>
    <p:sldId id="270" r:id="rId31"/>
    <p:sldId id="286" r:id="rId32"/>
    <p:sldId id="287" r:id="rId33"/>
    <p:sldId id="289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411" autoAdjust="0"/>
    <p:restoredTop sz="87482" autoAdjust="0"/>
  </p:normalViewPr>
  <p:slideViewPr>
    <p:cSldViewPr>
      <p:cViewPr varScale="1">
        <p:scale>
          <a:sx n="80" d="100"/>
          <a:sy n="80" d="100"/>
        </p:scale>
        <p:origin x="-127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11/26/2009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11/26/2009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11/26/2009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11/26/2009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://www.youtube.com/" TargetMode="External"/><Relationship Id="rId3" Type="http://schemas.openxmlformats.org/officeDocument/2006/relationships/hyperlink" Target="http://www.aol.com/" TargetMode="External"/><Relationship Id="rId7" Type="http://schemas.openxmlformats.org/officeDocument/2006/relationships/hyperlink" Target="http://www.yahoo.com/" TargetMode="External"/><Relationship Id="rId2" Type="http://schemas.openxmlformats.org/officeDocument/2006/relationships/hyperlink" Target="http://www.amazon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wikipedia.org/" TargetMode="External"/><Relationship Id="rId5" Type="http://schemas.openxmlformats.org/officeDocument/2006/relationships/hyperlink" Target="http://www.myspace.com/" TargetMode="External"/><Relationship Id="rId4" Type="http://schemas.openxmlformats.org/officeDocument/2006/relationships/hyperlink" Target="http://www.cnn.com/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676400"/>
            <a:ext cx="6480048" cy="2301240"/>
          </a:xfrm>
        </p:spPr>
        <p:txBody>
          <a:bodyPr/>
          <a:lstStyle/>
          <a:p>
            <a:r>
              <a:rPr lang="de-DE" dirty="0" smtClean="0"/>
              <a:t>HIGH Performance Web Sites </a:t>
            </a:r>
            <a:br>
              <a:rPr lang="de-DE" dirty="0" smtClean="0"/>
            </a:br>
            <a:r>
              <a:rPr lang="de-DE" dirty="0" smtClean="0"/>
              <a:t>mit ASP.NET</a:t>
            </a:r>
            <a:endParaRPr lang="de-DE" dirty="0"/>
          </a:p>
        </p:txBody>
      </p:sp>
      <p:sp>
        <p:nvSpPr>
          <p:cNvPr id="3" name="TextBox 2"/>
          <p:cNvSpPr txBox="1"/>
          <p:nvPr/>
        </p:nvSpPr>
        <p:spPr>
          <a:xfrm>
            <a:off x="5029202" y="5257800"/>
            <a:ext cx="18133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dirty="0" smtClean="0"/>
              <a:t>Cristian </a:t>
            </a:r>
            <a:r>
              <a:rPr lang="de-DE" dirty="0" smtClean="0"/>
              <a:t>Mudure</a:t>
            </a:r>
          </a:p>
          <a:p>
            <a:pPr algn="r"/>
            <a:r>
              <a:rPr lang="de-DE" sz="1000" dirty="0" smtClean="0"/>
              <a:t>mudure@crinet.de</a:t>
            </a:r>
            <a:endParaRPr lang="de-DE" sz="1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09800"/>
            <a:ext cx="7467600" cy="1143000"/>
          </a:xfrm>
        </p:spPr>
        <p:txBody>
          <a:bodyPr/>
          <a:lstStyle/>
          <a:p>
            <a:pPr algn="ctr"/>
            <a:r>
              <a:rPr lang="de-DE" dirty="0" smtClean="0"/>
              <a:t>Datenbank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Datenbank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Readonly DBs (Paging) -&gt;PoF Beispiel</a:t>
            </a:r>
          </a:p>
          <a:p>
            <a:r>
              <a:rPr lang="de-DE" dirty="0" smtClean="0"/>
              <a:t>Denormalisierung (mindestens für Lesezugriffe) -&gt;Redundanz</a:t>
            </a:r>
          </a:p>
          <a:p>
            <a:r>
              <a:rPr lang="de-DE" dirty="0" smtClean="0"/>
              <a:t>Alternative: Indexierte Views</a:t>
            </a:r>
          </a:p>
          <a:p>
            <a:r>
              <a:rPr lang="de-DE" dirty="0" smtClean="0"/>
              <a:t>Indexierung aller Suchspalten</a:t>
            </a:r>
          </a:p>
          <a:p>
            <a:r>
              <a:rPr lang="de-DE" dirty="0" smtClean="0"/>
              <a:t>Vermeiden von Joins</a:t>
            </a:r>
          </a:p>
          <a:p>
            <a:r>
              <a:rPr lang="de-DE" dirty="0" smtClean="0"/>
              <a:t>Datentypen so klein wie möglich</a:t>
            </a:r>
          </a:p>
          <a:p>
            <a:r>
              <a:rPr lang="de-DE" dirty="0" smtClean="0"/>
              <a:t>Zugriffe nur über SPs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Datenbank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001000" cy="4525963"/>
          </a:xfrm>
        </p:spPr>
        <p:txBody>
          <a:bodyPr>
            <a:normAutofit fontScale="92500" lnSpcReduction="10000"/>
          </a:bodyPr>
          <a:lstStyle/>
          <a:p>
            <a:r>
              <a:rPr lang="de-DE" dirty="0" smtClean="0"/>
              <a:t>nur gebrauchte Select Spalten verwenden (Select * vermeiden!!)(keine OR Mappern, Entity Framework oder andere Tools)</a:t>
            </a:r>
          </a:p>
          <a:p>
            <a:r>
              <a:rPr lang="de-DE" dirty="0" smtClean="0"/>
              <a:t>Select col1,col2 FROM Table WITH (NOLOCK)</a:t>
            </a:r>
          </a:p>
          <a:p>
            <a:r>
              <a:rPr lang="de-DE" dirty="0" smtClean="0"/>
              <a:t>SET NOCOUNT ON am Anfang jeder SP</a:t>
            </a:r>
          </a:p>
          <a:p>
            <a:r>
              <a:rPr lang="de-DE" dirty="0" smtClean="0"/>
              <a:t>Transaktionen so kurz wie möglich-&gt;locks minimieren</a:t>
            </a:r>
          </a:p>
          <a:p>
            <a:r>
              <a:rPr lang="de-DE" dirty="0" smtClean="0"/>
              <a:t>Aufruf einer SP immer mit dem Owner Namen davor  zb. dbo.P_GetCustomers</a:t>
            </a:r>
          </a:p>
          <a:p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Datenbank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Anzahl der Datensätze begrenzen (Paging)</a:t>
            </a:r>
          </a:p>
          <a:p>
            <a:r>
              <a:rPr lang="de-DE" dirty="0" smtClean="0"/>
              <a:t>Einfach halten: keine Cursors oder Schleifen</a:t>
            </a:r>
          </a:p>
          <a:p>
            <a:r>
              <a:rPr lang="de-DE" dirty="0" smtClean="0"/>
              <a:t>NVARCHAR, NCHAR Datentypen ??(16bit Characters (UNICODE Data)) , variable Größe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0"/>
            <a:ext cx="7467600" cy="1143000"/>
          </a:xfrm>
        </p:spPr>
        <p:txBody>
          <a:bodyPr/>
          <a:lstStyle/>
          <a:p>
            <a:pPr algn="ctr"/>
            <a:r>
              <a:rPr lang="de-DE" dirty="0" smtClean="0"/>
              <a:t>C#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C# 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r>
              <a:rPr lang="de-DE" dirty="0" smtClean="0"/>
              <a:t>Komfort  und Flexibilität vs. Performance</a:t>
            </a:r>
          </a:p>
          <a:p>
            <a:r>
              <a:rPr lang="de-DE" dirty="0" smtClean="0"/>
              <a:t>LINQ?</a:t>
            </a:r>
          </a:p>
          <a:p>
            <a:r>
              <a:rPr lang="de-DE" dirty="0" smtClean="0"/>
              <a:t>Objekte oder Value Types (Speicherauslastung)</a:t>
            </a:r>
          </a:p>
          <a:p>
            <a:r>
              <a:rPr lang="de-DE" dirty="0" smtClean="0"/>
              <a:t>Collections (Beispiel)</a:t>
            </a:r>
          </a:p>
          <a:p>
            <a:r>
              <a:rPr lang="de-DE" dirty="0" smtClean="0"/>
              <a:t>Strings (Beispiel)</a:t>
            </a:r>
          </a:p>
          <a:p>
            <a:r>
              <a:rPr lang="de-DE" dirty="0" smtClean="0"/>
              <a:t>Properties Get /Set</a:t>
            </a:r>
          </a:p>
          <a:p>
            <a:r>
              <a:rPr lang="de-DE" dirty="0" smtClean="0"/>
              <a:t>Try /Catch Bereiche minimieren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438400"/>
            <a:ext cx="7467600" cy="1143000"/>
          </a:xfrm>
        </p:spPr>
        <p:txBody>
          <a:bodyPr/>
          <a:lstStyle/>
          <a:p>
            <a:pPr algn="ctr"/>
            <a:r>
              <a:rPr lang="de-DE" dirty="0" smtClean="0"/>
              <a:t>DB Zugriffe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DB Zugriffe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Insert: ExecuteScalar oder ExecuteNonQuery</a:t>
            </a:r>
          </a:p>
          <a:p>
            <a:r>
              <a:rPr lang="de-DE" dirty="0" smtClean="0"/>
              <a:t>Update: ExecuteNonQuery</a:t>
            </a:r>
          </a:p>
          <a:p>
            <a:r>
              <a:rPr lang="de-DE" dirty="0" smtClean="0"/>
              <a:t>Delete ExecuteNonQuery</a:t>
            </a:r>
          </a:p>
          <a:p>
            <a:r>
              <a:rPr lang="de-DE" dirty="0" smtClean="0"/>
              <a:t>Select (multiRS) ExecuteReader</a:t>
            </a:r>
          </a:p>
          <a:p>
            <a:endParaRPr lang="de-DE" dirty="0" smtClean="0"/>
          </a:p>
          <a:p>
            <a:r>
              <a:rPr lang="de-DE" dirty="0" smtClean="0"/>
              <a:t>Rückgabeparam Datatable, BO, Array(Beispiel)</a:t>
            </a:r>
          </a:p>
          <a:p>
            <a:r>
              <a:rPr lang="de-DE" dirty="0" smtClean="0"/>
              <a:t>Idealfall: 1 Zugriff/Seite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09800"/>
            <a:ext cx="7467600" cy="1143000"/>
          </a:xfrm>
        </p:spPr>
        <p:txBody>
          <a:bodyPr/>
          <a:lstStyle/>
          <a:p>
            <a:pPr algn="ctr"/>
            <a:r>
              <a:rPr lang="de-DE" dirty="0" smtClean="0"/>
              <a:t>ASP.NET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ASP.Net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Architektur</a:t>
            </a:r>
          </a:p>
          <a:p>
            <a:r>
              <a:rPr lang="de-DE" dirty="0" smtClean="0"/>
              <a:t>Keine Controls oder Komponten (</a:t>
            </a:r>
            <a:r>
              <a:rPr lang="de-DE" smtClean="0"/>
              <a:t>Membership Provider-&gt;Beispiel)</a:t>
            </a:r>
            <a:endParaRPr lang="de-DE" dirty="0" smtClean="0"/>
          </a:p>
          <a:p>
            <a:r>
              <a:rPr lang="de-DE" dirty="0" smtClean="0"/>
              <a:t>Eigene WebControls verwenden</a:t>
            </a:r>
          </a:p>
          <a:p>
            <a:r>
              <a:rPr lang="de-DE" dirty="0" smtClean="0"/>
              <a:t>Viewstate (Element/Seite/Global)</a:t>
            </a:r>
          </a:p>
          <a:p>
            <a:r>
              <a:rPr lang="de-DE" dirty="0" smtClean="0"/>
              <a:t>Pipeline Optimierung</a:t>
            </a:r>
          </a:p>
          <a:p>
            <a:r>
              <a:rPr lang="de-DE" dirty="0" smtClean="0"/>
              <a:t>Tracing</a:t>
            </a:r>
          </a:p>
          <a:p>
            <a:r>
              <a:rPr lang="de-DE" dirty="0" smtClean="0"/>
              <a:t>Caching!</a:t>
            </a:r>
          </a:p>
          <a:p>
            <a:r>
              <a:rPr lang="de-DE" dirty="0" smtClean="0"/>
              <a:t>HTTPHandlers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209800"/>
            <a:ext cx="7467600" cy="1143000"/>
          </a:xfrm>
        </p:spPr>
        <p:txBody>
          <a:bodyPr/>
          <a:lstStyle/>
          <a:p>
            <a:r>
              <a:rPr lang="de-DE" dirty="0" smtClean="0"/>
              <a:t>ASP.NET Fluch oder Segen?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438400"/>
            <a:ext cx="7467600" cy="1143000"/>
          </a:xfrm>
        </p:spPr>
        <p:txBody>
          <a:bodyPr/>
          <a:lstStyle/>
          <a:p>
            <a:pPr algn="ctr"/>
            <a:r>
              <a:rPr lang="de-DE" dirty="0" smtClean="0"/>
              <a:t>FE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Response Zeiten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HTML Dokument 10% </a:t>
            </a:r>
          </a:p>
          <a:p>
            <a:r>
              <a:rPr lang="de-DE" dirty="0" smtClean="0"/>
              <a:t>Komponenten 87% (!!!)</a:t>
            </a:r>
          </a:p>
          <a:p>
            <a:r>
              <a:rPr lang="de-DE" dirty="0" smtClean="0"/>
              <a:t>Parsing von HTML, Skripten und Stylesheets 3%</a:t>
            </a:r>
          </a:p>
          <a:p>
            <a:endParaRPr lang="de-D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HTTP Requests minimieren</a:t>
            </a:r>
            <a:br>
              <a:rPr lang="de-DE" dirty="0" smtClean="0"/>
            </a:b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CSS Sprites</a:t>
            </a:r>
          </a:p>
          <a:p>
            <a:endParaRPr lang="de-DE" dirty="0" smtClean="0"/>
          </a:p>
          <a:p>
            <a:endParaRPr lang="de-DE" dirty="0" smtClean="0"/>
          </a:p>
          <a:p>
            <a:pPr>
              <a:buNone/>
            </a:pPr>
            <a:endParaRPr lang="de-DE" dirty="0" smtClean="0"/>
          </a:p>
        </p:txBody>
      </p:sp>
      <p:pic>
        <p:nvPicPr>
          <p:cNvPr id="1026" name="Picture 2" descr="C:\Documents and Settings\cri\Desktop\Bilder\sprites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2209800"/>
            <a:ext cx="1666875" cy="1066800"/>
          </a:xfrm>
          <a:prstGeom prst="rect">
            <a:avLst/>
          </a:prstGeom>
          <a:noFill/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685800"/>
            <a:ext cx="7467600" cy="12192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420624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de-DE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Anzahl der Komponenten minimieren (bis zu 50%):</a:t>
            </a: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de-DE" dirty="0" smtClean="0"/>
              <a:t>HTTP Requests minimieren</a:t>
            </a:r>
            <a:endParaRPr lang="de-DE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467600" cy="4525963"/>
          </a:xfrm>
        </p:spPr>
        <p:txBody>
          <a:bodyPr/>
          <a:lstStyle/>
          <a:p>
            <a:r>
              <a:rPr lang="de-DE" dirty="0" smtClean="0"/>
              <a:t>Kombinierte Skripte und Stylesheets</a:t>
            </a:r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pPr lvl="1"/>
            <a:r>
              <a:rPr lang="de-DE" dirty="0" smtClean="0"/>
              <a:t>Idealfall: 1 Skript- und 1 CSS Datei</a:t>
            </a:r>
            <a:endParaRPr lang="de-DE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819400" y="2362200"/>
          <a:ext cx="2603500" cy="1524000"/>
        </p:xfrm>
        <a:graphic>
          <a:graphicData uri="http://schemas.openxmlformats.org/drawingml/2006/table">
            <a:tbl>
              <a:tblPr/>
              <a:tblGrid>
                <a:gridCol w="1244739"/>
                <a:gridCol w="608117"/>
                <a:gridCol w="750644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Skripte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Stylesheets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sng" strike="noStrike">
                          <a:solidFill>
                            <a:srgbClr val="0000FF"/>
                          </a:solidFill>
                          <a:latin typeface="Calibri"/>
                          <a:hlinkClick r:id="rId2"/>
                        </a:rPr>
                        <a:t>www.amazon.com</a:t>
                      </a:r>
                      <a:endParaRPr lang="de-DE" sz="1100" b="0" i="0" u="sng" strike="noStrike">
                        <a:solidFill>
                          <a:srgbClr val="0000FF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sng" strike="noStrike">
                          <a:solidFill>
                            <a:srgbClr val="0000FF"/>
                          </a:solidFill>
                          <a:latin typeface="Calibri"/>
                          <a:hlinkClick r:id="rId3"/>
                        </a:rPr>
                        <a:t>www.aol.com</a:t>
                      </a:r>
                      <a:endParaRPr lang="de-DE" sz="1100" b="0" i="0" u="sng" strike="noStrike">
                        <a:solidFill>
                          <a:srgbClr val="0000FF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sng" strike="noStrike">
                          <a:solidFill>
                            <a:srgbClr val="0000FF"/>
                          </a:solidFill>
                          <a:latin typeface="Calibri"/>
                          <a:hlinkClick r:id="rId4"/>
                        </a:rPr>
                        <a:t>www.cnn.com</a:t>
                      </a:r>
                      <a:endParaRPr lang="de-DE" sz="1100" b="0" i="0" u="sng" strike="noStrike">
                        <a:solidFill>
                          <a:srgbClr val="0000FF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sng" strike="noStrike">
                          <a:solidFill>
                            <a:srgbClr val="0000FF"/>
                          </a:solidFill>
                          <a:latin typeface="Calibri"/>
                          <a:hlinkClick r:id="rId5"/>
                        </a:rPr>
                        <a:t>www.myspace.com</a:t>
                      </a:r>
                      <a:endParaRPr lang="de-DE" sz="1100" b="0" i="0" u="sng" strike="noStrike">
                        <a:solidFill>
                          <a:srgbClr val="0000FF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sng" strike="noStrike">
                          <a:solidFill>
                            <a:srgbClr val="0000FF"/>
                          </a:solidFill>
                          <a:latin typeface="Calibri"/>
                          <a:hlinkClick r:id="rId6"/>
                        </a:rPr>
                        <a:t>www.wikipedia.org</a:t>
                      </a:r>
                      <a:endParaRPr lang="de-DE" sz="1100" b="0" i="0" u="sng" strike="noStrike">
                        <a:solidFill>
                          <a:srgbClr val="0000FF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sng" strike="noStrike">
                          <a:solidFill>
                            <a:srgbClr val="0000FF"/>
                          </a:solidFill>
                          <a:latin typeface="Calibri"/>
                          <a:hlinkClick r:id="rId7"/>
                        </a:rPr>
                        <a:t>www.yahoo.com</a:t>
                      </a:r>
                      <a:endParaRPr lang="de-DE" sz="1100" b="0" i="0" u="sng" strike="noStrike">
                        <a:solidFill>
                          <a:srgbClr val="0000FF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sng" strike="noStrike">
                          <a:solidFill>
                            <a:srgbClr val="0000FF"/>
                          </a:solidFill>
                          <a:latin typeface="Calibri"/>
                          <a:hlinkClick r:id="rId8"/>
                        </a:rPr>
                        <a:t>www.youtube.com</a:t>
                      </a:r>
                      <a:endParaRPr lang="de-DE" sz="1100" b="0" i="0" u="sng" strike="noStrike">
                        <a:solidFill>
                          <a:srgbClr val="0000FF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Content Delivery Netzwerke (CDN)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Für Komponenten(statisch): geografisch verstreute Server</a:t>
            </a:r>
          </a:p>
          <a:p>
            <a:r>
              <a:rPr lang="de-DE" dirty="0" smtClean="0"/>
              <a:t>CDN Serviceprovider: Akamai</a:t>
            </a:r>
          </a:p>
          <a:p>
            <a:r>
              <a:rPr lang="de-DE" dirty="0" smtClean="0"/>
              <a:t>Vorteile: verbesserten Response Zeiten, Backup, Caching, große Erreichbarkeit</a:t>
            </a:r>
          </a:p>
          <a:p>
            <a:r>
              <a:rPr lang="de-DE" dirty="0" smtClean="0"/>
              <a:t>Nachteile:Beeinflußung durch Mitbewerber, Unbequemlichkeit (keine direkte Kontrolle zb. Header Infos 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Expires Headers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Browser Cache</a:t>
            </a:r>
          </a:p>
          <a:p>
            <a:r>
              <a:rPr lang="de-DE" dirty="0" smtClean="0"/>
              <a:t>weit in der Zukunft setzen</a:t>
            </a:r>
          </a:p>
          <a:p>
            <a:r>
              <a:rPr lang="de-DE" dirty="0" smtClean="0"/>
              <a:t>Dateinamen versionieren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Stylesheets am Anfang</a:t>
            </a:r>
            <a:br>
              <a:rPr lang="de-DE" dirty="0" smtClean="0"/>
            </a:br>
            <a:r>
              <a:rPr lang="de-DE" dirty="0" smtClean="0"/>
              <a:t>Skripte am Ende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Progressives Rendering</a:t>
            </a:r>
            <a:endParaRPr lang="de-DE" dirty="0"/>
          </a:p>
          <a:p>
            <a:r>
              <a:rPr lang="de-DE" dirty="0" smtClean="0"/>
              <a:t>Browserabhängig (IE)</a:t>
            </a:r>
          </a:p>
          <a:p>
            <a:endParaRPr lang="de-DE" dirty="0" smtClean="0"/>
          </a:p>
          <a:p>
            <a:r>
              <a:rPr lang="de-DE" dirty="0" smtClean="0"/>
              <a:t>HTTP/1.1 Spezifikation (max. 2 Downl.)</a:t>
            </a:r>
          </a:p>
          <a:p>
            <a:r>
              <a:rPr lang="de-DE" dirty="0" smtClean="0"/>
              <a:t>Beim Download und Laden Blockierung(document.write)</a:t>
            </a:r>
          </a:p>
          <a:p>
            <a:r>
              <a:rPr lang="de-DE" dirty="0" smtClean="0"/>
              <a:t>Worse Case: Skripte am Anfang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Inhalt komprimieren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fürs HMTL Dokument: Tools um den Inhalt zu Komprimieren wie zb HTML Kompressor</a:t>
            </a:r>
          </a:p>
          <a:p>
            <a:r>
              <a:rPr lang="de-DE" dirty="0" smtClean="0"/>
              <a:t>Compression Verwenden (CPU!)</a:t>
            </a:r>
          </a:p>
          <a:p>
            <a:endParaRPr lang="de-DE" dirty="0"/>
          </a:p>
        </p:txBody>
      </p:sp>
      <p:sp>
        <p:nvSpPr>
          <p:cNvPr id="4" name="TextBox 3"/>
          <p:cNvSpPr txBox="1"/>
          <p:nvPr/>
        </p:nvSpPr>
        <p:spPr>
          <a:xfrm>
            <a:off x="4419600" y="3886200"/>
            <a:ext cx="221406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 dirty="0" smtClean="0"/>
              <a:t>Response</a:t>
            </a:r>
            <a:r>
              <a:rPr lang="de-DE" sz="1200" dirty="0" smtClean="0"/>
              <a:t/>
            </a:r>
            <a:br>
              <a:rPr lang="de-DE" sz="1200" dirty="0" smtClean="0"/>
            </a:br>
            <a:r>
              <a:rPr lang="de-DE" sz="1200" dirty="0" smtClean="0"/>
              <a:t>HTTP/1.x 200 OK</a:t>
            </a:r>
            <a:br>
              <a:rPr lang="de-DE" sz="1200" dirty="0" smtClean="0"/>
            </a:br>
            <a:r>
              <a:rPr lang="de-DE" sz="1200" b="1" dirty="0" smtClean="0"/>
              <a:t>Content-Length: 39762</a:t>
            </a:r>
            <a:endParaRPr lang="de-DE" sz="1200" dirty="0" smtClean="0"/>
          </a:p>
          <a:p>
            <a:r>
              <a:rPr lang="de-DE" sz="1200" b="1" dirty="0" smtClean="0"/>
              <a:t>Gzipped Request:</a:t>
            </a:r>
            <a:br>
              <a:rPr lang="de-DE" sz="1200" b="1" dirty="0" smtClean="0"/>
            </a:br>
            <a:r>
              <a:rPr lang="de-DE" sz="1200" b="1" dirty="0" smtClean="0"/>
              <a:t>GET</a:t>
            </a:r>
            <a:r>
              <a:rPr lang="de-DE" sz="1200" dirty="0" smtClean="0"/>
              <a:t> /yahoo.htm HTTP/1.1</a:t>
            </a:r>
            <a:br>
              <a:rPr lang="de-DE" sz="1200" dirty="0" smtClean="0"/>
            </a:br>
            <a:r>
              <a:rPr lang="de-DE" sz="1200" dirty="0" smtClean="0"/>
              <a:t>Accept-Encoding: gzip,deflate</a:t>
            </a:r>
            <a:br>
              <a:rPr lang="de-DE" sz="1200" dirty="0" smtClean="0"/>
            </a:br>
            <a:r>
              <a:rPr lang="de-DE" sz="1200" dirty="0" smtClean="0"/>
              <a:t>Connection: keep-alive</a:t>
            </a:r>
          </a:p>
          <a:p>
            <a:endParaRPr lang="de-DE" sz="1200" dirty="0" smtClean="0"/>
          </a:p>
          <a:p>
            <a:r>
              <a:rPr lang="de-DE" sz="1200" b="1" dirty="0" smtClean="0"/>
              <a:t>Response</a:t>
            </a:r>
            <a:r>
              <a:rPr lang="de-DE" sz="1200" dirty="0" smtClean="0"/>
              <a:t/>
            </a:r>
            <a:br>
              <a:rPr lang="de-DE" sz="1200" dirty="0" smtClean="0"/>
            </a:br>
            <a:r>
              <a:rPr lang="de-DE" sz="1200" dirty="0" smtClean="0"/>
              <a:t>HTTP/1.x 200 OK</a:t>
            </a:r>
            <a:br>
              <a:rPr lang="de-DE" sz="1200" dirty="0" smtClean="0"/>
            </a:br>
            <a:r>
              <a:rPr lang="de-DE" sz="1200" b="1" dirty="0" smtClean="0"/>
              <a:t>Content-Length: 10304</a:t>
            </a:r>
            <a:r>
              <a:rPr lang="de-DE" sz="1200" dirty="0" smtClean="0"/>
              <a:t/>
            </a:r>
            <a:br>
              <a:rPr lang="de-DE" sz="1200" dirty="0" smtClean="0"/>
            </a:br>
            <a:r>
              <a:rPr lang="de-DE" sz="1200" b="1" dirty="0" smtClean="0"/>
              <a:t>Content-Encoding: gzip</a:t>
            </a:r>
            <a:endParaRPr lang="de-DE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3886200"/>
            <a:ext cx="236795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 dirty="0" smtClean="0"/>
              <a:t>Normal, non-gzipped request:</a:t>
            </a:r>
            <a:br>
              <a:rPr lang="de-DE" sz="1200" b="1" dirty="0" smtClean="0"/>
            </a:br>
            <a:r>
              <a:rPr lang="de-DE" sz="1200" b="1" dirty="0" smtClean="0"/>
              <a:t>GET</a:t>
            </a:r>
            <a:r>
              <a:rPr lang="de-DE" sz="1200" dirty="0" smtClean="0"/>
              <a:t> /yahoo.htm HTTP/1.1</a:t>
            </a:r>
            <a:br>
              <a:rPr lang="de-DE" sz="1200" dirty="0" smtClean="0"/>
            </a:br>
            <a:r>
              <a:rPr lang="de-DE" sz="1200" dirty="0" smtClean="0"/>
              <a:t>Accept-Encoding: gzip,deflate</a:t>
            </a:r>
            <a:br>
              <a:rPr lang="de-DE" sz="1200" dirty="0" smtClean="0"/>
            </a:br>
            <a:r>
              <a:rPr lang="de-DE" sz="1200" dirty="0" smtClean="0"/>
              <a:t>Connection: keep-alive</a:t>
            </a:r>
          </a:p>
          <a:p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Redirects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r>
              <a:rPr lang="de-DE" dirty="0" smtClean="0"/>
              <a:t>Nach Möglichkeit vermeiden!</a:t>
            </a:r>
          </a:p>
          <a:p>
            <a:r>
              <a:rPr lang="de-DE" dirty="0" smtClean="0"/>
              <a:t> Response.</a:t>
            </a:r>
            <a:r>
              <a:rPr lang="de-DE" b="1" dirty="0" smtClean="0"/>
              <a:t>Redirect</a:t>
            </a:r>
            <a:r>
              <a:rPr lang="de-DE" dirty="0" smtClean="0"/>
              <a:t>(url, </a:t>
            </a:r>
            <a:r>
              <a:rPr lang="de-DE" b="1" dirty="0" smtClean="0"/>
              <a:t>false</a:t>
            </a:r>
            <a:r>
              <a:rPr lang="de-DE" dirty="0" smtClean="0"/>
              <a:t>)</a:t>
            </a:r>
          </a:p>
          <a:p>
            <a:pPr>
              <a:buNone/>
            </a:pPr>
            <a:r>
              <a:rPr lang="de-DE" dirty="0" smtClean="0"/>
              <a:t>Grund: Response.End &gt;ThreadAbortException</a:t>
            </a:r>
          </a:p>
          <a:p>
            <a:pPr>
              <a:buNone/>
            </a:pPr>
            <a:endParaRPr lang="de-DE" dirty="0" smtClean="0"/>
          </a:p>
          <a:p>
            <a:r>
              <a:rPr lang="de-DE" dirty="0" smtClean="0"/>
              <a:t>Server.Transfer-&gt;Server.Execute</a:t>
            </a:r>
          </a:p>
          <a:p>
            <a:pPr>
              <a:buNone/>
            </a:pP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Skripte und CSS auslagern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oberflächlich gesehen: Inlining schneller</a:t>
            </a:r>
          </a:p>
          <a:p>
            <a:pPr>
              <a:buNone/>
            </a:pPr>
            <a:r>
              <a:rPr lang="de-DE" dirty="0" smtClean="0"/>
              <a:t>(Multiple Requests, Paralelle Verarbeitung)</a:t>
            </a:r>
          </a:p>
          <a:p>
            <a:r>
              <a:rPr lang="de-DE" dirty="0" smtClean="0"/>
              <a:t>Caching</a:t>
            </a:r>
          </a:p>
          <a:p>
            <a:r>
              <a:rPr lang="de-DE" dirty="0" smtClean="0"/>
              <a:t>Wiederverwendbarkeit</a:t>
            </a:r>
          </a:p>
          <a:p>
            <a:endParaRPr lang="de-DE" dirty="0" smtClean="0"/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endParaRPr lang="de-D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PHP oder doch ASP.Net?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PHP: Facebook, StudiVZ</a:t>
            </a:r>
          </a:p>
          <a:p>
            <a:r>
              <a:rPr lang="de-DE" dirty="0" smtClean="0"/>
              <a:t>Ruby on Rails: Xing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Doppelte Skripte vermeiden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Multiple Requests</a:t>
            </a:r>
          </a:p>
          <a:p>
            <a:r>
              <a:rPr lang="de-DE" dirty="0" smtClean="0"/>
              <a:t>Doppelte Evaluirung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38400"/>
            <a:ext cx="7467600" cy="1143000"/>
          </a:xfrm>
        </p:spPr>
        <p:txBody>
          <a:bodyPr/>
          <a:lstStyle/>
          <a:p>
            <a:r>
              <a:rPr lang="de-DE" dirty="0" smtClean="0"/>
              <a:t>Upgrade auf IIS7</a:t>
            </a:r>
            <a:endParaRPr lang="de-DE" dirty="0"/>
          </a:p>
        </p:txBody>
      </p:sp>
      <p:sp>
        <p:nvSpPr>
          <p:cNvPr id="4" name="TextBox 3"/>
          <p:cNvSpPr txBox="1"/>
          <p:nvPr/>
        </p:nvSpPr>
        <p:spPr>
          <a:xfrm>
            <a:off x="990600" y="3810000"/>
            <a:ext cx="3501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I/O Thread -&gt; CLR-&gt;AppDomain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Tools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Yslow (Firefox)</a:t>
            </a:r>
          </a:p>
          <a:p>
            <a:r>
              <a:rPr lang="de-DE" dirty="0" smtClean="0"/>
              <a:t>Fiddler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62200"/>
            <a:ext cx="7467600" cy="1143000"/>
          </a:xfrm>
        </p:spPr>
        <p:txBody>
          <a:bodyPr/>
          <a:lstStyle/>
          <a:p>
            <a:pPr algn="ctr"/>
            <a:r>
              <a:rPr lang="de-DE" dirty="0" smtClean="0"/>
              <a:t>Fragen??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PHP oder doch ASP.Net?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ASP.NET: Myspace</a:t>
            </a:r>
          </a:p>
          <a:p>
            <a:pPr lvl="1"/>
            <a:r>
              <a:rPr lang="de-DE" dirty="0" smtClean="0"/>
              <a:t>300 Mil. Users (2.3 Mill. Paralellzugriffe)</a:t>
            </a:r>
          </a:p>
          <a:p>
            <a:pPr lvl="1"/>
            <a:r>
              <a:rPr lang="de-DE" dirty="0" smtClean="0"/>
              <a:t>1.5 Milliarden Views</a:t>
            </a:r>
          </a:p>
          <a:p>
            <a:pPr lvl="1"/>
            <a:r>
              <a:rPr lang="de-DE" dirty="0" smtClean="0"/>
              <a:t>100GB/Sec davon 10GB HTML Content</a:t>
            </a:r>
          </a:p>
          <a:p>
            <a:pPr lvl="1"/>
            <a:r>
              <a:rPr lang="de-DE" dirty="0" smtClean="0"/>
              <a:t>4.500 Web Servers</a:t>
            </a:r>
          </a:p>
          <a:p>
            <a:pPr lvl="1"/>
            <a:r>
              <a:rPr lang="de-DE" dirty="0" smtClean="0"/>
              <a:t>16GB gecachte Objekte</a:t>
            </a:r>
          </a:p>
          <a:p>
            <a:pPr lvl="1"/>
            <a:r>
              <a:rPr lang="de-DE" dirty="0" smtClean="0"/>
              <a:t>500 DB Servers</a:t>
            </a:r>
          </a:p>
          <a:p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981200"/>
            <a:ext cx="7467600" cy="1143000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Kostenspielige Hardware!</a:t>
            </a:r>
            <a:br>
              <a:rPr lang="de-DE" dirty="0" smtClean="0"/>
            </a:br>
            <a:r>
              <a:rPr lang="de-DE" dirty="0" smtClean="0"/>
              <a:t>Verwaltungsaufwand!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86000"/>
            <a:ext cx="7467600" cy="1143000"/>
          </a:xfrm>
        </p:spPr>
        <p:txBody>
          <a:bodyPr/>
          <a:lstStyle/>
          <a:p>
            <a:r>
              <a:rPr lang="de-DE" dirty="0" smtClean="0"/>
              <a:t>PlentyOfFish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PlentyOfFish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7467600" cy="4525963"/>
          </a:xfrm>
        </p:spPr>
        <p:txBody>
          <a:bodyPr>
            <a:normAutofit fontScale="92500" lnSpcReduction="10000"/>
          </a:bodyPr>
          <a:lstStyle/>
          <a:p>
            <a:r>
              <a:rPr lang="de-DE" dirty="0" smtClean="0"/>
              <a:t>1Mann Betrieb (30.000 Dollar/Tag)</a:t>
            </a:r>
          </a:p>
          <a:p>
            <a:r>
              <a:rPr lang="de-DE" dirty="0" smtClean="0"/>
              <a:t>30Mil Views/Tag (600 Pages/sec)</a:t>
            </a:r>
          </a:p>
          <a:p>
            <a:r>
              <a:rPr lang="de-DE" dirty="0" smtClean="0"/>
              <a:t>2Load Balanced Web Servers (2 Quad Core Intel 2.66Ghz) 8GB RAM Win 2003 X64</a:t>
            </a:r>
          </a:p>
          <a:p>
            <a:r>
              <a:rPr lang="de-DE" dirty="0" smtClean="0"/>
              <a:t>3DB Servers (SQL2005)</a:t>
            </a:r>
          </a:p>
          <a:p>
            <a:r>
              <a:rPr lang="de-DE" dirty="0" smtClean="0"/>
              <a:t>1GBps Standleitung </a:t>
            </a:r>
          </a:p>
          <a:p>
            <a:r>
              <a:rPr lang="de-DE" dirty="0" smtClean="0"/>
              <a:t>Akamai für Image Hosting </a:t>
            </a:r>
          </a:p>
          <a:p>
            <a:r>
              <a:rPr lang="de-DE" dirty="0" smtClean="0"/>
              <a:t>Load Balancer für simultane Verbindungen (64.000 Connections/IP)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PlentyOfFish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Keine ASP Komponenten</a:t>
            </a:r>
          </a:p>
          <a:p>
            <a:r>
              <a:rPr lang="de-DE" dirty="0" smtClean="0"/>
              <a:t>Code hauptsächlich aus Schleifen </a:t>
            </a:r>
          </a:p>
          <a:p>
            <a:r>
              <a:rPr lang="de-DE" dirty="0" smtClean="0"/>
              <a:t>Dynamische Erzeugung</a:t>
            </a:r>
          </a:p>
          <a:p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Übersicht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Datenbank</a:t>
            </a:r>
          </a:p>
          <a:p>
            <a:r>
              <a:rPr lang="de-DE" dirty="0" smtClean="0"/>
              <a:t>C# Code</a:t>
            </a:r>
          </a:p>
          <a:p>
            <a:r>
              <a:rPr lang="de-DE" dirty="0" smtClean="0"/>
              <a:t>DB Zugriffe</a:t>
            </a:r>
          </a:p>
          <a:p>
            <a:r>
              <a:rPr lang="de-DE" dirty="0" smtClean="0"/>
              <a:t>ASP.Net Komponenten und Pipeline</a:t>
            </a:r>
          </a:p>
          <a:p>
            <a:r>
              <a:rPr lang="de-DE" dirty="0" smtClean="0"/>
              <a:t>Frontend</a:t>
            </a:r>
          </a:p>
          <a:p>
            <a:pPr>
              <a:buNone/>
            </a:pP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0</TotalTime>
  <Words>579</Words>
  <Application>Microsoft Office PowerPoint</Application>
  <PresentationFormat>On-screen Show (4:3)</PresentationFormat>
  <Paragraphs>167</Paragraphs>
  <Slides>33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Technic</vt:lpstr>
      <vt:lpstr>HIGH Performance Web Sites  mit ASP.NET</vt:lpstr>
      <vt:lpstr>ASP.NET Fluch oder Segen?</vt:lpstr>
      <vt:lpstr>PHP oder doch ASP.Net?</vt:lpstr>
      <vt:lpstr>PHP oder doch ASP.Net?</vt:lpstr>
      <vt:lpstr>Kostenspielige Hardware! Verwaltungsaufwand!</vt:lpstr>
      <vt:lpstr>PlentyOfFish</vt:lpstr>
      <vt:lpstr>PlentyOfFish</vt:lpstr>
      <vt:lpstr>PlentyOfFish</vt:lpstr>
      <vt:lpstr>Übersicht</vt:lpstr>
      <vt:lpstr>Datenbank</vt:lpstr>
      <vt:lpstr>Datenbank</vt:lpstr>
      <vt:lpstr>Datenbank</vt:lpstr>
      <vt:lpstr>Datenbank</vt:lpstr>
      <vt:lpstr>C#</vt:lpstr>
      <vt:lpstr>C# </vt:lpstr>
      <vt:lpstr>DB Zugriffe</vt:lpstr>
      <vt:lpstr>DB Zugriffe</vt:lpstr>
      <vt:lpstr>ASP.NET</vt:lpstr>
      <vt:lpstr>ASP.Net</vt:lpstr>
      <vt:lpstr>FE</vt:lpstr>
      <vt:lpstr>Response Zeiten</vt:lpstr>
      <vt:lpstr>HTTP Requests minimieren </vt:lpstr>
      <vt:lpstr>HTTP Requests minimieren</vt:lpstr>
      <vt:lpstr>Content Delivery Netzwerke (CDN)</vt:lpstr>
      <vt:lpstr>Expires Headers</vt:lpstr>
      <vt:lpstr>Stylesheets am Anfang Skripte am Ende</vt:lpstr>
      <vt:lpstr>Inhalt komprimieren</vt:lpstr>
      <vt:lpstr>Redirects</vt:lpstr>
      <vt:lpstr>Skripte und CSS auslagern</vt:lpstr>
      <vt:lpstr>Doppelte Skripte vermeiden</vt:lpstr>
      <vt:lpstr>Upgrade auf IIS7</vt:lpstr>
      <vt:lpstr>Tools</vt:lpstr>
      <vt:lpstr>Fragen??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HIGH Performance Web Sites  mit ASP.NET</dc:title>
  <dc:creator/>
  <cp:lastModifiedBy>/</cp:lastModifiedBy>
  <cp:revision>117</cp:revision>
  <dcterms:created xsi:type="dcterms:W3CDTF">2006-08-16T00:00:00Z</dcterms:created>
  <dcterms:modified xsi:type="dcterms:W3CDTF">2009-11-26T09:59:24Z</dcterms:modified>
</cp:coreProperties>
</file>