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76" r:id="rId2"/>
    <p:sldId id="271" r:id="rId3"/>
    <p:sldId id="273" r:id="rId4"/>
    <p:sldId id="317" r:id="rId5"/>
    <p:sldId id="307" r:id="rId6"/>
    <p:sldId id="306" r:id="rId7"/>
    <p:sldId id="285" r:id="rId8"/>
    <p:sldId id="293" r:id="rId9"/>
    <p:sldId id="287" r:id="rId10"/>
    <p:sldId id="322" r:id="rId11"/>
    <p:sldId id="295" r:id="rId12"/>
    <p:sldId id="319" r:id="rId13"/>
    <p:sldId id="313" r:id="rId14"/>
    <p:sldId id="314" r:id="rId15"/>
    <p:sldId id="316" r:id="rId16"/>
    <p:sldId id="291" r:id="rId17"/>
    <p:sldId id="274" r:id="rId18"/>
    <p:sldId id="297" r:id="rId19"/>
    <p:sldId id="299" r:id="rId20"/>
    <p:sldId id="280" r:id="rId21"/>
    <p:sldId id="296" r:id="rId22"/>
    <p:sldId id="305" r:id="rId23"/>
    <p:sldId id="300" r:id="rId24"/>
    <p:sldId id="309" r:id="rId25"/>
    <p:sldId id="310" r:id="rId26"/>
    <p:sldId id="298" r:id="rId27"/>
    <p:sldId id="301" r:id="rId28"/>
    <p:sldId id="302" r:id="rId29"/>
    <p:sldId id="303" r:id="rId30"/>
    <p:sldId id="308" r:id="rId31"/>
    <p:sldId id="311" r:id="rId32"/>
    <p:sldId id="304" r:id="rId33"/>
    <p:sldId id="294" r:id="rId34"/>
    <p:sldId id="283" r:id="rId35"/>
    <p:sldId id="318" r:id="rId36"/>
    <p:sldId id="312" r:id="rId37"/>
    <p:sldId id="320" r:id="rId38"/>
    <p:sldId id="321" r:id="rId39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DCFF"/>
    <a:srgbClr val="00CBFF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>
      <p:cViewPr>
        <p:scale>
          <a:sx n="125" d="100"/>
          <a:sy n="125" d="100"/>
        </p:scale>
        <p:origin x="-152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98" y="-126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0F08E-5709-4FF5-8BE8-630FAF45C162}" type="datetimeFigureOut">
              <a:rPr lang="de-DE" smtClean="0"/>
              <a:pPr/>
              <a:t>19.01.2012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6E678-2C64-44B0-B72A-CD83230926A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6D166-2C4A-4DD7-BDA8-75040688B595}" type="datetimeFigureOut">
              <a:rPr lang="de-DE" smtClean="0"/>
              <a:pPr/>
              <a:t>19.01.2012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BAB55-201C-4730-85B2-149C6F79DB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 beleg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 txBox="1">
            <a:spLocks/>
          </p:cNvSpPr>
          <p:nvPr userDrawn="1"/>
        </p:nvSpPr>
        <p:spPr>
          <a:xfrm>
            <a:off x="0" y="1772816"/>
            <a:ext cx="8712968" cy="50405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lnSpc>
                <a:spcPct val="100000"/>
              </a:lnSpc>
              <a:defRPr b="0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Titelmasterformat</a:t>
            </a:r>
            <a:endParaRPr kumimoji="0" lang="de-DE" sz="3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50405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lnSpc>
                <a:spcPct val="100000"/>
              </a:lnSpc>
              <a:defRPr sz="2800" b="0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de-DE" dirty="0" smtClean="0"/>
              <a:t>Titelmasterformat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e Inhaltsseit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/>
          <p:cNvSpPr>
            <a:spLocks noGrp="1"/>
          </p:cNvSpPr>
          <p:nvPr userDrawn="1">
            <p:ph idx="4294967295"/>
          </p:nvPr>
        </p:nvSpPr>
        <p:spPr>
          <a:xfrm>
            <a:off x="2915816" y="1196752"/>
            <a:ext cx="5472608" cy="49685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50405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lnSpc>
                <a:spcPct val="100000"/>
              </a:lnSpc>
              <a:defRPr sz="2800" b="0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de-DE" dirty="0" smtClean="0"/>
              <a:t>Titelmasterformat</a:t>
            </a:r>
            <a:endParaRPr lang="de-DE" dirty="0"/>
          </a:p>
        </p:txBody>
      </p:sp>
      <p:pic>
        <p:nvPicPr>
          <p:cNvPr id="6" name="Grafik 5" descr="Kurv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76672"/>
            <a:ext cx="2699792" cy="360040"/>
          </a:xfrm>
          <a:prstGeom prst="rect">
            <a:avLst/>
          </a:prstGeom>
        </p:spPr>
      </p:pic>
      <p:sp>
        <p:nvSpPr>
          <p:cNvPr id="7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76349"/>
            <a:ext cx="2627313" cy="360363"/>
          </a:xfrm>
        </p:spPr>
        <p:txBody>
          <a:bodyPr>
            <a:noAutofit/>
          </a:bodyPr>
          <a:lstStyle>
            <a:lvl1pPr>
              <a:buNone/>
              <a:defRPr sz="1800">
                <a:solidFill>
                  <a:srgbClr val="00B0F0"/>
                </a:solidFill>
              </a:defRPr>
            </a:lvl1pPr>
          </a:lstStyle>
          <a:p>
            <a:pPr lvl="0"/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755576" y="1196752"/>
            <a:ext cx="2160240" cy="49685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e 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Kurv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76672"/>
            <a:ext cx="2699792" cy="36004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0" y="476672"/>
            <a:ext cx="26277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de-DE" b="0" cap="none" spc="0" dirty="0">
              <a:ln w="12700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50405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lnSpc>
                <a:spcPct val="100000"/>
              </a:lnSpc>
              <a:defRPr sz="2800" b="0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76349"/>
            <a:ext cx="2627313" cy="360363"/>
          </a:xfrm>
        </p:spPr>
        <p:txBody>
          <a:bodyPr>
            <a:noAutofit/>
          </a:bodyPr>
          <a:lstStyle>
            <a:lvl1pPr>
              <a:buNone/>
              <a:defRPr sz="1800">
                <a:solidFill>
                  <a:srgbClr val="00B0F0"/>
                </a:solidFill>
              </a:defRPr>
            </a:lvl1pPr>
          </a:lstStyle>
          <a:p>
            <a:pPr lvl="0"/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 userDrawn="1">
            <p:ph idx="10"/>
          </p:nvPr>
        </p:nvSpPr>
        <p:spPr>
          <a:xfrm>
            <a:off x="755576" y="1196752"/>
            <a:ext cx="7632848" cy="4968552"/>
          </a:xfrm>
        </p:spPr>
        <p:txBody>
          <a:bodyPr>
            <a:normAutofit/>
          </a:bodyPr>
          <a:lstStyle>
            <a:lvl1pPr marL="457200" indent="-457200">
              <a:buFontTx/>
              <a:buBlip>
                <a:blip r:embed="rId3"/>
              </a:buBlip>
              <a:defRPr sz="2000"/>
            </a:lvl1pPr>
            <a:lvl2pPr>
              <a:defRPr sz="2000"/>
            </a:lvl2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C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Kurv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476672"/>
            <a:ext cx="2699792" cy="360040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0" y="476672"/>
            <a:ext cx="26277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de-DE" b="0" cap="none" spc="0" dirty="0">
              <a:ln w="12700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pic>
        <p:nvPicPr>
          <p:cNvPr id="6" name="Grafik 5" descr="C_Sharp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33400" y="2204863"/>
            <a:ext cx="2438400" cy="24384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50405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lnSpc>
                <a:spcPct val="100000"/>
              </a:lnSpc>
              <a:defRPr sz="2800" b="0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2915816" y="2204864"/>
            <a:ext cx="5712760" cy="2448273"/>
          </a:xfrm>
        </p:spPr>
        <p:txBody>
          <a:bodyPr/>
          <a:lstStyle>
            <a:lvl1pPr>
              <a:buClr>
                <a:srgbClr val="00CBFF"/>
              </a:buClr>
              <a:buSzPct val="100000"/>
              <a:buFontTx/>
              <a:buBlip>
                <a:blip r:embed="rId4"/>
              </a:buBlip>
              <a:defRPr sz="2000"/>
            </a:lvl1pPr>
            <a:lvl2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/>
            </a:lvl2pPr>
            <a:lvl3pPr>
              <a:buClr>
                <a:schemeClr val="accent1">
                  <a:lumMod val="75000"/>
                </a:schemeClr>
              </a:buClr>
              <a:defRPr sz="2000"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76672"/>
            <a:ext cx="2627313" cy="360363"/>
          </a:xfrm>
        </p:spPr>
        <p:txBody>
          <a:bodyPr>
            <a:noAutofit/>
          </a:bodyPr>
          <a:lstStyle>
            <a:lvl1pPr>
              <a:buNone/>
              <a:defRPr sz="1800">
                <a:solidFill>
                  <a:srgbClr val="00B0F0"/>
                </a:solidFill>
              </a:defRPr>
            </a:lvl1pPr>
          </a:lstStyle>
          <a:p>
            <a:pPr lvl="0"/>
            <a:r>
              <a:rPr lang="de-DE" dirty="0" smtClean="0"/>
              <a:t>Untertitel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877272"/>
            <a:ext cx="8858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77075" y="0"/>
            <a:ext cx="20669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1560" y="1052736"/>
            <a:ext cx="8245424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42" name="Grafik 41" descr="test5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62729" y="6425952"/>
            <a:ext cx="489399" cy="432048"/>
          </a:xfrm>
          <a:prstGeom prst="rect">
            <a:avLst/>
          </a:prstGeom>
        </p:spPr>
      </p:pic>
      <p:pic>
        <p:nvPicPr>
          <p:cNvPr id="55" name="Grafik 54" descr="Kurv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144000" cy="4766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1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oland.koenig@rkoenig.eu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hyperlink" Target="http://www.rkoenig.e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 txBox="1">
            <a:spLocks/>
          </p:cNvSpPr>
          <p:nvPr/>
        </p:nvSpPr>
        <p:spPr>
          <a:xfrm>
            <a:off x="755576" y="1196752"/>
            <a:ext cx="7632848" cy="4968552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WF4 </a:t>
            </a:r>
            <a:br>
              <a:rPr kumimoji="0" lang="de-DE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de-DE" sz="4000" dirty="0" smtClean="0">
                <a:solidFill>
                  <a:srgbClr val="00B0F0"/>
                </a:solidFill>
              </a:rPr>
              <a:t>Windows Workflow </a:t>
            </a:r>
            <a:r>
              <a:rPr lang="de-DE" sz="4000" dirty="0" err="1" smtClean="0">
                <a:solidFill>
                  <a:srgbClr val="00B0F0"/>
                </a:solidFill>
              </a:rPr>
              <a:t>Foundation</a:t>
            </a: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Beispiele für Workflows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Prozess</a:t>
            </a:r>
            <a:endParaRPr lang="de-D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42" y="908720"/>
            <a:ext cx="3625521" cy="5573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Beispiele für Workflows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3D-Animation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Steuerung einer 3D-Animation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556792"/>
            <a:ext cx="6265317" cy="403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Beispiele für Workflows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3D-Animation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Ausschnitt aus dem Workflow</a:t>
            </a:r>
          </a:p>
          <a:p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625461"/>
            <a:ext cx="2808312" cy="4147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Beispiele für Workflows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Gui-Customization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Standard </a:t>
            </a:r>
            <a:r>
              <a:rPr lang="de-DE" dirty="0" err="1" smtClean="0"/>
              <a:t>DataGridView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ABER: Die Darstellung jeder Zelle bestimmt ein Workflow</a:t>
            </a:r>
            <a:br>
              <a:rPr lang="de-DE" dirty="0" smtClean="0"/>
            </a:b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88840"/>
            <a:ext cx="6480720" cy="314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Beispiele für Workflows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Gui-Customization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Ausschnitt aus dem Workflow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695182"/>
            <a:ext cx="3600400" cy="396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Beispiele für Workflows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Webservice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Webservice wird nur über einen Workflow definiert</a:t>
            </a:r>
          </a:p>
          <a:p>
            <a:r>
              <a:rPr lang="de-DE" dirty="0" smtClean="0"/>
              <a:t>Von außen wie Standard WCF-Service</a:t>
            </a:r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132856"/>
            <a:ext cx="309843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2555776" y="2420888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+mj-lt"/>
              <a:buAutoNum type="arabicPeriod"/>
              <a:tabLst/>
              <a:defRPr/>
            </a:pPr>
            <a:r>
              <a:rPr kumimoji="0" lang="de-DE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Allgemeines und Einsatzszenarien</a:t>
            </a:r>
          </a:p>
          <a:p>
            <a:pPr marL="514350" lvl="0" indent="-514350">
              <a:spcBef>
                <a:spcPct val="20000"/>
              </a:spcBef>
              <a:buClr>
                <a:schemeClr val="tx2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de-DE" sz="2000" dirty="0" smtClean="0"/>
              <a:t>Beispiele für Workflows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+mj-lt"/>
              <a:buAutoNum type="arabicPeriod"/>
              <a:tabLst/>
              <a:defRPr/>
            </a:pPr>
            <a:r>
              <a:rPr kumimoji="0" lang="de-DE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Konzepte der WF4</a:t>
            </a:r>
          </a:p>
          <a:p>
            <a:pPr marL="514350" lvl="0" indent="-514350">
              <a:spcBef>
                <a:spcPct val="20000"/>
              </a:spcBef>
              <a:buClr>
                <a:schemeClr val="tx2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de-DE" sz="2000" dirty="0" smtClean="0"/>
              <a:t>Fazit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2843808" y="1052736"/>
            <a:ext cx="6013176" cy="4608512"/>
          </a:xfrm>
        </p:spPr>
        <p:txBody>
          <a:bodyPr>
            <a:normAutofit/>
          </a:bodyPr>
          <a:lstStyle/>
          <a:p>
            <a:r>
              <a:rPr lang="de-DE" sz="2000" dirty="0" smtClean="0"/>
              <a:t>Activity = Basisklasse aller Aktionen</a:t>
            </a:r>
          </a:p>
          <a:p>
            <a:r>
              <a:rPr lang="de-DE" sz="2000" dirty="0" smtClean="0"/>
              <a:t>Jeder Workflow ist auch eine Activity</a:t>
            </a:r>
          </a:p>
          <a:p>
            <a:r>
              <a:rPr lang="de-DE" sz="2000" dirty="0" smtClean="0"/>
              <a:t>Standard-Activities</a:t>
            </a:r>
          </a:p>
          <a:p>
            <a:pPr lvl="1"/>
            <a:r>
              <a:rPr lang="de-DE" sz="1600" dirty="0" err="1" smtClean="0"/>
              <a:t>Flowchart</a:t>
            </a:r>
            <a:endParaRPr lang="de-DE" sz="1600" dirty="0" smtClean="0"/>
          </a:p>
          <a:p>
            <a:pPr lvl="1"/>
            <a:r>
              <a:rPr lang="de-DE" sz="1600" dirty="0" err="1" smtClean="0"/>
              <a:t>Sequence</a:t>
            </a:r>
            <a:endParaRPr lang="de-DE" sz="1600" dirty="0" smtClean="0"/>
          </a:p>
          <a:p>
            <a:pPr lvl="1"/>
            <a:r>
              <a:rPr lang="de-DE" sz="1600" dirty="0" smtClean="0"/>
              <a:t>Send, </a:t>
            </a:r>
            <a:r>
              <a:rPr lang="de-DE" sz="1600" dirty="0" err="1" smtClean="0"/>
              <a:t>Receive</a:t>
            </a:r>
            <a:endParaRPr lang="de-DE" sz="1600" dirty="0" smtClean="0"/>
          </a:p>
          <a:p>
            <a:pPr lvl="1"/>
            <a:r>
              <a:rPr lang="de-DE" sz="1600" dirty="0" err="1" smtClean="0"/>
              <a:t>If</a:t>
            </a:r>
            <a:r>
              <a:rPr lang="de-DE" sz="1600" dirty="0" smtClean="0"/>
              <a:t>, </a:t>
            </a:r>
            <a:r>
              <a:rPr lang="de-DE" sz="1600" dirty="0" err="1" smtClean="0"/>
              <a:t>While</a:t>
            </a:r>
            <a:r>
              <a:rPr lang="de-DE" sz="1600" dirty="0" smtClean="0"/>
              <a:t>, Do</a:t>
            </a:r>
          </a:p>
          <a:p>
            <a:pPr lvl="1"/>
            <a:r>
              <a:rPr lang="de-DE" sz="1600" dirty="0" smtClean="0"/>
              <a:t>…</a:t>
            </a:r>
          </a:p>
          <a:p>
            <a:r>
              <a:rPr lang="de-DE" sz="2000" dirty="0" smtClean="0"/>
              <a:t>Eigene Activities mit C# oder anderen Sprachen</a:t>
            </a:r>
          </a:p>
          <a:p>
            <a:r>
              <a:rPr lang="de-DE" sz="2000" dirty="0" smtClean="0"/>
              <a:t>Jede Activity hat…</a:t>
            </a:r>
          </a:p>
          <a:p>
            <a:pPr lvl="1"/>
            <a:r>
              <a:rPr lang="de-DE" sz="1600" dirty="0" smtClean="0"/>
              <a:t>Eigene Variablen</a:t>
            </a:r>
          </a:p>
          <a:p>
            <a:pPr lvl="1"/>
            <a:r>
              <a:rPr lang="de-DE" sz="1600" dirty="0" smtClean="0"/>
              <a:t>Eingabe- und Ausgabeparameter</a:t>
            </a:r>
          </a:p>
          <a:p>
            <a:endParaRPr lang="de-DE" sz="2000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WF4 – Konzepte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Alles ist eine Activity</a:t>
            </a:r>
            <a:endParaRPr lang="de-DE" dirty="0"/>
          </a:p>
        </p:txBody>
      </p:sp>
      <p:pic>
        <p:nvPicPr>
          <p:cNvPr id="17" name="Picture 2"/>
          <p:cNvPicPr preferRelativeResize="0">
            <a:picLocks noGrp="1" noChangeArrowheads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55576" y="2204864"/>
            <a:ext cx="194421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Konzepte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Activities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Activities</a:t>
            </a:r>
            <a:r>
              <a:rPr lang="de-DE" dirty="0" smtClean="0"/>
              <a:t> können..</a:t>
            </a:r>
          </a:p>
          <a:p>
            <a:pPr lvl="1"/>
            <a:r>
              <a:rPr lang="de-DE" dirty="0" smtClean="0"/>
              <a:t>.. mit C#-Code erzeugt werden</a:t>
            </a:r>
          </a:p>
          <a:p>
            <a:pPr lvl="1"/>
            <a:r>
              <a:rPr lang="de-DE" dirty="0" smtClean="0"/>
              <a:t>.. als Workflow erzeugt werden</a:t>
            </a:r>
          </a:p>
          <a:p>
            <a:r>
              <a:rPr lang="de-DE" dirty="0" smtClean="0"/>
              <a:t>Verschiedene Basisklassen verfügbar</a:t>
            </a:r>
          </a:p>
          <a:p>
            <a:pPr lvl="1"/>
            <a:r>
              <a:rPr lang="de-DE" dirty="0" err="1" smtClean="0"/>
              <a:t>CodeActivity</a:t>
            </a:r>
            <a:endParaRPr lang="de-DE" dirty="0" smtClean="0"/>
          </a:p>
          <a:p>
            <a:pPr lvl="1"/>
            <a:r>
              <a:rPr lang="de-DE" dirty="0" err="1" smtClean="0"/>
              <a:t>AsyncCodeActivity</a:t>
            </a:r>
            <a:endParaRPr lang="de-DE" dirty="0" smtClean="0"/>
          </a:p>
          <a:p>
            <a:pPr lvl="1"/>
            <a:r>
              <a:rPr lang="de-DE" dirty="0" err="1" smtClean="0"/>
              <a:t>NativeActivity</a:t>
            </a:r>
            <a:endParaRPr lang="de-DE" dirty="0" smtClean="0"/>
          </a:p>
          <a:p>
            <a:pPr lvl="1"/>
            <a:r>
              <a:rPr lang="de-DE" dirty="0" smtClean="0"/>
              <a:t>…</a:t>
            </a:r>
          </a:p>
          <a:p>
            <a:r>
              <a:rPr lang="de-DE" dirty="0" smtClean="0"/>
              <a:t>Darstellung im Designer kann angepasst werden</a:t>
            </a:r>
          </a:p>
          <a:p>
            <a:pPr lvl="1"/>
            <a:r>
              <a:rPr lang="de-DE" dirty="0" smtClean="0"/>
              <a:t>Anpassung über </a:t>
            </a:r>
            <a:r>
              <a:rPr lang="de-DE" dirty="0" err="1" smtClean="0"/>
              <a:t>Xaml</a:t>
            </a:r>
            <a:r>
              <a:rPr lang="de-DE" dirty="0" smtClean="0"/>
              <a:t>-Dateien</a:t>
            </a:r>
          </a:p>
          <a:p>
            <a:pPr lvl="1"/>
            <a:r>
              <a:rPr lang="de-DE" dirty="0" smtClean="0"/>
              <a:t>Eigene Controls möglich</a:t>
            </a:r>
          </a:p>
          <a:p>
            <a:pPr lvl="1"/>
            <a:r>
              <a:rPr lang="de-DE" dirty="0" smtClean="0"/>
              <a:t>Technologie dafür ist WPF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Konzepte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Beispiel </a:t>
            </a:r>
            <a:r>
              <a:rPr lang="de-DE" b="1" dirty="0" err="1" smtClean="0"/>
              <a:t>CustomActivity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Erstellung einer eigenen </a:t>
            </a:r>
            <a:r>
              <a:rPr lang="de-DE" dirty="0" err="1" smtClean="0"/>
              <a:t>Activity</a:t>
            </a:r>
            <a:r>
              <a:rPr lang="de-DE" dirty="0" smtClean="0"/>
              <a:t> und Anpassung der Darstellung im WorkflowDesigner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Activities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234036"/>
            <a:ext cx="3168352" cy="1065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899592" y="1484784"/>
          <a:ext cx="643237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1976"/>
                <a:gridCol w="36004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1" dirty="0" smtClean="0"/>
                        <a:t>Kontakt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E-Mail: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hlinkClick r:id="rId3"/>
                        </a:rPr>
                        <a:t>roland.koenig@rkoenig.eu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Homepage: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hlinkClick r:id="rId4"/>
                        </a:rPr>
                        <a:t>www.rkoenig.eu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dirty="0" smtClean="0"/>
                        <a:t>Berufliches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Schwerpunkte: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.Net-</a:t>
                      </a:r>
                      <a:r>
                        <a:rPr lang="de-DE" sz="2000" baseline="0" dirty="0" smtClean="0"/>
                        <a:t> und SAP-</a:t>
                      </a:r>
                      <a:r>
                        <a:rPr lang="de-DE" sz="2000" dirty="0" smtClean="0"/>
                        <a:t>Entwicklung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Arbeitgeber: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IGZ Logistics + IT, Falkenberg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el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Über mich</a:t>
            </a:r>
            <a:endParaRPr lang="de-DE" dirty="0"/>
          </a:p>
        </p:txBody>
      </p:sp>
      <p:pic>
        <p:nvPicPr>
          <p:cNvPr id="5" name="Grafik 4" descr="igz_logo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79912" y="4227934"/>
            <a:ext cx="847725" cy="438150"/>
          </a:xfrm>
          <a:prstGeom prst="rect">
            <a:avLst/>
          </a:prstGeom>
        </p:spPr>
      </p:pic>
      <p:pic>
        <p:nvPicPr>
          <p:cNvPr id="8" name="Grafik 7" descr="sap_partner_logo_blue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51920" y="4882108"/>
            <a:ext cx="695325" cy="4191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WF4 – Konzepte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Workflows aufrufen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Hosting mit </a:t>
            </a:r>
            <a:r>
              <a:rPr lang="de-DE" sz="2000" dirty="0" err="1" smtClean="0"/>
              <a:t>WorkflowInvoker</a:t>
            </a:r>
            <a:endParaRPr lang="de-DE" sz="2000" dirty="0" smtClean="0"/>
          </a:p>
          <a:p>
            <a:endParaRPr lang="de-DE" dirty="0" smtClean="0"/>
          </a:p>
          <a:p>
            <a:endParaRPr lang="de-DE" sz="2000" dirty="0" smtClean="0"/>
          </a:p>
          <a:p>
            <a:endParaRPr lang="de-DE" dirty="0" smtClean="0"/>
          </a:p>
          <a:p>
            <a:endParaRPr lang="de-DE" sz="2000" dirty="0" smtClean="0"/>
          </a:p>
          <a:p>
            <a:pPr lvl="1"/>
            <a:r>
              <a:rPr lang="de-DE" dirty="0" smtClean="0"/>
              <a:t>Eigenschaften</a:t>
            </a:r>
          </a:p>
          <a:p>
            <a:pPr lvl="2"/>
            <a:r>
              <a:rPr lang="de-DE" dirty="0" smtClean="0"/>
              <a:t>Einfach verwendbar</a:t>
            </a:r>
          </a:p>
          <a:p>
            <a:pPr lvl="2"/>
            <a:r>
              <a:rPr lang="de-DE" dirty="0" smtClean="0"/>
              <a:t>Mehrmalige Aufrufe möglich</a:t>
            </a:r>
          </a:p>
          <a:p>
            <a:pPr lvl="2"/>
            <a:r>
              <a:rPr lang="de-DE" dirty="0" smtClean="0"/>
              <a:t>Erster Aufruf einer </a:t>
            </a:r>
            <a:r>
              <a:rPr lang="de-DE" dirty="0" err="1" smtClean="0"/>
              <a:t>Activity</a:t>
            </a:r>
            <a:r>
              <a:rPr lang="de-DE" dirty="0" smtClean="0"/>
              <a:t> dauert länger</a:t>
            </a:r>
          </a:p>
          <a:p>
            <a:pPr lvl="2"/>
            <a:r>
              <a:rPr lang="de-DE" dirty="0" err="1" smtClean="0"/>
              <a:t>WorkflowInvoker</a:t>
            </a:r>
            <a:r>
              <a:rPr lang="de-DE" dirty="0" smtClean="0"/>
              <a:t>-Objekt kann mehrfach verwendet werden</a:t>
            </a:r>
            <a:endParaRPr lang="de-DE" dirty="0"/>
          </a:p>
          <a:p>
            <a:pPr lvl="1"/>
            <a:endParaRPr lang="de-DE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510228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Konzepte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Workflows aufrufen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Hosting mit </a:t>
            </a:r>
            <a:r>
              <a:rPr lang="de-DE" dirty="0" err="1" smtClean="0"/>
              <a:t>WorkflowApplication</a:t>
            </a:r>
            <a:endParaRPr lang="de-DE" dirty="0" smtClean="0"/>
          </a:p>
          <a:p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/>
            <a:r>
              <a:rPr lang="de-DE" dirty="0" smtClean="0"/>
              <a:t>Eigenschaften</a:t>
            </a:r>
          </a:p>
          <a:p>
            <a:pPr lvl="2"/>
            <a:r>
              <a:rPr lang="de-DE" dirty="0" smtClean="0"/>
              <a:t>Asynchrone Aufrufe</a:t>
            </a:r>
          </a:p>
          <a:p>
            <a:pPr lvl="2"/>
            <a:r>
              <a:rPr lang="de-DE" dirty="0" smtClean="0"/>
              <a:t>Komplexere Handhabung</a:t>
            </a:r>
          </a:p>
          <a:p>
            <a:pPr lvl="2"/>
            <a:r>
              <a:rPr lang="de-DE" dirty="0" smtClean="0"/>
              <a:t>Erster Aufruf einer </a:t>
            </a:r>
            <a:r>
              <a:rPr lang="de-DE" dirty="0" err="1" smtClean="0"/>
              <a:t>Activity</a:t>
            </a:r>
            <a:r>
              <a:rPr lang="de-DE" dirty="0" smtClean="0"/>
              <a:t> dauert länger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38697"/>
            <a:ext cx="67627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Konzepte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Workflows aufrufen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 smtClean="0"/>
              <a:t>Hosten</a:t>
            </a:r>
            <a:r>
              <a:rPr lang="de-DE" dirty="0" smtClean="0"/>
              <a:t> mit WorkflowServiceHost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r>
              <a:rPr lang="de-DE" dirty="0" smtClean="0"/>
              <a:t>Eigenschaften</a:t>
            </a:r>
          </a:p>
          <a:p>
            <a:pPr lvl="2"/>
            <a:r>
              <a:rPr lang="de-DE" dirty="0" smtClean="0"/>
              <a:t>Workflows als Dienste über WCF bereitstellen</a:t>
            </a:r>
          </a:p>
          <a:p>
            <a:pPr lvl="2"/>
            <a:r>
              <a:rPr lang="de-DE" dirty="0" smtClean="0"/>
              <a:t>Schnittstelle im Workflow definieren</a:t>
            </a:r>
          </a:p>
          <a:p>
            <a:pPr lvl="2"/>
            <a:r>
              <a:rPr lang="de-DE" dirty="0" smtClean="0"/>
              <a:t>Automatische Bereitstellung von </a:t>
            </a:r>
            <a:r>
              <a:rPr lang="de-DE" dirty="0" err="1" smtClean="0"/>
              <a:t>wsdl</a:t>
            </a:r>
            <a:r>
              <a:rPr lang="de-DE" dirty="0" smtClean="0"/>
              <a:t>-Dateien</a:t>
            </a:r>
          </a:p>
          <a:p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569119"/>
            <a:ext cx="5904656" cy="13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Konzepte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Beispiel WorkflowHosting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Hosten</a:t>
            </a:r>
            <a:r>
              <a:rPr lang="de-DE" dirty="0" smtClean="0"/>
              <a:t> von Workflows über </a:t>
            </a:r>
            <a:r>
              <a:rPr lang="de-DE" dirty="0" err="1" smtClean="0"/>
              <a:t>WorkflowInvoker</a:t>
            </a:r>
            <a:r>
              <a:rPr lang="de-DE" dirty="0" smtClean="0"/>
              <a:t> und </a:t>
            </a:r>
            <a:r>
              <a:rPr lang="de-DE" dirty="0" err="1" smtClean="0"/>
              <a:t>WorkflowApplication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Workflows aufrufen</a:t>
            </a:r>
          </a:p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Konzepte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Workflow </a:t>
            </a:r>
            <a:r>
              <a:rPr lang="de-DE" dirty="0" err="1" smtClean="0"/>
              <a:t>Extensions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 smtClean="0"/>
              <a:t>Extensions</a:t>
            </a:r>
            <a:r>
              <a:rPr lang="de-DE" dirty="0" smtClean="0"/>
              <a:t> sind Objekte, die der Host zur Verfügung stellt</a:t>
            </a:r>
          </a:p>
          <a:p>
            <a:r>
              <a:rPr lang="de-DE" dirty="0" smtClean="0"/>
              <a:t>Realisierung von Host&lt;-&gt;</a:t>
            </a:r>
            <a:r>
              <a:rPr lang="de-DE" dirty="0" err="1" smtClean="0"/>
              <a:t>Activity</a:t>
            </a:r>
            <a:r>
              <a:rPr lang="de-DE" dirty="0" smtClean="0"/>
              <a:t> Kommunikation</a:t>
            </a:r>
          </a:p>
          <a:p>
            <a:r>
              <a:rPr lang="de-DE" dirty="0" smtClean="0"/>
              <a:t>Können registriert werden durch..</a:t>
            </a:r>
          </a:p>
          <a:p>
            <a:pPr lvl="1"/>
            <a:r>
              <a:rPr lang="de-DE" dirty="0" smtClean="0"/>
              <a:t>.. den Host</a:t>
            </a:r>
          </a:p>
          <a:p>
            <a:pPr lvl="1"/>
            <a:r>
              <a:rPr lang="de-DE" dirty="0" smtClean="0"/>
              <a:t>.. eine </a:t>
            </a:r>
            <a:r>
              <a:rPr lang="de-DE" dirty="0" err="1" smtClean="0"/>
              <a:t>Activity</a:t>
            </a:r>
            <a:endParaRPr lang="de-DE" dirty="0" smtClean="0"/>
          </a:p>
          <a:p>
            <a:r>
              <a:rPr lang="de-DE" dirty="0" smtClean="0"/>
              <a:t>Tracking kann über </a:t>
            </a:r>
            <a:r>
              <a:rPr lang="de-DE" dirty="0" err="1" smtClean="0"/>
              <a:t>Extensions</a:t>
            </a:r>
            <a:r>
              <a:rPr lang="de-DE" dirty="0" smtClean="0"/>
              <a:t> realisiert werden</a:t>
            </a:r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Konzepte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Beispiel </a:t>
            </a:r>
            <a:r>
              <a:rPr lang="de-DE" b="1" dirty="0" err="1" smtClean="0"/>
              <a:t>CustomExtension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>Es wird eine </a:t>
            </a:r>
            <a:r>
              <a:rPr lang="de-DE" dirty="0" err="1" smtClean="0"/>
              <a:t>Activity</a:t>
            </a:r>
            <a:r>
              <a:rPr lang="de-DE" dirty="0" smtClean="0"/>
              <a:t> angelegt, die über eine Extension ausgaben an eine </a:t>
            </a:r>
            <a:r>
              <a:rPr lang="de-DE" dirty="0" err="1" smtClean="0"/>
              <a:t>Windows.Forms</a:t>
            </a:r>
            <a:r>
              <a:rPr lang="de-DE" dirty="0" smtClean="0"/>
              <a:t> </a:t>
            </a:r>
            <a:r>
              <a:rPr lang="de-DE" dirty="0" err="1" smtClean="0"/>
              <a:t>Obefläche</a:t>
            </a:r>
            <a:r>
              <a:rPr lang="de-DE" dirty="0" smtClean="0"/>
              <a:t> schicken kann</a:t>
            </a:r>
            <a:endParaRPr lang="de-DE" b="1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Workflow </a:t>
            </a:r>
            <a:r>
              <a:rPr lang="de-DE" dirty="0" err="1" smtClean="0"/>
              <a:t>Extensions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Konzepte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Activity</a:t>
            </a:r>
            <a:r>
              <a:rPr lang="de-DE" dirty="0" smtClean="0"/>
              <a:t> und Threading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Primitive Thread-Methoden wie z. B. </a:t>
            </a:r>
            <a:r>
              <a:rPr lang="de-DE" dirty="0" err="1" smtClean="0"/>
              <a:t>Wait</a:t>
            </a:r>
            <a:r>
              <a:rPr lang="de-DE" dirty="0" smtClean="0"/>
              <a:t>, </a:t>
            </a:r>
            <a:r>
              <a:rPr lang="de-DE" dirty="0" err="1" smtClean="0"/>
              <a:t>Join</a:t>
            </a:r>
            <a:r>
              <a:rPr lang="de-DE" dirty="0" smtClean="0"/>
              <a:t> </a:t>
            </a:r>
            <a:r>
              <a:rPr lang="de-DE" b="1" dirty="0" smtClean="0"/>
              <a:t>nicht</a:t>
            </a:r>
            <a:r>
              <a:rPr lang="de-DE" dirty="0" smtClean="0"/>
              <a:t> vorhanden</a:t>
            </a:r>
          </a:p>
          <a:p>
            <a:r>
              <a:rPr lang="de-DE" dirty="0" smtClean="0"/>
              <a:t>Threadingverhalten abhängig von Hoster</a:t>
            </a:r>
          </a:p>
          <a:p>
            <a:pPr lvl="1"/>
            <a:r>
              <a:rPr lang="de-DE" dirty="0" err="1" smtClean="0"/>
              <a:t>WorkflowInvoker</a:t>
            </a:r>
            <a:endParaRPr lang="de-DE" dirty="0" smtClean="0"/>
          </a:p>
          <a:p>
            <a:pPr lvl="2"/>
            <a:r>
              <a:rPr lang="de-DE" dirty="0" smtClean="0"/>
              <a:t>Benutzt standardmäßig </a:t>
            </a:r>
            <a:r>
              <a:rPr lang="de-DE" dirty="0" err="1" smtClean="0"/>
              <a:t>SynchronizationContext</a:t>
            </a:r>
            <a:endParaRPr lang="de-DE" dirty="0" smtClean="0"/>
          </a:p>
          <a:p>
            <a:pPr lvl="1"/>
            <a:r>
              <a:rPr lang="de-DE" dirty="0" err="1" smtClean="0"/>
              <a:t>WorkflowApplication</a:t>
            </a:r>
            <a:endParaRPr lang="de-DE" dirty="0" smtClean="0"/>
          </a:p>
          <a:p>
            <a:pPr lvl="2"/>
            <a:r>
              <a:rPr lang="de-DE" dirty="0" smtClean="0"/>
              <a:t>Benutzt standardmäßig ThreadPool</a:t>
            </a:r>
          </a:p>
          <a:p>
            <a:pPr lvl="2"/>
            <a:r>
              <a:rPr lang="de-DE" dirty="0" err="1" smtClean="0"/>
              <a:t>SynchronizationContext</a:t>
            </a:r>
            <a:r>
              <a:rPr lang="de-DE" dirty="0" smtClean="0"/>
              <a:t> kann gesetzt werden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Konzepte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Beispiel </a:t>
            </a:r>
            <a:r>
              <a:rPr lang="de-DE" b="1" dirty="0" err="1" smtClean="0"/>
              <a:t>ActivityAndThreading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Hosten</a:t>
            </a:r>
            <a:r>
              <a:rPr lang="de-DE" dirty="0" smtClean="0"/>
              <a:t> von Workflows über </a:t>
            </a:r>
            <a:r>
              <a:rPr lang="de-DE" dirty="0" err="1" smtClean="0"/>
              <a:t>WorkflowInvoker</a:t>
            </a:r>
            <a:r>
              <a:rPr lang="de-DE" dirty="0" smtClean="0"/>
              <a:t> und </a:t>
            </a:r>
            <a:r>
              <a:rPr lang="de-DE" dirty="0" err="1" smtClean="0"/>
              <a:t>WorkflowApplication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Activity</a:t>
            </a:r>
            <a:r>
              <a:rPr lang="de-DE" dirty="0" smtClean="0"/>
              <a:t> und Threading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Konzepte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Bookmarks 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Bookmark = Punkt, an dem der Workflow persistiert werden kann</a:t>
            </a:r>
          </a:p>
          <a:p>
            <a:r>
              <a:rPr lang="de-DE" dirty="0" smtClean="0"/>
              <a:t>Nicht möglich in..</a:t>
            </a:r>
          </a:p>
          <a:p>
            <a:pPr lvl="1"/>
            <a:r>
              <a:rPr lang="de-DE" dirty="0" smtClean="0"/>
              <a:t>..</a:t>
            </a:r>
            <a:r>
              <a:rPr lang="de-DE" dirty="0" err="1" smtClean="0"/>
              <a:t>CodeActivity</a:t>
            </a:r>
            <a:endParaRPr lang="de-DE" dirty="0" smtClean="0"/>
          </a:p>
          <a:p>
            <a:pPr lvl="1"/>
            <a:r>
              <a:rPr lang="de-DE" dirty="0" smtClean="0"/>
              <a:t>..</a:t>
            </a:r>
            <a:r>
              <a:rPr lang="de-DE" dirty="0" err="1" smtClean="0"/>
              <a:t>AsyncCodeActivity</a:t>
            </a:r>
            <a:endParaRPr lang="de-DE" dirty="0" smtClean="0"/>
          </a:p>
          <a:p>
            <a:r>
              <a:rPr lang="de-DE" dirty="0" smtClean="0"/>
              <a:t>Kann innerhalb einer </a:t>
            </a:r>
            <a:r>
              <a:rPr lang="de-DE" dirty="0" err="1" smtClean="0"/>
              <a:t>NativeActivity</a:t>
            </a:r>
            <a:r>
              <a:rPr lang="de-DE" dirty="0" smtClean="0"/>
              <a:t> verwendet werden</a:t>
            </a:r>
          </a:p>
          <a:p>
            <a:r>
              <a:rPr lang="de-DE" dirty="0" smtClean="0"/>
              <a:t>Kann zurückgesetzt werden durch..</a:t>
            </a:r>
          </a:p>
          <a:p>
            <a:pPr lvl="1"/>
            <a:r>
              <a:rPr lang="de-DE" dirty="0" smtClean="0"/>
              <a:t>.. die </a:t>
            </a:r>
            <a:r>
              <a:rPr lang="de-DE" dirty="0" err="1" smtClean="0"/>
              <a:t>Activity</a:t>
            </a:r>
            <a:r>
              <a:rPr lang="de-DE" dirty="0" smtClean="0"/>
              <a:t> selbst</a:t>
            </a:r>
          </a:p>
          <a:p>
            <a:pPr lvl="1"/>
            <a:r>
              <a:rPr lang="de-DE" dirty="0" smtClean="0"/>
              <a:t>.. ein </a:t>
            </a:r>
            <a:r>
              <a:rPr lang="de-DE" dirty="0" err="1" smtClean="0"/>
              <a:t>WorkflowApplication</a:t>
            </a:r>
            <a:r>
              <a:rPr lang="de-DE" dirty="0" smtClean="0"/>
              <a:t> Objekt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Konzepte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Beispiel </a:t>
            </a:r>
            <a:r>
              <a:rPr lang="de-DE" b="1" dirty="0" err="1" smtClean="0"/>
              <a:t>CustomDelayActivity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>Beinhaltet eine eigene </a:t>
            </a:r>
            <a:r>
              <a:rPr lang="de-DE" dirty="0" err="1" smtClean="0"/>
              <a:t>Activity</a:t>
            </a:r>
            <a:r>
              <a:rPr lang="de-DE" dirty="0" smtClean="0"/>
              <a:t>, die ähnlich der Delay-</a:t>
            </a:r>
            <a:r>
              <a:rPr lang="de-DE" dirty="0" err="1" smtClean="0"/>
              <a:t>Activity</a:t>
            </a:r>
            <a:r>
              <a:rPr lang="de-DE" dirty="0" smtClean="0"/>
              <a:t> arbeitet. Während der Wartezeit wird ein Bookmark gesetzt.</a:t>
            </a:r>
            <a:endParaRPr lang="de-DE" b="1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Bookmarks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4294967295"/>
          </p:nvPr>
        </p:nvSpPr>
        <p:spPr>
          <a:xfrm>
            <a:off x="2555776" y="2420888"/>
            <a:ext cx="4464496" cy="1800200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2">
                  <a:lumMod val="75000"/>
                </a:schemeClr>
              </a:buClr>
              <a:buFont typeface="+mj-lt"/>
              <a:buAutoNum type="arabicPeriod"/>
            </a:pPr>
            <a:r>
              <a:rPr lang="de-DE" sz="2000" u="sng" dirty="0" smtClean="0"/>
              <a:t>Allgemeines und Einsatzszenarien</a:t>
            </a:r>
          </a:p>
          <a:p>
            <a:pPr marL="514350" lvl="0" indent="-514350">
              <a:buClr>
                <a:schemeClr val="tx2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de-DE" dirty="0" smtClean="0"/>
              <a:t>Beispiele für Workflows</a:t>
            </a:r>
          </a:p>
          <a:p>
            <a:pPr marL="514350" indent="-514350">
              <a:buClr>
                <a:schemeClr val="tx2">
                  <a:lumMod val="75000"/>
                </a:schemeClr>
              </a:buClr>
              <a:buFont typeface="+mj-lt"/>
              <a:buAutoNum type="arabicPeriod"/>
            </a:pPr>
            <a:r>
              <a:rPr lang="de-DE" sz="2000" dirty="0" smtClean="0"/>
              <a:t>Konzepte der WF4</a:t>
            </a:r>
          </a:p>
          <a:p>
            <a:pPr marL="514350" lvl="0" indent="-514350">
              <a:buClr>
                <a:schemeClr val="tx2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de-DE" dirty="0" smtClean="0"/>
              <a:t>Fazit</a:t>
            </a:r>
          </a:p>
          <a:p>
            <a:pPr marL="514350" indent="-51435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de-DE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Konzepte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WF und Persistenz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Status eines Workflows kann in Datenbank geschrieben werden</a:t>
            </a:r>
          </a:p>
          <a:p>
            <a:r>
              <a:rPr lang="de-DE" dirty="0" smtClean="0"/>
              <a:t>Möglich dann, wenn Bookmark offen</a:t>
            </a:r>
          </a:p>
          <a:p>
            <a:r>
              <a:rPr lang="de-DE" dirty="0" smtClean="0"/>
              <a:t>Unterstützung für</a:t>
            </a:r>
          </a:p>
          <a:p>
            <a:pPr lvl="1"/>
            <a:r>
              <a:rPr lang="de-DE" dirty="0" smtClean="0"/>
              <a:t>MS SQL Server 2005</a:t>
            </a:r>
          </a:p>
          <a:p>
            <a:pPr lvl="1"/>
            <a:r>
              <a:rPr lang="de-DE" dirty="0" smtClean="0"/>
              <a:t>MS SQL Server 2008</a:t>
            </a:r>
          </a:p>
          <a:p>
            <a:pPr lvl="1"/>
            <a:r>
              <a:rPr lang="de-DE" dirty="0" smtClean="0"/>
              <a:t>Weitere können selbst entwickelt werden</a:t>
            </a:r>
          </a:p>
          <a:p>
            <a:r>
              <a:rPr lang="de-DE" dirty="0" smtClean="0"/>
              <a:t>Nicht kompatibel mit WF3</a:t>
            </a:r>
          </a:p>
          <a:p>
            <a:r>
              <a:rPr lang="de-DE" dirty="0" smtClean="0"/>
              <a:t>Script für Datenbankschema wird bereitgestellt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Konzepte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Beispiel </a:t>
            </a:r>
            <a:r>
              <a:rPr lang="de-DE" b="1" dirty="0" err="1" smtClean="0"/>
              <a:t>WorkflowPersistence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>Beinhaltet eine einfache </a:t>
            </a:r>
            <a:r>
              <a:rPr lang="de-DE" dirty="0" err="1" smtClean="0"/>
              <a:t>Consolen</a:t>
            </a:r>
            <a:r>
              <a:rPr lang="de-DE" dirty="0" smtClean="0"/>
              <a:t>-Anwendung, die sich während einer Delay-Aktivität persistieren kann. </a:t>
            </a:r>
            <a:endParaRPr lang="de-DE" b="1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WF und Persistenz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Konzepte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Workflow Services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WCF und WF können leicht kombiniert werden</a:t>
            </a:r>
          </a:p>
          <a:p>
            <a:r>
              <a:rPr lang="de-DE" dirty="0" smtClean="0"/>
              <a:t>Dienst-Verträge können..</a:t>
            </a:r>
          </a:p>
          <a:p>
            <a:pPr lvl="1"/>
            <a:r>
              <a:rPr lang="de-DE" dirty="0" smtClean="0"/>
              <a:t>.. von anderer Stelle geladen werden (</a:t>
            </a:r>
            <a:r>
              <a:rPr lang="de-DE" dirty="0" err="1" smtClean="0"/>
              <a:t>wsdl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.. aus der Workflow-Definition heraus generiert werden</a:t>
            </a:r>
          </a:p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Konzepte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Beispiel </a:t>
            </a:r>
            <a:r>
              <a:rPr lang="de-DE" b="1" dirty="0" err="1" smtClean="0"/>
              <a:t>CustomWorkflowService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Einen Workflow per Designer definieren und direkt als WebService starten</a:t>
            </a:r>
            <a:endParaRPr lang="de-DE" b="1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Workflow Services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WF4 – Konzepte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Designer Re-Hosting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Workflowdesigner in eigenen Programmen verwenden</a:t>
            </a:r>
          </a:p>
          <a:p>
            <a:r>
              <a:rPr lang="de-DE" dirty="0" smtClean="0"/>
              <a:t>Erste Ergebnisse schnell sichtbar</a:t>
            </a:r>
          </a:p>
          <a:p>
            <a:r>
              <a:rPr lang="de-DE" dirty="0" smtClean="0"/>
              <a:t>Detail-Anpassungen teils schwierig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636912"/>
            <a:ext cx="5472608" cy="313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Konzepte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Behandelte Konzepte</a:t>
            </a:r>
          </a:p>
          <a:p>
            <a:pPr lvl="1"/>
            <a:r>
              <a:rPr lang="de-DE" dirty="0" err="1" smtClean="0"/>
              <a:t>Activity</a:t>
            </a:r>
            <a:r>
              <a:rPr lang="de-DE" dirty="0" smtClean="0"/>
              <a:t> als Basis</a:t>
            </a:r>
          </a:p>
          <a:p>
            <a:pPr lvl="1"/>
            <a:r>
              <a:rPr lang="de-DE" dirty="0" smtClean="0"/>
              <a:t>Hosting in mehreren Varianten </a:t>
            </a:r>
          </a:p>
          <a:p>
            <a:pPr lvl="2"/>
            <a:r>
              <a:rPr lang="de-DE" dirty="0" err="1" smtClean="0"/>
              <a:t>WorkflowInvoker</a:t>
            </a:r>
            <a:endParaRPr lang="de-DE" dirty="0" smtClean="0"/>
          </a:p>
          <a:p>
            <a:pPr lvl="2"/>
            <a:r>
              <a:rPr lang="de-DE" dirty="0" err="1" smtClean="0"/>
              <a:t>WorkflowApplication</a:t>
            </a:r>
            <a:endParaRPr lang="de-DE" dirty="0" smtClean="0"/>
          </a:p>
          <a:p>
            <a:pPr lvl="2"/>
            <a:r>
              <a:rPr lang="de-DE" dirty="0" smtClean="0"/>
              <a:t>WorkflowServiceHost</a:t>
            </a:r>
          </a:p>
          <a:p>
            <a:pPr lvl="1"/>
            <a:r>
              <a:rPr lang="de-DE" dirty="0" err="1" smtClean="0"/>
              <a:t>Extensions</a:t>
            </a:r>
            <a:endParaRPr lang="de-DE" dirty="0" smtClean="0"/>
          </a:p>
          <a:p>
            <a:pPr lvl="1"/>
            <a:r>
              <a:rPr lang="de-DE" dirty="0" smtClean="0"/>
              <a:t>Threading </a:t>
            </a:r>
          </a:p>
          <a:p>
            <a:pPr lvl="1"/>
            <a:r>
              <a:rPr lang="de-DE" dirty="0" smtClean="0"/>
              <a:t>Bookmarks</a:t>
            </a:r>
          </a:p>
          <a:p>
            <a:pPr lvl="1"/>
            <a:r>
              <a:rPr lang="de-DE" dirty="0" smtClean="0"/>
              <a:t>Persistenz</a:t>
            </a:r>
          </a:p>
          <a:p>
            <a:pPr lvl="1"/>
            <a:r>
              <a:rPr lang="de-DE" dirty="0" smtClean="0"/>
              <a:t>Workflow Services</a:t>
            </a:r>
          </a:p>
          <a:p>
            <a:pPr lvl="1"/>
            <a:r>
              <a:rPr lang="de-DE" dirty="0" smtClean="0"/>
              <a:t>Designer Re-Hosting</a:t>
            </a:r>
          </a:p>
          <a:p>
            <a:pPr lvl="1"/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2555776" y="2420888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+mj-lt"/>
              <a:buAutoNum type="arabicPeriod"/>
              <a:tabLst/>
              <a:defRPr/>
            </a:pPr>
            <a:r>
              <a:rPr kumimoji="0" lang="de-DE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Allgemeines und Einsatzszenarien</a:t>
            </a:r>
          </a:p>
          <a:p>
            <a:pPr marL="514350" lvl="0" indent="-514350">
              <a:spcBef>
                <a:spcPct val="20000"/>
              </a:spcBef>
              <a:buClr>
                <a:schemeClr val="tx2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de-DE" sz="2000" dirty="0" smtClean="0"/>
              <a:t>Beispiele für Workflows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+mj-lt"/>
              <a:buAutoNum type="arabicPeriod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Konzepte der WF4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+mj-lt"/>
              <a:buAutoNum type="arabicPeriod"/>
              <a:tabLst/>
              <a:defRPr/>
            </a:pPr>
            <a:r>
              <a:rPr kumimoji="0" lang="de-DE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Fazit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	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Beispiele zu Beginn</a:t>
            </a:r>
            <a:endParaRPr lang="de-D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916832"/>
            <a:ext cx="2154847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916832"/>
            <a:ext cx="2736304" cy="176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3861048"/>
            <a:ext cx="2736304" cy="132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 txBox="1">
            <a:spLocks/>
          </p:cNvSpPr>
          <p:nvPr/>
        </p:nvSpPr>
        <p:spPr>
          <a:xfrm>
            <a:off x="755576" y="1196752"/>
            <a:ext cx="7632848" cy="4968552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Fragen?</a:t>
            </a: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Allgemeines und Einsatzszenarien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Was ist WF?</a:t>
            </a:r>
            <a:endParaRPr lang="de-D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442" y="908720"/>
            <a:ext cx="3625521" cy="5573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Allgemeines und Einsatzszenarien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Was ist WF?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Framework zur Definition von Businesslogik / Prozessen</a:t>
            </a:r>
          </a:p>
          <a:p>
            <a:r>
              <a:rPr lang="de-DE" dirty="0" smtClean="0"/>
              <a:t>„Grafische Programmierung“</a:t>
            </a:r>
          </a:p>
          <a:p>
            <a:r>
              <a:rPr lang="de-DE" dirty="0" smtClean="0"/>
              <a:t>Seit .Net 4.0 fester Bestandteil des Frameworks</a:t>
            </a:r>
            <a:br>
              <a:rPr lang="de-DE" dirty="0" smtClean="0"/>
            </a:br>
            <a:r>
              <a:rPr lang="de-DE" dirty="0" smtClean="0"/>
              <a:t>(auch Client Profile)</a:t>
            </a:r>
          </a:p>
          <a:p>
            <a:r>
              <a:rPr lang="de-DE" dirty="0" smtClean="0"/>
              <a:t>Ziel: Prozesse abbilden, ohne Code zu schreiben</a:t>
            </a:r>
          </a:p>
          <a:p>
            <a:r>
              <a:rPr lang="de-DE" dirty="0" smtClean="0"/>
              <a:t>Achtung: Neueste Version ist </a:t>
            </a:r>
            <a:r>
              <a:rPr lang="de-DE" b="1" dirty="0" smtClean="0"/>
              <a:t>.Net 4.0 </a:t>
            </a:r>
            <a:r>
              <a:rPr lang="de-DE" b="1" dirty="0" err="1" smtClean="0"/>
              <a:t>Platform</a:t>
            </a:r>
            <a:r>
              <a:rPr lang="de-DE" b="1" dirty="0" smtClean="0"/>
              <a:t> Update 1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Allgemeines und Einsatzszenarien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WF3 und WF4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Was ist eigentlich mit WF3?</a:t>
            </a:r>
          </a:p>
          <a:p>
            <a:pPr lvl="1"/>
            <a:r>
              <a:rPr lang="de-DE" dirty="0" smtClean="0"/>
              <a:t>Wird nicht mehr weiterentwickelt</a:t>
            </a:r>
          </a:p>
          <a:p>
            <a:pPr lvl="1"/>
            <a:r>
              <a:rPr lang="de-DE" dirty="0" smtClean="0"/>
              <a:t>Völlig andere Code-Basis</a:t>
            </a:r>
          </a:p>
          <a:p>
            <a:r>
              <a:rPr lang="de-DE" dirty="0" smtClean="0"/>
              <a:t>Was wurde durch WF4 verbessert?</a:t>
            </a:r>
          </a:p>
          <a:p>
            <a:pPr lvl="1"/>
            <a:r>
              <a:rPr lang="de-DE" dirty="0" smtClean="0"/>
              <a:t>Performance</a:t>
            </a:r>
          </a:p>
          <a:p>
            <a:pPr lvl="1"/>
            <a:r>
              <a:rPr lang="de-DE" dirty="0" smtClean="0"/>
              <a:t>Verwendung von </a:t>
            </a:r>
            <a:r>
              <a:rPr lang="de-DE" dirty="0" err="1" smtClean="0"/>
              <a:t>Xaml</a:t>
            </a:r>
            <a:endParaRPr lang="de-DE" dirty="0" smtClean="0"/>
          </a:p>
          <a:p>
            <a:pPr lvl="1"/>
            <a:r>
              <a:rPr lang="de-DE" dirty="0" smtClean="0"/>
              <a:t>Performance des Designers</a:t>
            </a:r>
          </a:p>
          <a:p>
            <a:pPr lvl="1"/>
            <a:r>
              <a:rPr lang="de-DE" dirty="0" smtClean="0"/>
              <a:t>….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755576" y="1196752"/>
            <a:ext cx="7632848" cy="4968552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de-DE" sz="2000" dirty="0" smtClean="0"/>
              <a:t>Laut Paul Andrew (Senior </a:t>
            </a:r>
            <a:r>
              <a:rPr lang="de-DE" sz="2000" dirty="0" err="1" smtClean="0"/>
              <a:t>Product</a:t>
            </a:r>
            <a:r>
              <a:rPr lang="de-DE" sz="2000" dirty="0" smtClean="0"/>
              <a:t> Manager bei Microsoft)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de-DE" sz="2000" dirty="0" err="1" smtClean="0"/>
              <a:t>Building</a:t>
            </a:r>
            <a:r>
              <a:rPr lang="de-DE" sz="2000" dirty="0" smtClean="0"/>
              <a:t> a </a:t>
            </a:r>
            <a:r>
              <a:rPr lang="de-DE" sz="2000" dirty="0" err="1" smtClean="0"/>
              <a:t>Process</a:t>
            </a:r>
            <a:r>
              <a:rPr lang="de-DE" sz="2000" dirty="0" smtClean="0"/>
              <a:t> Server (</a:t>
            </a:r>
            <a:r>
              <a:rPr lang="de-DE" sz="2000" dirty="0" err="1" smtClean="0"/>
              <a:t>or</a:t>
            </a:r>
            <a:r>
              <a:rPr lang="de-DE" sz="2000" dirty="0" smtClean="0"/>
              <a:t> a BPM Server)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de-DE" sz="2000" dirty="0" smtClean="0"/>
              <a:t>Long </a:t>
            </a:r>
            <a:r>
              <a:rPr lang="de-DE" sz="2000" dirty="0" err="1" smtClean="0"/>
              <a:t>Running</a:t>
            </a:r>
            <a:r>
              <a:rPr lang="de-DE" sz="2000" dirty="0" smtClean="0"/>
              <a:t> Business </a:t>
            </a:r>
            <a:r>
              <a:rPr lang="de-DE" sz="2000" dirty="0" err="1" smtClean="0"/>
              <a:t>Logic</a:t>
            </a:r>
            <a:endParaRPr lang="de-DE" sz="2000" dirty="0" smtClean="0"/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de-DE" sz="2000" dirty="0" err="1" smtClean="0"/>
              <a:t>Regularly</a:t>
            </a:r>
            <a:r>
              <a:rPr lang="de-DE" sz="2000" dirty="0" smtClean="0"/>
              <a:t> </a:t>
            </a:r>
            <a:r>
              <a:rPr lang="de-DE" sz="2000" dirty="0" err="1" smtClean="0"/>
              <a:t>Changing</a:t>
            </a:r>
            <a:r>
              <a:rPr lang="de-DE" sz="2000" dirty="0" smtClean="0"/>
              <a:t> Business </a:t>
            </a:r>
            <a:r>
              <a:rPr lang="de-DE" sz="2000" dirty="0" err="1" smtClean="0"/>
              <a:t>Logic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Rules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de-DE" sz="2000" dirty="0" err="1" smtClean="0"/>
              <a:t>Require</a:t>
            </a:r>
            <a:r>
              <a:rPr lang="de-DE" sz="2000" dirty="0" smtClean="0"/>
              <a:t> </a:t>
            </a:r>
            <a:r>
              <a:rPr lang="de-DE" sz="2000" dirty="0" err="1" smtClean="0"/>
              <a:t>Visibility</a:t>
            </a:r>
            <a:r>
              <a:rPr lang="de-DE" sz="2000" dirty="0" smtClean="0"/>
              <a:t> </a:t>
            </a:r>
            <a:r>
              <a:rPr lang="de-DE" sz="2000" dirty="0" err="1" smtClean="0"/>
              <a:t>into</a:t>
            </a:r>
            <a:r>
              <a:rPr lang="de-DE" sz="2000" dirty="0" smtClean="0"/>
              <a:t> Business </a:t>
            </a:r>
            <a:r>
              <a:rPr lang="de-DE" sz="2000" dirty="0" err="1" smtClean="0"/>
              <a:t>Logic</a:t>
            </a:r>
            <a:r>
              <a:rPr lang="de-DE" sz="2000" dirty="0" smtClean="0"/>
              <a:t> </a:t>
            </a:r>
            <a:r>
              <a:rPr lang="de-DE" sz="2000" dirty="0" err="1" smtClean="0"/>
              <a:t>Execution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Model</a:t>
            </a:r>
          </a:p>
          <a:p>
            <a:pPr lvl="1"/>
            <a:endParaRPr lang="de-DE" sz="2000" dirty="0" smtClean="0"/>
          </a:p>
          <a:p>
            <a:pPr>
              <a:buBlip>
                <a:blip r:embed="rId2"/>
              </a:buBlip>
            </a:pPr>
            <a:r>
              <a:rPr lang="de-DE" sz="2000" dirty="0" smtClean="0"/>
              <a:t>Laut </a:t>
            </a:r>
            <a:r>
              <a:rPr lang="de-DE" sz="2000" dirty="0" err="1" smtClean="0"/>
              <a:t>Msdn</a:t>
            </a:r>
            <a:endParaRPr lang="de-DE" sz="2000" dirty="0" smtClean="0"/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de-DE" sz="2000" dirty="0" smtClean="0"/>
              <a:t>SharePoint </a:t>
            </a:r>
            <a:r>
              <a:rPr lang="de-DE" sz="2000" dirty="0" err="1" smtClean="0"/>
              <a:t>and</a:t>
            </a:r>
            <a:r>
              <a:rPr lang="de-DE" sz="2000" dirty="0" smtClean="0"/>
              <a:t> Workflow (WF 3)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de-DE" sz="2000" dirty="0" smtClean="0"/>
              <a:t>Human Workflow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de-DE" sz="2000" dirty="0" smtClean="0"/>
              <a:t>Workflow </a:t>
            </a:r>
            <a:r>
              <a:rPr lang="de-DE" sz="2000" dirty="0" err="1" smtClean="0"/>
              <a:t>and</a:t>
            </a:r>
            <a:r>
              <a:rPr lang="de-DE" sz="2000" dirty="0" smtClean="0"/>
              <a:t> WCF Services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de-DE" sz="2000" dirty="0" err="1" smtClean="0"/>
              <a:t>Coordinating</a:t>
            </a:r>
            <a:r>
              <a:rPr lang="de-DE" sz="2000" dirty="0" smtClean="0"/>
              <a:t> </a:t>
            </a:r>
            <a:r>
              <a:rPr lang="de-DE" sz="2000" dirty="0" err="1" smtClean="0"/>
              <a:t>Presentation</a:t>
            </a:r>
            <a:r>
              <a:rPr lang="de-DE" sz="2000" dirty="0" smtClean="0"/>
              <a:t> Flow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de-DE" sz="2000" dirty="0" smtClean="0"/>
              <a:t>Workflow Designer Re-Hosting</a:t>
            </a:r>
          </a:p>
          <a:p>
            <a:pPr lvl="1"/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WF4 – Allgemeines und Einsatzszenarien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Wo wird es eingesetzt?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WF4 – Allgemeines und Einsatzszenarien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Wo wird es eingesetzt?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>
          <a:xfrm>
            <a:off x="755576" y="1196752"/>
            <a:ext cx="7632848" cy="4968552"/>
          </a:xfrm>
        </p:spPr>
        <p:txBody>
          <a:bodyPr>
            <a:normAutofit/>
          </a:bodyPr>
          <a:lstStyle/>
          <a:p>
            <a:r>
              <a:rPr lang="de-DE" dirty="0" err="1" smtClean="0"/>
              <a:t>Build</a:t>
            </a:r>
            <a:r>
              <a:rPr lang="de-DE" dirty="0" smtClean="0"/>
              <a:t>-Automatisierung in TFS 2010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700808"/>
            <a:ext cx="3854202" cy="429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2555776" y="2420888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+mj-lt"/>
              <a:buAutoNum type="arabicPeriod"/>
              <a:tabLst/>
              <a:defRPr/>
            </a:pPr>
            <a:r>
              <a:rPr kumimoji="0" lang="de-DE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Allgemeines und Einsatzszenarien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+mj-lt"/>
              <a:buAutoNum type="arabicPeriod"/>
              <a:tabLst/>
              <a:defRPr/>
            </a:pPr>
            <a:r>
              <a:rPr lang="de-DE" sz="2000" u="sng" dirty="0" smtClean="0"/>
              <a:t>Beispiele für Workflows</a:t>
            </a:r>
            <a:endParaRPr kumimoji="0" lang="de-DE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+mj-lt"/>
              <a:buAutoNum type="arabicPeriod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Konzepte der WF4</a:t>
            </a:r>
          </a:p>
          <a:p>
            <a:pPr marL="514350" lvl="0" indent="-514350">
              <a:spcBef>
                <a:spcPct val="20000"/>
              </a:spcBef>
              <a:buClr>
                <a:schemeClr val="tx2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de-DE" sz="2000" dirty="0" smtClean="0"/>
              <a:t>Fazit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>
          <a:noFill/>
        </a:ln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B0F0"/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Office PowerPoint</Application>
  <PresentationFormat>Bildschirmpräsentation (4:3)</PresentationFormat>
  <Paragraphs>237</Paragraphs>
  <Slides>38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39" baseType="lpstr">
      <vt:lpstr>Larissa-Design</vt:lpstr>
      <vt:lpstr>Folie 1</vt:lpstr>
      <vt:lpstr>Über mich</vt:lpstr>
      <vt:lpstr>Agenda</vt:lpstr>
      <vt:lpstr>WF4 – Allgemeines und Einsatzszenarien</vt:lpstr>
      <vt:lpstr>WF4 – Allgemeines und Einsatzszenarien</vt:lpstr>
      <vt:lpstr>WF4 – Allgemeines und Einsatzszenarien</vt:lpstr>
      <vt:lpstr>WF4 – Allgemeines und Einsatzszenarien</vt:lpstr>
      <vt:lpstr>WF4 – Allgemeines und Einsatzszenarien</vt:lpstr>
      <vt:lpstr>Agenda</vt:lpstr>
      <vt:lpstr>WF4 – Beispiele für Workflows</vt:lpstr>
      <vt:lpstr>WF4 – Beispiele für Workflows</vt:lpstr>
      <vt:lpstr>WF4 – Beispiele für Workflows</vt:lpstr>
      <vt:lpstr>WF4 – Beispiele für Workflows</vt:lpstr>
      <vt:lpstr>WF4 – Beispiele für Workflows</vt:lpstr>
      <vt:lpstr>WF4 – Beispiele für Workflows</vt:lpstr>
      <vt:lpstr>Agenda</vt:lpstr>
      <vt:lpstr>WF4 – Konzepte</vt:lpstr>
      <vt:lpstr>WF4 – Konzepte</vt:lpstr>
      <vt:lpstr>WF4 – Konzepte</vt:lpstr>
      <vt:lpstr>WF4 – Konzepte</vt:lpstr>
      <vt:lpstr>WF4 – Konzepte</vt:lpstr>
      <vt:lpstr>WF4 – Konzepte</vt:lpstr>
      <vt:lpstr>WF4 – Konzepte</vt:lpstr>
      <vt:lpstr>WF4 – Konzepte</vt:lpstr>
      <vt:lpstr>WF4 – Konzepte</vt:lpstr>
      <vt:lpstr>WF4 – Konzepte</vt:lpstr>
      <vt:lpstr>WF4 – Konzepte</vt:lpstr>
      <vt:lpstr>WF4 – Konzepte</vt:lpstr>
      <vt:lpstr>WF4 – Konzepte</vt:lpstr>
      <vt:lpstr>WF4 – Konzepte</vt:lpstr>
      <vt:lpstr>WF4 – Konzepte</vt:lpstr>
      <vt:lpstr>WF4 – Konzepte</vt:lpstr>
      <vt:lpstr>WF4 – Konzepte</vt:lpstr>
      <vt:lpstr>WF4 – Konzepte</vt:lpstr>
      <vt:lpstr>WF4 – Konzepte</vt:lpstr>
      <vt:lpstr>Agenda</vt:lpstr>
      <vt:lpstr>Fazit </vt:lpstr>
      <vt:lpstr>Folie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3DTechnik</dc:title>
  <dc:creator>Roland König</dc:creator>
  <cp:lastModifiedBy>rk</cp:lastModifiedBy>
  <cp:revision>362</cp:revision>
  <dcterms:created xsi:type="dcterms:W3CDTF">2007-04-30T11:11:27Z</dcterms:created>
  <dcterms:modified xsi:type="dcterms:W3CDTF">2012-01-19T05:45:45Z</dcterms:modified>
</cp:coreProperties>
</file>