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0"/>
  </p:notesMasterIdLst>
  <p:handoutMasterIdLst>
    <p:handoutMasterId r:id="rId31"/>
  </p:handoutMasterIdLst>
  <p:sldIdLst>
    <p:sldId id="1393" r:id="rId8"/>
    <p:sldId id="1690" r:id="rId9"/>
    <p:sldId id="1702" r:id="rId10"/>
    <p:sldId id="1518" r:id="rId11"/>
    <p:sldId id="1751" r:id="rId12"/>
    <p:sldId id="1753" r:id="rId13"/>
    <p:sldId id="1752" r:id="rId14"/>
    <p:sldId id="1538" r:id="rId15"/>
    <p:sldId id="1575" r:id="rId16"/>
    <p:sldId id="1680" r:id="rId17"/>
    <p:sldId id="1576" r:id="rId18"/>
    <p:sldId id="1574" r:id="rId19"/>
    <p:sldId id="1578" r:id="rId20"/>
    <p:sldId id="1582" r:id="rId21"/>
    <p:sldId id="1580" r:id="rId22"/>
    <p:sldId id="1577" r:id="rId23"/>
    <p:sldId id="1717" r:id="rId24"/>
    <p:sldId id="1708" r:id="rId25"/>
    <p:sldId id="1709" r:id="rId26"/>
    <p:sldId id="1754" r:id="rId27"/>
    <p:sldId id="1755" r:id="rId28"/>
    <p:sldId id="1615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51"/>
            <p14:sldId id="1753"/>
            <p14:sldId id="1752"/>
            <p14:sldId id="1538"/>
            <p14:sldId id="1575"/>
            <p14:sldId id="1680"/>
            <p14:sldId id="1576"/>
            <p14:sldId id="1574"/>
            <p14:sldId id="1578"/>
            <p14:sldId id="1582"/>
            <p14:sldId id="1580"/>
            <p14:sldId id="1577"/>
            <p14:sldId id="1717"/>
            <p14:sldId id="1708"/>
            <p14:sldId id="1709"/>
            <p14:sldId id="1754"/>
            <p14:sldId id="1755"/>
          </p14:sldIdLst>
        </p14:section>
        <p14:section name="Finalizando" id="{CF622469-3E87-46BA-8ED6-912C47B00EF3}">
          <p14:sldIdLst>
            <p14:sldId id="1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6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3/4/2023 8:48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3/4/2023 8:48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8:48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4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6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1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7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11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05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3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3/4/2023 8:48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8:54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3/4/2023 9:01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b="1" dirty="0" err="1"/>
              <a:t>Kubernetes</a:t>
            </a:r>
            <a:r>
              <a:rPr lang="pt-BR" b="1" dirty="0"/>
              <a:t>: uma visão geral</a:t>
            </a:r>
            <a:br>
              <a:rPr lang="pt-BR" b="1" dirty="0"/>
            </a:br>
            <a:r>
              <a:rPr lang="pt-BR" b="1" dirty="0"/>
              <a:t>Do </a:t>
            </a:r>
            <a:r>
              <a:rPr lang="pt-BR" b="1" dirty="0" err="1"/>
              <a:t>Pod</a:t>
            </a:r>
            <a:r>
              <a:rPr lang="pt-BR" b="1" dirty="0"/>
              <a:t> ao Deployment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140459" y="3271371"/>
            <a:ext cx="1551503" cy="1457711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7F01F6B-2880-F838-60DD-5DA9D5031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770" y="3319700"/>
            <a:ext cx="1264920" cy="1264920"/>
          </a:xfrm>
          <a:prstGeom prst="rect">
            <a:avLst/>
          </a:prstGeom>
        </p:spPr>
      </p:pic>
      <p:pic>
        <p:nvPicPr>
          <p:cNvPr id="17" name="Imagem 1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909335E-48C2-14E1-684D-3B8A3590A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5837" y="3192462"/>
            <a:ext cx="1562405" cy="15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838248"/>
          </a:xfrm>
        </p:spPr>
        <p:txBody>
          <a:bodyPr/>
          <a:lstStyle/>
          <a:p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494949"/>
                </a:solidFill>
              </a:rPr>
              <a:t>kubectl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pt-BR" sz="3600" dirty="0">
                <a:solidFill>
                  <a:srgbClr val="494949"/>
                </a:solidFill>
              </a:rPr>
              <a:t>ferramenta de linha de comando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Há também um dashboard acessível via browser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494949"/>
                </a:solidFill>
              </a:rPr>
              <a:t>Minikube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pt-BR" sz="3600" dirty="0">
                <a:solidFill>
                  <a:srgbClr val="494949"/>
                </a:solidFill>
              </a:rPr>
              <a:t>ambiente de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82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8686799" cy="47151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494949"/>
                </a:solidFill>
              </a:rPr>
              <a:t>Master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Máquina que controla os </a:t>
            </a:r>
            <a:r>
              <a:rPr lang="pt-BR" sz="3200" b="1" dirty="0">
                <a:solidFill>
                  <a:srgbClr val="494949"/>
                </a:solidFill>
              </a:rPr>
              <a:t>Nodes (Nós)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Responsável pelas atribuições de tarefas aos </a:t>
            </a:r>
            <a:r>
              <a:rPr lang="pt-BR" sz="3200" b="1" dirty="0">
                <a:solidFill>
                  <a:srgbClr val="494949"/>
                </a:solidFill>
              </a:rPr>
              <a:t>Nodes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494949"/>
                </a:solidFill>
              </a:rPr>
              <a:t>Nodes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Máquina que realizam as tarefas atribuídas pelo </a:t>
            </a:r>
            <a:r>
              <a:rPr lang="pt-BR" sz="3200" b="1" dirty="0">
                <a:solidFill>
                  <a:srgbClr val="494949"/>
                </a:solidFill>
              </a:rPr>
              <a:t>Master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422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B778E72E-83BA-493B-9F57-D64760A57A40}"/>
              </a:ext>
            </a:extLst>
          </p:cNvPr>
          <p:cNvSpPr/>
          <p:nvPr/>
        </p:nvSpPr>
        <p:spPr bwMode="auto">
          <a:xfrm>
            <a:off x="568324" y="2415539"/>
            <a:ext cx="3505200" cy="35052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F95A67-102A-4E6B-AF94-C6B7D4FC7D1C}"/>
              </a:ext>
            </a:extLst>
          </p:cNvPr>
          <p:cNvGrpSpPr/>
          <p:nvPr/>
        </p:nvGrpSpPr>
        <p:grpSpPr>
          <a:xfrm>
            <a:off x="1932621" y="4449838"/>
            <a:ext cx="838200" cy="1002854"/>
            <a:chOff x="2865437" y="2278062"/>
            <a:chExt cx="1905000" cy="2286000"/>
          </a:xfrm>
        </p:grpSpPr>
        <p:sp>
          <p:nvSpPr>
            <p:cNvPr id="11" name="Retângulo: Único Canto Recortado 10">
              <a:extLst>
                <a:ext uri="{FF2B5EF4-FFF2-40B4-BE49-F238E27FC236}">
                  <a16:creationId xmlns:a16="http://schemas.microsoft.com/office/drawing/2014/main" id="{21A6D5D3-7BAD-4959-B1EE-CDA3995FF2A9}"/>
                </a:ext>
              </a:extLst>
            </p:cNvPr>
            <p:cNvSpPr/>
            <p:nvPr/>
          </p:nvSpPr>
          <p:spPr bwMode="auto">
            <a:xfrm>
              <a:off x="2865437" y="2278062"/>
              <a:ext cx="1905000" cy="22860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5ADDC29-25DB-46D9-AE3E-F79CF9596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011" y="2757963"/>
              <a:ext cx="1633851" cy="1478598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F85BBA3A-5635-44FF-AB38-F9F6516835BA}"/>
              </a:ext>
            </a:extLst>
          </p:cNvPr>
          <p:cNvSpPr/>
          <p:nvPr/>
        </p:nvSpPr>
        <p:spPr bwMode="auto">
          <a:xfrm>
            <a:off x="5380037" y="1544319"/>
            <a:ext cx="6172200" cy="48752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29F3CD-9CC8-4484-9552-704A8086055C}"/>
              </a:ext>
            </a:extLst>
          </p:cNvPr>
          <p:cNvSpPr txBox="1"/>
          <p:nvPr/>
        </p:nvSpPr>
        <p:spPr>
          <a:xfrm>
            <a:off x="5456237" y="1597341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9CBA7F-88C3-4FCE-95F6-06A29FF8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78" y="3097092"/>
            <a:ext cx="1091997" cy="10919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EDD772-80F8-40F3-9E96-5123EB63F35C}"/>
              </a:ext>
            </a:extLst>
          </p:cNvPr>
          <p:cNvSpPr txBox="1"/>
          <p:nvPr/>
        </p:nvSpPr>
        <p:spPr>
          <a:xfrm>
            <a:off x="1939924" y="3301459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 err="1"/>
              <a:t>kubectl</a:t>
            </a:r>
            <a:endParaRPr lang="pt-BR" sz="2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D7E090-35D2-42E2-81CD-362AC78D9FD3}"/>
              </a:ext>
            </a:extLst>
          </p:cNvPr>
          <p:cNvSpPr/>
          <p:nvPr/>
        </p:nvSpPr>
        <p:spPr bwMode="auto">
          <a:xfrm>
            <a:off x="6218237" y="3497262"/>
            <a:ext cx="1752600" cy="1371600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868CD46-21F3-4FCF-BFD1-9C60B4409D51}"/>
              </a:ext>
            </a:extLst>
          </p:cNvPr>
          <p:cNvSpPr/>
          <p:nvPr/>
        </p:nvSpPr>
        <p:spPr bwMode="auto">
          <a:xfrm>
            <a:off x="9113837" y="2314577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C451E7-DF7E-4926-9615-003FA9ADECC9}"/>
              </a:ext>
            </a:extLst>
          </p:cNvPr>
          <p:cNvSpPr/>
          <p:nvPr/>
        </p:nvSpPr>
        <p:spPr bwMode="auto">
          <a:xfrm>
            <a:off x="9110344" y="4575568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N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10384CE-2E94-433E-8232-5B42EE850B35}"/>
              </a:ext>
            </a:extLst>
          </p:cNvPr>
          <p:cNvCxnSpPr/>
          <p:nvPr/>
        </p:nvCxnSpPr>
        <p:spPr>
          <a:xfrm>
            <a:off x="3322638" y="4189089"/>
            <a:ext cx="27431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46B1401-8FEE-40E3-B934-54B777C998F7}"/>
              </a:ext>
            </a:extLst>
          </p:cNvPr>
          <p:cNvCxnSpPr>
            <a:cxnSpLocks/>
          </p:cNvCxnSpPr>
          <p:nvPr/>
        </p:nvCxnSpPr>
        <p:spPr>
          <a:xfrm flipV="1">
            <a:off x="8119745" y="3097092"/>
            <a:ext cx="917892" cy="8742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EE2314C-A743-48C7-B2D6-7A7EC0AE4926}"/>
              </a:ext>
            </a:extLst>
          </p:cNvPr>
          <p:cNvCxnSpPr>
            <a:cxnSpLocks/>
          </p:cNvCxnSpPr>
          <p:nvPr/>
        </p:nvCxnSpPr>
        <p:spPr>
          <a:xfrm>
            <a:off x="8157845" y="4620207"/>
            <a:ext cx="879792" cy="6888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ACBFD98-3F22-453A-BC83-E9B70D6F1BFD}"/>
              </a:ext>
            </a:extLst>
          </p:cNvPr>
          <p:cNvSpPr txBox="1"/>
          <p:nvPr/>
        </p:nvSpPr>
        <p:spPr>
          <a:xfrm>
            <a:off x="9037636" y="3686370"/>
            <a:ext cx="1825307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1480759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39395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 err="1">
                <a:solidFill>
                  <a:srgbClr val="494949"/>
                </a:solidFill>
              </a:rPr>
              <a:t>Pod</a:t>
            </a:r>
            <a:endParaRPr lang="pt-BR" sz="44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Grupo de um ou mais containers implantados em um </a:t>
            </a:r>
            <a:r>
              <a:rPr lang="pt-BR" sz="2800" b="1" dirty="0">
                <a:solidFill>
                  <a:srgbClr val="494949"/>
                </a:solidFill>
              </a:rPr>
              <a:t>Node (Nó)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Compartilham o mesmo endereço IP, IPC, nome do host e outros recursos</a:t>
            </a:r>
            <a:endParaRPr lang="pt-BR" sz="2800" b="1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1492ADC-53B3-4473-AAEF-D3CCFDC0B97D}"/>
              </a:ext>
            </a:extLst>
          </p:cNvPr>
          <p:cNvGrpSpPr/>
          <p:nvPr/>
        </p:nvGrpSpPr>
        <p:grpSpPr>
          <a:xfrm>
            <a:off x="8287067" y="2582862"/>
            <a:ext cx="3048000" cy="2819400"/>
            <a:chOff x="8287067" y="2582862"/>
            <a:chExt cx="3048000" cy="28194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8142D0-86A3-4DD1-83F1-71E08F5BCDE3}"/>
                </a:ext>
              </a:extLst>
            </p:cNvPr>
            <p:cNvSpPr/>
            <p:nvPr/>
          </p:nvSpPr>
          <p:spPr bwMode="auto">
            <a:xfrm>
              <a:off x="8287067" y="2582862"/>
              <a:ext cx="3048000" cy="28194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POD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7AFAC33-E286-44E2-AF6E-D77570D80875}"/>
                </a:ext>
              </a:extLst>
            </p:cNvPr>
            <p:cNvSpPr/>
            <p:nvPr/>
          </p:nvSpPr>
          <p:spPr bwMode="auto">
            <a:xfrm>
              <a:off x="8706167" y="3268662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 A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B6195B-B19C-47DB-8038-E5788C614A29}"/>
                </a:ext>
              </a:extLst>
            </p:cNvPr>
            <p:cNvSpPr/>
            <p:nvPr/>
          </p:nvSpPr>
          <p:spPr bwMode="auto">
            <a:xfrm>
              <a:off x="8706167" y="4323714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6222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6857999" cy="39395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rgbClr val="494949"/>
                </a:solidFill>
              </a:rPr>
              <a:t>Deployment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Abstração de um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dirty="0">
                <a:solidFill>
                  <a:srgbClr val="494949"/>
                </a:solidFill>
              </a:rPr>
              <a:t> com recursos adicionais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 com gerenciamento de estados</a:t>
            </a:r>
            <a:endParaRPr lang="pt-BR" sz="2800" b="1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20BF2C3-BDA9-4EAD-9B49-CBCF6A32230D}"/>
              </a:ext>
            </a:extLst>
          </p:cNvPr>
          <p:cNvGrpSpPr/>
          <p:nvPr/>
        </p:nvGrpSpPr>
        <p:grpSpPr>
          <a:xfrm>
            <a:off x="7871777" y="2521902"/>
            <a:ext cx="3924300" cy="2933700"/>
            <a:chOff x="7871777" y="2521902"/>
            <a:chExt cx="3924300" cy="29337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6A334F1-4586-4B27-AAEF-72FEEEEAAEB6}"/>
                </a:ext>
              </a:extLst>
            </p:cNvPr>
            <p:cNvSpPr/>
            <p:nvPr/>
          </p:nvSpPr>
          <p:spPr bwMode="auto">
            <a:xfrm>
              <a:off x="7871777" y="2521902"/>
              <a:ext cx="3924300" cy="29337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Deployment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8142D0-86A3-4DD1-83F1-71E08F5BCDE3}"/>
                </a:ext>
              </a:extLst>
            </p:cNvPr>
            <p:cNvSpPr/>
            <p:nvPr/>
          </p:nvSpPr>
          <p:spPr bwMode="auto">
            <a:xfrm>
              <a:off x="8309927" y="3200082"/>
              <a:ext cx="3048000" cy="18288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POD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7AFAC33-E286-44E2-AF6E-D77570D80875}"/>
                </a:ext>
              </a:extLst>
            </p:cNvPr>
            <p:cNvSpPr/>
            <p:nvPr/>
          </p:nvSpPr>
          <p:spPr bwMode="auto">
            <a:xfrm>
              <a:off x="8729027" y="3885882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8078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8610599" cy="34655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rgbClr val="494949"/>
                </a:solidFill>
              </a:rPr>
              <a:t>Service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Objeto mais estável (</a:t>
            </a:r>
            <a:r>
              <a:rPr lang="pt-BR" sz="2800" b="1" dirty="0" err="1">
                <a:solidFill>
                  <a:srgbClr val="494949"/>
                </a:solidFill>
              </a:rPr>
              <a:t>Pods</a:t>
            </a:r>
            <a:r>
              <a:rPr lang="pt-BR" sz="2800" dirty="0">
                <a:solidFill>
                  <a:srgbClr val="494949"/>
                </a:solidFill>
              </a:rPr>
              <a:t> são criados ou removidos continuamente)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Cuidará do acesso aos </a:t>
            </a:r>
            <a:r>
              <a:rPr lang="pt-BR" sz="2800" b="1" dirty="0" err="1">
                <a:solidFill>
                  <a:srgbClr val="494949"/>
                </a:solidFill>
              </a:rPr>
              <a:t>Pods</a:t>
            </a:r>
            <a:r>
              <a:rPr lang="pt-BR" sz="2800" dirty="0">
                <a:solidFill>
                  <a:srgbClr val="494949"/>
                </a:solidFill>
              </a:rPr>
              <a:t>, funcionando como um </a:t>
            </a:r>
            <a:r>
              <a:rPr lang="pt-BR" sz="2800" b="1" dirty="0" err="1">
                <a:solidFill>
                  <a:srgbClr val="494949"/>
                </a:solidFill>
              </a:rPr>
              <a:t>Load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Balancer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79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D7E090-35D2-42E2-81CD-362AC78D9FD3}"/>
              </a:ext>
            </a:extLst>
          </p:cNvPr>
          <p:cNvSpPr/>
          <p:nvPr/>
        </p:nvSpPr>
        <p:spPr bwMode="auto">
          <a:xfrm>
            <a:off x="9323070" y="1363662"/>
            <a:ext cx="1752600" cy="1371600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C84073-5312-4C39-A252-11D52423DF26}"/>
              </a:ext>
            </a:extLst>
          </p:cNvPr>
          <p:cNvSpPr txBox="1"/>
          <p:nvPr/>
        </p:nvSpPr>
        <p:spPr>
          <a:xfrm>
            <a:off x="2533967" y="5098730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DD6DC78-708F-416F-89C4-369B417B6712}"/>
              </a:ext>
            </a:extLst>
          </p:cNvPr>
          <p:cNvSpPr/>
          <p:nvPr/>
        </p:nvSpPr>
        <p:spPr bwMode="auto">
          <a:xfrm>
            <a:off x="4286567" y="4564062"/>
            <a:ext cx="1981200" cy="1752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69A28F-683B-4414-8819-C6AF66CB58A6}"/>
              </a:ext>
            </a:extLst>
          </p:cNvPr>
          <p:cNvSpPr/>
          <p:nvPr/>
        </p:nvSpPr>
        <p:spPr bwMode="auto">
          <a:xfrm>
            <a:off x="6683057" y="4564062"/>
            <a:ext cx="1981200" cy="1752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199B98C-0953-4058-83B8-BEEEA6618548}"/>
              </a:ext>
            </a:extLst>
          </p:cNvPr>
          <p:cNvSpPr/>
          <p:nvPr/>
        </p:nvSpPr>
        <p:spPr bwMode="auto">
          <a:xfrm>
            <a:off x="9094470" y="4564062"/>
            <a:ext cx="1981200" cy="1752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C82A4C-58A0-4250-BFFF-11D945C83576}"/>
              </a:ext>
            </a:extLst>
          </p:cNvPr>
          <p:cNvCxnSpPr>
            <a:cxnSpLocks/>
          </p:cNvCxnSpPr>
          <p:nvPr/>
        </p:nvCxnSpPr>
        <p:spPr>
          <a:xfrm>
            <a:off x="10192385" y="2762417"/>
            <a:ext cx="0" cy="177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3D11E78-11B0-4044-9D4A-931B088E88A4}"/>
              </a:ext>
            </a:extLst>
          </p:cNvPr>
          <p:cNvCxnSpPr>
            <a:cxnSpLocks/>
          </p:cNvCxnSpPr>
          <p:nvPr/>
        </p:nvCxnSpPr>
        <p:spPr>
          <a:xfrm flipH="1">
            <a:off x="7818437" y="2791478"/>
            <a:ext cx="2057400" cy="17435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D99ACC5-5559-4126-86A7-21EBB88D9F4A}"/>
              </a:ext>
            </a:extLst>
          </p:cNvPr>
          <p:cNvCxnSpPr>
            <a:cxnSpLocks/>
          </p:cNvCxnSpPr>
          <p:nvPr/>
        </p:nvCxnSpPr>
        <p:spPr>
          <a:xfrm flipH="1">
            <a:off x="5380037" y="2524176"/>
            <a:ext cx="3810000" cy="20108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BC5AC1B-7B3C-41BB-8AF6-5C858A49595A}"/>
              </a:ext>
            </a:extLst>
          </p:cNvPr>
          <p:cNvSpPr txBox="1"/>
          <p:nvPr/>
        </p:nvSpPr>
        <p:spPr>
          <a:xfrm>
            <a:off x="484505" y="1331590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Pods</a:t>
            </a:r>
            <a:endParaRPr lang="pt-BR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457CA9D-2D0A-4F36-8EFB-2966B255E0AA}"/>
              </a:ext>
            </a:extLst>
          </p:cNvPr>
          <p:cNvSpPr/>
          <p:nvPr/>
        </p:nvSpPr>
        <p:spPr bwMode="auto">
          <a:xfrm>
            <a:off x="705484" y="1970140"/>
            <a:ext cx="533400" cy="5346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2F86824-1731-441F-8C18-9DF686F0FE99}"/>
              </a:ext>
            </a:extLst>
          </p:cNvPr>
          <p:cNvSpPr/>
          <p:nvPr/>
        </p:nvSpPr>
        <p:spPr bwMode="auto">
          <a:xfrm>
            <a:off x="705484" y="2683879"/>
            <a:ext cx="533400" cy="5346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2D0248B-D286-4065-B3F5-E5B43254C81E}"/>
              </a:ext>
            </a:extLst>
          </p:cNvPr>
          <p:cNvSpPr/>
          <p:nvPr/>
        </p:nvSpPr>
        <p:spPr bwMode="auto">
          <a:xfrm>
            <a:off x="705484" y="3395905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49FBA6-DD1D-4C95-BF10-95321362C298}"/>
              </a:ext>
            </a:extLst>
          </p:cNvPr>
          <p:cNvSpPr txBox="1"/>
          <p:nvPr/>
        </p:nvSpPr>
        <p:spPr>
          <a:xfrm>
            <a:off x="1238883" y="1945370"/>
            <a:ext cx="2388554" cy="5801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395B5-556A-40CE-81BE-F49C8ADF99E8}"/>
              </a:ext>
            </a:extLst>
          </p:cNvPr>
          <p:cNvSpPr txBox="1"/>
          <p:nvPr/>
        </p:nvSpPr>
        <p:spPr>
          <a:xfrm>
            <a:off x="1258567" y="2670637"/>
            <a:ext cx="2388554" cy="5801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2BD7A2-D245-40F7-AC37-671A0D13C453}"/>
              </a:ext>
            </a:extLst>
          </p:cNvPr>
          <p:cNvSpPr txBox="1"/>
          <p:nvPr/>
        </p:nvSpPr>
        <p:spPr>
          <a:xfrm>
            <a:off x="1258567" y="3395904"/>
            <a:ext cx="2388554" cy="5801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3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5CC262E-2DB1-48F7-AA15-847414FE7561}"/>
              </a:ext>
            </a:extLst>
          </p:cNvPr>
          <p:cNvSpPr/>
          <p:nvPr/>
        </p:nvSpPr>
        <p:spPr bwMode="auto">
          <a:xfrm>
            <a:off x="4477067" y="4716462"/>
            <a:ext cx="533400" cy="5346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F713FDC-04DB-42A3-97AD-1E1FF45F468A}"/>
              </a:ext>
            </a:extLst>
          </p:cNvPr>
          <p:cNvSpPr/>
          <p:nvPr/>
        </p:nvSpPr>
        <p:spPr bwMode="auto">
          <a:xfrm>
            <a:off x="6904037" y="4716462"/>
            <a:ext cx="533400" cy="5346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79D0111-4BF8-4FB0-9317-4F86DC4AEABD}"/>
              </a:ext>
            </a:extLst>
          </p:cNvPr>
          <p:cNvSpPr/>
          <p:nvPr/>
        </p:nvSpPr>
        <p:spPr bwMode="auto">
          <a:xfrm>
            <a:off x="4489131" y="5630862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1823D1B-BF50-44FB-B826-93DDF5B47006}"/>
              </a:ext>
            </a:extLst>
          </p:cNvPr>
          <p:cNvSpPr/>
          <p:nvPr/>
        </p:nvSpPr>
        <p:spPr bwMode="auto">
          <a:xfrm>
            <a:off x="6898001" y="5630862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595535-B3C6-46F5-BC5D-4AFDA257CD4A}"/>
              </a:ext>
            </a:extLst>
          </p:cNvPr>
          <p:cNvSpPr/>
          <p:nvPr/>
        </p:nvSpPr>
        <p:spPr bwMode="auto">
          <a:xfrm>
            <a:off x="10333037" y="5173028"/>
            <a:ext cx="533400" cy="5346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A522A82-597D-4A72-844A-434584DF98B4}"/>
              </a:ext>
            </a:extLst>
          </p:cNvPr>
          <p:cNvSpPr/>
          <p:nvPr/>
        </p:nvSpPr>
        <p:spPr bwMode="auto">
          <a:xfrm>
            <a:off x="9342437" y="5647890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77818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Service (AKS)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686799" cy="40072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Serviço gerenciado na nuvem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Alocação da infraestrutura necessária para criação dos nós</a:t>
            </a:r>
            <a:br>
              <a:rPr lang="pt-BR" sz="3600" dirty="0">
                <a:solidFill>
                  <a:srgbClr val="494949"/>
                </a:solidFill>
              </a:rPr>
            </a:b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Necessidade de uso do </a:t>
            </a:r>
            <a:r>
              <a:rPr lang="pt-BR" sz="3600" b="1" dirty="0">
                <a:solidFill>
                  <a:srgbClr val="494949"/>
                </a:solidFill>
              </a:rPr>
              <a:t>Azure CLI</a:t>
            </a:r>
            <a:r>
              <a:rPr lang="pt-BR" sz="3600" dirty="0">
                <a:solidFill>
                  <a:srgbClr val="494949"/>
                </a:solidFill>
              </a:rPr>
              <a:t> para liberar o acesso ao cluster </a:t>
            </a:r>
            <a:r>
              <a:rPr lang="pt-BR" sz="3600" b="1" dirty="0" err="1">
                <a:solidFill>
                  <a:srgbClr val="494949"/>
                </a:solidFill>
              </a:rPr>
              <a:t>Kubernetes</a:t>
            </a:r>
            <a:r>
              <a:rPr lang="pt-BR" sz="3600" dirty="0">
                <a:solidFill>
                  <a:srgbClr val="494949"/>
                </a:solidFill>
              </a:rPr>
              <a:t> via </a:t>
            </a:r>
            <a:r>
              <a:rPr lang="pt-BR" sz="3600" b="1" dirty="0" err="1">
                <a:solidFill>
                  <a:srgbClr val="494949"/>
                </a:solidFill>
              </a:rPr>
              <a:t>kubectl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3954462"/>
            <a:ext cx="1869995" cy="18699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D5A61C-4044-40A0-A1A4-C5F55510C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50" y="1648658"/>
            <a:ext cx="1869995" cy="1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4079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complexidade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Conhecimentos avançados em </a:t>
            </a:r>
            <a:r>
              <a:rPr lang="pt-BR" sz="2800" b="1" dirty="0">
                <a:solidFill>
                  <a:srgbClr val="494949"/>
                </a:solidFill>
              </a:rPr>
              <a:t>segurança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infraestrutura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Monitoramento</a:t>
            </a:r>
            <a:r>
              <a:rPr lang="pt-BR" sz="2800" dirty="0">
                <a:solidFill>
                  <a:srgbClr val="494949"/>
                </a:solidFill>
              </a:rPr>
              <a:t> constante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Várias questões envolvendo </a:t>
            </a:r>
            <a:r>
              <a:rPr lang="pt-BR" sz="2800" b="1" dirty="0">
                <a:solidFill>
                  <a:srgbClr val="494949"/>
                </a:solidFill>
              </a:rPr>
              <a:t>escalabilidade</a:t>
            </a:r>
            <a:r>
              <a:rPr lang="pt-BR" sz="2800" dirty="0">
                <a:solidFill>
                  <a:srgbClr val="494949"/>
                </a:solidFill>
              </a:rPr>
              <a:t>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Implantação e o dia seguinte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Altos custos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Azure Container Apps: uma alternativa...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91327"/>
            <a:ext cx="9067799" cy="47520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Serverless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Serviço gerenciado</a:t>
            </a:r>
            <a:r>
              <a:rPr lang="pt-BR" sz="2800" dirty="0">
                <a:solidFill>
                  <a:srgbClr val="494949"/>
                </a:solidFill>
              </a:rPr>
              <a:t> que descomplica o uso de </a:t>
            </a:r>
            <a:r>
              <a:rPr lang="pt-BR" sz="2800" b="1" dirty="0">
                <a:solidFill>
                  <a:srgbClr val="494949"/>
                </a:solidFill>
              </a:rPr>
              <a:t>containers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 e alternativas </a:t>
            </a:r>
            <a:r>
              <a:rPr lang="pt-BR" sz="2800" b="1" dirty="0">
                <a:solidFill>
                  <a:srgbClr val="494949"/>
                </a:solidFill>
              </a:rPr>
              <a:t>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Custo menor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Escalabilidade</a:t>
            </a:r>
            <a:r>
              <a:rPr lang="pt-BR" sz="2800" dirty="0">
                <a:solidFill>
                  <a:srgbClr val="494949"/>
                </a:solidFill>
              </a:rPr>
              <a:t> facilitada com </a:t>
            </a:r>
            <a:r>
              <a:rPr lang="pt-BR" sz="2800" b="1" dirty="0">
                <a:solidFill>
                  <a:srgbClr val="494949"/>
                </a:solidFill>
              </a:rPr>
              <a:t>KEDA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DAPR + </a:t>
            </a:r>
            <a:r>
              <a:rPr lang="pt-BR" sz="2800" b="1" dirty="0" err="1">
                <a:solidFill>
                  <a:srgbClr val="494949"/>
                </a:solidFill>
              </a:rPr>
              <a:t>Microservices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083FC83-4064-8445-82D7-4EF219BE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37" y="1516062"/>
            <a:ext cx="1905000" cy="1905000"/>
          </a:xfrm>
          <a:prstGeom prst="rect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4C7DCA1-9075-198F-8A30-1F568BE5B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846" y="3970366"/>
            <a:ext cx="2061296" cy="20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380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Kubernetes-based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Event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93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10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2041514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978251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268" y="423254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867" y="2225913"/>
            <a:ext cx="3140110" cy="849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49" y="3988747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1513" y="3904814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r>
              <a:rPr lang="pt-BR" sz="3600" dirty="0">
                <a:solidFill>
                  <a:srgbClr val="494949"/>
                </a:solidFill>
              </a:rPr>
              <a:t>: uma </a:t>
            </a:r>
            <a:r>
              <a:rPr lang="pt-BR" sz="3600">
                <a:solidFill>
                  <a:srgbClr val="494949"/>
                </a:solidFill>
              </a:rPr>
              <a:t>visão geral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3017837" y="4200909"/>
            <a:ext cx="1775816" cy="1668464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309399D-F071-F7DB-4730-44A5E48C4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80" y="4277110"/>
            <a:ext cx="1447800" cy="1447800"/>
          </a:xfrm>
          <a:prstGeom prst="rect">
            <a:avLst/>
          </a:prstGeom>
        </p:spPr>
      </p:pic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977060A-5034-658D-822F-5E6A7A27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37" y="4106862"/>
            <a:ext cx="1788295" cy="17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15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6080"/>
            <a:ext cx="8839199" cy="49613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assíncrona + Mensageria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Microservices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5550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Cluster com máquina </a:t>
            </a:r>
            <a:r>
              <a:rPr lang="pt-BR" b="1" dirty="0">
                <a:solidFill>
                  <a:srgbClr val="494949"/>
                </a:solidFill>
              </a:rPr>
              <a:t>Master</a:t>
            </a:r>
            <a:r>
              <a:rPr lang="pt-BR" dirty="0">
                <a:solidFill>
                  <a:srgbClr val="494949"/>
                </a:solidFill>
              </a:rPr>
              <a:t> e </a:t>
            </a:r>
            <a:r>
              <a:rPr lang="pt-BR" b="1" dirty="0">
                <a:solidFill>
                  <a:srgbClr val="494949"/>
                </a:solidFill>
              </a:rPr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Criação de objetos através de arquivos no formato </a:t>
            </a:r>
            <a:r>
              <a:rPr lang="pt-BR" b="1" dirty="0">
                <a:solidFill>
                  <a:srgbClr val="494949"/>
                </a:solidFill>
              </a:rPr>
              <a:t>YAML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Diversas funcionalidades para gerenciamento e orquestração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673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612</TotalTime>
  <Words>1188</Words>
  <Application>Microsoft Office PowerPoint</Application>
  <PresentationFormat>Personalizar</PresentationFormat>
  <Paragraphs>237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Kubernetes: uma visão geral Do Pod ao Deployment</vt:lpstr>
      <vt:lpstr>Renato Groffe</vt:lpstr>
      <vt:lpstr>Renato Groffe - Comunidades</vt:lpstr>
      <vt:lpstr>Agenda</vt:lpstr>
      <vt:lpstr>Escalabilidade</vt:lpstr>
      <vt:lpstr>Aplicações modernas: alguns requisitos importantes</vt:lpstr>
      <vt:lpstr>Como o Kubernetes pode ser útil?</vt:lpstr>
      <vt:lpstr>Kubernetes: uma visão geral</vt:lpstr>
      <vt:lpstr>Kubernetes: uma visão geral</vt:lpstr>
      <vt:lpstr>Kubernetes: uma visão geral</vt:lpstr>
      <vt:lpstr>Kubernetes: arquitetura</vt:lpstr>
      <vt:lpstr>Kubernetes: arquitetura</vt:lpstr>
      <vt:lpstr>Kubernetes: arquitetura</vt:lpstr>
      <vt:lpstr>Kubernetes: arquitetura</vt:lpstr>
      <vt:lpstr>Kubernetes: arquitetura</vt:lpstr>
      <vt:lpstr>Kubernetes: arquitetura</vt:lpstr>
      <vt:lpstr>Azure Kubernetes Service (AKS)</vt:lpstr>
      <vt:lpstr>Kubernetes e complexidade</vt:lpstr>
      <vt:lpstr>Azure Container Apps: uma alternativa...</vt:lpstr>
      <vt:lpstr>O projeto KEDA: uma visão geral</vt:lpstr>
      <vt:lpstr>O projeto KEDA: uma visão geral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448</cp:revision>
  <dcterms:created xsi:type="dcterms:W3CDTF">2016-08-05T22:03:34Z</dcterms:created>
  <dcterms:modified xsi:type="dcterms:W3CDTF">2023-03-04T12:08:27Z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