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microsoft.com/office/2020/02/relationships/classificationlabels" Target="docMetadata/LabelInfo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4171" r:id="rId1"/>
    <p:sldMasterId id="2147484346" r:id="rId2"/>
  </p:sldMasterIdLst>
  <p:notesMasterIdLst>
    <p:notesMasterId r:id="rId13"/>
  </p:notesMasterIdLst>
  <p:handoutMasterIdLst>
    <p:handoutMasterId r:id="rId14"/>
  </p:handoutMasterIdLst>
  <p:sldIdLst>
    <p:sldId id="262" r:id="rId3"/>
    <p:sldId id="256" r:id="rId4"/>
    <p:sldId id="2147470912" r:id="rId5"/>
    <p:sldId id="2147470905" r:id="rId6"/>
    <p:sldId id="2147470918" r:id="rId7"/>
    <p:sldId id="2147470923" r:id="rId8"/>
    <p:sldId id="2147470924" r:id="rId9"/>
    <p:sldId id="2147470921" r:id="rId10"/>
    <p:sldId id="2147470922" r:id="rId11"/>
    <p:sldId id="2147470899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2" pos="3840" userDrawn="1">
          <p15:clr>
            <a:srgbClr val="A4A3A4"/>
          </p15:clr>
        </p15:guide>
        <p15:guide id="3" pos="384" userDrawn="1">
          <p15:clr>
            <a:srgbClr val="A4A3A4"/>
          </p15:clr>
        </p15:guide>
        <p15:guide id="4" pos="7296" userDrawn="1">
          <p15:clr>
            <a:srgbClr val="A4A3A4"/>
          </p15:clr>
        </p15:guide>
        <p15:guide id="5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browse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42"/>
    <a:srgbClr val="EDEDF1"/>
    <a:srgbClr val="797EF9"/>
    <a:srgbClr val="1F6FEB"/>
    <a:srgbClr val="010406"/>
    <a:srgbClr val="010409"/>
    <a:srgbClr val="121212"/>
    <a:srgbClr val="0D1117"/>
    <a:srgbClr val="57CCC5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929F9F4-4A8F-4326-A1B4-22849713DDAB}" styleName="Dark Style 1 - Accent 4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wholeTbl>
    <a:band1H>
      <a:tcStyle>
        <a:tcBdr/>
        <a:fill>
          <a:solidFill>
            <a:schemeClr val="accent4">
              <a:shade val="60000"/>
            </a:schemeClr>
          </a:solidFill>
        </a:fill>
      </a:tcStyle>
    </a:band1H>
    <a:band1V>
      <a:tcStyle>
        <a:tcBdr/>
        <a:fill>
          <a:solidFill>
            <a:schemeClr val="accent4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4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4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4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69C7853C-536D-4A76-A0AE-DD22124D55A5}" styleName="Themed Style 1 - Accent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84444" autoAdjust="0"/>
  </p:normalViewPr>
  <p:slideViewPr>
    <p:cSldViewPr snapToGrid="0">
      <p:cViewPr varScale="1">
        <p:scale>
          <a:sx n="61" d="100"/>
          <a:sy n="61" d="100"/>
        </p:scale>
        <p:origin x="1493" y="274"/>
      </p:cViewPr>
      <p:guideLst>
        <p:guide pos="3840"/>
        <p:guide pos="384"/>
        <p:guide pos="7296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 varScale="1">
        <p:scale>
          <a:sx n="83" d="100"/>
          <a:sy n="83" d="100"/>
        </p:scale>
        <p:origin x="3893" y="5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microsoft.com/office/2018/10/relationships/authors" Target="author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FDC4D04-2EB0-464C-48A8-74A47FA2CC1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6CE578-25CA-945D-83AB-513A58AEEFF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27CE3-39BB-4C0D-B8F4-5438A8A5D8E8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055FFDA-9CFF-80A0-BAE4-1EA31D3AB2D2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798C20C-F6EE-26C5-C654-374611AAEB37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C6CD17-6046-4ECD-9994-DB83870001FC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06864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E30D9F-7979-9F46-8A30-921760FC9F4C}" type="datetimeFigureOut">
              <a:rPr lang="en-US" smtClean="0"/>
              <a:t>9/6/2025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E6C1656-E6D2-D941-BA7D-9511EB89057A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7175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CB60EB5-0E19-DC2C-92B1-CF1188CEF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AD535D4-5AE0-D22F-F057-A5FA24F66C8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CADEDE6-826C-96A8-BE4E-3E73D8452F9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D1C358-641C-842E-F043-8C1B35F8EC4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550095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F7021451-1387-4CA6-816F-3879F97B5CBC}" type="slidenum"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Today we're going to start with giving a brief introduction to VS code if you are brand new to VS code
And after that we're going to take a look at some of the new API editor features that are really turning Visual Studio code into an agentic code editor
We're going to take a look at a bunch of these things in action and then give you an overview of all these new features that you can take advantage of today
Then finally we'll have a little bit of time for Q&amp;A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C1656-E6D2-D941-BA7D-9511EB8905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937178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at the beginning Visual Studio code is an ecosystem of amazing extensions that are built on top of the core open source </a:t>
            </a:r>
            <a:r>
              <a:rPr lang="en-US" dirty="0" err="1"/>
              <a:t>vscode</a:t>
            </a:r>
            <a:r>
              <a:rPr lang="en-US" dirty="0"/>
              <a:t> project </a:t>
            </a:r>
          </a:p>
          <a:p>
            <a:r>
              <a:rPr lang="en-US" dirty="0"/>
              <a:t>
This means you can use the source control you want the programming languages the debuggers that you want databases that you want and anything in between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C1656-E6D2-D941-BA7D-9511EB8905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895493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BF9ED-B190-020F-04BF-5ECF0FB0FF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308EA7-39E8-F95B-DE26-537FD3C5B7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DC2C57F-D7CD-CF9E-BB01-45841E163BB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at the beginning Visual Studio code is an ecosystem of amazing extensions that are built on top of the core open source </a:t>
            </a:r>
            <a:r>
              <a:rPr lang="en-US" dirty="0" err="1"/>
              <a:t>vscode</a:t>
            </a:r>
            <a:r>
              <a:rPr lang="en-US" dirty="0"/>
              <a:t> project </a:t>
            </a:r>
          </a:p>
          <a:p>
            <a:r>
              <a:rPr lang="en-US" dirty="0"/>
              <a:t>
This means you can use the source control you want the programming languages the debuggers that you want databases that you want and anything in between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0C1302-AFF9-8F44-AD28-352B6D7830F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C1656-E6D2-D941-BA7D-9511EB8905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954806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AC7A539-C185-D30F-C70F-8B1C21C465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60E7AC-2F11-8936-9575-050B3242E8A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400184-5C0B-95A2-C6C0-F6CF7CB50F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at the beginning Visual Studio code is an ecosystem of amazing extensions that are built on top of the core open source </a:t>
            </a:r>
            <a:r>
              <a:rPr lang="en-US" dirty="0" err="1"/>
              <a:t>vscode</a:t>
            </a:r>
            <a:r>
              <a:rPr lang="en-US" dirty="0"/>
              <a:t> project </a:t>
            </a:r>
          </a:p>
          <a:p>
            <a:r>
              <a:rPr lang="en-US" dirty="0"/>
              <a:t>
This means you can use the source control you want the programming languages the debuggers that you want databases that you want and anything in between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7028F-1E86-BF38-4984-A52B845A8E3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C1656-E6D2-D941-BA7D-9511EB8905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092700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3F2EFB-BDCB-C5EF-333F-9A6461435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D0BE384-B86A-1723-BC34-29EF3F3136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6FA664-6CFF-C992-6118-9BFCEB05BA5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at the beginning Visual Studio code is an ecosystem of amazing extensions that are built on top of the core open source </a:t>
            </a:r>
            <a:r>
              <a:rPr lang="en-US" dirty="0" err="1"/>
              <a:t>vscode</a:t>
            </a:r>
            <a:r>
              <a:rPr lang="en-US" dirty="0"/>
              <a:t> project </a:t>
            </a:r>
          </a:p>
          <a:p>
            <a:r>
              <a:rPr lang="en-US" dirty="0"/>
              <a:t>
This means you can use the source control you want the programming languages the debuggers that you want databases that you want and anything in between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98CB842-3D32-63AD-CECD-EEA4854050E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C1656-E6D2-D941-BA7D-9511EB8905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074588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7670BA-B251-1643-0BDE-5786563A1B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98C3AB1-2C59-34BE-D766-9566B431517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08040AE-9AA8-B75C-90B3-4B7E743A94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at the beginning Visual Studio code is an ecosystem of amazing extensions that are built on top of the core open source </a:t>
            </a:r>
            <a:r>
              <a:rPr lang="en-US" dirty="0" err="1"/>
              <a:t>vscode</a:t>
            </a:r>
            <a:r>
              <a:rPr lang="en-US" dirty="0"/>
              <a:t> project </a:t>
            </a:r>
          </a:p>
          <a:p>
            <a:r>
              <a:rPr lang="en-US" dirty="0"/>
              <a:t>
This means you can use the source control you want the programming languages the debuggers that you want databases that you want and anything in between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A7649-C21D-C697-0F7F-0C94271003F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C1656-E6D2-D941-BA7D-9511EB8905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3305177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3004CD-1853-4D7A-57A8-2C71A21898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1226369-439B-A57D-A636-9082326224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C99EC5-EBBE-F408-601D-77389790C78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let's start at the beginning Visual Studio code is an ecosystem of amazing extensions that are built on top of the core open source </a:t>
            </a:r>
            <a:r>
              <a:rPr lang="en-US" dirty="0" err="1"/>
              <a:t>vscode</a:t>
            </a:r>
            <a:r>
              <a:rPr lang="en-US" dirty="0"/>
              <a:t> project </a:t>
            </a:r>
          </a:p>
          <a:p>
            <a:r>
              <a:rPr lang="en-US" dirty="0"/>
              <a:t>
This means you can use the source control you want the programming languages the debuggers that you want databases that you want and anything in between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50D39B-91C5-B656-C771-6C10FED594A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8E6C1656-E6D2-D941-BA7D-9511EB89057A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75974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sv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6.png"/><Relationship Id="rId5" Type="http://schemas.openxmlformats.org/officeDocument/2006/relationships/image" Target="../media/image5.svg"/><Relationship Id="rId4" Type="http://schemas.openxmlformats.org/officeDocument/2006/relationships/image" Target="../media/image4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FEDB9B8-388C-FB5D-EBBE-D97B20CD5F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8986" y="1771650"/>
            <a:ext cx="726315" cy="398524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>
                    <a:alpha val="70000"/>
                  </a:schemeClr>
                </a:solidFill>
                <a:latin typeface="Mona Sans" pitchFamily="2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  <a:p>
            <a:pPr lvl="0"/>
            <a:r>
              <a:rPr lang="en-US"/>
              <a:t>05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6F7361-69B4-7339-7213-1E7E6BBB1E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5301" y="1771650"/>
            <a:ext cx="4323376" cy="398524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Mona Sans" pitchFamily="2" charset="77"/>
              </a:defRPr>
            </a:lvl1pPr>
          </a:lstStyle>
          <a:p>
            <a:pPr lvl="0"/>
            <a:r>
              <a:rPr lang="en-US"/>
              <a:t>Section title</a:t>
            </a:r>
          </a:p>
          <a:p>
            <a:pPr lvl="0"/>
            <a:r>
              <a:rPr lang="en-US"/>
              <a:t>Section title </a:t>
            </a:r>
          </a:p>
          <a:p>
            <a:pPr lvl="0"/>
            <a:r>
              <a:rPr lang="en-US"/>
              <a:t>Section title</a:t>
            </a:r>
          </a:p>
          <a:p>
            <a:pPr lvl="0"/>
            <a:r>
              <a:rPr lang="en-US"/>
              <a:t>Section title</a:t>
            </a:r>
          </a:p>
          <a:p>
            <a:pPr lvl="0"/>
            <a:r>
              <a:rPr lang="en-US"/>
              <a:t>Section title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2ED534-D727-5694-CF0D-999A0D688766}"/>
              </a:ext>
            </a:extLst>
          </p:cNvPr>
          <p:cNvSpPr/>
          <p:nvPr userDrawn="1"/>
        </p:nvSpPr>
        <p:spPr>
          <a:xfrm>
            <a:off x="558986" y="904648"/>
            <a:ext cx="1213638" cy="4453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 Sa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372C2-E2A5-D8E5-7B2D-4301BD465077}"/>
              </a:ext>
            </a:extLst>
          </p:cNvPr>
          <p:cNvSpPr txBox="1"/>
          <p:nvPr userDrawn="1"/>
        </p:nvSpPr>
        <p:spPr>
          <a:xfrm>
            <a:off x="648677" y="94382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0">
                <a:latin typeface="Mona Sans" pitchFamily="2" charset="77"/>
              </a:rPr>
              <a:t>Agenda</a:t>
            </a:r>
          </a:p>
        </p:txBody>
      </p:sp>
      <p:pic>
        <p:nvPicPr>
          <p:cNvPr id="9" name="Image 2" descr=" ">
            <a:extLst>
              <a:ext uri="{FF2B5EF4-FFF2-40B4-BE49-F238E27FC236}">
                <a16:creationId xmlns:a16="http://schemas.microsoft.com/office/drawing/2014/main" id="{FB469F04-1BC8-0EC5-75DE-1B129D4DC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274" y="1934537"/>
            <a:ext cx="1728486" cy="172827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A76923-BDF1-B8F8-1B7D-3CCB1EF235AD}"/>
              </a:ext>
            </a:extLst>
          </p:cNvPr>
          <p:cNvGrpSpPr/>
          <p:nvPr userDrawn="1"/>
        </p:nvGrpSpPr>
        <p:grpSpPr>
          <a:xfrm>
            <a:off x="8750760" y="3009205"/>
            <a:ext cx="1997615" cy="1997364"/>
            <a:chOff x="7934438" y="2314724"/>
            <a:chExt cx="660397" cy="660314"/>
          </a:xfrm>
        </p:grpSpPr>
        <p:pic>
          <p:nvPicPr>
            <p:cNvPr id="10" name="Image 3" descr=" ">
              <a:extLst>
                <a:ext uri="{FF2B5EF4-FFF2-40B4-BE49-F238E27FC236}">
                  <a16:creationId xmlns:a16="http://schemas.microsoft.com/office/drawing/2014/main" id="{86C4C249-5662-7FAC-3124-5EF414CDE8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34438" y="2314724"/>
              <a:ext cx="660397" cy="660314"/>
            </a:xfrm>
            <a:prstGeom prst="rect">
              <a:avLst/>
            </a:prstGeom>
          </p:spPr>
        </p:pic>
        <p:pic>
          <p:nvPicPr>
            <p:cNvPr id="11" name="Image 4" descr=" ">
              <a:extLst>
                <a:ext uri="{FF2B5EF4-FFF2-40B4-BE49-F238E27FC236}">
                  <a16:creationId xmlns:a16="http://schemas.microsoft.com/office/drawing/2014/main" id="{E14FA5E9-DE72-2FB9-D17B-2C5DDCB805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34438" y="2314724"/>
              <a:ext cx="660397" cy="660314"/>
            </a:xfrm>
            <a:prstGeom prst="rect">
              <a:avLst/>
            </a:prstGeom>
          </p:spPr>
        </p:pic>
        <p:pic>
          <p:nvPicPr>
            <p:cNvPr id="12" name="Image 5" descr=" ">
              <a:extLst>
                <a:ext uri="{FF2B5EF4-FFF2-40B4-BE49-F238E27FC236}">
                  <a16:creationId xmlns:a16="http://schemas.microsoft.com/office/drawing/2014/main" id="{ED041F98-76DC-CA07-7254-249D9BC622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5210" y="2698188"/>
              <a:ext cx="48152" cy="106615"/>
            </a:xfrm>
            <a:prstGeom prst="rect">
              <a:avLst/>
            </a:prstGeom>
          </p:spPr>
        </p:pic>
        <p:pic>
          <p:nvPicPr>
            <p:cNvPr id="13" name="Image 6" descr=" ">
              <a:extLst>
                <a:ext uri="{FF2B5EF4-FFF2-40B4-BE49-F238E27FC236}">
                  <a16:creationId xmlns:a16="http://schemas.microsoft.com/office/drawing/2014/main" id="{0FCA42C6-0DF7-30FD-F7CE-72F26A0A2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05911" y="2698188"/>
              <a:ext cx="48152" cy="106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29752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2">
            <a:extLst>
              <a:ext uri="{FF2B5EF4-FFF2-40B4-BE49-F238E27FC236}">
                <a16:creationId xmlns:a16="http://schemas.microsoft.com/office/drawing/2014/main" id="{0FEDB9B8-388C-FB5D-EBBE-D97B20CD5FBC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58986" y="1771650"/>
            <a:ext cx="726315" cy="398524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>
                    <a:alpha val="70000"/>
                  </a:schemeClr>
                </a:solidFill>
                <a:latin typeface="Mona Sans" pitchFamily="2" charset="77"/>
              </a:defRPr>
            </a:lvl1pPr>
          </a:lstStyle>
          <a:p>
            <a:pPr lvl="0"/>
            <a:r>
              <a:rPr lang="en-US"/>
              <a:t>01</a:t>
            </a:r>
          </a:p>
          <a:p>
            <a:pPr lvl="0"/>
            <a:r>
              <a:rPr lang="en-US"/>
              <a:t>02</a:t>
            </a:r>
          </a:p>
          <a:p>
            <a:pPr lvl="0"/>
            <a:r>
              <a:rPr lang="en-US"/>
              <a:t>03</a:t>
            </a:r>
          </a:p>
          <a:p>
            <a:pPr lvl="0"/>
            <a:r>
              <a:rPr lang="en-US"/>
              <a:t>04</a:t>
            </a:r>
          </a:p>
          <a:p>
            <a:pPr lvl="0"/>
            <a:r>
              <a:rPr lang="en-US"/>
              <a:t>05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DA6F7361-69B4-7339-7213-1E7E6BBB1EF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285301" y="1771650"/>
            <a:ext cx="4323376" cy="3985248"/>
          </a:xfrm>
          <a:prstGeom prst="rect">
            <a:avLst/>
          </a:prstGeom>
        </p:spPr>
        <p:txBody>
          <a:bodyPr/>
          <a:lstStyle>
            <a:lvl1pPr>
              <a:defRPr sz="2800" b="1" i="0">
                <a:solidFill>
                  <a:schemeClr val="tx1"/>
                </a:solidFill>
                <a:latin typeface="Mona Sans" pitchFamily="2" charset="77"/>
              </a:defRPr>
            </a:lvl1pPr>
          </a:lstStyle>
          <a:p>
            <a:pPr lvl="0"/>
            <a:r>
              <a:rPr lang="en-US"/>
              <a:t>Section title</a:t>
            </a:r>
          </a:p>
          <a:p>
            <a:pPr lvl="0"/>
            <a:r>
              <a:rPr lang="en-US"/>
              <a:t>Section title </a:t>
            </a:r>
          </a:p>
          <a:p>
            <a:pPr lvl="0"/>
            <a:r>
              <a:rPr lang="en-US"/>
              <a:t>Section title</a:t>
            </a:r>
          </a:p>
          <a:p>
            <a:pPr lvl="0"/>
            <a:r>
              <a:rPr lang="en-US"/>
              <a:t>Section title</a:t>
            </a:r>
          </a:p>
          <a:p>
            <a:pPr lvl="0"/>
            <a:r>
              <a:rPr lang="en-US"/>
              <a:t>Section title </a:t>
            </a:r>
          </a:p>
        </p:txBody>
      </p:sp>
      <p:sp>
        <p:nvSpPr>
          <p:cNvPr id="7" name="Rounded Rectangle 6">
            <a:extLst>
              <a:ext uri="{FF2B5EF4-FFF2-40B4-BE49-F238E27FC236}">
                <a16:creationId xmlns:a16="http://schemas.microsoft.com/office/drawing/2014/main" id="{EA2ED534-D727-5694-CF0D-999A0D688766}"/>
              </a:ext>
            </a:extLst>
          </p:cNvPr>
          <p:cNvSpPr/>
          <p:nvPr userDrawn="1"/>
        </p:nvSpPr>
        <p:spPr>
          <a:xfrm>
            <a:off x="558986" y="904648"/>
            <a:ext cx="1213638" cy="44534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Mona Sans" pitchFamily="2" charset="77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5C372C2-E2A5-D8E5-7B2D-4301BD465077}"/>
              </a:ext>
            </a:extLst>
          </p:cNvPr>
          <p:cNvSpPr txBox="1"/>
          <p:nvPr userDrawn="1"/>
        </p:nvSpPr>
        <p:spPr>
          <a:xfrm>
            <a:off x="648677" y="943826"/>
            <a:ext cx="10342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b="0" i="0">
                <a:latin typeface="Mona Sans" pitchFamily="2" charset="77"/>
              </a:rPr>
              <a:t>Agenda</a:t>
            </a:r>
          </a:p>
        </p:txBody>
      </p:sp>
      <p:pic>
        <p:nvPicPr>
          <p:cNvPr id="9" name="Image 2" descr=" ">
            <a:extLst>
              <a:ext uri="{FF2B5EF4-FFF2-40B4-BE49-F238E27FC236}">
                <a16:creationId xmlns:a16="http://schemas.microsoft.com/office/drawing/2014/main" id="{FB469F04-1BC8-0EC5-75DE-1B129D4DC365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022274" y="1934537"/>
            <a:ext cx="1728486" cy="1728270"/>
          </a:xfrm>
          <a:prstGeom prst="rect">
            <a:avLst/>
          </a:prstGeom>
        </p:spPr>
      </p:pic>
      <p:grpSp>
        <p:nvGrpSpPr>
          <p:cNvPr id="14" name="Group 13">
            <a:extLst>
              <a:ext uri="{FF2B5EF4-FFF2-40B4-BE49-F238E27FC236}">
                <a16:creationId xmlns:a16="http://schemas.microsoft.com/office/drawing/2014/main" id="{33A76923-BDF1-B8F8-1B7D-3CCB1EF235AD}"/>
              </a:ext>
            </a:extLst>
          </p:cNvPr>
          <p:cNvGrpSpPr/>
          <p:nvPr userDrawn="1"/>
        </p:nvGrpSpPr>
        <p:grpSpPr>
          <a:xfrm>
            <a:off x="8750760" y="3009205"/>
            <a:ext cx="1997615" cy="1997364"/>
            <a:chOff x="7934438" y="2314724"/>
            <a:chExt cx="660397" cy="660314"/>
          </a:xfrm>
        </p:grpSpPr>
        <p:pic>
          <p:nvPicPr>
            <p:cNvPr id="10" name="Image 3" descr=" ">
              <a:extLst>
                <a:ext uri="{FF2B5EF4-FFF2-40B4-BE49-F238E27FC236}">
                  <a16:creationId xmlns:a16="http://schemas.microsoft.com/office/drawing/2014/main" id="{86C4C249-5662-7FAC-3124-5EF414CDE872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34438" y="2314724"/>
              <a:ext cx="660397" cy="660314"/>
            </a:xfrm>
            <a:prstGeom prst="rect">
              <a:avLst/>
            </a:prstGeom>
          </p:spPr>
        </p:pic>
        <p:pic>
          <p:nvPicPr>
            <p:cNvPr id="11" name="Image 4" descr=" ">
              <a:extLst>
                <a:ext uri="{FF2B5EF4-FFF2-40B4-BE49-F238E27FC236}">
                  <a16:creationId xmlns:a16="http://schemas.microsoft.com/office/drawing/2014/main" id="{E14FA5E9-DE72-2FB9-D17B-2C5DDCB8055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3"/>
            <a:stretch>
              <a:fillRect/>
            </a:stretch>
          </p:blipFill>
          <p:spPr>
            <a:xfrm>
              <a:off x="7934438" y="2314724"/>
              <a:ext cx="660397" cy="660314"/>
            </a:xfrm>
            <a:prstGeom prst="rect">
              <a:avLst/>
            </a:prstGeom>
          </p:spPr>
        </p:pic>
        <p:pic>
          <p:nvPicPr>
            <p:cNvPr id="12" name="Image 5" descr=" ">
              <a:extLst>
                <a:ext uri="{FF2B5EF4-FFF2-40B4-BE49-F238E27FC236}">
                  <a16:creationId xmlns:a16="http://schemas.microsoft.com/office/drawing/2014/main" id="{ED041F98-76DC-CA07-7254-249D9BC62200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>
              <a:off x="8175210" y="2698188"/>
              <a:ext cx="48152" cy="106615"/>
            </a:xfrm>
            <a:prstGeom prst="rect">
              <a:avLst/>
            </a:prstGeom>
          </p:spPr>
        </p:pic>
        <p:pic>
          <p:nvPicPr>
            <p:cNvPr id="13" name="Image 6" descr=" ">
              <a:extLst>
                <a:ext uri="{FF2B5EF4-FFF2-40B4-BE49-F238E27FC236}">
                  <a16:creationId xmlns:a16="http://schemas.microsoft.com/office/drawing/2014/main" id="{0FCA42C6-0DF7-30FD-F7CE-72F26A0A2E2F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p:blipFill>
          <p:spPr>
            <a:xfrm>
              <a:off x="8305911" y="2698188"/>
              <a:ext cx="48152" cy="10661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344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7BF855E-7733-F456-6190-AF18B8D27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8854" y="1490597"/>
            <a:ext cx="10181601" cy="40733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  <a:latin typeface="Mona Sans" pitchFamily="2" charset="77"/>
              </a:defRPr>
            </a:lvl1pPr>
          </a:lstStyle>
          <a:p>
            <a:r>
              <a:rPr lang="en-US"/>
              <a:t>Large Statement</a:t>
            </a:r>
          </a:p>
        </p:txBody>
      </p:sp>
      <p:sp>
        <p:nvSpPr>
          <p:cNvPr id="2" name="Text Placeholder 23">
            <a:extLst>
              <a:ext uri="{FF2B5EF4-FFF2-40B4-BE49-F238E27FC236}">
                <a16:creationId xmlns:a16="http://schemas.microsoft.com/office/drawing/2014/main" id="{E36B8EAD-E152-2F24-1088-B67B2C3FA5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8853" y="755303"/>
            <a:ext cx="10181601" cy="5387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7311375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 &amp;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D4C172-EC62-C6BF-A466-C028BB071B4B}"/>
              </a:ext>
            </a:extLst>
          </p:cNvPr>
          <p:cNvSpPr/>
          <p:nvPr userDrawn="1"/>
        </p:nvSpPr>
        <p:spPr>
          <a:xfrm>
            <a:off x="832256" y="887157"/>
            <a:ext cx="5263744" cy="5083686"/>
          </a:xfrm>
          <a:prstGeom prst="roundRect">
            <a:avLst>
              <a:gd name="adj" fmla="val 285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a Sans" pitchFamily="2" charset="77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348F81-627A-9329-E553-C57C3DF136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484" y="2451283"/>
            <a:ext cx="5090871" cy="19554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0" i="0">
                <a:solidFill>
                  <a:schemeClr val="tx1"/>
                </a:solidFill>
                <a:latin typeface="Mona Sans" pitchFamily="2" charset="77"/>
              </a:defRPr>
            </a:lvl1pPr>
          </a:lstStyle>
          <a:p>
            <a:r>
              <a:rPr lang="en-US"/>
              <a:t>XXM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A6F2931D-180A-358D-9100-C2786533EED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3483" y="4406716"/>
            <a:ext cx="5090871" cy="13845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And/or statement here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379DD3C0-A441-03F4-FDE3-48FDD30862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3483" y="1066772"/>
            <a:ext cx="5090871" cy="13345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here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5694CC4D-DED6-3B1F-94FA-C8E07CFD31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10972" y="4406716"/>
            <a:ext cx="4435909" cy="15641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B5D18BB4-7888-046B-843B-E6FDDE37CF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10974" y="1573760"/>
            <a:ext cx="4435906" cy="26850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600" b="1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that should be 10 words or less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B4F73F51-0967-1555-B2FB-25D011BBE33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10972" y="887157"/>
            <a:ext cx="4435908" cy="53873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>
                    <a:alpha val="70000"/>
                  </a:schemeClr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18115485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slide_1 fea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CB63979A-A17F-E938-C84A-1AB2E69FC6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8765" y="4406716"/>
            <a:ext cx="4435909" cy="15641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9C4B9E08-03E4-3991-C992-D35CCFCE10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8767" y="1573760"/>
            <a:ext cx="4435906" cy="26850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600" b="1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 name of new feature/tool</a:t>
            </a:r>
          </a:p>
        </p:txBody>
      </p:sp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BFEB64BE-0A8B-3A6F-375F-4441763B39F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096000" y="869570"/>
            <a:ext cx="5263744" cy="5083685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200" b="1">
                <a:latin typeface="Mona Sans" pitchFamily="2" charset="77"/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 err="1"/>
              <a:t>png</a:t>
            </a:r>
            <a:r>
              <a:rPr lang="en-US"/>
              <a:t> screenshot of UI</a:t>
            </a:r>
          </a:p>
        </p:txBody>
      </p:sp>
    </p:spTree>
    <p:extLst>
      <p:ext uri="{BB962C8B-B14F-4D97-AF65-F5344CB8AC3E}">
        <p14:creationId xmlns:p14="http://schemas.microsoft.com/office/powerpoint/2010/main" val="297915020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slide_2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B5E75503-9EBC-8731-E089-ADAEDA5FC9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150" y="1875532"/>
            <a:ext cx="3255601" cy="395376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3600" b="1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 that should be 10 words or less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A92CA3AF-B2EB-3185-F18B-A668DC3EAA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150" y="1299227"/>
            <a:ext cx="3255602" cy="44263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>
                    <a:alpha val="70000"/>
                  </a:schemeClr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Optional header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9B274079-B7C8-86A7-F089-E3FEB12032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78035" y="4753925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New feature/tool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6D7792B5-B94C-2AB1-FA51-FFF827B09E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78036" y="5261532"/>
            <a:ext cx="3239550" cy="6004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2059E041-6E65-3F99-66D2-766588FBA9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40606" y="4753925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New feature/tool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837F7DAF-96CF-662B-1035-EDCFA0244D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40607" y="5261532"/>
            <a:ext cx="3239550" cy="6004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AE72DC64-3427-AFC6-843B-C22989B5E75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656917" y="1276146"/>
            <a:ext cx="3255602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 err="1"/>
              <a:t>png</a:t>
            </a:r>
            <a:r>
              <a:rPr lang="en-US"/>
              <a:t> screenshot of UI</a:t>
            </a: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8A38638D-9B3C-6593-76D6-29FA9106172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0192" y="4507640"/>
            <a:ext cx="3239550" cy="22853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70000"/>
                  </a:schemeClr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Beta / Coming soon</a:t>
            </a:r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2AA4DFF5-3DCC-0AF3-08D1-A16434564A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123250" y="4507640"/>
            <a:ext cx="3239550" cy="22853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70000"/>
                  </a:schemeClr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Beta / Coming soon</a:t>
            </a:r>
          </a:p>
        </p:txBody>
      </p:sp>
      <p:sp>
        <p:nvSpPr>
          <p:cNvPr id="6" name="Picture Placeholder 17">
            <a:extLst>
              <a:ext uri="{FF2B5EF4-FFF2-40B4-BE49-F238E27FC236}">
                <a16:creationId xmlns:a16="http://schemas.microsoft.com/office/drawing/2014/main" id="{E6737012-9800-0DEA-F0D7-EF0E1153D16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23250" y="1276146"/>
            <a:ext cx="3255602" cy="3002307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 err="1"/>
              <a:t>png</a:t>
            </a:r>
            <a:r>
              <a:rPr lang="en-US"/>
              <a:t> screenshot of UI</a:t>
            </a:r>
          </a:p>
        </p:txBody>
      </p:sp>
    </p:spTree>
    <p:extLst>
      <p:ext uri="{BB962C8B-B14F-4D97-AF65-F5344CB8AC3E}">
        <p14:creationId xmlns:p14="http://schemas.microsoft.com/office/powerpoint/2010/main" val="42918701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Roadmap slide_3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871B12BF-714D-4148-7DAF-F5F3A003A9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7916" y="4300494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1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61F04878-5E01-B6D4-0083-C00A353CCE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7917" y="4775443"/>
            <a:ext cx="3239550" cy="15989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9B274079-B7C8-86A7-F089-E3FEB12032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72518" y="4300494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2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6D7792B5-B94C-2AB1-FA51-FFF827B09E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72518" y="4775443"/>
            <a:ext cx="3239550" cy="15989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2059E041-6E65-3F99-66D2-766588FBA9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44664" y="4300494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3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837F7DAF-96CF-662B-1035-EDCFA0244D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44665" y="4775443"/>
            <a:ext cx="3239550" cy="15989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5" name="Picture Placeholder 17">
            <a:extLst>
              <a:ext uri="{FF2B5EF4-FFF2-40B4-BE49-F238E27FC236}">
                <a16:creationId xmlns:a16="http://schemas.microsoft.com/office/drawing/2014/main" id="{44CAA73D-69E8-20EE-1253-A4EA858AD4E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80132" y="1135025"/>
            <a:ext cx="3314895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B248AE0C-D961-9BC1-2FAF-22F2EBB4C49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447546" y="1135025"/>
            <a:ext cx="3310911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5540DB94-0D2A-2D7C-3D1D-7A92B354C03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928613" y="1135025"/>
            <a:ext cx="3255602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</p:spTree>
    <p:extLst>
      <p:ext uri="{BB962C8B-B14F-4D97-AF65-F5344CB8AC3E}">
        <p14:creationId xmlns:p14="http://schemas.microsoft.com/office/powerpoint/2010/main" val="1451902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Roadmap slide_3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B5E75503-9EBC-8731-E089-ADAEDA5FC9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1867" y="1104540"/>
            <a:ext cx="10182347" cy="7056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3600" b="1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Statement that should be 10 words or less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A92CA3AF-B2EB-3185-F18B-A668DC3EAA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1866" y="528234"/>
            <a:ext cx="10182348" cy="44263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>
                    <a:alpha val="70000"/>
                  </a:schemeClr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871B12BF-714D-4148-7DAF-F5F3A003A9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7916" y="5047840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1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61F04878-5E01-B6D4-0083-C00A353CCE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7917" y="5522789"/>
            <a:ext cx="3239550" cy="914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9B274079-B7C8-86A7-F089-E3FEB12032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72518" y="5047840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2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6D7792B5-B94C-2AB1-FA51-FFF827B09E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72518" y="5522789"/>
            <a:ext cx="3239550" cy="914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2059E041-6E65-3F99-66D2-766588FBA9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44664" y="5047840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3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837F7DAF-96CF-662B-1035-EDCFA0244D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44665" y="5522789"/>
            <a:ext cx="3239550" cy="914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5" name="Picture Placeholder 17">
            <a:extLst>
              <a:ext uri="{FF2B5EF4-FFF2-40B4-BE49-F238E27FC236}">
                <a16:creationId xmlns:a16="http://schemas.microsoft.com/office/drawing/2014/main" id="{44CAA73D-69E8-20EE-1253-A4EA858AD4E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80131" y="1917539"/>
            <a:ext cx="3314895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B248AE0C-D961-9BC1-2FAF-22F2EBB4C49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447545" y="1917539"/>
            <a:ext cx="3310911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5540DB94-0D2A-2D7C-3D1D-7A92B354C03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928612" y="1917539"/>
            <a:ext cx="3255602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</p:spTree>
    <p:extLst>
      <p:ext uri="{BB962C8B-B14F-4D97-AF65-F5344CB8AC3E}">
        <p14:creationId xmlns:p14="http://schemas.microsoft.com/office/powerpoint/2010/main" val="114343354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X_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3">
            <a:extLst>
              <a:ext uri="{FF2B5EF4-FFF2-40B4-BE49-F238E27FC236}">
                <a16:creationId xmlns:a16="http://schemas.microsoft.com/office/drawing/2014/main" id="{5ED1B8D2-08C3-EA8A-8A4E-457AB30D08AC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477982" y="475384"/>
            <a:ext cx="11236036" cy="5907232"/>
          </a:xfrm>
          <a:prstGeom prst="roundRect">
            <a:avLst>
              <a:gd name="adj" fmla="val 2126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latin typeface="Mona Sans" pitchFamily="2" charset="77"/>
              </a:defRPr>
            </a:lvl1pPr>
          </a:lstStyle>
          <a:p>
            <a:r>
              <a:rPr lang="en-US"/>
              <a:t> Click to add demo</a:t>
            </a:r>
          </a:p>
        </p:txBody>
      </p:sp>
    </p:spTree>
    <p:extLst>
      <p:ext uri="{BB962C8B-B14F-4D97-AF65-F5344CB8AC3E}">
        <p14:creationId xmlns:p14="http://schemas.microsoft.com/office/powerpoint/2010/main" val="421335100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EEDD7-D3DD-9498-6F92-0CB8A4D491E4}"/>
              </a:ext>
            </a:extLst>
          </p:cNvPr>
          <p:cNvSpPr txBox="1"/>
          <p:nvPr/>
        </p:nvSpPr>
        <p:spPr>
          <a:xfrm>
            <a:off x="627831" y="495793"/>
            <a:ext cx="7961196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9000" b="1" i="0">
                <a:latin typeface="Mona Sans" pitchFamily="2" charset="77"/>
              </a:rPr>
              <a:t>Thank you!</a:t>
            </a:r>
          </a:p>
        </p:txBody>
      </p:sp>
      <p:sp>
        <p:nvSpPr>
          <p:cNvPr id="3" name="Google Shape;179;p20">
            <a:extLst>
              <a:ext uri="{FF2B5EF4-FFF2-40B4-BE49-F238E27FC236}">
                <a16:creationId xmlns:a16="http://schemas.microsoft.com/office/drawing/2014/main" id="{C6A9784E-4A5A-A251-DDD7-686D572E2386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458188" y="4236494"/>
            <a:ext cx="942693" cy="943566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  <a:latin typeface="Mon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6FE2B5FA-B0B8-501A-7196-3CEB87941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29743" y="4236494"/>
            <a:ext cx="2869267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&amp; last name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0FFFCC9C-EF46-40F7-9D3C-B95CE30F2E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9743" y="4722860"/>
            <a:ext cx="2869267" cy="457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  / Company</a:t>
            </a:r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65F76A34-E523-68EA-9C37-7D000BB8C9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9743" y="5454017"/>
            <a:ext cx="2869267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&amp; last name</a:t>
            </a:r>
          </a:p>
        </p:txBody>
      </p:sp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F84D84D4-9CE3-3726-C9EE-3F95CD99008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9743" y="5947675"/>
            <a:ext cx="2869267" cy="457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  / Company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05B458A2-55C6-28B8-91B9-892EF401412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19760" y="4236494"/>
            <a:ext cx="2869267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&amp; last name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D30F6D57-6BD7-A46B-6C3B-BA48037EE9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9760" y="4722860"/>
            <a:ext cx="2869267" cy="457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  / Company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AF740EB8-C7FA-25B4-C8B1-9B893232D1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19760" y="5454017"/>
            <a:ext cx="2869267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&amp; last name</a:t>
            </a:r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7872734B-E41F-2449-AE93-4518F3F1B5E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19760" y="5947675"/>
            <a:ext cx="2869267" cy="457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  / Company</a:t>
            </a:r>
          </a:p>
        </p:txBody>
      </p:sp>
      <p:sp>
        <p:nvSpPr>
          <p:cNvPr id="12" name="Google Shape;179;p20">
            <a:extLst>
              <a:ext uri="{FF2B5EF4-FFF2-40B4-BE49-F238E27FC236}">
                <a16:creationId xmlns:a16="http://schemas.microsoft.com/office/drawing/2014/main" id="{A0CF6D4E-A6C0-7306-1C3A-3EE99EBA13C9}"/>
              </a:ext>
            </a:extLst>
          </p:cNvPr>
          <p:cNvSpPr>
            <a:spLocks noGrp="1"/>
          </p:cNvSpPr>
          <p:nvPr>
            <p:ph type="pic" idx="33"/>
          </p:nvPr>
        </p:nvSpPr>
        <p:spPr>
          <a:xfrm>
            <a:off x="458187" y="5454017"/>
            <a:ext cx="942693" cy="943566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  <a:latin typeface="Mon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Google Shape;179;p20">
            <a:extLst>
              <a:ext uri="{FF2B5EF4-FFF2-40B4-BE49-F238E27FC236}">
                <a16:creationId xmlns:a16="http://schemas.microsoft.com/office/drawing/2014/main" id="{5338B5E5-19C1-3A7B-3A50-577927FFB9D3}"/>
              </a:ext>
            </a:extLst>
          </p:cNvPr>
          <p:cNvSpPr>
            <a:spLocks noGrp="1"/>
          </p:cNvSpPr>
          <p:nvPr>
            <p:ph type="pic" idx="34"/>
          </p:nvPr>
        </p:nvSpPr>
        <p:spPr>
          <a:xfrm>
            <a:off x="4647527" y="4236494"/>
            <a:ext cx="942693" cy="943566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  <a:latin typeface="Mon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Google Shape;179;p20">
            <a:extLst>
              <a:ext uri="{FF2B5EF4-FFF2-40B4-BE49-F238E27FC236}">
                <a16:creationId xmlns:a16="http://schemas.microsoft.com/office/drawing/2014/main" id="{A246062C-A070-C9D1-ECA2-062F1B718B07}"/>
              </a:ext>
            </a:extLst>
          </p:cNvPr>
          <p:cNvSpPr>
            <a:spLocks noGrp="1"/>
          </p:cNvSpPr>
          <p:nvPr>
            <p:ph type="pic" idx="35"/>
          </p:nvPr>
        </p:nvSpPr>
        <p:spPr>
          <a:xfrm>
            <a:off x="4647526" y="5454017"/>
            <a:ext cx="942693" cy="943566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  <a:latin typeface="Mon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42216341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6858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statement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17BF855E-7733-F456-6190-AF18B8D279A8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728854" y="1490597"/>
            <a:ext cx="10181601" cy="4073363"/>
          </a:xfrm>
          <a:prstGeom prst="rect">
            <a:avLst/>
          </a:prstGeom>
        </p:spPr>
        <p:txBody>
          <a:bodyPr anchor="t">
            <a:normAutofit/>
          </a:bodyPr>
          <a:lstStyle>
            <a:lvl1pPr algn="l">
              <a:lnSpc>
                <a:spcPct val="80000"/>
              </a:lnSpc>
              <a:defRPr sz="6000">
                <a:solidFill>
                  <a:schemeClr val="tx1"/>
                </a:solidFill>
                <a:latin typeface="Mona Sans" pitchFamily="2" charset="77"/>
              </a:defRPr>
            </a:lvl1pPr>
          </a:lstStyle>
          <a:p>
            <a:r>
              <a:rPr lang="en-US"/>
              <a:t>Large Statement</a:t>
            </a:r>
          </a:p>
        </p:txBody>
      </p:sp>
      <p:sp>
        <p:nvSpPr>
          <p:cNvPr id="2" name="Text Placeholder 23">
            <a:extLst>
              <a:ext uri="{FF2B5EF4-FFF2-40B4-BE49-F238E27FC236}">
                <a16:creationId xmlns:a16="http://schemas.microsoft.com/office/drawing/2014/main" id="{E36B8EAD-E152-2F24-1088-B67B2C3FA5C2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28853" y="755303"/>
            <a:ext cx="10181601" cy="538736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/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38721076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arge number &amp; statem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17D4C172-EC62-C6BF-A466-C028BB071B4B}"/>
              </a:ext>
            </a:extLst>
          </p:cNvPr>
          <p:cNvSpPr/>
          <p:nvPr userDrawn="1"/>
        </p:nvSpPr>
        <p:spPr>
          <a:xfrm>
            <a:off x="832256" y="887157"/>
            <a:ext cx="5263744" cy="5083686"/>
          </a:xfrm>
          <a:prstGeom prst="roundRect">
            <a:avLst>
              <a:gd name="adj" fmla="val 2856"/>
            </a:avLst>
          </a:prstGeom>
          <a:noFill/>
          <a:ln>
            <a:solidFill>
              <a:schemeClr val="tx2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  <a:latin typeface="Mona Sans" pitchFamily="2" charset="77"/>
            </a:endParaRP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6D348F81-627A-9329-E553-C57C3DF1361C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923484" y="2451283"/>
            <a:ext cx="5090871" cy="1955433"/>
          </a:xfrm>
          <a:prstGeom prst="rect">
            <a:avLst/>
          </a:prstGeom>
        </p:spPr>
        <p:txBody>
          <a:bodyPr anchor="ctr">
            <a:normAutofit/>
          </a:bodyPr>
          <a:lstStyle>
            <a:lvl1pPr algn="ctr">
              <a:defRPr sz="12000" i="0">
                <a:solidFill>
                  <a:schemeClr val="tx1"/>
                </a:solidFill>
                <a:latin typeface="Mona Sans" pitchFamily="2" charset="77"/>
              </a:defRPr>
            </a:lvl1pPr>
          </a:lstStyle>
          <a:p>
            <a:r>
              <a:rPr lang="en-US"/>
              <a:t>XXM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A6F2931D-180A-358D-9100-C2786533EED6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923483" y="4406716"/>
            <a:ext cx="5090871" cy="1384511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And/or statement here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379DD3C0-A441-03F4-FDE3-48FDD308620F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23483" y="1066772"/>
            <a:ext cx="5090871" cy="1334528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ctr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here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5694CC4D-DED6-3B1F-94FA-C8E07CFD319D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6910972" y="4406716"/>
            <a:ext cx="4435909" cy="15641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B5D18BB4-7888-046B-843B-E6FDDE37CF99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910974" y="1573760"/>
            <a:ext cx="4435906" cy="26850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600" b="1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that should be 10 words or less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B4F73F51-0967-1555-B2FB-25D011BBE333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6910972" y="887157"/>
            <a:ext cx="4435908" cy="53873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>
                    <a:alpha val="70000"/>
                  </a:schemeClr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Header</a:t>
            </a:r>
          </a:p>
        </p:txBody>
      </p:sp>
    </p:spTree>
    <p:extLst>
      <p:ext uri="{BB962C8B-B14F-4D97-AF65-F5344CB8AC3E}">
        <p14:creationId xmlns:p14="http://schemas.microsoft.com/office/powerpoint/2010/main" val="13385489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slide_1 fea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CB63979A-A17F-E938-C84A-1AB2E69FC6A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738765" y="4406716"/>
            <a:ext cx="4435909" cy="1564127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Description</a:t>
            </a:r>
          </a:p>
        </p:txBody>
      </p:sp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9C4B9E08-03E4-3991-C992-D35CCFCE104B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38767" y="1573760"/>
            <a:ext cx="4435906" cy="2685089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3600" b="1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The name of new feature/tool</a:t>
            </a:r>
          </a:p>
        </p:txBody>
      </p:sp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BFEB64BE-0A8B-3A6F-375F-4441763B39FA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6096000" y="869570"/>
            <a:ext cx="5263744" cy="5083685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2200" b="1">
                <a:latin typeface="Mona Sans" pitchFamily="2" charset="77"/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 err="1"/>
              <a:t>png</a:t>
            </a:r>
            <a:r>
              <a:rPr lang="en-US"/>
              <a:t> screenshot of UI</a:t>
            </a:r>
          </a:p>
        </p:txBody>
      </p:sp>
    </p:spTree>
    <p:extLst>
      <p:ext uri="{BB962C8B-B14F-4D97-AF65-F5344CB8AC3E}">
        <p14:creationId xmlns:p14="http://schemas.microsoft.com/office/powerpoint/2010/main" val="4201290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oadmap slide_2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B5E75503-9EBC-8731-E089-ADAEDA5FC9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13150" y="1875532"/>
            <a:ext cx="3255601" cy="3953765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3600" b="1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Title that should be 10 words or less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A92CA3AF-B2EB-3185-F18B-A668DC3EAA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13150" y="1299227"/>
            <a:ext cx="3255602" cy="44263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>
                    <a:alpha val="70000"/>
                  </a:schemeClr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Optional header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9B274079-B7C8-86A7-F089-E3FEB12032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678035" y="4753925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New feature/tool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6D7792B5-B94C-2AB1-FA51-FFF827B09E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678036" y="5261532"/>
            <a:ext cx="3239550" cy="6004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2059E041-6E65-3F99-66D2-766588FBA9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140606" y="4753925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New feature/tool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837F7DAF-96CF-662B-1035-EDCFA0244D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8140607" y="5261532"/>
            <a:ext cx="3239550" cy="600424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4" name="Picture Placeholder 17">
            <a:extLst>
              <a:ext uri="{FF2B5EF4-FFF2-40B4-BE49-F238E27FC236}">
                <a16:creationId xmlns:a16="http://schemas.microsoft.com/office/drawing/2014/main" id="{AE72DC64-3427-AFC6-843B-C22989B5E75E}"/>
              </a:ext>
            </a:extLst>
          </p:cNvPr>
          <p:cNvSpPr>
            <a:spLocks noGrp="1"/>
          </p:cNvSpPr>
          <p:nvPr>
            <p:ph type="pic" sz="quarter" idx="39" hasCustomPrompt="1"/>
          </p:nvPr>
        </p:nvSpPr>
        <p:spPr>
          <a:xfrm>
            <a:off x="4656917" y="1276146"/>
            <a:ext cx="3255602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 err="1"/>
              <a:t>png</a:t>
            </a:r>
            <a:r>
              <a:rPr lang="en-US"/>
              <a:t> screenshot of UI</a:t>
            </a:r>
          </a:p>
        </p:txBody>
      </p:sp>
      <p:sp>
        <p:nvSpPr>
          <p:cNvPr id="20" name="Text Placeholder 23">
            <a:extLst>
              <a:ext uri="{FF2B5EF4-FFF2-40B4-BE49-F238E27FC236}">
                <a16:creationId xmlns:a16="http://schemas.microsoft.com/office/drawing/2014/main" id="{8A38638D-9B3C-6593-76D6-29FA91061726}"/>
              </a:ext>
            </a:extLst>
          </p:cNvPr>
          <p:cNvSpPr>
            <a:spLocks noGrp="1"/>
          </p:cNvSpPr>
          <p:nvPr>
            <p:ph type="body" sz="quarter" idx="42" hasCustomPrompt="1"/>
          </p:nvPr>
        </p:nvSpPr>
        <p:spPr>
          <a:xfrm>
            <a:off x="4680192" y="4507640"/>
            <a:ext cx="3239550" cy="22853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70000"/>
                  </a:schemeClr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Beta / Coming soon</a:t>
            </a:r>
          </a:p>
        </p:txBody>
      </p:sp>
      <p:sp>
        <p:nvSpPr>
          <p:cNvPr id="21" name="Text Placeholder 23">
            <a:extLst>
              <a:ext uri="{FF2B5EF4-FFF2-40B4-BE49-F238E27FC236}">
                <a16:creationId xmlns:a16="http://schemas.microsoft.com/office/drawing/2014/main" id="{2AA4DFF5-3DCC-0AF3-08D1-A16434564AF5}"/>
              </a:ext>
            </a:extLst>
          </p:cNvPr>
          <p:cNvSpPr>
            <a:spLocks noGrp="1"/>
          </p:cNvSpPr>
          <p:nvPr>
            <p:ph type="body" sz="quarter" idx="43" hasCustomPrompt="1"/>
          </p:nvPr>
        </p:nvSpPr>
        <p:spPr>
          <a:xfrm>
            <a:off x="8123250" y="4507640"/>
            <a:ext cx="3239550" cy="228536"/>
          </a:xfrm>
          <a:prstGeom prst="rect">
            <a:avLst/>
          </a:prstGeom>
        </p:spPr>
        <p:txBody>
          <a:bodyPr anchor="ctr" anchorCtr="0">
            <a:noAutofit/>
          </a:bodyPr>
          <a:lstStyle>
            <a:lvl1pPr marL="0" indent="0" algn="l">
              <a:buNone/>
              <a:defRPr sz="1200" b="0" i="0">
                <a:solidFill>
                  <a:schemeClr val="tx1">
                    <a:alpha val="70000"/>
                  </a:schemeClr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Beta / Coming soon</a:t>
            </a:r>
          </a:p>
        </p:txBody>
      </p:sp>
      <p:sp>
        <p:nvSpPr>
          <p:cNvPr id="6" name="Picture Placeholder 17">
            <a:extLst>
              <a:ext uri="{FF2B5EF4-FFF2-40B4-BE49-F238E27FC236}">
                <a16:creationId xmlns:a16="http://schemas.microsoft.com/office/drawing/2014/main" id="{E6737012-9800-0DEA-F0D7-EF0E1153D167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8123250" y="1276146"/>
            <a:ext cx="3255602" cy="3002307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</a:t>
            </a:r>
            <a:br>
              <a:rPr lang="en-US"/>
            </a:br>
            <a:r>
              <a:rPr lang="en-US" err="1"/>
              <a:t>png</a:t>
            </a:r>
            <a:r>
              <a:rPr lang="en-US"/>
              <a:t> screenshot of UI</a:t>
            </a:r>
          </a:p>
        </p:txBody>
      </p:sp>
    </p:spTree>
    <p:extLst>
      <p:ext uri="{BB962C8B-B14F-4D97-AF65-F5344CB8AC3E}">
        <p14:creationId xmlns:p14="http://schemas.microsoft.com/office/powerpoint/2010/main" val="11588899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 Roadmap slide_3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871B12BF-714D-4148-7DAF-F5F3A003A9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7916" y="4300494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1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61F04878-5E01-B6D4-0083-C00A353CCE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7917" y="4775443"/>
            <a:ext cx="3239550" cy="15989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9B274079-B7C8-86A7-F089-E3FEB12032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72518" y="4300494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2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6D7792B5-B94C-2AB1-FA51-FFF827B09E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72518" y="4775443"/>
            <a:ext cx="3239550" cy="15989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2059E041-6E65-3F99-66D2-766588FBA9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44664" y="4300494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3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837F7DAF-96CF-662B-1035-EDCFA0244D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44665" y="4775443"/>
            <a:ext cx="3239550" cy="159898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5" name="Picture Placeholder 17">
            <a:extLst>
              <a:ext uri="{FF2B5EF4-FFF2-40B4-BE49-F238E27FC236}">
                <a16:creationId xmlns:a16="http://schemas.microsoft.com/office/drawing/2014/main" id="{44CAA73D-69E8-20EE-1253-A4EA858AD4E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80132" y="1135025"/>
            <a:ext cx="3314895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B248AE0C-D961-9BC1-2FAF-22F2EBB4C49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447546" y="1135025"/>
            <a:ext cx="3310911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5540DB94-0D2A-2D7C-3D1D-7A92B354C03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928613" y="1135025"/>
            <a:ext cx="3255602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</p:spTree>
    <p:extLst>
      <p:ext uri="{BB962C8B-B14F-4D97-AF65-F5344CB8AC3E}">
        <p14:creationId xmlns:p14="http://schemas.microsoft.com/office/powerpoint/2010/main" val="19755472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 Roadmap slide_3 features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B5E75503-9EBC-8731-E089-ADAEDA5FC9F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1001867" y="1104540"/>
            <a:ext cx="10182347" cy="70562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lnSpc>
                <a:spcPct val="80000"/>
              </a:lnSpc>
              <a:buNone/>
              <a:defRPr sz="3600" b="1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US"/>
              <a:t>Statement that should be 10 words or less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A92CA3AF-B2EB-3185-F18B-A668DC3EAA86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1001866" y="528234"/>
            <a:ext cx="10182348" cy="442635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600" b="0" i="0">
                <a:solidFill>
                  <a:schemeClr val="tx1">
                    <a:alpha val="70000"/>
                  </a:schemeClr>
                </a:solidFill>
                <a:latin typeface="SF Mono" panose="020B0009000002000000" pitchFamily="49" charset="0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Header</a:t>
            </a:r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871B12BF-714D-4148-7DAF-F5F3A003A937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017916" y="5047840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1</a:t>
            </a:r>
          </a:p>
        </p:txBody>
      </p:sp>
      <p:sp>
        <p:nvSpPr>
          <p:cNvPr id="12" name="Text Placeholder 23">
            <a:extLst>
              <a:ext uri="{FF2B5EF4-FFF2-40B4-BE49-F238E27FC236}">
                <a16:creationId xmlns:a16="http://schemas.microsoft.com/office/drawing/2014/main" id="{61F04878-5E01-B6D4-0083-C00A353CCE73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1017917" y="5522789"/>
            <a:ext cx="3239550" cy="914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13" name="Text Placeholder 23">
            <a:extLst>
              <a:ext uri="{FF2B5EF4-FFF2-40B4-BE49-F238E27FC236}">
                <a16:creationId xmlns:a16="http://schemas.microsoft.com/office/drawing/2014/main" id="{9B274079-B7C8-86A7-F089-E3FEB120327B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472518" y="5047840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2</a:t>
            </a:r>
          </a:p>
        </p:txBody>
      </p:sp>
      <p:sp>
        <p:nvSpPr>
          <p:cNvPr id="14" name="Text Placeholder 23">
            <a:extLst>
              <a:ext uri="{FF2B5EF4-FFF2-40B4-BE49-F238E27FC236}">
                <a16:creationId xmlns:a16="http://schemas.microsoft.com/office/drawing/2014/main" id="{6D7792B5-B94C-2AB1-FA51-FFF827B09E02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4472518" y="5522789"/>
            <a:ext cx="3239550" cy="914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15" name="Text Placeholder 23">
            <a:extLst>
              <a:ext uri="{FF2B5EF4-FFF2-40B4-BE49-F238E27FC236}">
                <a16:creationId xmlns:a16="http://schemas.microsoft.com/office/drawing/2014/main" id="{2059E041-6E65-3F99-66D2-766588FBA9FF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7944664" y="5047840"/>
            <a:ext cx="3239551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Statement 3</a:t>
            </a:r>
          </a:p>
        </p:txBody>
      </p:sp>
      <p:sp>
        <p:nvSpPr>
          <p:cNvPr id="16" name="Text Placeholder 23">
            <a:extLst>
              <a:ext uri="{FF2B5EF4-FFF2-40B4-BE49-F238E27FC236}">
                <a16:creationId xmlns:a16="http://schemas.microsoft.com/office/drawing/2014/main" id="{837F7DAF-96CF-662B-1035-EDCFA0244D3A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7944665" y="5522789"/>
            <a:ext cx="3239550" cy="914400"/>
          </a:xfrm>
          <a:prstGeom prst="rect">
            <a:avLst/>
          </a:prstGeom>
        </p:spPr>
        <p:txBody>
          <a:bodyPr anchor="t">
            <a:noAutofit/>
          </a:bodyPr>
          <a:lstStyle>
            <a:lvl1pPr marL="0" indent="0" algn="l">
              <a:buNone/>
              <a:defRPr sz="16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Keep your description under three lines of text</a:t>
            </a:r>
          </a:p>
        </p:txBody>
      </p:sp>
      <p:sp>
        <p:nvSpPr>
          <p:cNvPr id="5" name="Picture Placeholder 17">
            <a:extLst>
              <a:ext uri="{FF2B5EF4-FFF2-40B4-BE49-F238E27FC236}">
                <a16:creationId xmlns:a16="http://schemas.microsoft.com/office/drawing/2014/main" id="{44CAA73D-69E8-20EE-1253-A4EA858AD4E1}"/>
              </a:ext>
            </a:extLst>
          </p:cNvPr>
          <p:cNvSpPr>
            <a:spLocks noGrp="1"/>
          </p:cNvSpPr>
          <p:nvPr>
            <p:ph type="pic" sz="quarter" idx="40" hasCustomPrompt="1"/>
          </p:nvPr>
        </p:nvSpPr>
        <p:spPr>
          <a:xfrm>
            <a:off x="980131" y="1917539"/>
            <a:ext cx="3314895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  <p:sp>
        <p:nvSpPr>
          <p:cNvPr id="8" name="Picture Placeholder 17">
            <a:extLst>
              <a:ext uri="{FF2B5EF4-FFF2-40B4-BE49-F238E27FC236}">
                <a16:creationId xmlns:a16="http://schemas.microsoft.com/office/drawing/2014/main" id="{B248AE0C-D961-9BC1-2FAF-22F2EBB4C496}"/>
              </a:ext>
            </a:extLst>
          </p:cNvPr>
          <p:cNvSpPr>
            <a:spLocks noGrp="1"/>
          </p:cNvSpPr>
          <p:nvPr>
            <p:ph type="pic" sz="quarter" idx="41" hasCustomPrompt="1"/>
          </p:nvPr>
        </p:nvSpPr>
        <p:spPr>
          <a:xfrm>
            <a:off x="4447545" y="1917539"/>
            <a:ext cx="3310911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  <p:sp>
        <p:nvSpPr>
          <p:cNvPr id="19" name="Picture Placeholder 17">
            <a:extLst>
              <a:ext uri="{FF2B5EF4-FFF2-40B4-BE49-F238E27FC236}">
                <a16:creationId xmlns:a16="http://schemas.microsoft.com/office/drawing/2014/main" id="{5540DB94-0D2A-2D7C-3D1D-7A92B354C03C}"/>
              </a:ext>
            </a:extLst>
          </p:cNvPr>
          <p:cNvSpPr>
            <a:spLocks noGrp="1"/>
          </p:cNvSpPr>
          <p:nvPr>
            <p:ph type="pic" sz="quarter" idx="38" hasCustomPrompt="1"/>
          </p:nvPr>
        </p:nvSpPr>
        <p:spPr>
          <a:xfrm>
            <a:off x="7928612" y="1917539"/>
            <a:ext cx="3255602" cy="3002308"/>
          </a:xfrm>
          <a:prstGeom prst="roundRect">
            <a:avLst>
              <a:gd name="adj" fmla="val 2850"/>
            </a:avLst>
          </a:prstGeom>
          <a:noFill/>
          <a:ln>
            <a:noFill/>
          </a:ln>
          <a:effectLst/>
        </p:spPr>
        <p:txBody>
          <a:bodyPr anchor="ctr"/>
          <a:lstStyle>
            <a:lvl1pPr algn="ctr">
              <a:defRPr sz="1200">
                <a:latin typeface="Mona Sans" pitchFamily="2" charset="77"/>
              </a:defRPr>
            </a:lvl1pPr>
          </a:lstStyle>
          <a:p>
            <a:r>
              <a:rPr lang="en-US"/>
              <a:t>Click to add an image – use a </a:t>
            </a:r>
            <a:r>
              <a:rPr lang="en-US" err="1"/>
              <a:t>png</a:t>
            </a:r>
            <a:r>
              <a:rPr lang="en-US"/>
              <a:t> so you can layer on top of this graphic</a:t>
            </a:r>
          </a:p>
        </p:txBody>
      </p:sp>
    </p:spTree>
    <p:extLst>
      <p:ext uri="{BB962C8B-B14F-4D97-AF65-F5344CB8AC3E}">
        <p14:creationId xmlns:p14="http://schemas.microsoft.com/office/powerpoint/2010/main" val="240787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DevX_Demo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edia Placeholder 3">
            <a:extLst>
              <a:ext uri="{FF2B5EF4-FFF2-40B4-BE49-F238E27FC236}">
                <a16:creationId xmlns:a16="http://schemas.microsoft.com/office/drawing/2014/main" id="{5ED1B8D2-08C3-EA8A-8A4E-457AB30D08AC}"/>
              </a:ext>
            </a:extLst>
          </p:cNvPr>
          <p:cNvSpPr>
            <a:spLocks noGrp="1"/>
          </p:cNvSpPr>
          <p:nvPr>
            <p:ph type="media" sz="quarter" idx="10" hasCustomPrompt="1"/>
          </p:nvPr>
        </p:nvSpPr>
        <p:spPr>
          <a:xfrm>
            <a:off x="477982" y="475384"/>
            <a:ext cx="11236036" cy="5907232"/>
          </a:xfrm>
          <a:prstGeom prst="roundRect">
            <a:avLst>
              <a:gd name="adj" fmla="val 2126"/>
            </a:avLst>
          </a:prstGeom>
          <a:solidFill>
            <a:schemeClr val="bg1"/>
          </a:solidFill>
          <a:ln>
            <a:solidFill>
              <a:schemeClr val="tx2"/>
            </a:solidFill>
          </a:ln>
          <a:effectLst>
            <a:outerShdw blurRad="254000" dist="254000" dir="5400000" algn="t" rotWithShape="0">
              <a:prstClr val="black">
                <a:alpha val="40000"/>
              </a:prstClr>
            </a:outerShdw>
          </a:effectLst>
        </p:spPr>
        <p:txBody>
          <a:bodyPr anchor="ctr"/>
          <a:lstStyle>
            <a:lvl1pPr algn="ctr">
              <a:defRPr>
                <a:latin typeface="Mona Sans" pitchFamily="2" charset="77"/>
              </a:defRPr>
            </a:lvl1pPr>
          </a:lstStyle>
          <a:p>
            <a:r>
              <a:rPr lang="en-US"/>
              <a:t> Click to add demo</a:t>
            </a:r>
          </a:p>
        </p:txBody>
      </p:sp>
    </p:spTree>
    <p:extLst>
      <p:ext uri="{BB962C8B-B14F-4D97-AF65-F5344CB8AC3E}">
        <p14:creationId xmlns:p14="http://schemas.microsoft.com/office/powerpoint/2010/main" val="10334917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CEEEDD7-D3DD-9498-6F92-0CB8A4D491E4}"/>
              </a:ext>
            </a:extLst>
          </p:cNvPr>
          <p:cNvSpPr txBox="1"/>
          <p:nvPr/>
        </p:nvSpPr>
        <p:spPr>
          <a:xfrm>
            <a:off x="627831" y="495793"/>
            <a:ext cx="7961196" cy="1477328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l"/>
            <a:r>
              <a:rPr lang="en-US" sz="9000" b="1" i="0">
                <a:latin typeface="Mona Sans" pitchFamily="2" charset="77"/>
              </a:rPr>
              <a:t>Thank you!</a:t>
            </a:r>
          </a:p>
        </p:txBody>
      </p:sp>
      <p:sp>
        <p:nvSpPr>
          <p:cNvPr id="3" name="Google Shape;179;p20">
            <a:extLst>
              <a:ext uri="{FF2B5EF4-FFF2-40B4-BE49-F238E27FC236}">
                <a16:creationId xmlns:a16="http://schemas.microsoft.com/office/drawing/2014/main" id="{C6A9784E-4A5A-A251-DDD7-686D572E2386}"/>
              </a:ext>
            </a:extLst>
          </p:cNvPr>
          <p:cNvSpPr>
            <a:spLocks noGrp="1"/>
          </p:cNvSpPr>
          <p:nvPr>
            <p:ph type="pic" idx="2"/>
          </p:nvPr>
        </p:nvSpPr>
        <p:spPr>
          <a:xfrm>
            <a:off x="458188" y="4236494"/>
            <a:ext cx="942693" cy="943566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  <a:latin typeface="Mon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23">
            <a:extLst>
              <a:ext uri="{FF2B5EF4-FFF2-40B4-BE49-F238E27FC236}">
                <a16:creationId xmlns:a16="http://schemas.microsoft.com/office/drawing/2014/main" id="{6FE2B5FA-B0B8-501A-7196-3CEB87941DF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1529743" y="4236494"/>
            <a:ext cx="2869267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&amp; last name</a:t>
            </a:r>
          </a:p>
        </p:txBody>
      </p:sp>
      <p:sp>
        <p:nvSpPr>
          <p:cNvPr id="5" name="Text Placeholder 23">
            <a:extLst>
              <a:ext uri="{FF2B5EF4-FFF2-40B4-BE49-F238E27FC236}">
                <a16:creationId xmlns:a16="http://schemas.microsoft.com/office/drawing/2014/main" id="{0FFFCC9C-EF46-40F7-9D3C-B95CE30F2E56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1529743" y="4722860"/>
            <a:ext cx="2869267" cy="457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  / Company</a:t>
            </a:r>
          </a:p>
        </p:txBody>
      </p:sp>
      <p:sp>
        <p:nvSpPr>
          <p:cNvPr id="6" name="Text Placeholder 23">
            <a:extLst>
              <a:ext uri="{FF2B5EF4-FFF2-40B4-BE49-F238E27FC236}">
                <a16:creationId xmlns:a16="http://schemas.microsoft.com/office/drawing/2014/main" id="{65F76A34-E523-68EA-9C37-7D000BB8C9C8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1529743" y="5454017"/>
            <a:ext cx="2869267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&amp; last name</a:t>
            </a:r>
          </a:p>
        </p:txBody>
      </p:sp>
      <p:sp>
        <p:nvSpPr>
          <p:cNvPr id="7" name="Text Placeholder 23">
            <a:extLst>
              <a:ext uri="{FF2B5EF4-FFF2-40B4-BE49-F238E27FC236}">
                <a16:creationId xmlns:a16="http://schemas.microsoft.com/office/drawing/2014/main" id="{F84D84D4-9CE3-3726-C9EE-3F95CD99008B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1529743" y="5947675"/>
            <a:ext cx="2869267" cy="457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  / Company</a:t>
            </a:r>
          </a:p>
        </p:txBody>
      </p:sp>
      <p:sp>
        <p:nvSpPr>
          <p:cNvPr id="8" name="Text Placeholder 23">
            <a:extLst>
              <a:ext uri="{FF2B5EF4-FFF2-40B4-BE49-F238E27FC236}">
                <a16:creationId xmlns:a16="http://schemas.microsoft.com/office/drawing/2014/main" id="{05B458A2-55C6-28B8-91B9-892EF4014124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5719760" y="4236494"/>
            <a:ext cx="2869267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&amp; last name</a:t>
            </a:r>
          </a:p>
        </p:txBody>
      </p:sp>
      <p:sp>
        <p:nvSpPr>
          <p:cNvPr id="9" name="Text Placeholder 23">
            <a:extLst>
              <a:ext uri="{FF2B5EF4-FFF2-40B4-BE49-F238E27FC236}">
                <a16:creationId xmlns:a16="http://schemas.microsoft.com/office/drawing/2014/main" id="{D30F6D57-6BD7-A46B-6C3B-BA48037EE90B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5719760" y="4722860"/>
            <a:ext cx="2869267" cy="457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  / Company</a:t>
            </a:r>
          </a:p>
        </p:txBody>
      </p:sp>
      <p:sp>
        <p:nvSpPr>
          <p:cNvPr id="10" name="Text Placeholder 23">
            <a:extLst>
              <a:ext uri="{FF2B5EF4-FFF2-40B4-BE49-F238E27FC236}">
                <a16:creationId xmlns:a16="http://schemas.microsoft.com/office/drawing/2014/main" id="{AF740EB8-C7FA-25B4-C8B1-9B893232D16E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5719760" y="5454017"/>
            <a:ext cx="2869267" cy="457200"/>
          </a:xfrm>
          <a:prstGeom prst="rect">
            <a:avLst/>
          </a:prstGeom>
        </p:spPr>
        <p:txBody>
          <a:bodyPr anchor="b" anchorCtr="0">
            <a:noAutofit/>
          </a:bodyPr>
          <a:lstStyle>
            <a:lvl1pPr marL="0" indent="0" algn="l">
              <a:buNone/>
              <a:defRPr sz="1800" b="0" i="0">
                <a:solidFill>
                  <a:schemeClr val="tx1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First &amp; last name</a:t>
            </a:r>
          </a:p>
        </p:txBody>
      </p:sp>
      <p:sp>
        <p:nvSpPr>
          <p:cNvPr id="11" name="Text Placeholder 23">
            <a:extLst>
              <a:ext uri="{FF2B5EF4-FFF2-40B4-BE49-F238E27FC236}">
                <a16:creationId xmlns:a16="http://schemas.microsoft.com/office/drawing/2014/main" id="{7872734B-E41F-2449-AE93-4518F3F1B5E8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5719760" y="5947675"/>
            <a:ext cx="2869267" cy="457200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>
              <a:buNone/>
              <a:defRPr sz="1400" b="0" i="0">
                <a:solidFill>
                  <a:schemeClr val="bg2"/>
                </a:solidFill>
                <a:latin typeface="Mona Sans" pitchFamily="2" charset="77"/>
                <a:cs typeface="Arial" panose="020B0604020202020204" pitchFamily="34" charset="0"/>
              </a:defRPr>
            </a:lvl1pPr>
            <a:lvl2pPr marL="457200" indent="0">
              <a:buNone/>
              <a:defRPr/>
            </a:lvl2pPr>
            <a:lvl3pPr marL="914400" indent="0">
              <a:buNone/>
              <a:defRPr/>
            </a:lvl3pPr>
            <a:lvl4pPr marL="1371600" indent="0">
              <a:buNone/>
              <a:defRPr/>
            </a:lvl4pPr>
            <a:lvl5pPr marL="1828800" indent="0">
              <a:buNone/>
              <a:defRPr/>
            </a:lvl5pPr>
          </a:lstStyle>
          <a:p>
            <a:pPr lvl="0"/>
            <a:r>
              <a:rPr lang="en-US"/>
              <a:t>Position  / Company</a:t>
            </a:r>
          </a:p>
        </p:txBody>
      </p:sp>
      <p:sp>
        <p:nvSpPr>
          <p:cNvPr id="12" name="Google Shape;179;p20">
            <a:extLst>
              <a:ext uri="{FF2B5EF4-FFF2-40B4-BE49-F238E27FC236}">
                <a16:creationId xmlns:a16="http://schemas.microsoft.com/office/drawing/2014/main" id="{A0CF6D4E-A6C0-7306-1C3A-3EE99EBA13C9}"/>
              </a:ext>
            </a:extLst>
          </p:cNvPr>
          <p:cNvSpPr>
            <a:spLocks noGrp="1"/>
          </p:cNvSpPr>
          <p:nvPr>
            <p:ph type="pic" idx="33"/>
          </p:nvPr>
        </p:nvSpPr>
        <p:spPr>
          <a:xfrm>
            <a:off x="458187" y="5454017"/>
            <a:ext cx="942693" cy="943566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  <a:latin typeface="Mon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3" name="Google Shape;179;p20">
            <a:extLst>
              <a:ext uri="{FF2B5EF4-FFF2-40B4-BE49-F238E27FC236}">
                <a16:creationId xmlns:a16="http://schemas.microsoft.com/office/drawing/2014/main" id="{5338B5E5-19C1-3A7B-3A50-577927FFB9D3}"/>
              </a:ext>
            </a:extLst>
          </p:cNvPr>
          <p:cNvSpPr>
            <a:spLocks noGrp="1"/>
          </p:cNvSpPr>
          <p:nvPr>
            <p:ph type="pic" idx="34"/>
          </p:nvPr>
        </p:nvSpPr>
        <p:spPr>
          <a:xfrm>
            <a:off x="4647527" y="4236494"/>
            <a:ext cx="942693" cy="943566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  <a:latin typeface="Mon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  <p:sp>
        <p:nvSpPr>
          <p:cNvPr id="14" name="Google Shape;179;p20">
            <a:extLst>
              <a:ext uri="{FF2B5EF4-FFF2-40B4-BE49-F238E27FC236}">
                <a16:creationId xmlns:a16="http://schemas.microsoft.com/office/drawing/2014/main" id="{A246062C-A070-C9D1-ECA2-062F1B718B07}"/>
              </a:ext>
            </a:extLst>
          </p:cNvPr>
          <p:cNvSpPr>
            <a:spLocks noGrp="1"/>
          </p:cNvSpPr>
          <p:nvPr>
            <p:ph type="pic" idx="35"/>
          </p:nvPr>
        </p:nvSpPr>
        <p:spPr>
          <a:xfrm>
            <a:off x="4647526" y="5454017"/>
            <a:ext cx="942693" cy="943566"/>
          </a:xfrm>
          <a:prstGeom prst="rect">
            <a:avLst/>
          </a:prstGeom>
          <a:noFill/>
          <a:ln w="19050" cap="flat" cmpd="sng">
            <a:noFill/>
            <a:prstDash val="solid"/>
            <a:round/>
            <a:headEnd type="none" w="sm" len="sm"/>
            <a:tailEnd type="none" w="sm" len="sm"/>
          </a:ln>
          <a:effectLst/>
        </p:spPr>
        <p:txBody>
          <a:bodyPr anchor="ctr">
            <a:normAutofit/>
          </a:bodyPr>
          <a:lstStyle>
            <a:lvl1pPr marL="0" indent="0" algn="ctr">
              <a:buNone/>
              <a:defRPr sz="800">
                <a:solidFill>
                  <a:schemeClr val="bg1"/>
                </a:solidFill>
                <a:latin typeface="Mona Sans" pitchFamily="2" charset="77"/>
              </a:defRPr>
            </a:lvl1pPr>
          </a:lstStyle>
          <a:p>
            <a:r>
              <a:rPr lang="en-US"/>
              <a:t>Click icon to add picture</a:t>
            </a:r>
          </a:p>
        </p:txBody>
      </p:sp>
    </p:spTree>
    <p:extLst>
      <p:ext uri="{BB962C8B-B14F-4D97-AF65-F5344CB8AC3E}">
        <p14:creationId xmlns:p14="http://schemas.microsoft.com/office/powerpoint/2010/main" val="328491774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theme" Target="../theme/theme2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>
            <a:extLst>
              <a:ext uri="{FF2B5EF4-FFF2-40B4-BE49-F238E27FC236}">
                <a16:creationId xmlns:a16="http://schemas.microsoft.com/office/drawing/2014/main" id="{888919A9-3CD5-9203-E0CC-C80D002BCA00}"/>
              </a:ext>
            </a:extLst>
          </p:cNvPr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63" y="893"/>
            <a:ext cx="12191937" cy="68571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2C954A-9361-8191-492A-7E1CFB8970C0}"/>
              </a:ext>
            </a:extLst>
          </p:cNvPr>
          <p:cNvSpPr/>
          <p:nvPr userDrawn="1"/>
        </p:nvSpPr>
        <p:spPr>
          <a:xfrm>
            <a:off x="0" y="0"/>
            <a:ext cx="12192000" cy="6857107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93196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172" r:id="rId1"/>
    <p:sldLayoutId id="2147484178" r:id="rId2"/>
    <p:sldLayoutId id="2147484197" r:id="rId3"/>
    <p:sldLayoutId id="2147484257" r:id="rId4"/>
    <p:sldLayoutId id="2147484258" r:id="rId5"/>
    <p:sldLayoutId id="2147484345" r:id="rId6"/>
    <p:sldLayoutId id="2147484191" r:id="rId7"/>
    <p:sldLayoutId id="2147484194" r:id="rId8"/>
    <p:sldLayoutId id="2147484173" r:id="rId9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Mona-Sans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b="0" i="0" kern="1200">
          <a:solidFill>
            <a:schemeClr val="tx1"/>
          </a:solidFill>
          <a:latin typeface="Mona-Sans Regular" pitchFamily="2" charset="77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Mona-Sans Regular" pitchFamily="2" charset="77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Mona-Sans Regular" pitchFamily="2" charset="77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Mona-Sans Regular" pitchFamily="2" charset="77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Mona-Sans Regular" pitchFamily="2" charset="77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>
            <a:extLst>
              <a:ext uri="{FF2B5EF4-FFF2-40B4-BE49-F238E27FC236}">
                <a16:creationId xmlns:a16="http://schemas.microsoft.com/office/drawing/2014/main" id="{888919A9-3CD5-9203-E0CC-C80D002BCA00}"/>
              </a:ext>
            </a:extLst>
          </p:cNvPr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3" y="893"/>
            <a:ext cx="12191937" cy="6857107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7E2C954A-9361-8191-492A-7E1CFB8970C0}"/>
              </a:ext>
            </a:extLst>
          </p:cNvPr>
          <p:cNvSpPr/>
          <p:nvPr userDrawn="1"/>
        </p:nvSpPr>
        <p:spPr>
          <a:xfrm>
            <a:off x="0" y="0"/>
            <a:ext cx="12192000" cy="6857107"/>
          </a:xfrm>
          <a:prstGeom prst="rect">
            <a:avLst/>
          </a:prstGeom>
          <a:solidFill>
            <a:schemeClr val="bg1">
              <a:alpha val="56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10460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347" r:id="rId1"/>
    <p:sldLayoutId id="2147484348" r:id="rId2"/>
    <p:sldLayoutId id="2147484349" r:id="rId3"/>
    <p:sldLayoutId id="2147484350" r:id="rId4"/>
    <p:sldLayoutId id="2147484351" r:id="rId5"/>
    <p:sldLayoutId id="2147484352" r:id="rId6"/>
    <p:sldLayoutId id="2147484353" r:id="rId7"/>
    <p:sldLayoutId id="2147484354" r:id="rId8"/>
    <p:sldLayoutId id="2147484355" r:id="rId9"/>
    <p:sldLayoutId id="2147484357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b="1" i="0" kern="1200">
          <a:solidFill>
            <a:schemeClr val="tx1"/>
          </a:solidFill>
          <a:latin typeface="Mona-Sans" pitchFamily="2" charset="77"/>
          <a:ea typeface="+mj-ea"/>
          <a:cs typeface="Arial" panose="020B0604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200" b="0" i="0" kern="1200">
          <a:solidFill>
            <a:schemeClr val="tx1"/>
          </a:solidFill>
          <a:latin typeface="Mona-Sans Regular" pitchFamily="2" charset="77"/>
          <a:ea typeface="+mn-ea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Mona-Sans Regular" pitchFamily="2" charset="77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Mona-Sans Regular" pitchFamily="2" charset="77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Mona-Sans Regular" pitchFamily="2" charset="77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b="0" i="0" kern="1200">
          <a:solidFill>
            <a:schemeClr val="tx1"/>
          </a:solidFill>
          <a:latin typeface="Mona-Sans Regular" pitchFamily="2" charset="77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3" Type="http://schemas.openxmlformats.org/officeDocument/2006/relationships/image" Target="../media/image8.png"/><Relationship Id="rId7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11" Type="http://schemas.openxmlformats.org/officeDocument/2006/relationships/image" Target="../media/image14.png"/><Relationship Id="rId5" Type="http://schemas.openxmlformats.org/officeDocument/2006/relationships/image" Target="../media/image2.png"/><Relationship Id="rId10" Type="http://schemas.openxmlformats.org/officeDocument/2006/relationships/image" Target="../media/image13.svg"/><Relationship Id="rId4" Type="http://schemas.openxmlformats.org/officeDocument/2006/relationships/image" Target="../media/image9.png"/><Relationship Id="rId9" Type="http://schemas.openxmlformats.org/officeDocument/2006/relationships/image" Target="../media/image12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svg"/><Relationship Id="rId13" Type="http://schemas.openxmlformats.org/officeDocument/2006/relationships/image" Target="../media/image17.png"/><Relationship Id="rId3" Type="http://schemas.openxmlformats.org/officeDocument/2006/relationships/image" Target="../media/image1.png"/><Relationship Id="rId7" Type="http://schemas.openxmlformats.org/officeDocument/2006/relationships/image" Target="../media/image4.png"/><Relationship Id="rId12" Type="http://schemas.openxmlformats.org/officeDocument/2006/relationships/image" Target="../media/image16.pn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14.png"/><Relationship Id="rId1" Type="http://schemas.openxmlformats.org/officeDocument/2006/relationships/slideLayout" Target="../slideLayouts/slideLayout19.xml"/><Relationship Id="rId6" Type="http://schemas.openxmlformats.org/officeDocument/2006/relationships/image" Target="../media/image3.png"/><Relationship Id="rId11" Type="http://schemas.openxmlformats.org/officeDocument/2006/relationships/image" Target="../media/image15.png"/><Relationship Id="rId5" Type="http://schemas.openxmlformats.org/officeDocument/2006/relationships/image" Target="../media/image2.png"/><Relationship Id="rId15" Type="http://schemas.openxmlformats.org/officeDocument/2006/relationships/image" Target="../media/image19.png"/><Relationship Id="rId10" Type="http://schemas.openxmlformats.org/officeDocument/2006/relationships/image" Target="../media/image7.svg"/><Relationship Id="rId4" Type="http://schemas.openxmlformats.org/officeDocument/2006/relationships/image" Target="../media/image9.png"/><Relationship Id="rId9" Type="http://schemas.openxmlformats.org/officeDocument/2006/relationships/image" Target="../media/image6.png"/><Relationship Id="rId14" Type="http://schemas.openxmlformats.org/officeDocument/2006/relationships/image" Target="../media/image1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0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22.sv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507BF2-DDD1-F375-F707-F3064C1C842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>
            <a:extLst>
              <a:ext uri="{FF2B5EF4-FFF2-40B4-BE49-F238E27FC236}">
                <a16:creationId xmlns:a16="http://schemas.microsoft.com/office/drawing/2014/main" id="{DD00B420-B48D-A951-3621-9A5228C5DF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" y="893"/>
            <a:ext cx="12191937" cy="6857107"/>
          </a:xfrm>
          <a:prstGeom prst="rect">
            <a:avLst/>
          </a:prstGeom>
        </p:spPr>
      </p:pic>
      <p:pic>
        <p:nvPicPr>
          <p:cNvPr id="3" name="Image 1" descr=" ">
            <a:extLst>
              <a:ext uri="{FF2B5EF4-FFF2-40B4-BE49-F238E27FC236}">
                <a16:creationId xmlns:a16="http://schemas.microsoft.com/office/drawing/2014/main" id="{71CF6CA1-259B-6A0E-6F4E-6284DA4DE1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98" y="540126"/>
            <a:ext cx="774696" cy="298411"/>
          </a:xfrm>
          <a:prstGeom prst="rect">
            <a:avLst/>
          </a:prstGeom>
        </p:spPr>
      </p:pic>
      <p:sp>
        <p:nvSpPr>
          <p:cNvPr id="4" name="Text 0">
            <a:extLst>
              <a:ext uri="{FF2B5EF4-FFF2-40B4-BE49-F238E27FC236}">
                <a16:creationId xmlns:a16="http://schemas.microsoft.com/office/drawing/2014/main" id="{EF73D99D-6029-93AC-ECFA-DD320D844200}"/>
              </a:ext>
            </a:extLst>
          </p:cNvPr>
          <p:cNvSpPr/>
          <p:nvPr/>
        </p:nvSpPr>
        <p:spPr>
          <a:xfrm>
            <a:off x="507998" y="1825589"/>
            <a:ext cx="5707355" cy="366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457109" rtl="0" eaLnBrk="1" fontAlgn="auto" latinLnBrk="0" hangingPunct="1">
              <a:lnSpc>
                <a:spcPts val="23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99" b="0" i="0" u="none" strike="noStrike" kern="1200" cap="none" spc="0" normalizeH="0" baseline="0" noProof="0" dirty="0">
                <a:ln>
                  <a:noFill/>
                </a:ln>
                <a:solidFill>
                  <a:srgbClr val="3794FF">
                    <a:alpha val="100000"/>
                  </a:srgbClr>
                </a:solidFill>
                <a:effectLst/>
                <a:uLnTx/>
                <a:uFillTx/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kumimoji="0" lang="en-US" sz="4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Text 1">
            <a:extLst>
              <a:ext uri="{FF2B5EF4-FFF2-40B4-BE49-F238E27FC236}">
                <a16:creationId xmlns:a16="http://schemas.microsoft.com/office/drawing/2014/main" id="{F4F59C5E-EB3A-D601-FFF6-5A1617873986}"/>
              </a:ext>
            </a:extLst>
          </p:cNvPr>
          <p:cNvSpPr/>
          <p:nvPr/>
        </p:nvSpPr>
        <p:spPr>
          <a:xfrm>
            <a:off x="507998" y="2303731"/>
            <a:ext cx="6039434" cy="212208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457109" rtl="0" eaLnBrk="1" fontAlgn="auto" latinLnBrk="0" hangingPunct="1">
              <a:lnSpc>
                <a:spcPts val="5903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799" b="0" i="0" u="none" strike="noStrike" kern="0" cap="none" spc="-144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Segoe UI Variable Text Semibold" pitchFamily="34" charset="0"/>
                <a:ea typeface="Segoe UI Variable Text Semibold" pitchFamily="34" charset="-122"/>
                <a:cs typeface="Segoe UI Variable Text Semibold" pitchFamily="34" charset="-120"/>
              </a:rPr>
              <a:t>São Paulo</a:t>
            </a:r>
            <a:endParaRPr kumimoji="0" lang="en-US" sz="4799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6" name="Image 2" descr=" ">
            <a:extLst>
              <a:ext uri="{FF2B5EF4-FFF2-40B4-BE49-F238E27FC236}">
                <a16:creationId xmlns:a16="http://schemas.microsoft.com/office/drawing/2014/main" id="{85996F0A-9ACF-A9F6-AE3A-8C1C46029C8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98" y="5676608"/>
            <a:ext cx="673096" cy="673012"/>
          </a:xfrm>
          <a:prstGeom prst="rect">
            <a:avLst/>
          </a:prstGeom>
        </p:spPr>
      </p:pic>
      <p:pic>
        <p:nvPicPr>
          <p:cNvPr id="7" name="Image 3" descr=" ">
            <a:extLst>
              <a:ext uri="{FF2B5EF4-FFF2-40B4-BE49-F238E27FC236}">
                <a16:creationId xmlns:a16="http://schemas.microsoft.com/office/drawing/2014/main" id="{93EF65EC-31A5-080C-81DA-6088CCDB97AD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593" y="5682957"/>
            <a:ext cx="660397" cy="660314"/>
          </a:xfrm>
          <a:prstGeom prst="rect">
            <a:avLst/>
          </a:prstGeom>
        </p:spPr>
      </p:pic>
      <p:pic>
        <p:nvPicPr>
          <p:cNvPr id="8" name="Image 4" descr=" ">
            <a:extLst>
              <a:ext uri="{FF2B5EF4-FFF2-40B4-BE49-F238E27FC236}">
                <a16:creationId xmlns:a16="http://schemas.microsoft.com/office/drawing/2014/main" id="{AAA92DAA-6335-3498-99EF-3BC0E7FB3B3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593" y="5682957"/>
            <a:ext cx="660397" cy="660314"/>
          </a:xfrm>
          <a:prstGeom prst="rect">
            <a:avLst/>
          </a:prstGeom>
        </p:spPr>
      </p:pic>
      <p:pic>
        <p:nvPicPr>
          <p:cNvPr id="9" name="Image 5" descr=" ">
            <a:extLst>
              <a:ext uri="{FF2B5EF4-FFF2-40B4-BE49-F238E27FC236}">
                <a16:creationId xmlns:a16="http://schemas.microsoft.com/office/drawing/2014/main" id="{E76C6515-2E6A-44A7-FA3C-0E199185CA5A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2365" y="6066420"/>
            <a:ext cx="48152" cy="106614"/>
          </a:xfrm>
          <a:prstGeom prst="rect">
            <a:avLst/>
          </a:prstGeom>
        </p:spPr>
      </p:pic>
      <p:pic>
        <p:nvPicPr>
          <p:cNvPr id="10" name="Image 6" descr=" ">
            <a:extLst>
              <a:ext uri="{FF2B5EF4-FFF2-40B4-BE49-F238E27FC236}">
                <a16:creationId xmlns:a16="http://schemas.microsoft.com/office/drawing/2014/main" id="{C9B7FC92-B2CC-4283-A9A2-4E39AB1338E6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43066" y="6066420"/>
            <a:ext cx="48152" cy="106614"/>
          </a:xfrm>
          <a:prstGeom prst="rect">
            <a:avLst/>
          </a:prstGeom>
        </p:spPr>
      </p:pic>
      <p:sp>
        <p:nvSpPr>
          <p:cNvPr id="11" name="Text 2">
            <a:extLst>
              <a:ext uri="{FF2B5EF4-FFF2-40B4-BE49-F238E27FC236}">
                <a16:creationId xmlns:a16="http://schemas.microsoft.com/office/drawing/2014/main" id="{52C7EC81-B597-1420-B655-D063BCDDD4C1}"/>
              </a:ext>
            </a:extLst>
          </p:cNvPr>
          <p:cNvSpPr/>
          <p:nvPr/>
        </p:nvSpPr>
        <p:spPr>
          <a:xfrm>
            <a:off x="507997" y="3364775"/>
            <a:ext cx="5223331" cy="82905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99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Sábado, </a:t>
            </a:r>
            <a:r>
              <a:rPr lang="en-US" sz="2699" dirty="0">
                <a:solidFill>
                  <a:srgbClr val="FFFFFF">
                    <a:alpha val="100000"/>
                  </a:srgbClr>
                </a:solidFill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06/09/2025</a:t>
            </a:r>
            <a:endParaRPr kumimoji="0" lang="en-US" sz="2699" b="0" i="0" u="none" strike="noStrike" kern="1200" cap="none" spc="0" normalizeH="0" baseline="0" noProof="0" dirty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Segoe UI Semibold" pitchFamily="34" charset="0"/>
              <a:ea typeface="Segoe UI Semibold" pitchFamily="34" charset="-122"/>
              <a:cs typeface="Segoe UI Semibold" pitchFamily="34" charset="-120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Segoe UI Semibold" pitchFamily="34" charset="0"/>
                <a:ea typeface="+mn-ea"/>
                <a:cs typeface="Segoe UI Semibold" pitchFamily="34" charset="-120"/>
              </a:rPr>
              <a:t>UniFECAF</a:t>
            </a:r>
            <a:r>
              <a:rPr kumimoji="0" lang="en-US" sz="2699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Segoe UI Semibold" pitchFamily="34" charset="0"/>
                <a:ea typeface="+mn-ea"/>
                <a:cs typeface="Segoe UI Semibold" pitchFamily="34" charset="-120"/>
              </a:rPr>
              <a:t> – </a:t>
            </a:r>
            <a:r>
              <a:rPr kumimoji="0" lang="en-US" sz="2699" b="0" i="0" u="none" strike="noStrike" kern="1200" cap="none" spc="0" normalizeH="0" baseline="0" noProof="0" dirty="0" err="1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Segoe UI Semibold" pitchFamily="34" charset="0"/>
                <a:ea typeface="+mn-ea"/>
                <a:cs typeface="Segoe UI Semibold" pitchFamily="34" charset="-120"/>
              </a:rPr>
              <a:t>Taboão</a:t>
            </a:r>
            <a:r>
              <a:rPr kumimoji="0" lang="en-US" sz="2699" b="0" i="0" u="none" strike="noStrike" kern="1200" cap="none" spc="0" normalizeH="0" baseline="0" noProof="0" dirty="0">
                <a:ln>
                  <a:noFill/>
                </a:ln>
                <a:solidFill>
                  <a:srgbClr val="FFFFFF">
                    <a:alpha val="100000"/>
                  </a:srgbClr>
                </a:solidFill>
                <a:effectLst/>
                <a:uLnTx/>
                <a:uFillTx/>
                <a:latin typeface="Segoe UI Semibold" pitchFamily="34" charset="0"/>
                <a:ea typeface="+mn-ea"/>
                <a:cs typeface="Segoe UI Semibold" pitchFamily="34" charset="-120"/>
              </a:rPr>
              <a:t> da Serra-SP</a:t>
            </a:r>
            <a:endParaRPr kumimoji="0" lang="en-US" sz="2699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14" name="Espaço Reservado para Imagem 7" descr="Ícone&#10;&#10;O conteúdo gerado por IA pode estar incorreto.">
            <a:extLst>
              <a:ext uri="{FF2B5EF4-FFF2-40B4-BE49-F238E27FC236}">
                <a16:creationId xmlns:a16="http://schemas.microsoft.com/office/drawing/2014/main" id="{C1CDCC09-68B5-5961-1C85-FAE7DA9B0BCC}"/>
              </a:ext>
            </a:extLst>
          </p:cNvPr>
          <p:cNvPicPr>
            <a:picLocks noChangeAspect="1"/>
          </p:cNvPicPr>
          <p:nvPr/>
        </p:nvPicPr>
        <p:blipFill>
          <a:blip r:embed="rId11"/>
          <a:srcRect t="-5282" b="-4878"/>
          <a:stretch>
            <a:fillRect/>
          </a:stretch>
        </p:blipFill>
        <p:spPr>
          <a:xfrm>
            <a:off x="2066746" y="5630384"/>
            <a:ext cx="720889" cy="794270"/>
          </a:xfrm>
          <a:prstGeom prst="roundRect">
            <a:avLst>
              <a:gd name="adj" fmla="val 10404"/>
            </a:avLst>
          </a:prstGeom>
        </p:spPr>
      </p:pic>
    </p:spTree>
    <p:extLst>
      <p:ext uri="{BB962C8B-B14F-4D97-AF65-F5344CB8AC3E}">
        <p14:creationId xmlns:p14="http://schemas.microsoft.com/office/powerpoint/2010/main" val="324491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CE87F62-B5AA-C9BB-E5EF-F422FFD03A3B}"/>
              </a:ext>
            </a:extLst>
          </p:cNvPr>
          <p:cNvSpPr>
            <a:spLocks noGrp="1"/>
          </p:cNvSpPr>
          <p:nvPr>
            <p:ph type="pic" idx="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306DF-DBDA-9ECD-DE54-1B589D8D052E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396E11-C962-03B1-E8A9-1C82D23F491B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B1148AD-2AC3-7671-B6B3-5947431C5F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6EA126F-EEEB-1BA5-5BDE-27AD9BBB4DF9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0745F880-33A0-B7AF-53E8-7F11D4395324}"/>
              </a:ext>
            </a:extLst>
          </p:cNvPr>
          <p:cNvSpPr>
            <a:spLocks noGrp="1"/>
          </p:cNvSpPr>
          <p:nvPr>
            <p:ph type="body" sz="quarter" idx="28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5682E449-E66A-7DA8-036A-89F26323C5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138163D9-0645-0920-AC29-CFC1510A5531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4EF12B2F-9600-B627-21E6-305F98E81055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9D5F717E-A7D7-2AAF-500D-03E29B71E1D2}"/>
              </a:ext>
            </a:extLst>
          </p:cNvPr>
          <p:cNvSpPr>
            <a:spLocks noGrp="1"/>
          </p:cNvSpPr>
          <p:nvPr>
            <p:ph type="pic" idx="3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C7111EA3-388F-0647-AD84-14412EA01199}"/>
              </a:ext>
            </a:extLst>
          </p:cNvPr>
          <p:cNvSpPr>
            <a:spLocks noGrp="1"/>
          </p:cNvSpPr>
          <p:nvPr>
            <p:ph type="pic" idx="34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45EDC729-398C-D919-4E9C-A63C5457E1D1}"/>
              </a:ext>
            </a:extLst>
          </p:cNvPr>
          <p:cNvSpPr>
            <a:spLocks noGrp="1"/>
          </p:cNvSpPr>
          <p:nvPr>
            <p:ph type="pic" idx="35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48E90535-6DF2-9C90-27B3-7230F4BFB1FB}"/>
              </a:ext>
            </a:extLst>
          </p:cNvPr>
          <p:cNvSpPr txBox="1">
            <a:spLocks/>
          </p:cNvSpPr>
          <p:nvPr/>
        </p:nvSpPr>
        <p:spPr>
          <a:xfrm>
            <a:off x="660153" y="734374"/>
            <a:ext cx="6914353" cy="1400766"/>
          </a:xfrm>
          <a:prstGeom prst="rect">
            <a:avLst/>
          </a:prstGeom>
          <a:solidFill>
            <a:schemeClr val="bg1"/>
          </a:solidFill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i="0" kern="1200">
                <a:solidFill>
                  <a:schemeClr val="tx1"/>
                </a:solidFill>
                <a:latin typeface="Mona-Sans" pitchFamily="2" charset="77"/>
                <a:ea typeface="+mj-ea"/>
                <a:cs typeface="Arial" panose="020B0604020202020204" pitchFamily="34" charset="0"/>
              </a:defRPr>
            </a:lvl1pPr>
          </a:lstStyle>
          <a:p>
            <a:r>
              <a:rPr lang="en-US" sz="6600" dirty="0" err="1">
                <a:latin typeface="Segoe UI" panose="020B0502040204020203" pitchFamily="34" charset="0"/>
                <a:cs typeface="Segoe UI" panose="020B0502040204020203" pitchFamily="34" charset="0"/>
              </a:rPr>
              <a:t>Obrigado</a:t>
            </a:r>
            <a:r>
              <a:rPr lang="en-US" sz="6600" dirty="0">
                <a:latin typeface="Segoe UI" panose="020B0502040204020203" pitchFamily="34" charset="0"/>
                <a:cs typeface="Segoe UI" panose="020B0502040204020203" pitchFamily="34" charset="0"/>
              </a:rPr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10886631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 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447"/>
            <a:ext cx="12191937" cy="6857107"/>
          </a:xfrm>
          <a:prstGeom prst="rect">
            <a:avLst/>
          </a:prstGeom>
        </p:spPr>
      </p:pic>
      <p:pic>
        <p:nvPicPr>
          <p:cNvPr id="3" name="Image 1" descr=" 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7998" y="508380"/>
            <a:ext cx="774696" cy="298411"/>
          </a:xfrm>
          <a:prstGeom prst="rect">
            <a:avLst/>
          </a:prstGeom>
        </p:spPr>
      </p:pic>
      <p:sp>
        <p:nvSpPr>
          <p:cNvPr id="4" name="Text 0"/>
          <p:cNvSpPr/>
          <p:nvPr/>
        </p:nvSpPr>
        <p:spPr>
          <a:xfrm>
            <a:off x="507998" y="508380"/>
            <a:ext cx="1756824" cy="366136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ts val="2344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3794FF">
                    <a:alpha val="100000"/>
                  </a:srgbClr>
                </a:solidFill>
                <a:effectLst/>
                <a:uLnTx/>
                <a:uFillTx/>
                <a:latin typeface="Segoe UI Semibold" pitchFamily="34" charset="0"/>
                <a:ea typeface="Segoe UI Semibold" pitchFamily="34" charset="-122"/>
                <a:cs typeface="Segoe UI Semibold" pitchFamily="34" charset="-120"/>
              </a:rPr>
              <a:t>VS Code Dev Days</a:t>
            </a:r>
            <a:endParaRPr kumimoji="0" lang="en-US" sz="1600" b="0" i="0" u="none" strike="noStrike" kern="1200" cap="none" spc="0" normalizeH="0" baseline="0" noProof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sp>
        <p:nvSpPr>
          <p:cNvPr id="5" name="Text 1"/>
          <p:cNvSpPr/>
          <p:nvPr/>
        </p:nvSpPr>
        <p:spPr>
          <a:xfrm>
            <a:off x="507998" y="997265"/>
            <a:ext cx="5985310" cy="4509107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lvl="0">
              <a:lnSpc>
                <a:spcPts val="5903"/>
              </a:lnSpc>
              <a:defRPr/>
            </a:pPr>
            <a:r>
              <a:rPr lang="en-US" sz="4799" kern="0" spc="-144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</a:rPr>
              <a:t>Model Context Protocol - MCP</a:t>
            </a:r>
            <a:endParaRPr kumimoji="0" lang="en-US" sz="4799" b="0" i="0" u="none" strike="noStrike" kern="0" cap="none" spc="-144" normalizeH="0" baseline="0" noProof="0" dirty="0">
              <a:ln>
                <a:noFill/>
              </a:ln>
              <a:solidFill>
                <a:srgbClr val="FFFFFF">
                  <a:alpha val="100000"/>
                </a:srgbClr>
              </a:solidFill>
              <a:effectLst/>
              <a:uLnTx/>
              <a:uFillTx/>
              <a:latin typeface="Segoe UI Variable Text Semibold" pitchFamily="34" charset="0"/>
              <a:ea typeface="+mn-ea"/>
              <a:cs typeface="+mn-cs"/>
            </a:endParaRPr>
          </a:p>
          <a:p>
            <a:pPr lvl="0">
              <a:lnSpc>
                <a:spcPts val="5903"/>
              </a:lnSpc>
              <a:defRPr/>
            </a:pPr>
            <a:r>
              <a:rPr lang="pt-BR" sz="3600" kern="0" spc="-144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</a:rPr>
              <a:t>Descomplicando integrações no mundo da IA</a:t>
            </a:r>
          </a:p>
          <a:p>
            <a:pPr lvl="0">
              <a:lnSpc>
                <a:spcPts val="5903"/>
              </a:lnSpc>
              <a:defRPr/>
            </a:pPr>
            <a:r>
              <a:rPr lang="pt-BR" sz="3200" kern="0" spc="-144" dirty="0">
                <a:solidFill>
                  <a:srgbClr val="FFFFFF">
                    <a:alpha val="100000"/>
                  </a:srgbClr>
                </a:solidFill>
                <a:latin typeface="Segoe UI Variable Text Semibold" pitchFamily="34" charset="0"/>
              </a:rPr>
              <a:t>Uma visão geral</a:t>
            </a:r>
            <a:endParaRPr kumimoji="0" lang="en-US" sz="4799" b="0" i="0" u="none" strike="noStrike" kern="1200" cap="none" spc="0" normalizeH="0" baseline="0" noProof="0" dirty="0">
              <a:ln>
                <a:noFill/>
              </a:ln>
              <a:solidFill>
                <a:srgbClr val="FFFFFE"/>
              </a:solidFill>
              <a:effectLst/>
              <a:uLnTx/>
              <a:uFillTx/>
              <a:latin typeface="Arial" panose="020B0604020202020204"/>
              <a:ea typeface="+mn-ea"/>
              <a:cs typeface="+mn-cs"/>
            </a:endParaRPr>
          </a:p>
        </p:txBody>
      </p:sp>
      <p:pic>
        <p:nvPicPr>
          <p:cNvPr id="6" name="Image 2" descr=" 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7998" y="5676608"/>
            <a:ext cx="673096" cy="673012"/>
          </a:xfrm>
          <a:prstGeom prst="rect">
            <a:avLst/>
          </a:prstGeom>
        </p:spPr>
      </p:pic>
      <p:pic>
        <p:nvPicPr>
          <p:cNvPr id="7" name="Image 3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593" y="5682957"/>
            <a:ext cx="660397" cy="660314"/>
          </a:xfrm>
          <a:prstGeom prst="rect">
            <a:avLst/>
          </a:prstGeom>
        </p:spPr>
      </p:pic>
      <p:pic>
        <p:nvPicPr>
          <p:cNvPr id="8" name="Image 4" descr=" 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71593" y="5682957"/>
            <a:ext cx="660397" cy="660314"/>
          </a:xfrm>
          <a:prstGeom prst="rect">
            <a:avLst/>
          </a:prstGeom>
        </p:spPr>
      </p:pic>
      <p:pic>
        <p:nvPicPr>
          <p:cNvPr id="9" name="Image 5" descr=" 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612365" y="6066421"/>
            <a:ext cx="48152" cy="106615"/>
          </a:xfrm>
          <a:prstGeom prst="rect">
            <a:avLst/>
          </a:prstGeom>
        </p:spPr>
      </p:pic>
      <p:pic>
        <p:nvPicPr>
          <p:cNvPr id="10" name="Image 6" descr=" 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743066" y="6066421"/>
            <a:ext cx="48152" cy="106615"/>
          </a:xfrm>
          <a:prstGeom prst="rect">
            <a:avLst/>
          </a:prstGeom>
        </p:spPr>
      </p:pic>
      <p:pic>
        <p:nvPicPr>
          <p:cNvPr id="11" name="Image 7" descr=" "/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63410" y="508380"/>
            <a:ext cx="1760466" cy="2286503"/>
          </a:xfrm>
          <a:prstGeom prst="rect">
            <a:avLst/>
          </a:prstGeom>
        </p:spPr>
      </p:pic>
      <p:pic>
        <p:nvPicPr>
          <p:cNvPr id="12" name="Image 8" descr=" 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998756" y="1288141"/>
            <a:ext cx="1019672" cy="1090483"/>
          </a:xfrm>
          <a:prstGeom prst="rect">
            <a:avLst/>
          </a:prstGeom>
        </p:spPr>
      </p:pic>
      <p:pic>
        <p:nvPicPr>
          <p:cNvPr id="13" name="Image 9" descr=" 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648655" y="508380"/>
            <a:ext cx="3105134" cy="3657124"/>
          </a:xfrm>
          <a:prstGeom prst="rect">
            <a:avLst/>
          </a:prstGeom>
        </p:spPr>
      </p:pic>
      <p:pic>
        <p:nvPicPr>
          <p:cNvPr id="14" name="Image 10" descr=" "/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648655" y="4286139"/>
            <a:ext cx="3105134" cy="2133322"/>
          </a:xfrm>
          <a:prstGeom prst="rect">
            <a:avLst/>
          </a:prstGeom>
        </p:spPr>
      </p:pic>
      <p:pic>
        <p:nvPicPr>
          <p:cNvPr id="15" name="Image 11" descr=" 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6763410" y="2940058"/>
            <a:ext cx="1760466" cy="3478146"/>
          </a:xfrm>
          <a:prstGeom prst="rect">
            <a:avLst/>
          </a:prstGeom>
        </p:spPr>
      </p:pic>
      <p:pic>
        <p:nvPicPr>
          <p:cNvPr id="17" name="Espaço Reservado para Imagem 7" descr="Ícone&#10;&#10;O conteúdo gerado por IA pode estar incorreto.">
            <a:extLst>
              <a:ext uri="{FF2B5EF4-FFF2-40B4-BE49-F238E27FC236}">
                <a16:creationId xmlns:a16="http://schemas.microsoft.com/office/drawing/2014/main" id="{6E88EF4F-6F8A-93E5-0432-9F29B68295EF}"/>
              </a:ext>
            </a:extLst>
          </p:cNvPr>
          <p:cNvPicPr>
            <a:picLocks noChangeAspect="1"/>
          </p:cNvPicPr>
          <p:nvPr/>
        </p:nvPicPr>
        <p:blipFill>
          <a:blip r:embed="rId16"/>
          <a:srcRect t="-5282" b="-4878"/>
          <a:stretch>
            <a:fillRect/>
          </a:stretch>
        </p:blipFill>
        <p:spPr>
          <a:xfrm>
            <a:off x="2104324" y="5630384"/>
            <a:ext cx="720889" cy="794270"/>
          </a:xfrm>
          <a:prstGeom prst="roundRect">
            <a:avLst>
              <a:gd name="adj" fmla="val 10404"/>
            </a:avLst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F01481-9B40-4478-20FC-6CBE39B7752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01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02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03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D7420AB-E11B-7E78-D51D-66FA8ADC6055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MCP: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visão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MCP Hub</a:t>
            </a:r>
          </a:p>
          <a:p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Q&amp;A</a:t>
            </a:r>
          </a:p>
        </p:txBody>
      </p:sp>
      <p:pic>
        <p:nvPicPr>
          <p:cNvPr id="2" name="Espaço Reservado para Imagem 7" descr="Ícone&#10;&#10;O conteúdo gerado por IA pode estar incorreto.">
            <a:extLst>
              <a:ext uri="{FF2B5EF4-FFF2-40B4-BE49-F238E27FC236}">
                <a16:creationId xmlns:a16="http://schemas.microsoft.com/office/drawing/2014/main" id="{39FB55F1-0373-2B50-1232-71B776B110D8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-5282" b="-4878"/>
          <a:stretch>
            <a:fillRect/>
          </a:stretch>
        </p:blipFill>
        <p:spPr>
          <a:xfrm>
            <a:off x="8842633" y="538064"/>
            <a:ext cx="2239236" cy="2467172"/>
          </a:xfrm>
          <a:prstGeom prst="roundRect">
            <a:avLst>
              <a:gd name="adj" fmla="val 10404"/>
            </a:avLst>
          </a:prstGeom>
        </p:spPr>
      </p:pic>
    </p:spTree>
    <p:extLst>
      <p:ext uri="{BB962C8B-B14F-4D97-AF65-F5344CB8AC3E}">
        <p14:creationId xmlns:p14="http://schemas.microsoft.com/office/powerpoint/2010/main" val="26985504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323320-F087-3ABF-69BE-69526BF9514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8764" y="1791222"/>
            <a:ext cx="5499198" cy="3832963"/>
          </a:xfrm>
        </p:spPr>
        <p:txBody>
          <a:bodyPr/>
          <a:lstStyle/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Model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Context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Protocol</a:t>
            </a:r>
            <a:endParaRPr lang="pt-BR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Anunciado pela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Anthropic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em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Novembro/2024</a:t>
            </a:r>
          </a:p>
          <a:p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Uma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padronização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para simplificar a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integração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das mais variadas soluções com modelos de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Inteligência Artificial</a:t>
            </a:r>
            <a:endParaRPr lang="en-US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8CD966-9713-81EF-3B9F-29EC31C17543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8767" y="922409"/>
            <a:ext cx="6113358" cy="53873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MCP: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visão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001D23F-163C-3817-F65B-AABF069352DC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Espaço Reservado para Imagem 7" descr="Ícone&#10;&#10;O conteúdo gerado por IA pode estar incorreto.">
            <a:extLst>
              <a:ext uri="{FF2B5EF4-FFF2-40B4-BE49-F238E27FC236}">
                <a16:creationId xmlns:a16="http://schemas.microsoft.com/office/drawing/2014/main" id="{35AA7D03-8DAE-D468-BD94-9F0E5233B03B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3"/>
          <a:srcRect t="-5282" b="-4878"/>
          <a:stretch>
            <a:fillRect/>
          </a:stretch>
        </p:blipFill>
        <p:spPr>
          <a:xfrm>
            <a:off x="6852125" y="1251561"/>
            <a:ext cx="4145728" cy="4567729"/>
          </a:xfrm>
        </p:spPr>
      </p:pic>
    </p:spTree>
    <p:extLst>
      <p:ext uri="{BB962C8B-B14F-4D97-AF65-F5344CB8AC3E}">
        <p14:creationId xmlns:p14="http://schemas.microsoft.com/office/powerpoint/2010/main" val="27524854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0C806A-F08E-E09C-9AA1-13392DEE84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AB8A79-9CA2-2FC7-5B3E-E870CF20D46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8764" y="1553227"/>
            <a:ext cx="5499198" cy="4947781"/>
          </a:xfrm>
        </p:spPr>
        <p:txBody>
          <a:bodyPr/>
          <a:lstStyle/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Analogia com uma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"porta USB"</a:t>
            </a:r>
          </a:p>
          <a:p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Protocolo aberto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que enfatiza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flexibilidade</a:t>
            </a:r>
          </a:p>
          <a:p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Comunicação via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STDIO x HTTP/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Streams</a:t>
            </a:r>
            <a:endParaRPr lang="pt-BR" sz="2400" b="1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Suporte a desenvolvimento nas principais </a:t>
            </a:r>
            <a:r>
              <a:rPr lang="pt-BR" sz="2400" dirty="0" err="1">
                <a:latin typeface="Segoe UI" panose="020B0502040204020203" pitchFamily="34" charset="0"/>
                <a:cs typeface="Segoe UI" panose="020B0502040204020203" pitchFamily="34" charset="0"/>
              </a:rPr>
              <a:t>stacks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: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.NET, Java, Node/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Typescript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Python, Go, Swift,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Kotlin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Ruby...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7AB6015-BD6A-4771-9564-1910023C681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8767" y="922409"/>
            <a:ext cx="6113358" cy="53873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MCP: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visão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164A50AD-FA94-3DE2-285A-1FC2664F6A8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Espaço Reservado para Imagem 7" descr="Ícone&#10;&#10;O conteúdo gerado por IA pode estar incorreto.">
            <a:extLst>
              <a:ext uri="{FF2B5EF4-FFF2-40B4-BE49-F238E27FC236}">
                <a16:creationId xmlns:a16="http://schemas.microsoft.com/office/drawing/2014/main" id="{8D2F2242-515E-A925-B7B4-A69817EADF19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3"/>
          <a:srcRect t="-5282" b="-4878"/>
          <a:stretch>
            <a:fillRect/>
          </a:stretch>
        </p:blipFill>
        <p:spPr>
          <a:xfrm>
            <a:off x="6852125" y="1194242"/>
            <a:ext cx="4145728" cy="4567729"/>
          </a:xfrm>
        </p:spPr>
      </p:pic>
    </p:spTree>
    <p:extLst>
      <p:ext uri="{BB962C8B-B14F-4D97-AF65-F5344CB8AC3E}">
        <p14:creationId xmlns:p14="http://schemas.microsoft.com/office/powerpoint/2010/main" val="160099889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439A43-D7FD-30A0-1EBF-99295D45E1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FCCFB62-1F92-1468-DB53-BE85AFBA441B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8764" y="1561354"/>
            <a:ext cx="5499198" cy="4087884"/>
          </a:xfrm>
        </p:spPr>
        <p:txBody>
          <a:bodyPr/>
          <a:lstStyle/>
          <a:p>
            <a:r>
              <a:rPr lang="pt-BR" sz="21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</a:t>
            </a: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 Servers 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costumam ser distribuídos como </a:t>
            </a:r>
            <a:r>
              <a:rPr lang="pt-BR" sz="21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packages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 (principalmente </a:t>
            </a:r>
            <a:r>
              <a:rPr lang="pt-BR" sz="21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npm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) ou </a:t>
            </a: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imagens Docker</a:t>
            </a:r>
          </a:p>
          <a:p>
            <a:endParaRPr lang="pt-BR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Suporte do </a:t>
            </a: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Azure API Management 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(</a:t>
            </a: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Preview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)</a:t>
            </a:r>
          </a:p>
          <a:p>
            <a:endParaRPr lang="pt-BR" sz="21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Soluções baseadas em </a:t>
            </a:r>
            <a:r>
              <a:rPr lang="pt-BR" sz="21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LangChain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 e </a:t>
            </a:r>
            <a:r>
              <a:rPr lang="pt-BR" sz="21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Semantic</a:t>
            </a: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 Kernel 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podem se valer do suporte oferecido pelo projeto </a:t>
            </a:r>
            <a:r>
              <a:rPr lang="pt-BR" sz="21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OpenTelemetry</a:t>
            </a:r>
            <a:r>
              <a:rPr lang="pt-BR" sz="2100" b="1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no monitoramento/</a:t>
            </a:r>
            <a:r>
              <a:rPr lang="pt-BR" sz="2100" dirty="0" err="1">
                <a:latin typeface="Segoe UI" panose="020B0502040204020203" pitchFamily="34" charset="0"/>
                <a:cs typeface="Segoe UI" panose="020B0502040204020203" pitchFamily="34" charset="0"/>
              </a:rPr>
              <a:t>observabilidade</a:t>
            </a:r>
            <a:r>
              <a:rPr lang="pt-BR" sz="2100" dirty="0">
                <a:latin typeface="Segoe UI" panose="020B0502040204020203" pitchFamily="34" charset="0"/>
                <a:cs typeface="Segoe UI" panose="020B0502040204020203" pitchFamily="34" charset="0"/>
              </a:rPr>
              <a:t> de aplicações</a:t>
            </a:r>
            <a:endParaRPr lang="pt-BR" sz="21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511781-24AB-DB54-115C-32C6EC6C7DAB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8767" y="922409"/>
            <a:ext cx="6113358" cy="53873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MCP: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visão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C629A764-5FD2-29E8-ED9C-1D143E7A225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Espaço Reservado para Imagem 7" descr="Ícone&#10;&#10;O conteúdo gerado por IA pode estar incorreto.">
            <a:extLst>
              <a:ext uri="{FF2B5EF4-FFF2-40B4-BE49-F238E27FC236}">
                <a16:creationId xmlns:a16="http://schemas.microsoft.com/office/drawing/2014/main" id="{55559875-3828-3366-1922-F4CE4F457F61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3"/>
          <a:srcRect t="-5282" b="-4878"/>
          <a:stretch>
            <a:fillRect/>
          </a:stretch>
        </p:blipFill>
        <p:spPr>
          <a:xfrm>
            <a:off x="6852125" y="1194242"/>
            <a:ext cx="4145728" cy="4567729"/>
          </a:xfrm>
        </p:spPr>
      </p:pic>
    </p:spTree>
    <p:extLst>
      <p:ext uri="{BB962C8B-B14F-4D97-AF65-F5344CB8AC3E}">
        <p14:creationId xmlns:p14="http://schemas.microsoft.com/office/powerpoint/2010/main" val="18528866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7195A-D6D1-777A-10AE-25E18948FD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2D0C814-390C-CB17-096F-6E35493F183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8764" y="2079322"/>
            <a:ext cx="5499198" cy="3469707"/>
          </a:xfrm>
        </p:spPr>
        <p:txBody>
          <a:bodyPr/>
          <a:lstStyle/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A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mantém uma lista de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MCPs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 disponibilizados via container 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–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MCP Hub</a:t>
            </a:r>
          </a:p>
          <a:p>
            <a:endParaRPr lang="pt-BR" sz="24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Fácil integração com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Visual Studio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Code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/GitHub </a:t>
            </a:r>
            <a:r>
              <a:rPr lang="pt-BR" sz="2400" b="1" dirty="0" err="1">
                <a:latin typeface="Segoe UI" panose="020B0502040204020203" pitchFamily="34" charset="0"/>
                <a:cs typeface="Segoe UI" panose="020B0502040204020203" pitchFamily="34" charset="0"/>
              </a:rPr>
              <a:t>Copilot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, Claude</a:t>
            </a:r>
            <a:r>
              <a:rPr lang="pt-BR" sz="2400" dirty="0">
                <a:latin typeface="Segoe UI" panose="020B0502040204020203" pitchFamily="34" charset="0"/>
                <a:cs typeface="Segoe UI" panose="020B0502040204020203" pitchFamily="34" charset="0"/>
              </a:rPr>
              <a:t> e outras </a:t>
            </a:r>
            <a:r>
              <a:rPr lang="pt-BR" sz="2400" b="1" dirty="0">
                <a:latin typeface="Segoe UI" panose="020B0502040204020203" pitchFamily="34" charset="0"/>
                <a:cs typeface="Segoe UI" panose="020B0502040204020203" pitchFamily="34" charset="0"/>
              </a:rPr>
              <a:t>soluções de IA que ofereçam funcionalidades de chat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15B8AF5-A714-B83C-FA20-211E70058DE9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8767" y="922409"/>
            <a:ext cx="6113358" cy="53873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MCP: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visão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6C1E0B99-1AEE-605B-C4B7-E9DF606CE35F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Espaço Reservado para Imagem 7" descr="Ícone&#10;&#10;O conteúdo gerado por IA pode estar incorreto.">
            <a:extLst>
              <a:ext uri="{FF2B5EF4-FFF2-40B4-BE49-F238E27FC236}">
                <a16:creationId xmlns:a16="http://schemas.microsoft.com/office/drawing/2014/main" id="{307B7D56-91CB-BFA9-66CB-FF9F2BEC2447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3"/>
          <a:srcRect t="-5282" b="-4878"/>
          <a:stretch>
            <a:fillRect/>
          </a:stretch>
        </p:blipFill>
        <p:spPr>
          <a:xfrm>
            <a:off x="6852125" y="1194242"/>
            <a:ext cx="4145728" cy="4567729"/>
          </a:xfrm>
        </p:spPr>
      </p:pic>
    </p:spTree>
    <p:extLst>
      <p:ext uri="{BB962C8B-B14F-4D97-AF65-F5344CB8AC3E}">
        <p14:creationId xmlns:p14="http://schemas.microsoft.com/office/powerpoint/2010/main" val="9256230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FD207E1-6942-89AD-574C-819657E0D4F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4F456A8-7255-1471-2107-A6FDA056FE82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8767" y="922409"/>
            <a:ext cx="6113358" cy="53873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MCP: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uma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visão</a:t>
            </a:r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 </a:t>
            </a:r>
            <a:r>
              <a:rPr lang="en-US" dirty="0" err="1">
                <a:latin typeface="Segoe UI" panose="020B0502040204020203" pitchFamily="34" charset="0"/>
                <a:cs typeface="Segoe UI" panose="020B0502040204020203" pitchFamily="34" charset="0"/>
              </a:rPr>
              <a:t>geral</a:t>
            </a:r>
            <a:endParaRPr lang="en-US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49CBD8-EED5-1401-9701-B3D23880CD8E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" name="Imagem 9" descr="https://learn.microsoft.com/en-us/dotnet/ai/media/mcp/model-context-protocol-architecture-diagram.png">
            <a:extLst>
              <a:ext uri="{FF2B5EF4-FFF2-40B4-BE49-F238E27FC236}">
                <a16:creationId xmlns:a16="http://schemas.microsoft.com/office/drawing/2014/main" id="{D8FC1805-F494-2F12-8204-7526009D26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40" y="1649035"/>
            <a:ext cx="11629155" cy="4950762"/>
          </a:xfrm>
          <a:prstGeom prst="rect">
            <a:avLst/>
          </a:prstGeom>
        </p:spPr>
      </p:pic>
      <p:sp>
        <p:nvSpPr>
          <p:cNvPr id="11" name="Text Placeholder 4">
            <a:extLst>
              <a:ext uri="{FF2B5EF4-FFF2-40B4-BE49-F238E27FC236}">
                <a16:creationId xmlns:a16="http://schemas.microsoft.com/office/drawing/2014/main" id="{98BDBB01-6367-B42C-4F95-B4B2980C8E52}"/>
              </a:ext>
            </a:extLst>
          </p:cNvPr>
          <p:cNvSpPr txBox="1">
            <a:spLocks/>
          </p:cNvSpPr>
          <p:nvPr/>
        </p:nvSpPr>
        <p:spPr>
          <a:xfrm>
            <a:off x="369105" y="5822174"/>
            <a:ext cx="6113358" cy="538736"/>
          </a:xfrm>
          <a:prstGeom prst="rect">
            <a:avLst/>
          </a:prstGeom>
        </p:spPr>
        <p:txBody>
          <a:bodyPr anchor="t" anchorCtr="0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i="0" kern="1200">
                <a:solidFill>
                  <a:schemeClr val="tx1"/>
                </a:solidFill>
                <a:latin typeface="Mona Sans" pitchFamily="2" charset="77"/>
                <a:ea typeface="+mn-ea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a-Sans Regular" pitchFamily="2" charset="77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a-Sans Regular" pitchFamily="2" charset="77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a-Sans Regular" pitchFamily="2" charset="77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Mona-Sans Regular" pitchFamily="2" charset="77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b="0" dirty="0">
                <a:solidFill>
                  <a:schemeClr val="bg1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Fonte: Microsoft</a:t>
            </a:r>
          </a:p>
        </p:txBody>
      </p:sp>
    </p:spTree>
    <p:extLst>
      <p:ext uri="{BB962C8B-B14F-4D97-AF65-F5344CB8AC3E}">
        <p14:creationId xmlns:p14="http://schemas.microsoft.com/office/powerpoint/2010/main" val="17659715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08FCBC-9FF2-14C0-90C1-249BA34AC2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859C98-8CE0-867F-F029-5157D4FB3AC1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738763" y="1878904"/>
            <a:ext cx="5987713" cy="3883067"/>
          </a:xfrm>
        </p:spPr>
        <p:txBody>
          <a:bodyPr/>
          <a:lstStyle/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Catálogo de </a:t>
            </a: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MCP Servers </a:t>
            </a:r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homologados pela </a:t>
            </a: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Docker</a:t>
            </a:r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Possibilidade de </a:t>
            </a:r>
            <a:r>
              <a:rPr lang="pt-BR" sz="2800" b="1" dirty="0">
                <a:latin typeface="Segoe UI" panose="020B0502040204020203" pitchFamily="34" charset="0"/>
                <a:cs typeface="Segoe UI" panose="020B0502040204020203" pitchFamily="34" charset="0"/>
              </a:rPr>
              <a:t>execução via containers</a:t>
            </a:r>
          </a:p>
          <a:p>
            <a:endParaRPr lang="pt-BR" sz="2800" dirty="0"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r>
              <a:rPr lang="pt-BR" sz="2800" dirty="0">
                <a:latin typeface="Segoe UI" panose="020B0502040204020203" pitchFamily="34" charset="0"/>
                <a:cs typeface="Segoe UI" panose="020B0502040204020203" pitchFamily="34" charset="0"/>
              </a:rPr>
              <a:t>Fácil integração com ferramental da Docker</a:t>
            </a:r>
            <a:endParaRPr lang="pt-BR" sz="2800" b="1" dirty="0"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3B70D9-0DED-2EB4-D40C-FD7FDB98CE74}"/>
              </a:ext>
            </a:extLst>
          </p:cNvPr>
          <p:cNvSpPr>
            <a:spLocks noGrp="1"/>
          </p:cNvSpPr>
          <p:nvPr>
            <p:ph type="body" sz="quarter" idx="30"/>
          </p:nvPr>
        </p:nvSpPr>
        <p:spPr>
          <a:xfrm>
            <a:off x="738767" y="922409"/>
            <a:ext cx="6113358" cy="538736"/>
          </a:xfrm>
        </p:spPr>
        <p:txBody>
          <a:bodyPr/>
          <a:lstStyle/>
          <a:p>
            <a:r>
              <a:rPr lang="en-US" dirty="0">
                <a:latin typeface="Segoe UI" panose="020B0502040204020203" pitchFamily="34" charset="0"/>
                <a:cs typeface="Segoe UI" panose="020B0502040204020203" pitchFamily="34" charset="0"/>
              </a:rPr>
              <a:t>Docker MCP Hub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00261D9-A3BA-BD37-C745-5CD227C6EBB3}"/>
              </a:ext>
            </a:extLst>
          </p:cNvPr>
          <p:cNvSpPr>
            <a:spLocks noGrp="1"/>
          </p:cNvSpPr>
          <p:nvPr>
            <p:ph type="body" sz="quarter" idx="3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8" name="Espaço Reservado para Imagem 7" descr="Ícone&#10;&#10;O conteúdo gerado por IA pode estar incorreto.">
            <a:extLst>
              <a:ext uri="{FF2B5EF4-FFF2-40B4-BE49-F238E27FC236}">
                <a16:creationId xmlns:a16="http://schemas.microsoft.com/office/drawing/2014/main" id="{B15B0B8D-8FF1-BF26-6D8E-613939B1F237}"/>
              </a:ext>
            </a:extLst>
          </p:cNvPr>
          <p:cNvPicPr>
            <a:picLocks noGrp="1" noChangeAspect="1"/>
          </p:cNvPicPr>
          <p:nvPr>
            <p:ph type="pic" sz="quarter" idx="39"/>
          </p:nvPr>
        </p:nvPicPr>
        <p:blipFill>
          <a:blip r:embed="rId3"/>
          <a:srcRect t="-5282" b="-4878"/>
          <a:stretch>
            <a:fillRect/>
          </a:stretch>
        </p:blipFill>
        <p:spPr>
          <a:xfrm>
            <a:off x="9298701" y="3099754"/>
            <a:ext cx="2154478" cy="2373786"/>
          </a:xfrm>
          <a:prstGeom prst="roundRect">
            <a:avLst>
              <a:gd name="adj" fmla="val 6476"/>
            </a:avLst>
          </a:prstGeom>
        </p:spPr>
      </p:pic>
      <p:pic>
        <p:nvPicPr>
          <p:cNvPr id="2" name="Gráfico 1">
            <a:extLst>
              <a:ext uri="{FF2B5EF4-FFF2-40B4-BE49-F238E27FC236}">
                <a16:creationId xmlns:a16="http://schemas.microsoft.com/office/drawing/2014/main" id="{16A25FD6-8F18-7CAA-99C8-58E918D9BDA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7825395" y="1521023"/>
            <a:ext cx="2416133" cy="19079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2967986"/>
      </p:ext>
    </p:extLst>
  </p:cSld>
  <p:clrMapOvr>
    <a:masterClrMapping/>
  </p:clrMapOvr>
</p:sld>
</file>

<file path=ppt/theme/theme1.xml><?xml version="1.0" encoding="utf-8"?>
<a:theme xmlns:a="http://schemas.openxmlformats.org/drawingml/2006/main" name="AI">
  <a:themeElements>
    <a:clrScheme name="GitHub Universe 2024">
      <a:dk1>
        <a:srgbClr val="0D1116"/>
      </a:dk1>
      <a:lt1>
        <a:srgbClr val="FFFFFE"/>
      </a:lt1>
      <a:dk2>
        <a:srgbClr val="B0BAC3"/>
      </a:dk2>
      <a:lt2>
        <a:srgbClr val="2F363C"/>
      </a:lt2>
      <a:accent1>
        <a:srgbClr val="2732E7"/>
      </a:accent1>
      <a:accent2>
        <a:srgbClr val="8341FA"/>
      </a:accent2>
      <a:accent3>
        <a:srgbClr val="FE4C24"/>
      </a:accent3>
      <a:accent4>
        <a:srgbClr val="5FED83"/>
      </a:accent4>
      <a:accent5>
        <a:srgbClr val="FFC2F7"/>
      </a:accent5>
      <a:accent6>
        <a:srgbClr val="BEE0DB"/>
      </a:accent6>
      <a:hlink>
        <a:srgbClr val="EEF6FC"/>
      </a:hlink>
      <a:folHlink>
        <a:srgbClr val="EEF6F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Hub Universe 2024 Template" id="{082497B5-D8DF-364B-8B8D-E71B123E29C7}" vid="{1D14281A-784E-8246-9CD9-A39147125F9A}"/>
    </a:ext>
  </a:extLst>
</a:theme>
</file>

<file path=ppt/theme/theme2.xml><?xml version="1.0" encoding="utf-8"?>
<a:theme xmlns:a="http://schemas.openxmlformats.org/drawingml/2006/main" name="1_AI">
  <a:themeElements>
    <a:clrScheme name="GitHub Universe 2024">
      <a:dk1>
        <a:srgbClr val="0D1116"/>
      </a:dk1>
      <a:lt1>
        <a:srgbClr val="FFFFFE"/>
      </a:lt1>
      <a:dk2>
        <a:srgbClr val="B0BAC3"/>
      </a:dk2>
      <a:lt2>
        <a:srgbClr val="2F363C"/>
      </a:lt2>
      <a:accent1>
        <a:srgbClr val="2732E7"/>
      </a:accent1>
      <a:accent2>
        <a:srgbClr val="8341FA"/>
      </a:accent2>
      <a:accent3>
        <a:srgbClr val="FE4C24"/>
      </a:accent3>
      <a:accent4>
        <a:srgbClr val="5FED83"/>
      </a:accent4>
      <a:accent5>
        <a:srgbClr val="FFC2F7"/>
      </a:accent5>
      <a:accent6>
        <a:srgbClr val="BEE0DB"/>
      </a:accent6>
      <a:hlink>
        <a:srgbClr val="EEF6FC"/>
      </a:hlink>
      <a:folHlink>
        <a:srgbClr val="EEF6FC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itHub Universe 2024 Template" id="{082497B5-D8DF-364B-8B8D-E71B123E29C7}" vid="{1D14281A-784E-8246-9CD9-A39147125F9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87867195-f2b8-4ac2-b0b6-6bb73cb33afc}" enabled="1" method="Privileged" siteId="{72f988bf-86f1-41af-91ab-2d7cd011db4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DevEx</Template>
  <TotalTime>677</TotalTime>
  <Words>670</Words>
  <Application>Microsoft Office PowerPoint</Application>
  <PresentationFormat>Widescreen</PresentationFormat>
  <Paragraphs>73</Paragraphs>
  <Slides>10</Slides>
  <Notes>9</Notes>
  <HiddenSlides>0</HiddenSlides>
  <MMClips>0</MMClips>
  <ScaleCrop>false</ScaleCrop>
  <HeadingPairs>
    <vt:vector size="6" baseType="variant">
      <vt:variant>
        <vt:lpstr>Fontes usadas</vt:lpstr>
      </vt:variant>
      <vt:variant>
        <vt:i4>10</vt:i4>
      </vt:variant>
      <vt:variant>
        <vt:lpstr>Tema</vt:lpstr>
      </vt:variant>
      <vt:variant>
        <vt:i4>2</vt:i4>
      </vt:variant>
      <vt:variant>
        <vt:lpstr>Títulos de slides</vt:lpstr>
      </vt:variant>
      <vt:variant>
        <vt:i4>10</vt:i4>
      </vt:variant>
    </vt:vector>
  </HeadingPairs>
  <TitlesOfParts>
    <vt:vector size="22" baseType="lpstr">
      <vt:lpstr>Aptos</vt:lpstr>
      <vt:lpstr>Arial</vt:lpstr>
      <vt:lpstr>Calibri</vt:lpstr>
      <vt:lpstr>Mona Sans</vt:lpstr>
      <vt:lpstr>Mona-Sans</vt:lpstr>
      <vt:lpstr>Mona-Sans Regular</vt:lpstr>
      <vt:lpstr>Segoe UI</vt:lpstr>
      <vt:lpstr>Segoe UI Semibold</vt:lpstr>
      <vt:lpstr>Segoe UI Variable Text Semibold</vt:lpstr>
      <vt:lpstr>SF Mono</vt:lpstr>
      <vt:lpstr>AI</vt:lpstr>
      <vt:lpstr>1_AI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Aaron Powell</dc:creator>
  <cp:keywords/>
  <dc:description/>
  <cp:lastModifiedBy>107</cp:lastModifiedBy>
  <cp:revision>44</cp:revision>
  <dcterms:created xsi:type="dcterms:W3CDTF">2025-08-14T19:54:55Z</dcterms:created>
  <dcterms:modified xsi:type="dcterms:W3CDTF">2025-09-06T06:27:00Z</dcterms:modified>
  <cp:category/>
</cp:coreProperties>
</file>