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58"/>
  </p:notesMasterIdLst>
  <p:sldIdLst>
    <p:sldId id="256" r:id="rId5"/>
    <p:sldId id="257" r:id="rId6"/>
    <p:sldId id="264" r:id="rId7"/>
    <p:sldId id="300" r:id="rId8"/>
    <p:sldId id="1873" r:id="rId9"/>
    <p:sldId id="1876" r:id="rId10"/>
    <p:sldId id="1868" r:id="rId11"/>
    <p:sldId id="1877" r:id="rId12"/>
    <p:sldId id="301" r:id="rId13"/>
    <p:sldId id="271" r:id="rId14"/>
    <p:sldId id="1874" r:id="rId15"/>
    <p:sldId id="1869" r:id="rId16"/>
    <p:sldId id="1589" r:id="rId17"/>
    <p:sldId id="1593" r:id="rId18"/>
    <p:sldId id="2355" r:id="rId19"/>
    <p:sldId id="2363" r:id="rId20"/>
    <p:sldId id="273" r:id="rId21"/>
    <p:sldId id="263" r:id="rId22"/>
    <p:sldId id="265" r:id="rId23"/>
    <p:sldId id="284" r:id="rId24"/>
    <p:sldId id="267" r:id="rId25"/>
    <p:sldId id="269" r:id="rId26"/>
    <p:sldId id="285" r:id="rId27"/>
    <p:sldId id="270" r:id="rId28"/>
    <p:sldId id="278" r:id="rId29"/>
    <p:sldId id="275" r:id="rId30"/>
    <p:sldId id="286" r:id="rId31"/>
    <p:sldId id="282" r:id="rId32"/>
    <p:sldId id="276" r:id="rId33"/>
    <p:sldId id="1574" r:id="rId34"/>
    <p:sldId id="296" r:id="rId35"/>
    <p:sldId id="295" r:id="rId36"/>
    <p:sldId id="2356" r:id="rId37"/>
    <p:sldId id="1590" r:id="rId38"/>
    <p:sldId id="297" r:id="rId39"/>
    <p:sldId id="1575" r:id="rId40"/>
    <p:sldId id="1569" r:id="rId41"/>
    <p:sldId id="1572" r:id="rId42"/>
    <p:sldId id="1584" r:id="rId43"/>
    <p:sldId id="1573" r:id="rId44"/>
    <p:sldId id="1577" r:id="rId45"/>
    <p:sldId id="1579" r:id="rId46"/>
    <p:sldId id="1591" r:id="rId47"/>
    <p:sldId id="1578" r:id="rId48"/>
    <p:sldId id="1587" r:id="rId49"/>
    <p:sldId id="1585" r:id="rId50"/>
    <p:sldId id="2357" r:id="rId51"/>
    <p:sldId id="2362" r:id="rId52"/>
    <p:sldId id="2358" r:id="rId53"/>
    <p:sldId id="2359" r:id="rId54"/>
    <p:sldId id="2360" r:id="rId55"/>
    <p:sldId id="2361" r:id="rId56"/>
    <p:sldId id="27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0B4A14-7F6D-4728-80C5-61C7FF281B6F}">
          <p14:sldIdLst>
            <p14:sldId id="256"/>
            <p14:sldId id="257"/>
            <p14:sldId id="264"/>
            <p14:sldId id="300"/>
          </p14:sldIdLst>
        </p14:section>
        <p14:section name=".NET Core" id="{58C6564D-53E3-4749-A6A3-A7ABCCC7DB48}">
          <p14:sldIdLst>
            <p14:sldId id="1873"/>
            <p14:sldId id="1876"/>
            <p14:sldId id="1868"/>
            <p14:sldId id="1877"/>
            <p14:sldId id="301"/>
            <p14:sldId id="271"/>
            <p14:sldId id="1874"/>
            <p14:sldId id="1869"/>
            <p14:sldId id="1589"/>
            <p14:sldId id="1593"/>
            <p14:sldId id="2355"/>
          </p14:sldIdLst>
        </p14:section>
        <p14:section name="ASP.NET Core" id="{311DE1A1-91B3-4A5E-9D19-9D386FF973C9}">
          <p14:sldIdLst>
            <p14:sldId id="2363"/>
            <p14:sldId id="273"/>
            <p14:sldId id="263"/>
            <p14:sldId id="265"/>
            <p14:sldId id="284"/>
            <p14:sldId id="267"/>
            <p14:sldId id="269"/>
            <p14:sldId id="285"/>
            <p14:sldId id="270"/>
            <p14:sldId id="278"/>
            <p14:sldId id="275"/>
            <p14:sldId id="286"/>
            <p14:sldId id="282"/>
            <p14:sldId id="276"/>
          </p14:sldIdLst>
        </p14:section>
        <p14:section name="NET Standard" id="{37B4D6E8-8600-4FF6-A695-9278113622DE}">
          <p14:sldIdLst>
            <p14:sldId id="1574"/>
            <p14:sldId id="296"/>
            <p14:sldId id="295"/>
            <p14:sldId id="2356"/>
            <p14:sldId id="1590"/>
            <p14:sldId id="297"/>
            <p14:sldId id="1575"/>
            <p14:sldId id="1569"/>
            <p14:sldId id="1572"/>
            <p14:sldId id="1584"/>
            <p14:sldId id="1573"/>
            <p14:sldId id="1577"/>
            <p14:sldId id="1579"/>
            <p14:sldId id="1591"/>
            <p14:sldId id="1578"/>
            <p14:sldId id="1587"/>
            <p14:sldId id="1585"/>
            <p14:sldId id="2357"/>
            <p14:sldId id="2362"/>
            <p14:sldId id="2358"/>
            <p14:sldId id="2359"/>
            <p14:sldId id="2360"/>
            <p14:sldId id="2361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2068C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F95F7F-D93A-48AB-A2FD-F2B3936C8344}" v="29" dt="2018-10-09T14:05:45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83" autoAdjust="0"/>
  </p:normalViewPr>
  <p:slideViewPr>
    <p:cSldViewPr snapToGrid="0">
      <p:cViewPr varScale="1">
        <p:scale>
          <a:sx n="100" d="100"/>
          <a:sy n="100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carlo Lelli" userId="7bba89af5a937b3c" providerId="LiveId" clId="{B2F95F7F-D93A-48AB-A2FD-F2B3936C8344}"/>
    <pc:docChg chg="undo custSel addSld delSld modSld sldOrd modSection">
      <pc:chgData name="Giancarlo Lelli" userId="7bba89af5a937b3c" providerId="LiveId" clId="{B2F95F7F-D93A-48AB-A2FD-F2B3936C8344}" dt="2018-10-09T14:05:38.042" v="232" actId="478"/>
      <pc:docMkLst>
        <pc:docMk/>
      </pc:docMkLst>
      <pc:sldChg chg="addSp delSp modSp">
        <pc:chgData name="Giancarlo Lelli" userId="7bba89af5a937b3c" providerId="LiveId" clId="{B2F95F7F-D93A-48AB-A2FD-F2B3936C8344}" dt="2018-10-09T14:05:38.042" v="232" actId="478"/>
        <pc:sldMkLst>
          <pc:docMk/>
          <pc:sldMk cId="477504486" sldId="257"/>
        </pc:sldMkLst>
        <pc:spChg chg="mod">
          <ac:chgData name="Giancarlo Lelli" userId="7bba89af5a937b3c" providerId="LiveId" clId="{B2F95F7F-D93A-48AB-A2FD-F2B3936C8344}" dt="2018-10-09T08:50:24.340" v="60" actId="20577"/>
          <ac:spMkLst>
            <pc:docMk/>
            <pc:sldMk cId="477504486" sldId="257"/>
            <ac:spMk id="2" creationId="{839C7298-752B-48BD-843F-683A22D59A7E}"/>
          </ac:spMkLst>
        </pc:spChg>
        <pc:spChg chg="mod">
          <ac:chgData name="Giancarlo Lelli" userId="7bba89af5a937b3c" providerId="LiveId" clId="{B2F95F7F-D93A-48AB-A2FD-F2B3936C8344}" dt="2018-10-09T08:51:28.977" v="148" actId="20577"/>
          <ac:spMkLst>
            <pc:docMk/>
            <pc:sldMk cId="477504486" sldId="257"/>
            <ac:spMk id="3" creationId="{2BA8E374-5793-40F2-A7B7-2D8AB053A278}"/>
          </ac:spMkLst>
        </pc:spChg>
        <pc:picChg chg="add del mod">
          <ac:chgData name="Giancarlo Lelli" userId="7bba89af5a937b3c" providerId="LiveId" clId="{B2F95F7F-D93A-48AB-A2FD-F2B3936C8344}" dt="2018-10-09T14:05:38.042" v="232" actId="478"/>
          <ac:picMkLst>
            <pc:docMk/>
            <pc:sldMk cId="477504486" sldId="257"/>
            <ac:picMk id="4" creationId="{AF4EA1D2-02D5-4410-B4EE-DF21ED2D403E}"/>
          </ac:picMkLst>
        </pc:picChg>
      </pc:sldChg>
      <pc:sldChg chg="del">
        <pc:chgData name="Giancarlo Lelli" userId="7bba89af5a937b3c" providerId="LiveId" clId="{B2F95F7F-D93A-48AB-A2FD-F2B3936C8344}" dt="2018-10-09T13:52:20.566" v="155" actId="2696"/>
        <pc:sldMkLst>
          <pc:docMk/>
          <pc:sldMk cId="3869674650" sldId="260"/>
        </pc:sldMkLst>
      </pc:sldChg>
      <pc:sldChg chg="del">
        <pc:chgData name="Giancarlo Lelli" userId="7bba89af5a937b3c" providerId="LiveId" clId="{B2F95F7F-D93A-48AB-A2FD-F2B3936C8344}" dt="2018-10-09T13:52:20.429" v="154" actId="2696"/>
        <pc:sldMkLst>
          <pc:docMk/>
          <pc:sldMk cId="2859071109" sldId="261"/>
        </pc:sldMkLst>
      </pc:sldChg>
      <pc:sldChg chg="del">
        <pc:chgData name="Giancarlo Lelli" userId="7bba89af5a937b3c" providerId="LiveId" clId="{B2F95F7F-D93A-48AB-A2FD-F2B3936C8344}" dt="2018-10-09T13:52:20.300" v="153" actId="2696"/>
        <pc:sldMkLst>
          <pc:docMk/>
          <pc:sldMk cId="1725036062" sldId="262"/>
        </pc:sldMkLst>
      </pc:sldChg>
      <pc:sldChg chg="del">
        <pc:chgData name="Giancarlo Lelli" userId="7bba89af5a937b3c" providerId="LiveId" clId="{B2F95F7F-D93A-48AB-A2FD-F2B3936C8344}" dt="2018-10-09T13:52:20.957" v="156" actId="2696"/>
        <pc:sldMkLst>
          <pc:docMk/>
          <pc:sldMk cId="1507861551" sldId="263"/>
        </pc:sldMkLst>
      </pc:sldChg>
      <pc:sldChg chg="ord">
        <pc:chgData name="Giancarlo Lelli" userId="7bba89af5a937b3c" providerId="LiveId" clId="{B2F95F7F-D93A-48AB-A2FD-F2B3936C8344}" dt="2018-10-09T13:48:49.015" v="149"/>
        <pc:sldMkLst>
          <pc:docMk/>
          <pc:sldMk cId="2404834603" sldId="264"/>
        </pc:sldMkLst>
      </pc:sldChg>
      <pc:sldChg chg="addSp delSp modSp del">
        <pc:chgData name="Giancarlo Lelli" userId="7bba89af5a937b3c" providerId="LiveId" clId="{B2F95F7F-D93A-48AB-A2FD-F2B3936C8344}" dt="2018-10-09T14:04:27.760" v="228" actId="2696"/>
        <pc:sldMkLst>
          <pc:docMk/>
          <pc:sldMk cId="411537452" sldId="266"/>
        </pc:sldMkLst>
        <pc:spChg chg="add del mod">
          <ac:chgData name="Giancarlo Lelli" userId="7bba89af5a937b3c" providerId="LiveId" clId="{B2F95F7F-D93A-48AB-A2FD-F2B3936C8344}" dt="2018-10-09T14:04:00.286" v="197"/>
          <ac:spMkLst>
            <pc:docMk/>
            <pc:sldMk cId="411537452" sldId="266"/>
            <ac:spMk id="3" creationId="{DBE15DE6-D4D4-41D9-8175-92AECE4DC8A0}"/>
          </ac:spMkLst>
        </pc:spChg>
      </pc:sldChg>
      <pc:sldChg chg="addSp delSp modSp modTransition">
        <pc:chgData name="Giancarlo Lelli" userId="7bba89af5a937b3c" providerId="LiveId" clId="{B2F95F7F-D93A-48AB-A2FD-F2B3936C8344}" dt="2018-10-09T14:01:27.289" v="166" actId="404"/>
        <pc:sldMkLst>
          <pc:docMk/>
          <pc:sldMk cId="1881836790" sldId="277"/>
        </pc:sldMkLst>
        <pc:spChg chg="add del mod">
          <ac:chgData name="Giancarlo Lelli" userId="7bba89af5a937b3c" providerId="LiveId" clId="{B2F95F7F-D93A-48AB-A2FD-F2B3936C8344}" dt="2018-10-09T14:01:12.894" v="162" actId="478"/>
          <ac:spMkLst>
            <pc:docMk/>
            <pc:sldMk cId="1881836790" sldId="277"/>
            <ac:spMk id="3" creationId="{F8B5E475-EA4F-4507-8D7C-8E700D6D425D}"/>
          </ac:spMkLst>
        </pc:spChg>
        <pc:spChg chg="mod">
          <ac:chgData name="Giancarlo Lelli" userId="7bba89af5a937b3c" providerId="LiveId" clId="{B2F95F7F-D93A-48AB-A2FD-F2B3936C8344}" dt="2018-10-09T14:01:27.289" v="166" actId="404"/>
          <ac:spMkLst>
            <pc:docMk/>
            <pc:sldMk cId="1881836790" sldId="277"/>
            <ac:spMk id="29" creationId="{00000000-0000-0000-0000-000000000000}"/>
          </ac:spMkLst>
        </pc:spChg>
      </pc:sldChg>
      <pc:sldChg chg="modSp">
        <pc:chgData name="Giancarlo Lelli" userId="7bba89af5a937b3c" providerId="LiveId" clId="{B2F95F7F-D93A-48AB-A2FD-F2B3936C8344}" dt="2018-10-09T14:03:38.880" v="195" actId="20577"/>
        <pc:sldMkLst>
          <pc:docMk/>
          <pc:sldMk cId="1855348856" sldId="1587"/>
        </pc:sldMkLst>
        <pc:spChg chg="mod">
          <ac:chgData name="Giancarlo Lelli" userId="7bba89af5a937b3c" providerId="LiveId" clId="{B2F95F7F-D93A-48AB-A2FD-F2B3936C8344}" dt="2018-10-09T14:03:38.880" v="195" actId="20577"/>
          <ac:spMkLst>
            <pc:docMk/>
            <pc:sldMk cId="1855348856" sldId="1587"/>
            <ac:spMk id="3" creationId="{4E7F8426-C074-468F-B0F5-3AF96CCB05A5}"/>
          </ac:spMkLst>
        </pc:spChg>
      </pc:sldChg>
      <pc:sldChg chg="addSp delSp modSp">
        <pc:chgData name="Giancarlo Lelli" userId="7bba89af5a937b3c" providerId="LiveId" clId="{B2F95F7F-D93A-48AB-A2FD-F2B3936C8344}" dt="2018-10-09T13:52:09.357" v="152" actId="478"/>
        <pc:sldMkLst>
          <pc:docMk/>
          <pc:sldMk cId="2205576438" sldId="1868"/>
        </pc:sldMkLst>
        <pc:spChg chg="add del mod">
          <ac:chgData name="Giancarlo Lelli" userId="7bba89af5a937b3c" providerId="LiveId" clId="{B2F95F7F-D93A-48AB-A2FD-F2B3936C8344}" dt="2018-10-09T13:52:09.357" v="152" actId="478"/>
          <ac:spMkLst>
            <pc:docMk/>
            <pc:sldMk cId="2205576438" sldId="1868"/>
            <ac:spMk id="2" creationId="{C2459133-A5E2-47C8-A761-AF7EE89298AC}"/>
          </ac:spMkLst>
        </pc:spChg>
        <pc:spChg chg="mod">
          <ac:chgData name="Giancarlo Lelli" userId="7bba89af5a937b3c" providerId="LiveId" clId="{B2F95F7F-D93A-48AB-A2FD-F2B3936C8344}" dt="2018-10-09T13:52:05.191" v="151" actId="27636"/>
          <ac:spMkLst>
            <pc:docMk/>
            <pc:sldMk cId="2205576438" sldId="1868"/>
            <ac:spMk id="3" creationId="{E0391390-0684-4310-96D4-983176988D21}"/>
          </ac:spMkLst>
        </pc:spChg>
      </pc:sldChg>
      <pc:sldChg chg="del">
        <pc:chgData name="Giancarlo Lelli" userId="7bba89af5a937b3c" providerId="LiveId" clId="{B2F95F7F-D93A-48AB-A2FD-F2B3936C8344}" dt="2018-10-09T13:56:52.694" v="157" actId="2696"/>
        <pc:sldMkLst>
          <pc:docMk/>
          <pc:sldMk cId="1945216742" sldId="2356"/>
        </pc:sldMkLst>
      </pc:sldChg>
      <pc:sldChg chg="modSp">
        <pc:chgData name="Giancarlo Lelli" userId="7bba89af5a937b3c" providerId="LiveId" clId="{B2F95F7F-D93A-48AB-A2FD-F2B3936C8344}" dt="2018-10-09T14:00:34.311" v="158" actId="404"/>
        <pc:sldMkLst>
          <pc:docMk/>
          <pc:sldMk cId="4168063805" sldId="2357"/>
        </pc:sldMkLst>
        <pc:spChg chg="mod">
          <ac:chgData name="Giancarlo Lelli" userId="7bba89af5a937b3c" providerId="LiveId" clId="{B2F95F7F-D93A-48AB-A2FD-F2B3936C8344}" dt="2018-10-09T14:00:34.311" v="158" actId="404"/>
          <ac:spMkLst>
            <pc:docMk/>
            <pc:sldMk cId="4168063805" sldId="2357"/>
            <ac:spMk id="4" creationId="{C1E4D0D3-C07B-4569-B02A-BC99761471BF}"/>
          </ac:spMkLst>
        </pc:spChg>
      </pc:sldChg>
      <pc:sldChg chg="modSp">
        <pc:chgData name="Giancarlo Lelli" userId="7bba89af5a937b3c" providerId="LiveId" clId="{B2F95F7F-D93A-48AB-A2FD-F2B3936C8344}" dt="2018-10-09T14:00:54.594" v="159" actId="14100"/>
        <pc:sldMkLst>
          <pc:docMk/>
          <pc:sldMk cId="785792774" sldId="2359"/>
        </pc:sldMkLst>
        <pc:spChg chg="mod">
          <ac:chgData name="Giancarlo Lelli" userId="7bba89af5a937b3c" providerId="LiveId" clId="{B2F95F7F-D93A-48AB-A2FD-F2B3936C8344}" dt="2018-10-09T14:00:54.594" v="159" actId="14100"/>
          <ac:spMkLst>
            <pc:docMk/>
            <pc:sldMk cId="785792774" sldId="2359"/>
            <ac:spMk id="29" creationId="{00000000-0000-0000-0000-000000000000}"/>
          </ac:spMkLst>
        </pc:spChg>
      </pc:sldChg>
      <pc:sldChg chg="modSp">
        <pc:chgData name="Giancarlo Lelli" userId="7bba89af5a937b3c" providerId="LiveId" clId="{B2F95F7F-D93A-48AB-A2FD-F2B3936C8344}" dt="2018-10-09T14:01:00.112" v="160" actId="14100"/>
        <pc:sldMkLst>
          <pc:docMk/>
          <pc:sldMk cId="4291790235" sldId="2360"/>
        </pc:sldMkLst>
        <pc:spChg chg="mod">
          <ac:chgData name="Giancarlo Lelli" userId="7bba89af5a937b3c" providerId="LiveId" clId="{B2F95F7F-D93A-48AB-A2FD-F2B3936C8344}" dt="2018-10-09T14:01:00.112" v="160" actId="14100"/>
          <ac:spMkLst>
            <pc:docMk/>
            <pc:sldMk cId="4291790235" sldId="2360"/>
            <ac:spMk id="36" creationId="{00000000-0000-0000-0000-000000000000}"/>
          </ac:spMkLst>
        </pc:spChg>
      </pc:sldChg>
      <pc:sldChg chg="addSp delSp modSp modTransition">
        <pc:chgData name="Giancarlo Lelli" userId="7bba89af5a937b3c" providerId="LiveId" clId="{B2F95F7F-D93A-48AB-A2FD-F2B3936C8344}" dt="2018-10-09T14:02:53.395" v="174" actId="404"/>
        <pc:sldMkLst>
          <pc:docMk/>
          <pc:sldMk cId="1426008697" sldId="2361"/>
        </pc:sldMkLst>
        <pc:spChg chg="add del mod">
          <ac:chgData name="Giancarlo Lelli" userId="7bba89af5a937b3c" providerId="LiveId" clId="{B2F95F7F-D93A-48AB-A2FD-F2B3936C8344}" dt="2018-10-09T14:01:36.200" v="168" actId="478"/>
          <ac:spMkLst>
            <pc:docMk/>
            <pc:sldMk cId="1426008697" sldId="2361"/>
            <ac:spMk id="3" creationId="{92319A77-0551-49C5-8458-21468466C72C}"/>
          </ac:spMkLst>
        </pc:spChg>
        <pc:spChg chg="mod">
          <ac:chgData name="Giancarlo Lelli" userId="7bba89af5a937b3c" providerId="LiveId" clId="{B2F95F7F-D93A-48AB-A2FD-F2B3936C8344}" dt="2018-10-09T14:02:53.395" v="174" actId="404"/>
          <ac:spMkLst>
            <pc:docMk/>
            <pc:sldMk cId="1426008697" sldId="2361"/>
            <ac:spMk id="29" creationId="{00000000-0000-0000-0000-000000000000}"/>
          </ac:spMkLst>
        </pc:spChg>
      </pc:sldChg>
      <pc:sldChg chg="addSp delSp modSp add modTransition">
        <pc:chgData name="Giancarlo Lelli" userId="7bba89af5a937b3c" providerId="LiveId" clId="{B2F95F7F-D93A-48AB-A2FD-F2B3936C8344}" dt="2018-10-09T14:03:26.474" v="191" actId="20577"/>
        <pc:sldMkLst>
          <pc:docMk/>
          <pc:sldMk cId="2341407825" sldId="2362"/>
        </pc:sldMkLst>
        <pc:spChg chg="del">
          <ac:chgData name="Giancarlo Lelli" userId="7bba89af5a937b3c" providerId="LiveId" clId="{B2F95F7F-D93A-48AB-A2FD-F2B3936C8344}" dt="2018-10-09T14:03:16.980" v="176"/>
          <ac:spMkLst>
            <pc:docMk/>
            <pc:sldMk cId="2341407825" sldId="2362"/>
            <ac:spMk id="2" creationId="{EC837124-2EBD-4B6F-9222-948BB67F5D97}"/>
          </ac:spMkLst>
        </pc:spChg>
        <pc:spChg chg="del">
          <ac:chgData name="Giancarlo Lelli" userId="7bba89af5a937b3c" providerId="LiveId" clId="{B2F95F7F-D93A-48AB-A2FD-F2B3936C8344}" dt="2018-10-09T14:03:16.980" v="176"/>
          <ac:spMkLst>
            <pc:docMk/>
            <pc:sldMk cId="2341407825" sldId="2362"/>
            <ac:spMk id="3" creationId="{469CCC49-7384-4C8E-BC44-5DDB244512A5}"/>
          </ac:spMkLst>
        </pc:spChg>
        <pc:spChg chg="add del mod">
          <ac:chgData name="Giancarlo Lelli" userId="7bba89af5a937b3c" providerId="LiveId" clId="{B2F95F7F-D93A-48AB-A2FD-F2B3936C8344}" dt="2018-10-09T14:03:21.977" v="177"/>
          <ac:spMkLst>
            <pc:docMk/>
            <pc:sldMk cId="2341407825" sldId="2362"/>
            <ac:spMk id="4" creationId="{9371B61A-23F4-466C-887B-ACD81060D0B8}"/>
          </ac:spMkLst>
        </pc:spChg>
        <pc:spChg chg="add del mod">
          <ac:chgData name="Giancarlo Lelli" userId="7bba89af5a937b3c" providerId="LiveId" clId="{B2F95F7F-D93A-48AB-A2FD-F2B3936C8344}" dt="2018-10-09T14:03:21.977" v="177"/>
          <ac:spMkLst>
            <pc:docMk/>
            <pc:sldMk cId="2341407825" sldId="2362"/>
            <ac:spMk id="5" creationId="{73446F87-968B-4BEE-B107-F52F7345FD8C}"/>
          </ac:spMkLst>
        </pc:spChg>
        <pc:spChg chg="add mod">
          <ac:chgData name="Giancarlo Lelli" userId="7bba89af5a937b3c" providerId="LiveId" clId="{B2F95F7F-D93A-48AB-A2FD-F2B3936C8344}" dt="2018-10-09T14:03:26.474" v="191" actId="20577"/>
          <ac:spMkLst>
            <pc:docMk/>
            <pc:sldMk cId="2341407825" sldId="2362"/>
            <ac:spMk id="6" creationId="{B9F169AB-160E-40EC-B715-95D6209B5B25}"/>
          </ac:spMkLst>
        </pc:spChg>
      </pc:sldChg>
      <pc:sldChg chg="addSp modSp add">
        <pc:chgData name="Giancarlo Lelli" userId="7bba89af5a937b3c" providerId="LiveId" clId="{B2F95F7F-D93A-48AB-A2FD-F2B3936C8344}" dt="2018-10-09T14:04:24.638" v="227" actId="20577"/>
        <pc:sldMkLst>
          <pc:docMk/>
          <pc:sldMk cId="582852239" sldId="2363"/>
        </pc:sldMkLst>
        <pc:spChg chg="add mod">
          <ac:chgData name="Giancarlo Lelli" userId="7bba89af5a937b3c" providerId="LiveId" clId="{B2F95F7F-D93A-48AB-A2FD-F2B3936C8344}" dt="2018-10-09T14:04:24.638" v="227" actId="20577"/>
          <ac:spMkLst>
            <pc:docMk/>
            <pc:sldMk cId="582852239" sldId="2363"/>
            <ac:spMk id="2" creationId="{DB97B774-E494-4247-9F1D-782152E3655F}"/>
          </ac:spMkLst>
        </pc:spChg>
      </pc:sldChg>
    </pc:docChg>
  </pc:docChgLst>
  <pc:docChgLst>
    <pc:chgData name="Marco Dal Pino" userId="14a896b6fdb3cc7c" providerId="LiveId" clId="{A345E51A-4AC8-43CB-856F-C40FBC235867}"/>
    <pc:docChg chg="custSel addSld delSld modSld">
      <pc:chgData name="Marco Dal Pino" userId="14a896b6fdb3cc7c" providerId="LiveId" clId="{A345E51A-4AC8-43CB-856F-C40FBC235867}" dt="2018-10-02T17:20:33.310" v="105" actId="14100"/>
      <pc:docMkLst>
        <pc:docMk/>
      </pc:docMkLst>
      <pc:sldChg chg="addSp delSp modSp add modTransition">
        <pc:chgData name="Marco Dal Pino" userId="14a896b6fdb3cc7c" providerId="LiveId" clId="{A345E51A-4AC8-43CB-856F-C40FBC235867}" dt="2018-10-02T17:20:33.310" v="105" actId="14100"/>
        <pc:sldMkLst>
          <pc:docMk/>
          <pc:sldMk cId="2404834603" sldId="264"/>
        </pc:sldMkLst>
        <pc:spChg chg="del">
          <ac:chgData name="Marco Dal Pino" userId="14a896b6fdb3cc7c" providerId="LiveId" clId="{A345E51A-4AC8-43CB-856F-C40FBC235867}" dt="2018-10-02T17:03:31.932" v="7"/>
          <ac:spMkLst>
            <pc:docMk/>
            <pc:sldMk cId="2404834603" sldId="264"/>
            <ac:spMk id="2" creationId="{C81AD734-5EF7-44B8-B4A3-0988B3460A3A}"/>
          </ac:spMkLst>
        </pc:spChg>
        <pc:spChg chg="del">
          <ac:chgData name="Marco Dal Pino" userId="14a896b6fdb3cc7c" providerId="LiveId" clId="{A345E51A-4AC8-43CB-856F-C40FBC235867}" dt="2018-10-02T17:03:31.932" v="7"/>
          <ac:spMkLst>
            <pc:docMk/>
            <pc:sldMk cId="2404834603" sldId="264"/>
            <ac:spMk id="3" creationId="{3AD297E6-0376-4DDC-9259-E2F779AEADE9}"/>
          </ac:spMkLst>
        </pc:spChg>
        <pc:spChg chg="add mod">
          <ac:chgData name="Marco Dal Pino" userId="14a896b6fdb3cc7c" providerId="LiveId" clId="{A345E51A-4AC8-43CB-856F-C40FBC235867}" dt="2018-10-02T17:03:55.312" v="34" actId="122"/>
          <ac:spMkLst>
            <pc:docMk/>
            <pc:sldMk cId="2404834603" sldId="264"/>
            <ac:spMk id="4" creationId="{F41FB483-E5F9-4C42-9ACE-AF307C3554F2}"/>
          </ac:spMkLst>
        </pc:spChg>
        <pc:picChg chg="add mod">
          <ac:chgData name="Marco Dal Pino" userId="14a896b6fdb3cc7c" providerId="LiveId" clId="{A345E51A-4AC8-43CB-856F-C40FBC235867}" dt="2018-10-02T17:20:33.310" v="105" actId="14100"/>
          <ac:picMkLst>
            <pc:docMk/>
            <pc:sldMk cId="2404834603" sldId="264"/>
            <ac:picMk id="5" creationId="{F077890D-165E-41A8-BA8F-24419405DCED}"/>
          </ac:picMkLst>
        </pc:picChg>
        <pc:picChg chg="add mod">
          <ac:chgData name="Marco Dal Pino" userId="14a896b6fdb3cc7c" providerId="LiveId" clId="{A345E51A-4AC8-43CB-856F-C40FBC235867}" dt="2018-10-02T17:20:33.310" v="105" actId="14100"/>
          <ac:picMkLst>
            <pc:docMk/>
            <pc:sldMk cId="2404834603" sldId="264"/>
            <ac:picMk id="6" creationId="{3C90B0D0-0C08-4DAC-A027-C1CD26FFABB7}"/>
          </ac:picMkLst>
        </pc:picChg>
        <pc:picChg chg="add mod">
          <ac:chgData name="Marco Dal Pino" userId="14a896b6fdb3cc7c" providerId="LiveId" clId="{A345E51A-4AC8-43CB-856F-C40FBC235867}" dt="2018-10-02T17:20:10.223" v="87" actId="14100"/>
          <ac:picMkLst>
            <pc:docMk/>
            <pc:sldMk cId="2404834603" sldId="264"/>
            <ac:picMk id="7" creationId="{41D05A12-B514-4D07-A4AC-375FCF41125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6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pc="60" baseline="0">
                <a:latin typeface="+mj-lt"/>
              </a:rPr>
              <a:t>RUNTIME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6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 .NET Core 2.0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2.6MM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FF9-4989-A3A8-5EE7E6958F0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599K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FF9-4989-A3A8-5EE7E6958F0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97K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FF9-4989-A3A8-5EE7E6958F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Sheet2!$A$2:$A$4</c:f>
              <c:strCache>
                <c:ptCount val="3"/>
                <c:pt idx="0">
                  <c:v>Plaintext</c:v>
                </c:pt>
                <c:pt idx="1">
                  <c:v>JSON</c:v>
                </c:pt>
                <c:pt idx="2">
                  <c:v>Fortunes (data access)</c:v>
                </c:pt>
              </c:strCache>
            </c:strRef>
          </c:cat>
          <c:val>
            <c:numRef>
              <c:f>Sheet2!$B$2:$B$4</c:f>
              <c:numCache>
                <c:formatCode>_(* #,##0_);_(* \(#,##0\);_(* "-"??_);_(@_)</c:formatCode>
                <c:ptCount val="3"/>
                <c:pt idx="0">
                  <c:v>2600000</c:v>
                </c:pt>
                <c:pt idx="1">
                  <c:v>599000</c:v>
                </c:pt>
                <c:pt idx="2">
                  <c:v>67000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F9-4989-A3A8-5EE7E6958F03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 .NET Core 2.1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3.0MM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FF9-4989-A3A8-5EE7E6958F0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712K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FF9-4989-A3A8-5EE7E6958F0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240K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FF9-4989-A3A8-5EE7E6958F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Sheet2!$A$2:$A$4</c:f>
              <c:strCache>
                <c:ptCount val="3"/>
                <c:pt idx="0">
                  <c:v>Plaintext</c:v>
                </c:pt>
                <c:pt idx="1">
                  <c:v>JSON</c:v>
                </c:pt>
                <c:pt idx="2">
                  <c:v>Fortunes (data access)</c:v>
                </c:pt>
              </c:strCache>
            </c:strRef>
          </c:cat>
          <c:val>
            <c:numRef>
              <c:f>Sheet2!$C$2:$C$4</c:f>
              <c:numCache>
                <c:formatCode>_(* #,##0_);_(* \(#,##0\);_(* "-"??_);_(@_)</c:formatCode>
                <c:ptCount val="3"/>
                <c:pt idx="0">
                  <c:v>2900000</c:v>
                </c:pt>
                <c:pt idx="1">
                  <c:v>662000</c:v>
                </c:pt>
                <c:pt idx="2">
                  <c:v>216000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F9-4989-A3A8-5EE7E6958F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3012408"/>
        <c:axId val="863012736"/>
      </c:barChart>
      <c:catAx>
        <c:axId val="863012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63012736"/>
        <c:crosses val="autoZero"/>
        <c:auto val="1"/>
        <c:lblAlgn val="ctr"/>
        <c:lblOffset val="100"/>
        <c:noMultiLvlLbl val="0"/>
      </c:catAx>
      <c:valAx>
        <c:axId val="863012736"/>
        <c:scaling>
          <c:orientation val="minMax"/>
          <c:max val="3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63012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E1954-42E9-4D15-8745-9DC569064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93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E1954-42E9-4D15-8745-9DC569064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36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E1954-42E9-4D15-8745-9DC569064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30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4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2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10/9/2018 3:59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32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146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10/9/2018 3:59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39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10/9/2018 3:59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6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10/9/2018 3:59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11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48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10/9/2018 3:59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36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10/9/2018 3:59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80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10/9/2018 3:59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68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10/9/2018 3:59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5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10/9/2018 3:59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9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You can build anything with .NET.  We’ve made significant investments in .NET over the years as well as unifying the ecosystem to support building literally anything.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030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82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 out the incredible performance increase in the REAL WORLD data access scenario.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95">
              <a:defRPr/>
            </a:pPr>
            <a:fld id="{CC8195A8-0CC9-4EC5-84EE-12317B82121E}" type="slidenum">
              <a:rPr lang="en-US" sz="1200">
                <a:solidFill>
                  <a:prstClr val="black"/>
                </a:solidFill>
                <a:latin typeface="Calibri" panose="020F0502020204030204"/>
              </a:rPr>
              <a:pPr defTabSz="914295">
                <a:defRPr/>
              </a:pPr>
              <a:t>7</a:t>
            </a:fld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00358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E1954-42E9-4D15-8745-9DC569064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54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0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E1954-42E9-4D15-8745-9DC569064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54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ANIMATED SLIDE – shows progression of entire .NET platform into .NET Core specific workloads. </a:t>
            </a:r>
          </a:p>
          <a:p>
            <a:endParaRPr lang="en-US"/>
          </a:p>
          <a:p>
            <a:r>
              <a:rPr lang="en-US"/>
              <a:t>.NET Core is our cross-platform, open source implementation of .NET and is perfectly suited for requirements of cloud-native, cross-platform services. We’ve made significant investments in the core performance as well as the web stack so that you can easily take advantage of cloud patterns and scale.  </a:t>
            </a:r>
          </a:p>
          <a:p>
            <a:endParaRPr lang="en-US"/>
          </a:p>
          <a:p>
            <a:r>
              <a:rPr lang="en-US"/>
              <a:t>.NET Core 3 will expand on the supported workloads to include IoT, AI and Windows Desktop.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29E9FC-B671-424D-AD31-3E8C5FC948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68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8.svg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12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11" Type="http://schemas.openxmlformats.org/officeDocument/2006/relationships/image" Target="../media/image3.png"/><Relationship Id="rId5" Type="http://schemas.openxmlformats.org/officeDocument/2006/relationships/image" Target="../media/image8.svg"/><Relationship Id="rId10" Type="http://schemas.openxmlformats.org/officeDocument/2006/relationships/image" Target="../media/image12.sv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17.png"/><Relationship Id="rId10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14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image" Target="../media/image15.svg"/><Relationship Id="rId9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sv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image" Target="../media/image17.png"/><Relationship Id="rId9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B814EBF-A6F1-463C-BFA6-0D8B8012F7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5032" y="20673"/>
            <a:ext cx="5127959" cy="17282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92810F-5714-4141-ABFB-36DB2CD97168}"/>
              </a:ext>
            </a:extLst>
          </p:cNvPr>
          <p:cNvSpPr/>
          <p:nvPr userDrawn="1"/>
        </p:nvSpPr>
        <p:spPr>
          <a:xfrm>
            <a:off x="5318699" y="1111900"/>
            <a:ext cx="2859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FFFFFF"/>
                </a:solidFill>
                <a:effectLst/>
              </a:rPr>
              <a:t>10 Years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D3F12022-54EB-463C-881C-26972D506B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" y="6022526"/>
            <a:ext cx="2446870" cy="8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E72A044E-83F8-4A2E-877C-41DEE919F96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" y="6022526"/>
            <a:ext cx="2446870" cy="8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431A7FB8-82E6-4BF8-A776-9B2CAB868D9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" y="6022526"/>
            <a:ext cx="2446870" cy="8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0E6198DA-E705-4B01-8995-5BDFFA1D0A1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" y="6022526"/>
            <a:ext cx="2446870" cy="8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42A1240A-7157-4A9A-9273-CAC0FC2AF08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" y="6022526"/>
            <a:ext cx="2446870" cy="8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99EA20C4-3DA6-4266-8902-49B4BD6FE5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" y="6022526"/>
            <a:ext cx="2446870" cy="8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616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7384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1D6D-0F12-4CD2-8FD3-A49D481D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94A2-CD74-481C-9653-8AF1DC49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63CD-BA47-4893-98F9-B0B5BCC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9D36-BECE-4BEA-B68E-E0A53DF4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AA3E-992B-41D0-B212-DB41E4AF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9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6915C87-3FB9-438F-AD09-C96AB42ADEF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" y="6022526"/>
            <a:ext cx="2446870" cy="8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0EC5BCCE-4B4C-4BC8-9D36-E192C06516C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" y="6022526"/>
            <a:ext cx="2446870" cy="8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67750877-A442-4CA3-8C55-2679EDC77D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" y="6022526"/>
            <a:ext cx="2446870" cy="8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C475406D-FBF8-470F-8A46-06468F6162C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" y="6022526"/>
            <a:ext cx="2446870" cy="8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A43EF450-EBE3-44F2-8933-0372BE044A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" y="6022526"/>
            <a:ext cx="2446870" cy="8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8322AB92-BFE9-49A0-9BCF-9D7DA37D2BD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" y="6022526"/>
            <a:ext cx="2446870" cy="8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439E75BD-A5F9-4A6A-BCE4-C6D74624497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" y="6022526"/>
            <a:ext cx="2446870" cy="8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E7718272-323C-46A7-AE9E-49FEE4DBAE3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" y="6022526"/>
            <a:ext cx="2446870" cy="8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  <p:sldLayoutId id="2147483756" r:id="rId17"/>
    <p:sldLayoutId id="2147483757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preview/" TargetMode="External"/><Relationship Id="rId2" Type="http://schemas.openxmlformats.org/officeDocument/2006/relationships/hyperlink" Target="https://www.microsoft.com/net/download/dotnet-core/2.2" TargetMode="Externa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SignalR-samples/tree/master/AndroidJavaClien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standard/tree/master/docs/planning/netstandard-2.1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pianalyze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echempower.com/benchmarks/#section=data-r16&amp;hw=ph&amp;test=fortune&amp;a=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74475-E06B-447B-AF23-42665DD9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sz="4800">
                <a:latin typeface="+mj-lt"/>
              </a:rPr>
              <a:t>.NET Core 2.2 Themes</a:t>
            </a:r>
          </a:p>
        </p:txBody>
      </p:sp>
      <p:sp>
        <p:nvSpPr>
          <p:cNvPr id="5" name="globe_2" title="Icon of a sphere made of lines">
            <a:extLst>
              <a:ext uri="{FF2B5EF4-FFF2-40B4-BE49-F238E27FC236}">
                <a16:creationId xmlns:a16="http://schemas.microsoft.com/office/drawing/2014/main" id="{B9170A96-0F48-41B6-8B52-6FC1F542443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47553" y="2274273"/>
            <a:ext cx="934877" cy="934877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" name="cloud_2" title="Icon of a cloud made of two arrows pointing towards eachother">
            <a:extLst>
              <a:ext uri="{FF2B5EF4-FFF2-40B4-BE49-F238E27FC236}">
                <a16:creationId xmlns:a16="http://schemas.microsoft.com/office/drawing/2014/main" id="{A61DC775-A513-4EEC-865B-64B7A624CF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28217" y="2274273"/>
            <a:ext cx="1546233" cy="892294"/>
          </a:xfrm>
          <a:custGeom>
            <a:avLst/>
            <a:gdLst>
              <a:gd name="T0" fmla="*/ 138 w 349"/>
              <a:gd name="T1" fmla="*/ 181 h 200"/>
              <a:gd name="T2" fmla="*/ 49 w 349"/>
              <a:gd name="T3" fmla="*/ 181 h 200"/>
              <a:gd name="T4" fmla="*/ 0 w 349"/>
              <a:gd name="T5" fmla="*/ 132 h 200"/>
              <a:gd name="T6" fmla="*/ 49 w 349"/>
              <a:gd name="T7" fmla="*/ 84 h 200"/>
              <a:gd name="T8" fmla="*/ 59 w 349"/>
              <a:gd name="T9" fmla="*/ 85 h 200"/>
              <a:gd name="T10" fmla="*/ 148 w 349"/>
              <a:gd name="T11" fmla="*/ 0 h 200"/>
              <a:gd name="T12" fmla="*/ 234 w 349"/>
              <a:gd name="T13" fmla="*/ 68 h 200"/>
              <a:gd name="T14" fmla="*/ 282 w 349"/>
              <a:gd name="T15" fmla="*/ 47 h 200"/>
              <a:gd name="T16" fmla="*/ 349 w 349"/>
              <a:gd name="T17" fmla="*/ 114 h 200"/>
              <a:gd name="T18" fmla="*/ 282 w 349"/>
              <a:gd name="T19" fmla="*/ 180 h 200"/>
              <a:gd name="T20" fmla="*/ 282 w 349"/>
              <a:gd name="T21" fmla="*/ 180 h 200"/>
              <a:gd name="T22" fmla="*/ 206 w 349"/>
              <a:gd name="T23" fmla="*/ 180 h 200"/>
              <a:gd name="T24" fmla="*/ 119 w 349"/>
              <a:gd name="T25" fmla="*/ 200 h 200"/>
              <a:gd name="T26" fmla="*/ 138 w 349"/>
              <a:gd name="T27" fmla="*/ 181 h 200"/>
              <a:gd name="T28" fmla="*/ 119 w 349"/>
              <a:gd name="T29" fmla="*/ 161 h 200"/>
              <a:gd name="T30" fmla="*/ 225 w 349"/>
              <a:gd name="T31" fmla="*/ 161 h 200"/>
              <a:gd name="T32" fmla="*/ 206 w 349"/>
              <a:gd name="T33" fmla="*/ 180 h 200"/>
              <a:gd name="T34" fmla="*/ 225 w 349"/>
              <a:gd name="T35" fmla="*/ 2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9" h="200">
                <a:moveTo>
                  <a:pt x="138" y="181"/>
                </a:moveTo>
                <a:cubicBezTo>
                  <a:pt x="49" y="181"/>
                  <a:pt x="49" y="181"/>
                  <a:pt x="49" y="181"/>
                </a:cubicBezTo>
                <a:cubicBezTo>
                  <a:pt x="22" y="181"/>
                  <a:pt x="0" y="159"/>
                  <a:pt x="0" y="132"/>
                </a:cubicBezTo>
                <a:cubicBezTo>
                  <a:pt x="0" y="105"/>
                  <a:pt x="22" y="84"/>
                  <a:pt x="49" y="84"/>
                </a:cubicBezTo>
                <a:cubicBezTo>
                  <a:pt x="52" y="84"/>
                  <a:pt x="56" y="84"/>
                  <a:pt x="59" y="85"/>
                </a:cubicBezTo>
                <a:cubicBezTo>
                  <a:pt x="61" y="38"/>
                  <a:pt x="100" y="0"/>
                  <a:pt x="148" y="0"/>
                </a:cubicBezTo>
                <a:cubicBezTo>
                  <a:pt x="189" y="0"/>
                  <a:pt x="224" y="29"/>
                  <a:pt x="234" y="68"/>
                </a:cubicBezTo>
                <a:cubicBezTo>
                  <a:pt x="246" y="55"/>
                  <a:pt x="263" y="47"/>
                  <a:pt x="282" y="47"/>
                </a:cubicBezTo>
                <a:cubicBezTo>
                  <a:pt x="319" y="47"/>
                  <a:pt x="349" y="77"/>
                  <a:pt x="349" y="114"/>
                </a:cubicBezTo>
                <a:cubicBezTo>
                  <a:pt x="349" y="151"/>
                  <a:pt x="319" y="180"/>
                  <a:pt x="282" y="180"/>
                </a:cubicBezTo>
                <a:cubicBezTo>
                  <a:pt x="282" y="180"/>
                  <a:pt x="282" y="180"/>
                  <a:pt x="282" y="180"/>
                </a:cubicBezTo>
                <a:cubicBezTo>
                  <a:pt x="206" y="180"/>
                  <a:pt x="206" y="180"/>
                  <a:pt x="206" y="180"/>
                </a:cubicBezTo>
                <a:moveTo>
                  <a:pt x="119" y="200"/>
                </a:moveTo>
                <a:cubicBezTo>
                  <a:pt x="138" y="181"/>
                  <a:pt x="138" y="181"/>
                  <a:pt x="138" y="181"/>
                </a:cubicBezTo>
                <a:cubicBezTo>
                  <a:pt x="119" y="161"/>
                  <a:pt x="119" y="161"/>
                  <a:pt x="119" y="161"/>
                </a:cubicBezTo>
                <a:moveTo>
                  <a:pt x="225" y="161"/>
                </a:moveTo>
                <a:cubicBezTo>
                  <a:pt x="206" y="180"/>
                  <a:pt x="206" y="180"/>
                  <a:pt x="206" y="180"/>
                </a:cubicBezTo>
                <a:cubicBezTo>
                  <a:pt x="225" y="200"/>
                  <a:pt x="225" y="200"/>
                  <a:pt x="225" y="20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" name="Rocket" title="Icon of a rocket">
            <a:extLst>
              <a:ext uri="{FF2B5EF4-FFF2-40B4-BE49-F238E27FC236}">
                <a16:creationId xmlns:a16="http://schemas.microsoft.com/office/drawing/2014/main" id="{6FB95E7F-21B8-4E54-B63B-A60F79FEC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47085" y="2201816"/>
            <a:ext cx="1055818" cy="1037207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28395D-E673-4604-A342-0E524C9D6968}"/>
              </a:ext>
            </a:extLst>
          </p:cNvPr>
          <p:cNvSpPr/>
          <p:nvPr/>
        </p:nvSpPr>
        <p:spPr>
          <a:xfrm>
            <a:off x="950021" y="3691546"/>
            <a:ext cx="2929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cs typeface="Segoe UI Semilight" panose="020B0402040204020203" pitchFamily="34" charset="0"/>
              </a:rPr>
              <a:t>Improved Web API Development</a:t>
            </a:r>
            <a:endParaRPr lang="en-US" sz="24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9A893E-6C4E-401A-BD11-8ACF8B5698F0}"/>
              </a:ext>
            </a:extLst>
          </p:cNvPr>
          <p:cNvSpPr/>
          <p:nvPr/>
        </p:nvSpPr>
        <p:spPr>
          <a:xfrm>
            <a:off x="4736363" y="3676864"/>
            <a:ext cx="2929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cs typeface="Segoe UI Semilight" panose="020B0402040204020203" pitchFamily="34" charset="0"/>
              </a:rPr>
              <a:t>Microservices and Azure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375FD2-2E0F-4489-9DE9-A411D5DFC46E}"/>
              </a:ext>
            </a:extLst>
          </p:cNvPr>
          <p:cNvSpPr/>
          <p:nvPr/>
        </p:nvSpPr>
        <p:spPr>
          <a:xfrm>
            <a:off x="8510024" y="3685520"/>
            <a:ext cx="29299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cs typeface="Segoe UI Semilight" panose="020B0402040204020203" pitchFamily="34" charset="0"/>
              </a:rPr>
              <a:t>Continued Performance Improvements</a:t>
            </a:r>
          </a:p>
        </p:txBody>
      </p:sp>
    </p:spTree>
    <p:extLst>
      <p:ext uri="{BB962C8B-B14F-4D97-AF65-F5344CB8AC3E}">
        <p14:creationId xmlns:p14="http://schemas.microsoft.com/office/powerpoint/2010/main" val="53667414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AB03-774F-4470-9F4E-930625AB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.NET Core 2.2 Major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550C5-E8D9-4749-91EC-5DF6703C92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655" y="1678254"/>
            <a:ext cx="3727735" cy="1856727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/>
            <a:endParaRPr lang="en-US"/>
          </a:p>
          <a:p>
            <a:pPr lvl="1"/>
            <a:endParaRPr lang="en-US"/>
          </a:p>
          <a:p>
            <a:r>
              <a:rPr lang="en-US" sz="2000">
                <a:latin typeface="+mn-lt"/>
              </a:rPr>
              <a:t>Multi-tier JIT compilation </a:t>
            </a:r>
          </a:p>
          <a:p>
            <a:r>
              <a:rPr lang="en-US" sz="2000">
                <a:latin typeface="+mn-lt"/>
              </a:rPr>
              <a:t>SQL Connection token auth</a:t>
            </a:r>
          </a:p>
          <a:p>
            <a:endParaRPr lang="en-US" sz="160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EE632B5-EC5D-4950-B1EA-B45AEE490FC2}"/>
              </a:ext>
            </a:extLst>
          </p:cNvPr>
          <p:cNvSpPr txBox="1">
            <a:spLocks/>
          </p:cNvSpPr>
          <p:nvPr/>
        </p:nvSpPr>
        <p:spPr>
          <a:xfrm>
            <a:off x="4110091" y="1672489"/>
            <a:ext cx="3762162" cy="343478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/>
          </a:p>
          <a:p>
            <a:pPr lvl="1"/>
            <a:endParaRPr lang="en-US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Cosmos DB provider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Spatial extensions for SQL Server and SQLite providers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Reverse engineering of database views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Collections of owned entities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Query tagging</a:t>
            </a:r>
            <a:r>
              <a:rPr lang="en-US" sz="2000">
                <a:highlight>
                  <a:srgbClr val="FFFF00"/>
                </a:highlight>
                <a:latin typeface="+mn-lt"/>
              </a:rPr>
              <a:t> </a:t>
            </a:r>
          </a:p>
          <a:p>
            <a:pPr lvl="0"/>
            <a:endParaRPr lang="en-US" sz="200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585CAE-F761-43FA-9D57-F581FC8CE541}"/>
              </a:ext>
            </a:extLst>
          </p:cNvPr>
          <p:cNvSpPr txBox="1">
            <a:spLocks/>
          </p:cNvSpPr>
          <p:nvPr/>
        </p:nvSpPr>
        <p:spPr>
          <a:xfrm>
            <a:off x="8028476" y="1691477"/>
            <a:ext cx="3710522" cy="4210383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/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Template updates: Bootstrap 4, Angular 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Web API improvements, including API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HTTP/2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IIS in-process hosting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Health checks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Endpoint routing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err="1"/>
              <a:t>SignalR</a:t>
            </a:r>
            <a:r>
              <a:rPr lang="en-US" sz="2000"/>
              <a:t> Java client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FD902-68A5-448B-BD1C-C4449C8D6F6F}"/>
              </a:ext>
            </a:extLst>
          </p:cNvPr>
          <p:cNvSpPr/>
          <p:nvPr/>
        </p:nvSpPr>
        <p:spPr bwMode="auto">
          <a:xfrm>
            <a:off x="4110089" y="1678411"/>
            <a:ext cx="3762163" cy="553998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EF 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C8920-E924-47AF-AE4F-6B9E14C8FC4B}"/>
              </a:ext>
            </a:extLst>
          </p:cNvPr>
          <p:cNvSpPr/>
          <p:nvPr/>
        </p:nvSpPr>
        <p:spPr bwMode="auto">
          <a:xfrm>
            <a:off x="8032283" y="1677311"/>
            <a:ext cx="3706715" cy="55399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FD744-BD48-40DC-8805-417D4667E553}"/>
              </a:ext>
            </a:extLst>
          </p:cNvPr>
          <p:cNvSpPr/>
          <p:nvPr/>
        </p:nvSpPr>
        <p:spPr bwMode="auto">
          <a:xfrm>
            <a:off x="222324" y="1677311"/>
            <a:ext cx="3727735" cy="55399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val="24531380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>
          <a:xfrm>
            <a:off x="459030" y="56350"/>
            <a:ext cx="10551559" cy="1097205"/>
          </a:xfrm>
          <a:prstGeom prst="rect">
            <a:avLst/>
          </a:prstGeom>
        </p:spPr>
        <p:txBody>
          <a:bodyPr lIns="146095" tIns="9131" rIns="146095" bIns="9131" anchor="b" anchorCtr="0"/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6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30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00" b="0" i="0" u="none" strike="noStrike" kern="1200" cap="none" spc="-100" normalizeH="0" baseline="0" noProof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.NET Core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F4E84C-B245-45CD-B9D5-79D7F62F5ACF}"/>
              </a:ext>
            </a:extLst>
          </p:cNvPr>
          <p:cNvGrpSpPr/>
          <p:nvPr/>
        </p:nvGrpSpPr>
        <p:grpSpPr>
          <a:xfrm>
            <a:off x="8009616" y="1710871"/>
            <a:ext cx="1250398" cy="2075963"/>
            <a:chOff x="524899" y="1683299"/>
            <a:chExt cx="1250398" cy="2075963"/>
          </a:xfrm>
          <a:solidFill>
            <a:srgbClr val="002060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9127A41-E757-41D2-AC23-C49A4429BD0C}"/>
                </a:ext>
              </a:extLst>
            </p:cNvPr>
            <p:cNvSpPr/>
            <p:nvPr/>
          </p:nvSpPr>
          <p:spPr bwMode="auto">
            <a:xfrm>
              <a:off x="524899" y="1683299"/>
              <a:ext cx="1250398" cy="207596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6B3D685-3D37-4F7B-9D28-1BFD3FD20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97" y="1756122"/>
              <a:ext cx="779562" cy="849589"/>
            </a:xfrm>
            <a:prstGeom prst="rect">
              <a:avLst/>
            </a:prstGeom>
            <a:grpFill/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DEB3EB-E995-4786-9E17-EC1290892340}"/>
                </a:ext>
              </a:extLst>
            </p:cNvPr>
            <p:cNvSpPr txBox="1"/>
            <p:nvPr/>
          </p:nvSpPr>
          <p:spPr>
            <a:xfrm>
              <a:off x="529712" y="2677499"/>
              <a:ext cx="1208517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DESKTOP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C2421A3-7ECA-4C10-A9B5-8D45C8FB3114}"/>
              </a:ext>
            </a:extLst>
          </p:cNvPr>
          <p:cNvGrpSpPr/>
          <p:nvPr/>
        </p:nvGrpSpPr>
        <p:grpSpPr>
          <a:xfrm>
            <a:off x="532527" y="1682702"/>
            <a:ext cx="2504119" cy="2075963"/>
            <a:chOff x="1771192" y="1683299"/>
            <a:chExt cx="2504119" cy="207596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E0F1726-3D94-49FB-A854-78E7F7B85312}"/>
                </a:ext>
              </a:extLst>
            </p:cNvPr>
            <p:cNvGrpSpPr/>
            <p:nvPr/>
          </p:nvGrpSpPr>
          <p:grpSpPr>
            <a:xfrm>
              <a:off x="1771192" y="1683300"/>
              <a:ext cx="1252060" cy="2075962"/>
              <a:chOff x="1771192" y="1683300"/>
              <a:chExt cx="1252060" cy="207596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2424025-AB22-4920-AB51-90D9719CBBEF}"/>
                  </a:ext>
                </a:extLst>
              </p:cNvPr>
              <p:cNvSpPr/>
              <p:nvPr/>
            </p:nvSpPr>
            <p:spPr bwMode="auto">
              <a:xfrm>
                <a:off x="1772854" y="1683300"/>
                <a:ext cx="1250398" cy="2075962"/>
              </a:xfrm>
              <a:prstGeom prst="rect">
                <a:avLst/>
              </a:prstGeom>
              <a:solidFill>
                <a:srgbClr val="FFB9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95C7F725-8B32-4B07-B1B0-690B0B8B33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8189" y="1748888"/>
                <a:ext cx="728049" cy="849589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C0F005B-7C18-4BC0-95DF-7EA9D78FAB6A}"/>
                  </a:ext>
                </a:extLst>
              </p:cNvPr>
              <p:cNvSpPr txBox="1"/>
              <p:nvPr/>
            </p:nvSpPr>
            <p:spPr>
              <a:xfrm>
                <a:off x="1771192" y="2677499"/>
                <a:ext cx="1251270" cy="1439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+mn-cs"/>
                  </a:rPr>
                  <a:t>WEB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B128606-EBDB-4826-864D-6690636AC489}"/>
                </a:ext>
              </a:extLst>
            </p:cNvPr>
            <p:cNvGrpSpPr/>
            <p:nvPr/>
          </p:nvGrpSpPr>
          <p:grpSpPr>
            <a:xfrm>
              <a:off x="3016777" y="1683299"/>
              <a:ext cx="1258534" cy="2075961"/>
              <a:chOff x="3654584" y="1899136"/>
              <a:chExt cx="1675508" cy="259740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351FA05-F073-42A3-9597-3ED7276ACA1B}"/>
                  </a:ext>
                </a:extLst>
              </p:cNvPr>
              <p:cNvSpPr/>
              <p:nvPr/>
            </p:nvSpPr>
            <p:spPr bwMode="auto">
              <a:xfrm>
                <a:off x="3665416" y="1899136"/>
                <a:ext cx="1664676" cy="2597404"/>
              </a:xfrm>
              <a:prstGeom prst="rect">
                <a:avLst/>
              </a:prstGeom>
              <a:solidFill>
                <a:srgbClr val="00BC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31ABE907-3006-43DA-A252-A6B6DB879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4590" y="1990253"/>
                <a:ext cx="1003554" cy="106299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2D608E-26F1-4E68-AF04-ACE288F34F7F}"/>
                  </a:ext>
                </a:extLst>
              </p:cNvPr>
              <p:cNvSpPr txBox="1"/>
              <p:nvPr/>
            </p:nvSpPr>
            <p:spPr>
              <a:xfrm>
                <a:off x="3654584" y="3143061"/>
                <a:ext cx="1665837" cy="1800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+mn-cs"/>
                  </a:rPr>
                  <a:t>CLOUD</a:t>
                </a: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EFC3F82-E26C-48C7-8424-60B49E82C087}"/>
              </a:ext>
            </a:extLst>
          </p:cNvPr>
          <p:cNvGrpSpPr/>
          <p:nvPr/>
        </p:nvGrpSpPr>
        <p:grpSpPr>
          <a:xfrm>
            <a:off x="9237670" y="1683299"/>
            <a:ext cx="1277956" cy="2075960"/>
            <a:chOff x="8620412" y="1899137"/>
            <a:chExt cx="1701365" cy="258034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2134DFA-2275-4AB9-9C7C-F265698D5843}"/>
                </a:ext>
              </a:extLst>
            </p:cNvPr>
            <p:cNvSpPr/>
            <p:nvPr/>
          </p:nvSpPr>
          <p:spPr bwMode="auto">
            <a:xfrm>
              <a:off x="8657100" y="1899137"/>
              <a:ext cx="1664677" cy="2580344"/>
            </a:xfrm>
            <a:prstGeom prst="rect">
              <a:avLst/>
            </a:prstGeom>
            <a:solidFill>
              <a:srgbClr val="00829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FFBA21D-5326-44A7-9597-182A4A482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6689" y="1981200"/>
              <a:ext cx="907542" cy="106299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FFF4118-D3AD-4CCA-8319-59F3301D83C4}"/>
                </a:ext>
              </a:extLst>
            </p:cNvPr>
            <p:cNvSpPr txBox="1"/>
            <p:nvPr/>
          </p:nvSpPr>
          <p:spPr>
            <a:xfrm>
              <a:off x="8620412" y="3143061"/>
              <a:ext cx="1665837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IoT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3BB3713-1207-47CB-A30D-53D0C0CF436D}"/>
              </a:ext>
            </a:extLst>
          </p:cNvPr>
          <p:cNvGrpSpPr/>
          <p:nvPr/>
        </p:nvGrpSpPr>
        <p:grpSpPr>
          <a:xfrm>
            <a:off x="10520087" y="1683299"/>
            <a:ext cx="1250398" cy="2075960"/>
            <a:chOff x="10320997" y="1899137"/>
            <a:chExt cx="1664677" cy="2597403"/>
          </a:xfrm>
          <a:solidFill>
            <a:srgbClr val="FF0000"/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90206C7-D520-496A-963B-AB65988E8E97}"/>
                </a:ext>
              </a:extLst>
            </p:cNvPr>
            <p:cNvSpPr/>
            <p:nvPr/>
          </p:nvSpPr>
          <p:spPr bwMode="auto">
            <a:xfrm>
              <a:off x="10320997" y="1899137"/>
              <a:ext cx="1664677" cy="259740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629F6F8-5019-4069-B04C-848BE1F86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0773" y="1981200"/>
              <a:ext cx="934974" cy="1062990"/>
            </a:xfrm>
            <a:prstGeom prst="rect">
              <a:avLst/>
            </a:prstGeom>
            <a:grpFill/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80846B0-655B-44B6-8B0B-150F1193F8A9}"/>
                </a:ext>
              </a:extLst>
            </p:cNvPr>
            <p:cNvSpPr txBox="1"/>
            <p:nvPr/>
          </p:nvSpPr>
          <p:spPr>
            <a:xfrm>
              <a:off x="10349321" y="3143062"/>
              <a:ext cx="1592204" cy="22527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AI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EE0F69E-D392-46E2-A9D5-2C92CEA26469}"/>
              </a:ext>
            </a:extLst>
          </p:cNvPr>
          <p:cNvGrpSpPr/>
          <p:nvPr/>
        </p:nvGrpSpPr>
        <p:grpSpPr>
          <a:xfrm>
            <a:off x="524899" y="3759259"/>
            <a:ext cx="8734361" cy="2495656"/>
            <a:chOff x="474923" y="2957811"/>
            <a:chExt cx="9253607" cy="307729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2768E2C-7B19-4972-B24F-376D4C496B77}"/>
                </a:ext>
              </a:extLst>
            </p:cNvPr>
            <p:cNvSpPr txBox="1"/>
            <p:nvPr/>
          </p:nvSpPr>
          <p:spPr>
            <a:xfrm>
              <a:off x="474923" y="2957811"/>
              <a:ext cx="9253607" cy="307729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239012" tIns="191209" rIns="239012" bIns="191209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1402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938539F-DDDA-4183-87BF-0526D5D21645}"/>
                </a:ext>
              </a:extLst>
            </p:cNvPr>
            <p:cNvSpPr txBox="1"/>
            <p:nvPr/>
          </p:nvSpPr>
          <p:spPr>
            <a:xfrm>
              <a:off x="3762304" y="5408884"/>
              <a:ext cx="2688627" cy="382081"/>
            </a:xfrm>
            <a:prstGeom prst="rect">
              <a:avLst/>
            </a:prstGeom>
            <a:solidFill>
              <a:srgbClr val="D2D2D2"/>
            </a:solidFill>
          </p:spPr>
          <p:txBody>
            <a:bodyPr wrap="square" lIns="239012" tIns="191209" rIns="239012" bIns="191209" rtlCol="0" anchor="ctr">
              <a:noAutofit/>
            </a:bodyPr>
            <a:lstStyle/>
            <a:p>
              <a:pPr marL="0" marR="0" lvl="0" indent="0" algn="ctr" defTabSz="89602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33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  <a:t>COMPILERS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ECBC503-3A76-45BA-9A6D-A333E382EF0C}"/>
                </a:ext>
              </a:extLst>
            </p:cNvPr>
            <p:cNvSpPr txBox="1"/>
            <p:nvPr/>
          </p:nvSpPr>
          <p:spPr>
            <a:xfrm>
              <a:off x="6759530" y="5408884"/>
              <a:ext cx="2626177" cy="382081"/>
            </a:xfrm>
            <a:prstGeom prst="rect">
              <a:avLst/>
            </a:prstGeom>
            <a:solidFill>
              <a:srgbClr val="D2D2D2"/>
            </a:solidFill>
          </p:spPr>
          <p:txBody>
            <a:bodyPr wrap="square" lIns="239012" tIns="191209" rIns="239012" bIns="191209" rtlCol="0" anchor="ctr">
              <a:noAutofit/>
            </a:bodyPr>
            <a:lstStyle/>
            <a:p>
              <a:pPr marL="0" marR="0" lvl="0" indent="0" algn="ctr" defTabSz="89602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33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  <a:t>LANGUAGES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3561CBE-8A8A-4CF2-9004-41871D7D0E6F}"/>
                </a:ext>
              </a:extLst>
            </p:cNvPr>
            <p:cNvSpPr txBox="1"/>
            <p:nvPr/>
          </p:nvSpPr>
          <p:spPr>
            <a:xfrm>
              <a:off x="819096" y="5408885"/>
              <a:ext cx="2634609" cy="394116"/>
            </a:xfrm>
            <a:prstGeom prst="rect">
              <a:avLst/>
            </a:prstGeom>
            <a:solidFill>
              <a:srgbClr val="D2D2D2"/>
            </a:solidFill>
          </p:spPr>
          <p:txBody>
            <a:bodyPr wrap="square" lIns="239012" tIns="191209" rIns="239012" bIns="191209" rtlCol="0" anchor="ctr">
              <a:noAutofit/>
            </a:bodyPr>
            <a:lstStyle/>
            <a:p>
              <a:pPr marL="0" marR="0" lvl="0" indent="0" algn="ctr" defTabSz="89602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33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  <a:t>RUNTIME COMPONENTS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77CB0A4-0F05-466C-A74E-540890CB27D3}"/>
                </a:ext>
              </a:extLst>
            </p:cNvPr>
            <p:cNvSpPr txBox="1"/>
            <p:nvPr/>
          </p:nvSpPr>
          <p:spPr>
            <a:xfrm>
              <a:off x="525249" y="3561539"/>
              <a:ext cx="9162736" cy="1149498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lIns="239012" tIns="191209" rIns="239012" bIns="191209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pPr marL="0" marR="0" lvl="0" indent="0" algn="ctr" defTabSz="91402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LIBRARIES</a:t>
              </a:r>
              <a:endParaRPr kumimoji="0" lang="en-US" sz="10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5A69D42-C769-429F-833C-FEBE0B0A9C6C}"/>
                </a:ext>
              </a:extLst>
            </p:cNvPr>
            <p:cNvSpPr/>
            <p:nvPr/>
          </p:nvSpPr>
          <p:spPr>
            <a:xfrm>
              <a:off x="549899" y="4949462"/>
              <a:ext cx="9162736" cy="3956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38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INFRASTRUCTURE</a:t>
              </a:r>
              <a:endParaRPr kumimoji="0" lang="en-US" sz="1733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A59CCAF3-D916-40E9-9076-09DC5F61C3F4}"/>
              </a:ext>
            </a:extLst>
          </p:cNvPr>
          <p:cNvSpPr/>
          <p:nvPr/>
        </p:nvSpPr>
        <p:spPr>
          <a:xfrm>
            <a:off x="592516" y="3844449"/>
            <a:ext cx="8679822" cy="35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0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.NET CORE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E88C77-00DC-495A-87CC-40B91FB9F006}"/>
              </a:ext>
            </a:extLst>
          </p:cNvPr>
          <p:cNvSpPr txBox="1"/>
          <p:nvPr/>
        </p:nvSpPr>
        <p:spPr>
          <a:xfrm>
            <a:off x="563168" y="5246578"/>
            <a:ext cx="8657823" cy="898895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239012" tIns="191209" rIns="239012" bIns="191209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140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7A195-84C3-465C-8340-5634BF1EEE55}"/>
              </a:ext>
            </a:extLst>
          </p:cNvPr>
          <p:cNvSpPr txBox="1"/>
          <p:nvPr/>
        </p:nvSpPr>
        <p:spPr>
          <a:xfrm>
            <a:off x="3336533" y="287273"/>
            <a:ext cx="2174146" cy="10433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5C7ED1A-6941-4155-ADD9-06D71EDCBC71}"/>
              </a:ext>
            </a:extLst>
          </p:cNvPr>
          <p:cNvSpPr/>
          <p:nvPr/>
        </p:nvSpPr>
        <p:spPr>
          <a:xfrm>
            <a:off x="535611" y="3848299"/>
            <a:ext cx="8679822" cy="35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0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.NET CORE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484CA-2EEA-490D-A82D-D4F2D2970661}"/>
              </a:ext>
            </a:extLst>
          </p:cNvPr>
          <p:cNvSpPr txBox="1"/>
          <p:nvPr/>
        </p:nvSpPr>
        <p:spPr>
          <a:xfrm>
            <a:off x="6887053" y="1966961"/>
            <a:ext cx="4123536" cy="121879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.NET Core 3 expands supported workloads to include Windows Desktop, IoT &amp; AI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3D9E61-6F8E-4DCE-A51A-C3C13CC7E6F3}"/>
              </a:ext>
            </a:extLst>
          </p:cNvPr>
          <p:cNvSpPr txBox="1"/>
          <p:nvPr/>
        </p:nvSpPr>
        <p:spPr>
          <a:xfrm>
            <a:off x="3339686" y="291123"/>
            <a:ext cx="2174146" cy="10433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EE1F2-2706-4691-B7AA-F268766670E0}"/>
              </a:ext>
            </a:extLst>
          </p:cNvPr>
          <p:cNvSpPr txBox="1"/>
          <p:nvPr/>
        </p:nvSpPr>
        <p:spPr>
          <a:xfrm>
            <a:off x="3359033" y="2096695"/>
            <a:ext cx="5868373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Core is perfectly suited for the requirements of cloud-native, cross-platform workloads</a:t>
            </a:r>
          </a:p>
        </p:txBody>
      </p:sp>
    </p:spTree>
    <p:extLst>
      <p:ext uri="{BB962C8B-B14F-4D97-AF65-F5344CB8AC3E}">
        <p14:creationId xmlns:p14="http://schemas.microsoft.com/office/powerpoint/2010/main" val="217363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-0.00162 L -0.40885 -0.0025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3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6 -0.00324 L -0.41068 -0.0002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486 L -0.41601 7.40741E-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7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5" grpId="0"/>
      <p:bldP spid="71" grpId="0"/>
      <p:bldP spid="6" grpId="0"/>
      <p:bldP spid="38" grpId="0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1E139-349E-4782-99B7-5835C92477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.NET Core 3 supports WinForms and WPF frameworks</a:t>
            </a:r>
          </a:p>
          <a:p>
            <a:pPr lvl="1"/>
            <a:r>
              <a:rPr lang="en-US"/>
              <a:t>XAML Islands - WinForms &amp; WPF can host UWP</a:t>
            </a:r>
          </a:p>
          <a:p>
            <a:pPr lvl="1"/>
            <a:r>
              <a:rPr lang="en-US"/>
              <a:t>XAML Controls – WinForms &amp; WPF browser and media UWP controls</a:t>
            </a:r>
          </a:p>
          <a:p>
            <a:pPr lvl="1"/>
            <a:r>
              <a:rPr lang="en-US"/>
              <a:t>High DPI fixes for WinForms</a:t>
            </a:r>
          </a:p>
          <a:p>
            <a:r>
              <a:rPr lang="en-US"/>
              <a:t>Access to all the Windows 10 API’s</a:t>
            </a:r>
          </a:p>
          <a:p>
            <a:r>
              <a:rPr lang="en-US"/>
              <a:t>NET Core App Bundler</a:t>
            </a:r>
          </a:p>
          <a:p>
            <a:pPr lvl="1"/>
            <a:r>
              <a:rPr lang="en-US"/>
              <a:t>Precompiled, fast startup</a:t>
            </a:r>
          </a:p>
          <a:p>
            <a:pPr lvl="1"/>
            <a:r>
              <a:rPr lang="en-US"/>
              <a:t>Small apps by removing unused dependencies, link away unused IL</a:t>
            </a:r>
          </a:p>
          <a:p>
            <a:pPr lvl="1"/>
            <a:r>
              <a:rPr lang="en-US"/>
              <a:t>Single self-contained .exe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2CDECC-ACED-4BFA-A8DE-4580F60D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Core 3 Desktop Improvements</a:t>
            </a:r>
          </a:p>
        </p:txBody>
      </p:sp>
    </p:spTree>
    <p:extLst>
      <p:ext uri="{BB962C8B-B14F-4D97-AF65-F5344CB8AC3E}">
        <p14:creationId xmlns:p14="http://schemas.microsoft.com/office/powerpoint/2010/main" val="264703537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4629-C364-480F-8E7F-83A49E6DA1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Side by side</a:t>
            </a:r>
          </a:p>
          <a:p>
            <a:r>
              <a:rPr lang="en-US"/>
              <a:t>Machine global or app local framework</a:t>
            </a:r>
          </a:p>
          <a:p>
            <a:r>
              <a:rPr lang="en-US"/>
              <a:t>Core runtime and API improvements</a:t>
            </a:r>
          </a:p>
          <a:p>
            <a:r>
              <a:rPr lang="en-US"/>
              <a:t>SDK based .</a:t>
            </a:r>
            <a:r>
              <a:rPr lang="en-US" err="1"/>
              <a:t>csproj</a:t>
            </a:r>
            <a:r>
              <a:rPr lang="en-US"/>
              <a:t> project system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EDBCA-AB26-4303-B614-5F8B773D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Windows Desktop on .NET Core?</a:t>
            </a:r>
          </a:p>
        </p:txBody>
      </p:sp>
    </p:spTree>
    <p:extLst>
      <p:ext uri="{BB962C8B-B14F-4D97-AF65-F5344CB8AC3E}">
        <p14:creationId xmlns:p14="http://schemas.microsoft.com/office/powerpoint/2010/main" val="373286619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4629-C364-480F-8E7F-83A49E6DA1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913572"/>
          </a:xfrm>
        </p:spPr>
        <p:txBody>
          <a:bodyPr/>
          <a:lstStyle/>
          <a:p>
            <a:r>
              <a:rPr lang="en-US"/>
              <a:t>WinForms support available in nightly builds</a:t>
            </a:r>
          </a:p>
          <a:p>
            <a:pPr lvl="1"/>
            <a:r>
              <a:rPr lang="en-US"/>
              <a:t>https://github.com/dotnet/core-sdk</a:t>
            </a:r>
          </a:p>
          <a:p>
            <a:pPr lvl="1"/>
            <a:r>
              <a:rPr lang="en-US"/>
              <a:t>dotnet new </a:t>
            </a:r>
            <a:r>
              <a:rPr lang="en-US" err="1"/>
              <a:t>winforms</a:t>
            </a:r>
            <a:endParaRPr lang="en-US"/>
          </a:p>
          <a:p>
            <a:r>
              <a:rPr lang="en-US"/>
              <a:t>Visual Studio supports building and debugging</a:t>
            </a:r>
          </a:p>
          <a:p>
            <a:pPr lvl="1"/>
            <a:r>
              <a:rPr lang="en-US"/>
              <a:t>Designers not available yet</a:t>
            </a:r>
          </a:p>
          <a:p>
            <a:r>
              <a:rPr lang="en-US"/>
              <a:t>Publish Preview later this year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EDBCA-AB26-4303-B614-5F8B773D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on .NET Core 3 since Build 2018</a:t>
            </a:r>
          </a:p>
        </p:txBody>
      </p:sp>
    </p:spTree>
    <p:extLst>
      <p:ext uri="{BB962C8B-B14F-4D97-AF65-F5344CB8AC3E}">
        <p14:creationId xmlns:p14="http://schemas.microsoft.com/office/powerpoint/2010/main" val="235149374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B774-E494-4247-9F1D-782152E3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2.2 Preview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285223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422823-1AC6-4572-B515-CF0F5A4B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with ASP.NET Core 2.2 Preview 2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E7B6EF-6637-4156-9FBB-362F04371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050772"/>
          </a:xfrm>
        </p:spPr>
        <p:txBody>
          <a:bodyPr/>
          <a:lstStyle/>
          <a:p>
            <a:r>
              <a:rPr lang="en-US" dirty="0"/>
              <a:t>Install the .NET Core 2.2 Preview 2 SDK</a:t>
            </a:r>
          </a:p>
          <a:p>
            <a:pPr lvl="1"/>
            <a:r>
              <a:rPr lang="en-US" dirty="0">
                <a:hlinkClick r:id="rId2"/>
              </a:rPr>
              <a:t>https://www.microsoft.com/net/download/dotnet-core/2.2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Install Visual Studio 2017 15.9 Preview 2</a:t>
            </a:r>
          </a:p>
          <a:p>
            <a:pPr lvl="1"/>
            <a:r>
              <a:rPr lang="en-US" dirty="0">
                <a:hlinkClick r:id="rId3"/>
              </a:rPr>
              <a:t>https://visualstudio.com/preview/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1452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83B990-E57E-4D46-B607-6DC5F5E05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01314"/>
          </a:xfrm>
        </p:spPr>
        <p:txBody>
          <a:bodyPr/>
          <a:lstStyle/>
          <a:p>
            <a:r>
              <a:rPr lang="en-US" sz="4000" dirty="0"/>
              <a:t>Template updates: Bootstrap 4, Angular 6</a:t>
            </a:r>
          </a:p>
          <a:p>
            <a:r>
              <a:rPr lang="en-US" sz="4000" dirty="0"/>
              <a:t>Web API improvements</a:t>
            </a:r>
          </a:p>
          <a:p>
            <a:r>
              <a:rPr lang="en-US" sz="4000" dirty="0"/>
              <a:t>HTTP/2</a:t>
            </a:r>
          </a:p>
          <a:p>
            <a:r>
              <a:rPr lang="en-US" sz="4000" dirty="0"/>
              <a:t>IIS in-process hosting</a:t>
            </a:r>
          </a:p>
          <a:p>
            <a:r>
              <a:rPr lang="en-US" sz="4000" dirty="0"/>
              <a:t>Health checks</a:t>
            </a:r>
          </a:p>
          <a:p>
            <a:r>
              <a:rPr lang="en-US" sz="4000" dirty="0"/>
              <a:t>Endpoint routing</a:t>
            </a:r>
          </a:p>
          <a:p>
            <a:r>
              <a:rPr lang="en-US" sz="4000" dirty="0"/>
              <a:t>SignalR Java client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2.2 features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mart Phone">
            <a:extLst>
              <a:ext uri="{FF2B5EF4-FFF2-40B4-BE49-F238E27FC236}">
                <a16:creationId xmlns:a16="http://schemas.microsoft.com/office/drawing/2014/main" id="{5D6E658C-1372-4565-8D32-F3569A6BC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2796" y="3164905"/>
            <a:ext cx="1041620" cy="1041620"/>
          </a:xfrm>
          <a:prstGeom prst="rect">
            <a:avLst/>
          </a:prstGeom>
        </p:spPr>
      </p:pic>
      <p:pic>
        <p:nvPicPr>
          <p:cNvPr id="5" name="Graphic 4" descr="Game controller">
            <a:extLst>
              <a:ext uri="{FF2B5EF4-FFF2-40B4-BE49-F238E27FC236}">
                <a16:creationId xmlns:a16="http://schemas.microsoft.com/office/drawing/2014/main" id="{188A1C15-CE75-4DA0-B770-4C102D371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3298" y="4573087"/>
            <a:ext cx="1041620" cy="1041620"/>
          </a:xfrm>
          <a:prstGeom prst="rect">
            <a:avLst/>
          </a:prstGeom>
        </p:spPr>
      </p:pic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58B40BD2-0C57-47CD-B126-DBAF462E9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999" y="4760237"/>
            <a:ext cx="1949395" cy="194939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502DA6C-7F41-4B39-BAB8-131B1B7E5345}"/>
              </a:ext>
            </a:extLst>
          </p:cNvPr>
          <p:cNvGrpSpPr/>
          <p:nvPr/>
        </p:nvGrpSpPr>
        <p:grpSpPr>
          <a:xfrm>
            <a:off x="1256306" y="1528924"/>
            <a:ext cx="1399430" cy="1009815"/>
            <a:chOff x="1073426" y="962108"/>
            <a:chExt cx="1399430" cy="100981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14E6FC-F899-4C39-9E6C-0397F2CC258A}"/>
                </a:ext>
              </a:extLst>
            </p:cNvPr>
            <p:cNvSpPr/>
            <p:nvPr/>
          </p:nvSpPr>
          <p:spPr bwMode="auto">
            <a:xfrm>
              <a:off x="1081377" y="962108"/>
              <a:ext cx="1391479" cy="1009815"/>
            </a:xfrm>
            <a:prstGeom prst="rect">
              <a:avLst/>
            </a:prstGeom>
            <a:noFill/>
            <a:ln w="762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2FAD169-EE19-44B5-8623-370759AF1B9E}"/>
                </a:ext>
              </a:extLst>
            </p:cNvPr>
            <p:cNvCxnSpPr/>
            <p:nvPr/>
          </p:nvCxnSpPr>
          <p:spPr>
            <a:xfrm>
              <a:off x="1073426" y="1256307"/>
              <a:ext cx="1399430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C827D1-964C-4C76-987A-D40AEB9322F7}"/>
                </a:ext>
              </a:extLst>
            </p:cNvPr>
            <p:cNvSpPr/>
            <p:nvPr/>
          </p:nvSpPr>
          <p:spPr bwMode="auto">
            <a:xfrm>
              <a:off x="1606164" y="1065476"/>
              <a:ext cx="739471" cy="10331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F0E20A-6393-42C1-A875-4DD40300D6B9}"/>
                </a:ext>
              </a:extLst>
            </p:cNvPr>
            <p:cNvSpPr/>
            <p:nvPr/>
          </p:nvSpPr>
          <p:spPr bwMode="auto">
            <a:xfrm flipH="1" flipV="1">
              <a:off x="1184746" y="1065363"/>
              <a:ext cx="111316" cy="11131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02B5C-0277-4F64-878F-01531C3D4E32}"/>
                </a:ext>
              </a:extLst>
            </p:cNvPr>
            <p:cNvSpPr/>
            <p:nvPr/>
          </p:nvSpPr>
          <p:spPr bwMode="auto">
            <a:xfrm flipH="1" flipV="1">
              <a:off x="1384854" y="1066680"/>
              <a:ext cx="111316" cy="11131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B94BCC-3F49-4EE4-B0F4-668E3975AEB9}"/>
              </a:ext>
            </a:extLst>
          </p:cNvPr>
          <p:cNvGrpSpPr/>
          <p:nvPr/>
        </p:nvGrpSpPr>
        <p:grpSpPr>
          <a:xfrm>
            <a:off x="4602478" y="2357846"/>
            <a:ext cx="818984" cy="1391479"/>
            <a:chOff x="3609893" y="1940118"/>
            <a:chExt cx="818984" cy="13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AA82B9-6338-46D7-A448-153B14D70E3C}"/>
                </a:ext>
              </a:extLst>
            </p:cNvPr>
            <p:cNvSpPr/>
            <p:nvPr/>
          </p:nvSpPr>
          <p:spPr bwMode="auto">
            <a:xfrm>
              <a:off x="3609893" y="1940118"/>
              <a:ext cx="818984" cy="1391479"/>
            </a:xfrm>
            <a:prstGeom prst="rect">
              <a:avLst/>
            </a:prstGeom>
            <a:noFill/>
            <a:ln w="762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618ECD-2395-41B2-BA0F-DB091D528F71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93" y="2218414"/>
              <a:ext cx="818984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F7CCE1-10A6-4FE5-ADE9-D0A99F525E4D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93" y="2490083"/>
              <a:ext cx="818984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F638AA-A07C-4233-B939-B0C14D457504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93" y="2761752"/>
              <a:ext cx="818984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DA8B7AA-D1A8-4307-B253-19464D4E803A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93" y="3033421"/>
              <a:ext cx="818984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CD305D3-A6BC-4690-BCEF-128F30481D6C}"/>
                </a:ext>
              </a:extLst>
            </p:cNvPr>
            <p:cNvSpPr/>
            <p:nvPr/>
          </p:nvSpPr>
          <p:spPr bwMode="auto">
            <a:xfrm flipH="1" flipV="1">
              <a:off x="4208892" y="2030111"/>
              <a:ext cx="111316" cy="11131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1C21BD-A2D9-4118-B427-BC97989AFC92}"/>
                </a:ext>
              </a:extLst>
            </p:cNvPr>
            <p:cNvCxnSpPr>
              <a:cxnSpLocks/>
            </p:cNvCxnSpPr>
            <p:nvPr/>
          </p:nvCxnSpPr>
          <p:spPr>
            <a:xfrm>
              <a:off x="3698683" y="2118898"/>
              <a:ext cx="404190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AC78F8-23F2-4F66-8149-63C398915A0B}"/>
                </a:ext>
              </a:extLst>
            </p:cNvPr>
            <p:cNvSpPr/>
            <p:nvPr/>
          </p:nvSpPr>
          <p:spPr bwMode="auto">
            <a:xfrm flipH="1" flipV="1">
              <a:off x="4208892" y="2300455"/>
              <a:ext cx="111316" cy="11131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D53ED-A5DE-40FB-97F3-0E11224D9258}"/>
                </a:ext>
              </a:extLst>
            </p:cNvPr>
            <p:cNvCxnSpPr>
              <a:cxnSpLocks/>
            </p:cNvCxnSpPr>
            <p:nvPr/>
          </p:nvCxnSpPr>
          <p:spPr>
            <a:xfrm>
              <a:off x="3698683" y="2389242"/>
              <a:ext cx="404190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910B1BD-96BA-4328-A4B2-3794D0B73BD6}"/>
                </a:ext>
              </a:extLst>
            </p:cNvPr>
            <p:cNvSpPr/>
            <p:nvPr/>
          </p:nvSpPr>
          <p:spPr bwMode="auto">
            <a:xfrm flipH="1" flipV="1">
              <a:off x="4208892" y="2567070"/>
              <a:ext cx="111316" cy="11131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5EDE3A-A8C6-4A99-A42F-26D2D67A5D95}"/>
                </a:ext>
              </a:extLst>
            </p:cNvPr>
            <p:cNvCxnSpPr>
              <a:cxnSpLocks/>
            </p:cNvCxnSpPr>
            <p:nvPr/>
          </p:nvCxnSpPr>
          <p:spPr>
            <a:xfrm>
              <a:off x="3698683" y="2655857"/>
              <a:ext cx="404190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0573482-51F9-4E2A-9A04-2EECB14199F7}"/>
                </a:ext>
              </a:extLst>
            </p:cNvPr>
            <p:cNvSpPr/>
            <p:nvPr/>
          </p:nvSpPr>
          <p:spPr bwMode="auto">
            <a:xfrm flipH="1" flipV="1">
              <a:off x="4208892" y="2839278"/>
              <a:ext cx="111316" cy="11131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3DE4E16-71D6-478B-973E-626F005382DC}"/>
                </a:ext>
              </a:extLst>
            </p:cNvPr>
            <p:cNvCxnSpPr>
              <a:cxnSpLocks/>
            </p:cNvCxnSpPr>
            <p:nvPr/>
          </p:nvCxnSpPr>
          <p:spPr>
            <a:xfrm>
              <a:off x="3698683" y="2928065"/>
              <a:ext cx="404190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Graphic 36" descr="Cloud">
            <a:extLst>
              <a:ext uri="{FF2B5EF4-FFF2-40B4-BE49-F238E27FC236}">
                <a16:creationId xmlns:a16="http://schemas.microsoft.com/office/drawing/2014/main" id="{78521339-AD7C-4C33-BB81-BE53B53650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09761" y="693495"/>
            <a:ext cx="4805238" cy="480523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82EBEDB-A64A-47EF-94E9-9C9EB634A875}"/>
              </a:ext>
            </a:extLst>
          </p:cNvPr>
          <p:cNvGrpSpPr/>
          <p:nvPr/>
        </p:nvGrpSpPr>
        <p:grpSpPr>
          <a:xfrm>
            <a:off x="3910271" y="2384585"/>
            <a:ext cx="1561994" cy="1423057"/>
            <a:chOff x="5668017" y="4505366"/>
            <a:chExt cx="1561994" cy="1423057"/>
          </a:xfrm>
        </p:grpSpPr>
        <p:sp>
          <p:nvSpPr>
            <p:cNvPr id="38" name="Explosion: 14 Points 37">
              <a:extLst>
                <a:ext uri="{FF2B5EF4-FFF2-40B4-BE49-F238E27FC236}">
                  <a16:creationId xmlns:a16="http://schemas.microsoft.com/office/drawing/2014/main" id="{115B404F-A94B-4663-B12A-ECE5F90F0EFE}"/>
                </a:ext>
              </a:extLst>
            </p:cNvPr>
            <p:cNvSpPr/>
            <p:nvPr/>
          </p:nvSpPr>
          <p:spPr bwMode="auto">
            <a:xfrm rot="1178278">
              <a:off x="5668017" y="4505366"/>
              <a:ext cx="1561994" cy="1423057"/>
            </a:xfrm>
            <a:prstGeom prst="irregularSeal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9BE90C-7D86-47FD-982C-991C7AEB6553}"/>
                </a:ext>
              </a:extLst>
            </p:cNvPr>
            <p:cNvSpPr txBox="1"/>
            <p:nvPr/>
          </p:nvSpPr>
          <p:spPr>
            <a:xfrm rot="20625971">
              <a:off x="5833889" y="4835400"/>
              <a:ext cx="136011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b="1" i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APIs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27C8ADA-4CC8-4C6F-ABFF-4E9C23FE22B1}"/>
              </a:ext>
            </a:extLst>
          </p:cNvPr>
          <p:cNvGrpSpPr/>
          <p:nvPr/>
        </p:nvGrpSpPr>
        <p:grpSpPr>
          <a:xfrm>
            <a:off x="6638894" y="3451149"/>
            <a:ext cx="1561994" cy="1423057"/>
            <a:chOff x="5668017" y="4505366"/>
            <a:chExt cx="1561994" cy="1423057"/>
          </a:xfrm>
        </p:grpSpPr>
        <p:sp>
          <p:nvSpPr>
            <p:cNvPr id="43" name="Explosion: 14 Points 42">
              <a:extLst>
                <a:ext uri="{FF2B5EF4-FFF2-40B4-BE49-F238E27FC236}">
                  <a16:creationId xmlns:a16="http://schemas.microsoft.com/office/drawing/2014/main" id="{0770A2DA-3B31-4918-8580-E24094C1F54D}"/>
                </a:ext>
              </a:extLst>
            </p:cNvPr>
            <p:cNvSpPr/>
            <p:nvPr/>
          </p:nvSpPr>
          <p:spPr bwMode="auto">
            <a:xfrm rot="1178278">
              <a:off x="5668017" y="4505366"/>
              <a:ext cx="1561994" cy="1423057"/>
            </a:xfrm>
            <a:prstGeom prst="irregularSeal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B9C567-CDA0-489C-9594-6BB8BB853247}"/>
                </a:ext>
              </a:extLst>
            </p:cNvPr>
            <p:cNvSpPr txBox="1"/>
            <p:nvPr/>
          </p:nvSpPr>
          <p:spPr>
            <a:xfrm rot="20625971">
              <a:off x="5833889" y="4835400"/>
              <a:ext cx="136011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b="1" i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APIs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5BDA979-1019-401A-81F0-95B11F9A0DC6}"/>
              </a:ext>
            </a:extLst>
          </p:cNvPr>
          <p:cNvGrpSpPr/>
          <p:nvPr/>
        </p:nvGrpSpPr>
        <p:grpSpPr>
          <a:xfrm>
            <a:off x="7450052" y="1741848"/>
            <a:ext cx="1561994" cy="1423057"/>
            <a:chOff x="5668017" y="4505366"/>
            <a:chExt cx="1561994" cy="1423057"/>
          </a:xfrm>
        </p:grpSpPr>
        <p:sp>
          <p:nvSpPr>
            <p:cNvPr id="46" name="Explosion: 14 Points 45">
              <a:extLst>
                <a:ext uri="{FF2B5EF4-FFF2-40B4-BE49-F238E27FC236}">
                  <a16:creationId xmlns:a16="http://schemas.microsoft.com/office/drawing/2014/main" id="{0CA291EF-E902-4B28-BB26-B22897256143}"/>
                </a:ext>
              </a:extLst>
            </p:cNvPr>
            <p:cNvSpPr/>
            <p:nvPr/>
          </p:nvSpPr>
          <p:spPr bwMode="auto">
            <a:xfrm rot="1178278">
              <a:off x="5668017" y="4505366"/>
              <a:ext cx="1561994" cy="1423057"/>
            </a:xfrm>
            <a:prstGeom prst="irregularSeal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F29B32-8BED-4871-9BA9-D5C9BD2205FE}"/>
                </a:ext>
              </a:extLst>
            </p:cNvPr>
            <p:cNvSpPr txBox="1"/>
            <p:nvPr/>
          </p:nvSpPr>
          <p:spPr>
            <a:xfrm rot="20625971">
              <a:off x="5833889" y="4835400"/>
              <a:ext cx="136011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b="1" i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APIs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E74EA25-80DB-4065-9ED2-71ACBE439C56}"/>
              </a:ext>
            </a:extLst>
          </p:cNvPr>
          <p:cNvGrpSpPr/>
          <p:nvPr/>
        </p:nvGrpSpPr>
        <p:grpSpPr>
          <a:xfrm>
            <a:off x="9087607" y="2718183"/>
            <a:ext cx="1561994" cy="1423057"/>
            <a:chOff x="5668017" y="4505366"/>
            <a:chExt cx="1561994" cy="1423057"/>
          </a:xfrm>
        </p:grpSpPr>
        <p:sp>
          <p:nvSpPr>
            <p:cNvPr id="49" name="Explosion: 14 Points 48">
              <a:extLst>
                <a:ext uri="{FF2B5EF4-FFF2-40B4-BE49-F238E27FC236}">
                  <a16:creationId xmlns:a16="http://schemas.microsoft.com/office/drawing/2014/main" id="{CBF40D3E-34B7-4B12-98FB-C09A485F6A68}"/>
                </a:ext>
              </a:extLst>
            </p:cNvPr>
            <p:cNvSpPr/>
            <p:nvPr/>
          </p:nvSpPr>
          <p:spPr bwMode="auto">
            <a:xfrm rot="1178278">
              <a:off x="5668017" y="4505366"/>
              <a:ext cx="1561994" cy="1423057"/>
            </a:xfrm>
            <a:prstGeom prst="irregularSeal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0274E97-B0F7-4C4B-B7A1-DE3DBED769B8}"/>
                </a:ext>
              </a:extLst>
            </p:cNvPr>
            <p:cNvSpPr txBox="1"/>
            <p:nvPr/>
          </p:nvSpPr>
          <p:spPr>
            <a:xfrm rot="20625971">
              <a:off x="5833889" y="4835400"/>
              <a:ext cx="136011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b="1" i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APIs</a:t>
              </a:r>
            </a:p>
          </p:txBody>
        </p:sp>
      </p:grpSp>
      <p:sp>
        <p:nvSpPr>
          <p:cNvPr id="52" name="Arrow: Up 51">
            <a:extLst>
              <a:ext uri="{FF2B5EF4-FFF2-40B4-BE49-F238E27FC236}">
                <a16:creationId xmlns:a16="http://schemas.microsoft.com/office/drawing/2014/main" id="{DABD33A0-E5B5-4740-8AFC-9FEB028F0D15}"/>
              </a:ext>
            </a:extLst>
          </p:cNvPr>
          <p:cNvSpPr/>
          <p:nvPr/>
        </p:nvSpPr>
        <p:spPr bwMode="auto">
          <a:xfrm rot="6825646">
            <a:off x="3204902" y="1892280"/>
            <a:ext cx="318176" cy="1175949"/>
          </a:xfrm>
          <a:prstGeom prst="up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A7D3CA1D-7A1F-455B-AB5E-2F04EA730C0D}"/>
              </a:ext>
            </a:extLst>
          </p:cNvPr>
          <p:cNvSpPr/>
          <p:nvPr/>
        </p:nvSpPr>
        <p:spPr bwMode="auto">
          <a:xfrm rot="4995188">
            <a:off x="2971406" y="2860927"/>
            <a:ext cx="318176" cy="1246660"/>
          </a:xfrm>
          <a:prstGeom prst="up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D441829B-F84A-4D48-92BF-2E09A0F6217A}"/>
              </a:ext>
            </a:extLst>
          </p:cNvPr>
          <p:cNvSpPr/>
          <p:nvPr/>
        </p:nvSpPr>
        <p:spPr bwMode="auto">
          <a:xfrm rot="2723545">
            <a:off x="3409266" y="3727777"/>
            <a:ext cx="318176" cy="1214454"/>
          </a:xfrm>
          <a:prstGeom prst="up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3D1EB7FC-9623-4158-9957-440B7350A34B}"/>
              </a:ext>
            </a:extLst>
          </p:cNvPr>
          <p:cNvSpPr/>
          <p:nvPr/>
        </p:nvSpPr>
        <p:spPr bwMode="auto">
          <a:xfrm rot="4995188">
            <a:off x="6301566" y="1762257"/>
            <a:ext cx="318176" cy="1767485"/>
          </a:xfrm>
          <a:prstGeom prst="up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Arrow: Up 55">
            <a:extLst>
              <a:ext uri="{FF2B5EF4-FFF2-40B4-BE49-F238E27FC236}">
                <a16:creationId xmlns:a16="http://schemas.microsoft.com/office/drawing/2014/main" id="{A78CB7B6-152F-42C9-A1D7-B5856376D480}"/>
              </a:ext>
            </a:extLst>
          </p:cNvPr>
          <p:cNvSpPr/>
          <p:nvPr/>
        </p:nvSpPr>
        <p:spPr bwMode="auto">
          <a:xfrm rot="6585982">
            <a:off x="5945171" y="3050869"/>
            <a:ext cx="318176" cy="1190383"/>
          </a:xfrm>
          <a:prstGeom prst="up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82FFB740-2A15-4507-997B-5306954D9D49}"/>
              </a:ext>
            </a:extLst>
          </p:cNvPr>
          <p:cNvSpPr/>
          <p:nvPr/>
        </p:nvSpPr>
        <p:spPr bwMode="auto">
          <a:xfrm rot="4646347">
            <a:off x="9030196" y="1933805"/>
            <a:ext cx="813816" cy="868680"/>
          </a:xfrm>
          <a:prstGeom prst="bentArrow">
            <a:avLst>
              <a:gd name="adj1" fmla="val 17184"/>
              <a:gd name="adj2" fmla="val 19701"/>
              <a:gd name="adj3" fmla="val 24150"/>
              <a:gd name="adj4" fmla="val 7585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Arrow: Bent 57">
            <a:extLst>
              <a:ext uri="{FF2B5EF4-FFF2-40B4-BE49-F238E27FC236}">
                <a16:creationId xmlns:a16="http://schemas.microsoft.com/office/drawing/2014/main" id="{61AE905C-0A6D-4AEB-A68C-900D1030EC93}"/>
              </a:ext>
            </a:extLst>
          </p:cNvPr>
          <p:cNvSpPr/>
          <p:nvPr/>
        </p:nvSpPr>
        <p:spPr bwMode="auto">
          <a:xfrm rot="11861314">
            <a:off x="8336134" y="3894005"/>
            <a:ext cx="1137357" cy="868680"/>
          </a:xfrm>
          <a:prstGeom prst="bentArrow">
            <a:avLst>
              <a:gd name="adj1" fmla="val 17184"/>
              <a:gd name="adj2" fmla="val 19701"/>
              <a:gd name="adj3" fmla="val 24150"/>
              <a:gd name="adj4" fmla="val 88891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Arrow: Bent 58">
            <a:extLst>
              <a:ext uri="{FF2B5EF4-FFF2-40B4-BE49-F238E27FC236}">
                <a16:creationId xmlns:a16="http://schemas.microsoft.com/office/drawing/2014/main" id="{9030631F-C8DE-4BEA-977F-1FFB182E3C79}"/>
              </a:ext>
            </a:extLst>
          </p:cNvPr>
          <p:cNvSpPr/>
          <p:nvPr/>
        </p:nvSpPr>
        <p:spPr bwMode="auto">
          <a:xfrm rot="20118575">
            <a:off x="6976732" y="2814925"/>
            <a:ext cx="559239" cy="576948"/>
          </a:xfrm>
          <a:prstGeom prst="bentArrow">
            <a:avLst>
              <a:gd name="adj1" fmla="val 24935"/>
              <a:gd name="adj2" fmla="val 22530"/>
              <a:gd name="adj3" fmla="val 25754"/>
              <a:gd name="adj4" fmla="val 74246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7EA3E182-3169-47E7-90E3-2F96F35AA4D8}"/>
              </a:ext>
            </a:extLst>
          </p:cNvPr>
          <p:cNvSpPr/>
          <p:nvPr/>
        </p:nvSpPr>
        <p:spPr bwMode="auto">
          <a:xfrm rot="431776">
            <a:off x="4370838" y="4131691"/>
            <a:ext cx="318176" cy="860718"/>
          </a:xfrm>
          <a:prstGeom prst="up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Title 2">
            <a:extLst>
              <a:ext uri="{FF2B5EF4-FFF2-40B4-BE49-F238E27FC236}">
                <a16:creationId xmlns:a16="http://schemas.microsoft.com/office/drawing/2014/main" id="{75079F37-A468-4368-8557-35E004653FDA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APIs are everywhere!</a:t>
            </a:r>
          </a:p>
        </p:txBody>
      </p:sp>
    </p:spTree>
    <p:extLst>
      <p:ext uri="{BB962C8B-B14F-4D97-AF65-F5344CB8AC3E}">
        <p14:creationId xmlns:p14="http://schemas.microsoft.com/office/powerpoint/2010/main" val="1289874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8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is the new Black</a:t>
            </a:r>
            <a:br>
              <a:rPr lang="en-US" dirty="0"/>
            </a:br>
            <a:r>
              <a:rPr lang="en-US" dirty="0"/>
              <a:t>Modern Framework for Modern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146" y="3821145"/>
            <a:ext cx="9860611" cy="1165866"/>
          </a:xfrm>
        </p:spPr>
        <p:txBody>
          <a:bodyPr/>
          <a:lstStyle/>
          <a:p>
            <a:r>
              <a:rPr lang="en-US" dirty="0"/>
              <a:t>Giancarlo Lelli</a:t>
            </a:r>
          </a:p>
          <a:p>
            <a:r>
              <a:rPr lang="en-US" dirty="0"/>
              <a:t>Avanade Italy / @itsonlyGianca / gcarlo.lelli@live.com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improvements in ASP.NET Core 2.2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83B990-E57E-4D46-B607-6DC5F5E05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4152034"/>
          </a:xfrm>
        </p:spPr>
        <p:txBody>
          <a:bodyPr/>
          <a:lstStyle/>
          <a:p>
            <a:r>
              <a:rPr lang="en-US" sz="3140" dirty="0"/>
              <a:t>Easier to </a:t>
            </a:r>
            <a:r>
              <a:rPr lang="en-US" sz="3140" b="1" dirty="0"/>
              <a:t>create</a:t>
            </a:r>
            <a:endParaRPr lang="en-US" sz="3140" dirty="0"/>
          </a:p>
          <a:p>
            <a:r>
              <a:rPr lang="en-US" sz="3140" dirty="0"/>
              <a:t>Easier to </a:t>
            </a:r>
            <a:r>
              <a:rPr lang="en-US" sz="3140" b="1" dirty="0"/>
              <a:t>test &amp; debug</a:t>
            </a:r>
          </a:p>
          <a:p>
            <a:r>
              <a:rPr lang="en-US" sz="3140" dirty="0"/>
              <a:t>Easier to </a:t>
            </a:r>
            <a:r>
              <a:rPr lang="en-US" sz="3140" b="1" dirty="0"/>
              <a:t>document</a:t>
            </a:r>
          </a:p>
          <a:p>
            <a:r>
              <a:rPr lang="en-US" sz="3140" dirty="0"/>
              <a:t>Easier to </a:t>
            </a:r>
            <a:r>
              <a:rPr lang="en-US" sz="3140" b="1" dirty="0"/>
              <a:t>consume</a:t>
            </a:r>
          </a:p>
          <a:p>
            <a:r>
              <a:rPr lang="en-US" sz="3140" dirty="0"/>
              <a:t>Easier to </a:t>
            </a:r>
            <a:r>
              <a:rPr lang="en-US" sz="3140" b="1" dirty="0"/>
              <a:t>secure</a:t>
            </a:r>
          </a:p>
          <a:p>
            <a:r>
              <a:rPr lang="en-US" sz="3140" dirty="0"/>
              <a:t>Easier to </a:t>
            </a:r>
            <a:r>
              <a:rPr lang="en-US" sz="3140" b="1" dirty="0"/>
              <a:t>monitor</a:t>
            </a:r>
          </a:p>
          <a:p>
            <a:r>
              <a:rPr lang="en-US" sz="3140" dirty="0"/>
              <a:t>Improved </a:t>
            </a:r>
            <a:r>
              <a:rPr lang="en-US" sz="3140" b="1" dirty="0"/>
              <a:t>performance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6B3768-F62F-499A-8116-FCFCAB31FA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41167" y="1189175"/>
            <a:ext cx="6781595" cy="4583819"/>
          </a:xfrm>
        </p:spPr>
        <p:txBody>
          <a:bodyPr/>
          <a:lstStyle/>
          <a:p>
            <a:r>
              <a:rPr lang="en-US"/>
              <a:t>→ API Scaffolding</a:t>
            </a:r>
            <a:endParaRPr lang="en-US" dirty="0"/>
          </a:p>
          <a:p>
            <a:r>
              <a:rPr lang="en-US" dirty="0"/>
              <a:t>→ HTTP REPL, Problem Details</a:t>
            </a:r>
          </a:p>
          <a:p>
            <a:r>
              <a:rPr lang="en-US" dirty="0"/>
              <a:t>→ API conventions &amp; analyzer</a:t>
            </a:r>
          </a:p>
          <a:p>
            <a:r>
              <a:rPr lang="en-US" dirty="0"/>
              <a:t>→ Code generation (Preview 3)</a:t>
            </a:r>
          </a:p>
          <a:p>
            <a:r>
              <a:rPr lang="en-US" dirty="0"/>
              <a:t>→ Web API security (Preview 3)</a:t>
            </a:r>
          </a:p>
          <a:p>
            <a:r>
              <a:rPr lang="en-US" dirty="0"/>
              <a:t>→ Health checks integration</a:t>
            </a:r>
          </a:p>
          <a:p>
            <a:r>
              <a:rPr lang="en-US" dirty="0"/>
              <a:t>→ HTTP/2, endpoint routing, IIS in-proc hosting</a:t>
            </a:r>
          </a:p>
        </p:txBody>
      </p:sp>
    </p:spTree>
    <p:extLst>
      <p:ext uri="{BB962C8B-B14F-4D97-AF65-F5344CB8AC3E}">
        <p14:creationId xmlns:p14="http://schemas.microsoft.com/office/powerpoint/2010/main" val="1438354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BD836-1B0C-41E6-85C6-C1D4782620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79029"/>
          </a:xfrm>
        </p:spPr>
        <p:txBody>
          <a:bodyPr/>
          <a:lstStyle/>
          <a:p>
            <a:r>
              <a:rPr lang="en-US" dirty="0"/>
              <a:t>Now available cross-platform in Kestrel</a:t>
            </a:r>
          </a:p>
          <a:p>
            <a:r>
              <a:rPr lang="en-US" dirty="0"/>
              <a:t>Application-Layer Protocol Negotiation (ALPN)</a:t>
            </a:r>
          </a:p>
          <a:p>
            <a:r>
              <a:rPr lang="en-US" dirty="0"/>
              <a:t>Header compression</a:t>
            </a:r>
          </a:p>
          <a:p>
            <a:r>
              <a:rPr lang="en-US" dirty="0"/>
              <a:t>Multiplexed streams over same connection</a:t>
            </a:r>
          </a:p>
          <a:p>
            <a:r>
              <a:rPr lang="en-US" dirty="0"/>
              <a:t>Some limitations</a:t>
            </a:r>
          </a:p>
          <a:p>
            <a:pPr lvl="1"/>
            <a:r>
              <a:rPr lang="en-US" dirty="0"/>
              <a:t>Server push, stream prioritization not currently supported</a:t>
            </a:r>
          </a:p>
          <a:p>
            <a:pPr lvl="1"/>
            <a:r>
              <a:rPr lang="en-US" dirty="0"/>
              <a:t>Not supported for edge use at this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3D7C48-7488-45DE-8179-0B0172C3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</a:p>
        </p:txBody>
      </p:sp>
    </p:spTree>
    <p:extLst>
      <p:ext uri="{BB962C8B-B14F-4D97-AF65-F5344CB8AC3E}">
        <p14:creationId xmlns:p14="http://schemas.microsoft.com/office/powerpoint/2010/main" val="220370743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3D7C48-7488-45DE-8179-0B0172C3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IIS in-process hosting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FB0B3-529E-4467-943C-E5BFF81B4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425150"/>
            <a:ext cx="5378548" cy="1877004"/>
          </a:xfrm>
        </p:spPr>
        <p:txBody>
          <a:bodyPr/>
          <a:lstStyle/>
          <a:p>
            <a:r>
              <a:rPr lang="en-US" dirty="0"/>
              <a:t>Out of process </a:t>
            </a:r>
            <a:r>
              <a:rPr lang="en-US"/>
              <a:t>(current)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5DA562-2C43-4CF7-A7F5-42785A2D5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44214" y="1425150"/>
            <a:ext cx="5378548" cy="1877004"/>
          </a:xfrm>
        </p:spPr>
        <p:txBody>
          <a:bodyPr/>
          <a:lstStyle/>
          <a:p>
            <a:r>
              <a:rPr lang="en-US" dirty="0"/>
              <a:t>In process (NEW!)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0C760-CFFB-43F4-8FC3-EB9A24941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53"/>
          <a:stretch/>
        </p:blipFill>
        <p:spPr>
          <a:xfrm>
            <a:off x="351369" y="2276849"/>
            <a:ext cx="5458816" cy="1651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75285-47C7-4C4F-8A7C-72A7C55B97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17" t="35427" r="1417" b="3437"/>
          <a:stretch/>
        </p:blipFill>
        <p:spPr>
          <a:xfrm>
            <a:off x="6544214" y="2276849"/>
            <a:ext cx="4675635" cy="165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5992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5203C3-A5AB-4D59-BD7D-3B0DC3251A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US" dirty="0"/>
              <a:t>Improved performance, reliability, and diagnostics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E1C95C-462A-4969-8D0F-2D519850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IIS in-process hosting</a:t>
            </a:r>
          </a:p>
        </p:txBody>
      </p:sp>
    </p:spTree>
    <p:extLst>
      <p:ext uri="{BB962C8B-B14F-4D97-AF65-F5344CB8AC3E}">
        <p14:creationId xmlns:p14="http://schemas.microsoft.com/office/powerpoint/2010/main" val="182124444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3D7C48-7488-45DE-8179-0B0172C3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IIS in-process hosting – Performance!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ED3D759E-A999-429A-82EA-AD6F45092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631" y="1501056"/>
            <a:ext cx="6865937" cy="439419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3BA6EF4-EF91-4F82-A82D-6A455B7BC173}"/>
              </a:ext>
            </a:extLst>
          </p:cNvPr>
          <p:cNvSpPr/>
          <p:nvPr/>
        </p:nvSpPr>
        <p:spPr>
          <a:xfrm rot="10800000">
            <a:off x="8848126" y="2267968"/>
            <a:ext cx="686290" cy="399760"/>
          </a:xfrm>
          <a:prstGeom prst="rightArrow">
            <a:avLst>
              <a:gd name="adj1" fmla="val 36587"/>
              <a:gd name="adj2" fmla="val 7932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73DDF4-5728-448B-AD3F-998B3CA0E789}"/>
              </a:ext>
            </a:extLst>
          </p:cNvPr>
          <p:cNvSpPr txBox="1"/>
          <p:nvPr/>
        </p:nvSpPr>
        <p:spPr>
          <a:xfrm>
            <a:off x="9095776" y="1806129"/>
            <a:ext cx="2032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4x</a:t>
            </a:r>
          </a:p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faster!</a:t>
            </a:r>
            <a:endParaRPr lang="en-US" sz="2400" b="1" dirty="0">
              <a:ln>
                <a:solidFill>
                  <a:schemeClr val="tx1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9003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E2454-7C36-43D1-84FC-526EB88998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61855"/>
          </a:xfrm>
        </p:spPr>
        <p:txBody>
          <a:bodyPr/>
          <a:lstStyle/>
          <a:p>
            <a:r>
              <a:rPr lang="en-US" dirty="0"/>
              <a:t>Add dedicated health endpoints to your application</a:t>
            </a:r>
          </a:p>
          <a:p>
            <a:r>
              <a:rPr lang="en-US" dirty="0"/>
              <a:t>Integrate with container orchestrators and load balancers</a:t>
            </a:r>
          </a:p>
          <a:p>
            <a:r>
              <a:rPr lang="en-US" dirty="0"/>
              <a:t>Support liveness and readiness probes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510719-D5B8-4921-8682-9EFDCD12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</a:t>
            </a:r>
          </a:p>
        </p:txBody>
      </p:sp>
    </p:spTree>
    <p:extLst>
      <p:ext uri="{BB962C8B-B14F-4D97-AF65-F5344CB8AC3E}">
        <p14:creationId xmlns:p14="http://schemas.microsoft.com/office/powerpoint/2010/main" val="410936480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8DE803-EDCA-43C2-B69F-FCDFBFC99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79029"/>
          </a:xfrm>
        </p:spPr>
        <p:txBody>
          <a:bodyPr/>
          <a:lstStyle/>
          <a:p>
            <a:r>
              <a:rPr lang="en-US" dirty="0"/>
              <a:t>New routing implementation</a:t>
            </a:r>
          </a:p>
          <a:p>
            <a:pPr lvl="1"/>
            <a:r>
              <a:rPr lang="en-US" dirty="0"/>
              <a:t>On by default for 2.2 with compatibility switches</a:t>
            </a:r>
          </a:p>
          <a:p>
            <a:r>
              <a:rPr lang="en-US" dirty="0"/>
              <a:t>Better throughput (~10%) and scalability</a:t>
            </a:r>
          </a:p>
          <a:p>
            <a:r>
              <a:rPr lang="en-US" dirty="0"/>
              <a:t>Link to endpoints from outside of MVC</a:t>
            </a:r>
          </a:p>
          <a:p>
            <a:r>
              <a:rPr lang="en-US" dirty="0"/>
              <a:t>Various minor improvements</a:t>
            </a:r>
          </a:p>
          <a:p>
            <a:pPr lvl="1"/>
            <a:r>
              <a:rPr lang="en-US" dirty="0"/>
              <a:t>Parameter transformers, new catch all syntax {**path}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85E0F5-8049-4CC1-8ADF-F956E08A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 routing</a:t>
            </a:r>
          </a:p>
        </p:txBody>
      </p:sp>
    </p:spTree>
    <p:extLst>
      <p:ext uri="{BB962C8B-B14F-4D97-AF65-F5344CB8AC3E}">
        <p14:creationId xmlns:p14="http://schemas.microsoft.com/office/powerpoint/2010/main" val="131685827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83B990-E57E-4D46-B607-6DC5F5E05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01314"/>
          </a:xfrm>
        </p:spPr>
        <p:txBody>
          <a:bodyPr/>
          <a:lstStyle/>
          <a:p>
            <a:r>
              <a:rPr lang="en-US" sz="4000" dirty="0"/>
              <a:t>Template updates: Bootstrap 4, Angular 6</a:t>
            </a:r>
          </a:p>
          <a:p>
            <a:r>
              <a:rPr lang="en-US" sz="4000" dirty="0"/>
              <a:t>Web API improvements</a:t>
            </a:r>
          </a:p>
          <a:p>
            <a:r>
              <a:rPr lang="en-US" sz="4000" dirty="0"/>
              <a:t>HTTP/2</a:t>
            </a:r>
          </a:p>
          <a:p>
            <a:r>
              <a:rPr lang="en-US" sz="4000" dirty="0"/>
              <a:t>IIS in-process hosting</a:t>
            </a:r>
          </a:p>
          <a:p>
            <a:r>
              <a:rPr lang="en-US" sz="4000" dirty="0"/>
              <a:t>Health checks</a:t>
            </a:r>
          </a:p>
          <a:p>
            <a:r>
              <a:rPr lang="en-US" sz="4000" dirty="0"/>
              <a:t>Endpoint routing</a:t>
            </a:r>
          </a:p>
          <a:p>
            <a:r>
              <a:rPr lang="en-US" sz="4000" dirty="0"/>
              <a:t>SignalR Java client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2.2 features</a:t>
            </a:r>
          </a:p>
        </p:txBody>
      </p:sp>
    </p:spTree>
    <p:extLst>
      <p:ext uri="{BB962C8B-B14F-4D97-AF65-F5344CB8AC3E}">
        <p14:creationId xmlns:p14="http://schemas.microsoft.com/office/powerpoint/2010/main" val="187983052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E35991-6F34-46B9-ADA3-C654E4C49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Preview 2 - Sept</a:t>
            </a:r>
          </a:p>
          <a:p>
            <a:r>
              <a:rPr lang="en-US" dirty="0"/>
              <a:t>Preview 3 – Oct</a:t>
            </a:r>
          </a:p>
          <a:p>
            <a:r>
              <a:rPr lang="en-US" dirty="0"/>
              <a:t>RTW – Year-end 2018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1BE806-2CFB-401E-A8D7-EE9AD063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2.2 schedule</a:t>
            </a:r>
          </a:p>
        </p:txBody>
      </p:sp>
    </p:spTree>
    <p:extLst>
      <p:ext uri="{BB962C8B-B14F-4D97-AF65-F5344CB8AC3E}">
        <p14:creationId xmlns:p14="http://schemas.microsoft.com/office/powerpoint/2010/main" val="8443065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8DE803-EDCA-43C2-B69F-FCDFBFC99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117072"/>
          </a:xfrm>
        </p:spPr>
        <p:txBody>
          <a:bodyPr/>
          <a:lstStyle/>
          <a:p>
            <a:r>
              <a:rPr lang="en-US" dirty="0"/>
              <a:t>Connect to ASP.NET Core SignalR hubs in Java</a:t>
            </a:r>
          </a:p>
          <a:p>
            <a:r>
              <a:rPr lang="en-US" dirty="0"/>
              <a:t>Available via Gradle and Maven</a:t>
            </a:r>
          </a:p>
          <a:p>
            <a:r>
              <a:rPr lang="en-US" dirty="0"/>
              <a:t>Now supports Azure </a:t>
            </a:r>
            <a:r>
              <a:rPr lang="en-US"/>
              <a:t>SignalR Service</a:t>
            </a:r>
            <a:endParaRPr lang="en-US" dirty="0"/>
          </a:p>
          <a:p>
            <a:r>
              <a:rPr lang="en-US" dirty="0"/>
              <a:t>Complete Android sample</a:t>
            </a:r>
          </a:p>
          <a:p>
            <a:pPr lvl="1"/>
            <a:r>
              <a:rPr lang="en-US" dirty="0">
                <a:hlinkClick r:id="rId2"/>
              </a:rPr>
              <a:t>https://github.com/aspnet/SignalR-samples/tree/master/AndroidJavaClient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85E0F5-8049-4CC1-8ADF-F956E08A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SignalR Java client</a:t>
            </a:r>
          </a:p>
        </p:txBody>
      </p:sp>
    </p:spTree>
    <p:extLst>
      <p:ext uri="{BB962C8B-B14F-4D97-AF65-F5344CB8AC3E}">
        <p14:creationId xmlns:p14="http://schemas.microsoft.com/office/powerpoint/2010/main" val="282450044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1FB483-E5F9-4C42-9ACE-AF307C35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Grazie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nostri</a:t>
            </a:r>
            <a:r>
              <a:rPr lang="en-US" dirty="0"/>
              <a:t> sponsor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7890D-165E-41A8-BA8F-24419405DC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5" y="1444655"/>
            <a:ext cx="4506316" cy="1387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90B0D0-0C08-4DAC-A027-C1CD26FFAB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28" b="23180"/>
          <a:stretch/>
        </p:blipFill>
        <p:spPr>
          <a:xfrm>
            <a:off x="6361695" y="1444655"/>
            <a:ext cx="5156476" cy="1387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D05A12-B514-4D07-A4AC-375FCF4112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90" y="3442673"/>
            <a:ext cx="5412420" cy="198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3460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7F8426-C074-468F-B0F5-3AF96CCB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What is .NET Standard?</a:t>
            </a:r>
          </a:p>
        </p:txBody>
      </p:sp>
    </p:spTree>
    <p:extLst>
      <p:ext uri="{BB962C8B-B14F-4D97-AF65-F5344CB8AC3E}">
        <p14:creationId xmlns:p14="http://schemas.microsoft.com/office/powerpoint/2010/main" val="221823168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32E2435-0659-4FFA-A92E-F6AB38169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507"/>
          <a:stretch/>
        </p:blipFill>
        <p:spPr>
          <a:xfrm>
            <a:off x="908444" y="2841133"/>
            <a:ext cx="10375111" cy="2708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9713C7-43EE-46CE-8130-DB8DFDBFE869}"/>
              </a:ext>
            </a:extLst>
          </p:cNvPr>
          <p:cNvSpPr txBox="1"/>
          <p:nvPr/>
        </p:nvSpPr>
        <p:spPr>
          <a:xfrm>
            <a:off x="908444" y="5818539"/>
            <a:ext cx="10375111" cy="627864"/>
          </a:xfrm>
          <a:prstGeom prst="rect">
            <a:avLst/>
          </a:prstGeom>
          <a:solidFill>
            <a:srgbClr val="0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dotnet new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classlib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-o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My.Class.Library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Standard?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1391407"/>
          </a:xfrm>
        </p:spPr>
        <p:txBody>
          <a:bodyPr/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</a:t>
            </a:r>
            <a:r>
              <a:rPr lang="en-US" b="1" dirty="0"/>
              <a:t>all .NET platforms have to implement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817CE-0228-4DA7-ABC2-EE664F39E6AC}"/>
              </a:ext>
            </a:extLst>
          </p:cNvPr>
          <p:cNvSpPr/>
          <p:nvPr/>
        </p:nvSpPr>
        <p:spPr>
          <a:xfrm>
            <a:off x="0" y="2849519"/>
            <a:ext cx="12192000" cy="3152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800" dirty="0">
              <a:latin typeface="Righteous" panose="0201050600000002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A19F-36BA-44C2-BCB1-26553C05EC2D}"/>
              </a:ext>
            </a:extLst>
          </p:cNvPr>
          <p:cNvSpPr/>
          <p:nvPr/>
        </p:nvSpPr>
        <p:spPr>
          <a:xfrm>
            <a:off x="973885" y="2994728"/>
            <a:ext cx="42891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  <a:latin typeface="+mj-lt"/>
              </a:rPr>
            </a:br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Xamarin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E0621-4C7A-4D09-9E53-FF6D988681CC}"/>
              </a:ext>
            </a:extLst>
          </p:cNvPr>
          <p:cNvSpPr/>
          <p:nvPr/>
        </p:nvSpPr>
        <p:spPr>
          <a:xfrm>
            <a:off x="5497984" y="2994728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~</a:t>
            </a:r>
            <a:br>
              <a:rPr lang="en-US" sz="3600" b="1" dirty="0">
                <a:solidFill>
                  <a:schemeClr val="bg1"/>
                </a:solidFill>
                <a:latin typeface="+mj-lt"/>
              </a:rPr>
            </a:br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~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D2E8D-57DC-4B78-AFC4-E06EF32744CB}"/>
              </a:ext>
            </a:extLst>
          </p:cNvPr>
          <p:cNvSpPr/>
          <p:nvPr/>
        </p:nvSpPr>
        <p:spPr>
          <a:xfrm>
            <a:off x="6771606" y="2994728"/>
            <a:ext cx="45315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HTML specification</a:t>
            </a:r>
          </a:p>
          <a:p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23585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B126CE-890B-44C6-A938-251F25350203}"/>
              </a:ext>
            </a:extLst>
          </p:cNvPr>
          <p:cNvGrpSpPr/>
          <p:nvPr/>
        </p:nvGrpSpPr>
        <p:grpSpPr>
          <a:xfrm>
            <a:off x="466569" y="1426699"/>
            <a:ext cx="3374098" cy="4774281"/>
            <a:chOff x="466569" y="1426699"/>
            <a:chExt cx="3374098" cy="4774281"/>
          </a:xfrm>
        </p:grpSpPr>
        <p:sp>
          <p:nvSpPr>
            <p:cNvPr id="88" name="Rectangle 87"/>
            <p:cNvSpPr/>
            <p:nvPr/>
          </p:nvSpPr>
          <p:spPr bwMode="auto">
            <a:xfrm>
              <a:off x="466569" y="1426699"/>
              <a:ext cx="3374098" cy="4774281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6569" y="1426700"/>
              <a:ext cx="3374098" cy="75954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94B9C7C-F6CD-4093-B8A3-7D77BC25DE27}"/>
              </a:ext>
            </a:extLst>
          </p:cNvPr>
          <p:cNvGrpSpPr/>
          <p:nvPr/>
        </p:nvGrpSpPr>
        <p:grpSpPr>
          <a:xfrm>
            <a:off x="4121853" y="1426700"/>
            <a:ext cx="3374098" cy="4774280"/>
            <a:chOff x="4121853" y="1426700"/>
            <a:chExt cx="3374098" cy="4774280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121853" y="1426700"/>
              <a:ext cx="3374098" cy="477428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21853" y="1426700"/>
              <a:ext cx="3374098" cy="75954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0874CE-27DB-4AC3-8269-F8CD8EC7863F}"/>
              </a:ext>
            </a:extLst>
          </p:cNvPr>
          <p:cNvGrpSpPr/>
          <p:nvPr/>
        </p:nvGrpSpPr>
        <p:grpSpPr>
          <a:xfrm>
            <a:off x="7777138" y="1426700"/>
            <a:ext cx="3374098" cy="4774279"/>
            <a:chOff x="7777138" y="1426700"/>
            <a:chExt cx="3374098" cy="4774279"/>
          </a:xfrm>
        </p:grpSpPr>
        <p:sp>
          <p:nvSpPr>
            <p:cNvPr id="84" name="Rectangle 83"/>
            <p:cNvSpPr/>
            <p:nvPr/>
          </p:nvSpPr>
          <p:spPr bwMode="auto">
            <a:xfrm>
              <a:off x="7777138" y="1426700"/>
              <a:ext cx="3374098" cy="4774279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777138" y="1426701"/>
              <a:ext cx="3374098" cy="75954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in context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466568" y="4438173"/>
            <a:ext cx="10684667" cy="1762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chemeClr val="bg1"/>
                </a:solidFill>
                <a:latin typeface="Calibri" panose="020F0502020204030204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657244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664EA-0EF5-47D4-8F23-63838B86E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55290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sz="1200" dirty="0"/>
              <a:t>Microsoft.Win32.SafeHandles</a:t>
            </a:r>
          </a:p>
          <a:p>
            <a:pPr marL="0" indent="0">
              <a:buNone/>
            </a:pPr>
            <a:r>
              <a:rPr lang="en-US" sz="1200" dirty="0"/>
              <a:t>System</a:t>
            </a:r>
          </a:p>
          <a:p>
            <a:pPr marL="0" indent="0">
              <a:buNone/>
            </a:pPr>
            <a:r>
              <a:rPr lang="en-US" sz="1200" dirty="0" err="1"/>
              <a:t>System.CodeDom.Compiler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System.Collections.Concurrent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System.Collections.Generic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System.Collections.ObjectModel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System.Collections.Specialized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System.ComponentModel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System.ComponentModel.Design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System.ComponentModel.Design.Serialization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System.Configuration.Assemblies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System.Data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System.Data.Common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System.Data.SqlTypes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System.Diagnostics.CodeAnalysis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System.Diagnostics.Contracts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System.Diagnostics.SymbolStore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System.Diagnostics.Tracing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System.Drawing</a:t>
            </a:r>
          </a:p>
          <a:p>
            <a:pPr marL="0" indent="0">
              <a:buNone/>
            </a:pPr>
            <a:r>
              <a:rPr lang="en-US" sz="1200" dirty="0" err="1"/>
              <a:t>System.Dynamic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System.Globalization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System.IO</a:t>
            </a:r>
          </a:p>
          <a:p>
            <a:pPr marL="0" indent="0">
              <a:buNone/>
            </a:pPr>
            <a:r>
              <a:rPr lang="en-US" sz="1200" dirty="0" err="1"/>
              <a:t>System.IO.Compression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System.IO.IsolatedStorage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System.IO.MemoryMappedFiles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System.IO.Pipes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System.Linq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System.Linq.Expressions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System.Net.Cache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System.Net.Http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System.Net.Http.Headers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System.Net.Mail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System.Net.Mime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System.Net.NetworkInformation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System.Net.Security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System.Net.Sockets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System.Net.WebSockets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System.Numerics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System.Reflection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System.Reflection.Emit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System.Resources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System.Runtime.CompilerServices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System.Runtime.ConstrainedExecution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System.Runtime.ExceptionServices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System.Runtime.InteropServices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System.Runtime.InteropServices.ComTypes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System.Runtime.Serialization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System.Runtime.Serialization.Formatters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System.Runtime.Serialization.Formatters.Binary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System.Runtime.Serialization.Json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System.Runtime.Versioning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System.Security.Authentication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System.Security.Authentication.ExtendedProtection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System.Security.Claims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System.Security.Cryptography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System.Security.Cryptography.X509Certificates</a:t>
            </a:r>
          </a:p>
          <a:p>
            <a:pPr marL="0" indent="0">
              <a:buNone/>
            </a:pPr>
            <a:r>
              <a:rPr lang="en-US" sz="1200" dirty="0" err="1"/>
              <a:t>System.Security.Permissions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System.Security.Principal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System.Text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System.Text.RegularExpressions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System.Threading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System.Threading.Tasks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System.Timers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System.Transactions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System.Windows.Input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System.Xml.Linq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System.Xml.Resolvers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System.Xml.Schema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System.Xml.Serialization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System.Xml.XPath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System.Xml.Xsl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45369-B925-4246-A823-FEC41DBD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 .NET Standard?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329244-DAE5-44A4-9671-F9C50821D621}"/>
              </a:ext>
            </a:extLst>
          </p:cNvPr>
          <p:cNvSpPr/>
          <p:nvPr/>
        </p:nvSpPr>
        <p:spPr bwMode="auto">
          <a:xfrm rot="21355876">
            <a:off x="920212" y="2905919"/>
            <a:ext cx="9593234" cy="180817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All the foundational APIs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~37k APIs in .NET Standard 2.0</a:t>
            </a:r>
          </a:p>
        </p:txBody>
      </p:sp>
    </p:spTree>
    <p:extLst>
      <p:ext uri="{BB962C8B-B14F-4D97-AF65-F5344CB8AC3E}">
        <p14:creationId xmlns:p14="http://schemas.microsoft.com/office/powerpoint/2010/main" val="3692993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CA58-58D5-4AD4-B0F0-FDEAB676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 of .NET Standard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DD4CDE-9A9B-4B29-8502-43ED6BCB4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61" y="1350952"/>
            <a:ext cx="8396085" cy="4570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6F78B6-5A3F-482F-A187-7FD1155655B4}"/>
              </a:ext>
            </a:extLst>
          </p:cNvPr>
          <p:cNvSpPr/>
          <p:nvPr/>
        </p:nvSpPr>
        <p:spPr bwMode="auto">
          <a:xfrm rot="21161298">
            <a:off x="306519" y="2850687"/>
            <a:ext cx="9593234" cy="180817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Don’t worry about it.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Start with .NET Standard 2.0.</a:t>
            </a:r>
          </a:p>
        </p:txBody>
      </p:sp>
    </p:spTree>
    <p:extLst>
      <p:ext uri="{BB962C8B-B14F-4D97-AF65-F5344CB8AC3E}">
        <p14:creationId xmlns:p14="http://schemas.microsoft.com/office/powerpoint/2010/main" val="3530052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3CDAF-5CD8-4584-BF6F-3D0D0FE0E9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11821"/>
          </a:xfrm>
        </p:spPr>
        <p:txBody>
          <a:bodyPr/>
          <a:lstStyle/>
          <a:p>
            <a:r>
              <a:rPr lang="en-US" dirty="0"/>
              <a:t>Anybody can propose API additions</a:t>
            </a:r>
          </a:p>
          <a:p>
            <a:r>
              <a:rPr lang="en-US" dirty="0"/>
              <a:t>The review board approves the API</a:t>
            </a:r>
          </a:p>
          <a:p>
            <a:pPr lvl="1"/>
            <a:r>
              <a:rPr lang="en-US" dirty="0"/>
              <a:t>Has representatives from the .NET Foundation, Microsoft, Xamarin/Mono, &amp; Unity</a:t>
            </a:r>
          </a:p>
          <a:p>
            <a:r>
              <a:rPr lang="en-US" dirty="0"/>
              <a:t>Acceptance requires</a:t>
            </a:r>
          </a:p>
          <a:p>
            <a:pPr lvl="1"/>
            <a:r>
              <a:rPr lang="en-US" dirty="0"/>
              <a:t>A stable implementation that is shipped in at least one .NET implementation</a:t>
            </a:r>
          </a:p>
          <a:p>
            <a:pPr lvl="1"/>
            <a:r>
              <a:rPr lang="en-US" dirty="0"/>
              <a:t>Sponsorship from a board member</a:t>
            </a:r>
          </a:p>
          <a:p>
            <a:r>
              <a:rPr lang="en-US" dirty="0"/>
              <a:t>Next version is planned here:</a:t>
            </a:r>
          </a:p>
          <a:p>
            <a:pPr lvl="1"/>
            <a:r>
              <a:rPr lang="en-US" dirty="0">
                <a:hlinkClick r:id="rId2"/>
              </a:rPr>
              <a:t>https://github.com/dotnet/standard/tree/master/docs/planning/netstandard-2.1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11225-425D-4EC2-84E7-66FA9C2D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is also Open Source!</a:t>
            </a:r>
          </a:p>
        </p:txBody>
      </p:sp>
    </p:spTree>
    <p:extLst>
      <p:ext uri="{BB962C8B-B14F-4D97-AF65-F5344CB8AC3E}">
        <p14:creationId xmlns:p14="http://schemas.microsoft.com/office/powerpoint/2010/main" val="303055982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A9DE9D-9916-4917-B29C-CA1679CF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3117200"/>
          </a:xfrm>
        </p:spPr>
        <p:txBody>
          <a:bodyPr/>
          <a:lstStyle/>
          <a:p>
            <a:r>
              <a:rPr lang="en-US" dirty="0"/>
              <a:t>Using platform-specific APIs from .NET Standard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3704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01F350B-1D5A-49BE-8FC0-82C750096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86157"/>
          </a:xfrm>
        </p:spPr>
        <p:txBody>
          <a:bodyPr/>
          <a:lstStyle/>
          <a:p>
            <a:r>
              <a:rPr lang="en-US" dirty="0" err="1"/>
              <a:t>Microsoft.Windows.Compatibility</a:t>
            </a:r>
            <a:r>
              <a:rPr lang="en-US" dirty="0"/>
              <a:t> (NuGet package)</a:t>
            </a:r>
          </a:p>
          <a:p>
            <a:pPr lvl="1"/>
            <a:r>
              <a:rPr lang="en-US" dirty="0"/>
              <a:t>Can be referenced from .NET Core </a:t>
            </a:r>
            <a:r>
              <a:rPr lang="en-US"/>
              <a:t>as well as from .</a:t>
            </a:r>
            <a:r>
              <a:rPr lang="en-US" dirty="0"/>
              <a:t>NET Standard </a:t>
            </a:r>
          </a:p>
          <a:p>
            <a:pPr lvl="1"/>
            <a:r>
              <a:rPr lang="en-US" dirty="0"/>
              <a:t>Has ~21k APIs (Windows-only as well as cross-platform)</a:t>
            </a:r>
          </a:p>
          <a:p>
            <a:pPr lvl="1"/>
            <a:endParaRPr lang="en-US" dirty="0"/>
          </a:p>
          <a:p>
            <a:r>
              <a:rPr lang="en-US" dirty="0"/>
              <a:t>Contents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Compatibility Pack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8E7E5-D5B1-475D-8F0D-6675891FDD5C}"/>
              </a:ext>
            </a:extLst>
          </p:cNvPr>
          <p:cNvSpPr txBox="1"/>
          <p:nvPr/>
        </p:nvSpPr>
        <p:spPr>
          <a:xfrm>
            <a:off x="617302" y="3636743"/>
            <a:ext cx="2704278" cy="2627220"/>
          </a:xfrm>
          <a:prstGeom prst="rect">
            <a:avLst/>
          </a:prstGeom>
          <a:noFill/>
        </p:spPr>
        <p:txBody>
          <a:bodyPr wrap="square" lIns="179285" tIns="143428" rIns="179285" bIns="143428" numCol="1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ACLs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 Pages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CodeDom</a:t>
            </a:r>
            <a:endParaRPr lang="en-US" sz="235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Configuration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Crypto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DirectoryServices</a:t>
            </a:r>
            <a:endParaRPr lang="en-US" sz="235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764F9-4210-4EC0-8046-CF051FF2D497}"/>
              </a:ext>
            </a:extLst>
          </p:cNvPr>
          <p:cNvSpPr txBox="1"/>
          <p:nvPr/>
        </p:nvSpPr>
        <p:spPr>
          <a:xfrm>
            <a:off x="3515993" y="3636743"/>
            <a:ext cx="2199969" cy="2627220"/>
          </a:xfrm>
          <a:prstGeom prst="rect">
            <a:avLst/>
          </a:prstGeom>
          <a:noFill/>
        </p:spPr>
        <p:txBody>
          <a:bodyPr wrap="square" lIns="179285" tIns="143428" rIns="179285" bIns="143428" numCol="1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Drawing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EventLog</a:t>
            </a:r>
            <a:endParaRPr lang="en-US" sz="235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MEF v1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Odbc</a:t>
            </a:r>
            <a:endParaRPr lang="en-US" sz="235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Perf Counters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Permissions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2A37E-4822-44C3-8A5E-588D95E548E4}"/>
              </a:ext>
            </a:extLst>
          </p:cNvPr>
          <p:cNvSpPr txBox="1"/>
          <p:nvPr/>
        </p:nvSpPr>
        <p:spPr>
          <a:xfrm>
            <a:off x="5910375" y="3636743"/>
            <a:ext cx="3066627" cy="2627220"/>
          </a:xfrm>
          <a:prstGeom prst="rect">
            <a:avLst/>
          </a:prstGeom>
          <a:noFill/>
        </p:spPr>
        <p:txBody>
          <a:bodyPr wrap="square" lIns="179285" tIns="143428" rIns="179285" bIns="143428" numCol="1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Ports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Registry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Runtime Caching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WCF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Windows Services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0112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01F350B-1D5A-49BE-8FC0-82C750096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24200"/>
          </a:xfrm>
        </p:spPr>
        <p:txBody>
          <a:bodyPr/>
          <a:lstStyle/>
          <a:p>
            <a:r>
              <a:rPr lang="en-US" dirty="0"/>
              <a:t>Use API Analyzer!</a:t>
            </a:r>
          </a:p>
          <a:p>
            <a:pPr lvl="1"/>
            <a:r>
              <a:rPr lang="en-US" dirty="0">
                <a:hlinkClick r:id="rId3"/>
              </a:rPr>
              <a:t>https://aka.ms/apianalyzer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Roslyn analyzer that flags usages of APIs that don’t work across all platforms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usage of unsupported APIs</a:t>
            </a:r>
          </a:p>
        </p:txBody>
      </p:sp>
      <p:pic>
        <p:nvPicPr>
          <p:cNvPr id="2050" name="Picture 2" descr="https://msdnshared.blob.core.windows.net/media/2017/11/api-analyzer.png">
            <a:extLst>
              <a:ext uri="{FF2B5EF4-FFF2-40B4-BE49-F238E27FC236}">
                <a16:creationId xmlns:a16="http://schemas.microsoft.com/office/drawing/2014/main" id="{A511E3A3-2ACA-49B9-9779-DF661BDA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50" y="2877847"/>
            <a:ext cx="8253198" cy="3299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56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5668823"/>
          </a:xfrm>
        </p:spPr>
        <p:txBody>
          <a:bodyPr>
            <a:normAutofit/>
          </a:bodyPr>
          <a:lstStyle/>
          <a:p>
            <a:r>
              <a:rPr lang="en-US" b="1" dirty="0"/>
              <a:t>DO</a:t>
            </a:r>
            <a:r>
              <a:rPr lang="en-US" dirty="0"/>
              <a:t> start with .NET Standard 2.0</a:t>
            </a:r>
          </a:p>
          <a:p>
            <a:pPr lvl="1"/>
            <a:r>
              <a:rPr lang="en-US" dirty="0"/>
              <a:t>Most general purpose libraries will not need APIs outside this set.</a:t>
            </a:r>
            <a:endParaRPr lang="en-US" sz="832" dirty="0"/>
          </a:p>
          <a:p>
            <a:r>
              <a:rPr lang="en-US" b="1" dirty="0"/>
              <a:t>CONSIDER</a:t>
            </a:r>
            <a:r>
              <a:rPr lang="en-US" dirty="0"/>
              <a:t> targeting multiple frameworks</a:t>
            </a:r>
          </a:p>
          <a:p>
            <a:pPr lvl="1"/>
            <a:r>
              <a:rPr lang="en-US" dirty="0"/>
              <a:t>If you need to call platform-specific APIs outside of .NET Standard</a:t>
            </a:r>
          </a:p>
          <a:p>
            <a:r>
              <a:rPr lang="en-US" b="1" dirty="0"/>
              <a:t>DO NOT</a:t>
            </a:r>
            <a:r>
              <a:rPr lang="en-US" dirty="0"/>
              <a:t> drop support for .NET Standard</a:t>
            </a:r>
          </a:p>
          <a:p>
            <a:pPr lvl="1"/>
            <a:r>
              <a:rPr lang="en-US" dirty="0"/>
              <a:t>Instead, throw from the implementation and offer capability APIs. This way, your library can used anywhere and supports runtime light-up.</a:t>
            </a:r>
          </a:p>
          <a:p>
            <a:r>
              <a:rPr lang="en-US" b="1" dirty="0"/>
              <a:t>DO</a:t>
            </a:r>
            <a:r>
              <a:rPr lang="en-US" dirty="0"/>
              <a:t> share your component using a NuGet package</a:t>
            </a:r>
          </a:p>
          <a:p>
            <a:pPr lvl="1"/>
            <a:r>
              <a:rPr lang="en-US" dirty="0"/>
              <a:t>It shields consumers from having to pick the appropriate implementation.</a:t>
            </a:r>
          </a:p>
          <a:p>
            <a:r>
              <a:rPr lang="en-US" b="1" dirty="0"/>
              <a:t>CONSIDER</a:t>
            </a:r>
            <a:r>
              <a:rPr lang="en-US" dirty="0"/>
              <a:t> using </a:t>
            </a:r>
            <a:r>
              <a:rPr lang="en-US" dirty="0" err="1"/>
              <a:t>MSBuild.Sdk.Extras</a:t>
            </a:r>
            <a:endParaRPr lang="en-US" dirty="0"/>
          </a:p>
          <a:p>
            <a:pPr lvl="1"/>
            <a:r>
              <a:rPr lang="en-US" dirty="0"/>
              <a:t>Thanks Oren!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Multi-Targeting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6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7" y="3324508"/>
            <a:ext cx="11276838" cy="1280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8" y="3328416"/>
            <a:ext cx="11276838" cy="1280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5" y="3328416"/>
            <a:ext cx="11276838" cy="1280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5" y="3328416"/>
            <a:ext cx="11276838" cy="1280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5" y="3328416"/>
            <a:ext cx="11276838" cy="128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6" y="3328416"/>
            <a:ext cx="11276838" cy="1280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5" y="3326907"/>
            <a:ext cx="11276838" cy="128016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75840" y="1899137"/>
            <a:ext cx="1664677" cy="1664677"/>
            <a:chOff x="337625" y="1899137"/>
            <a:chExt cx="1664677" cy="1664677"/>
          </a:xfrm>
          <a:solidFill>
            <a:srgbClr val="002060"/>
          </a:solidFill>
        </p:grpSpPr>
        <p:sp>
          <p:nvSpPr>
            <p:cNvPr id="24" name="Rectangle 23"/>
            <p:cNvSpPr/>
            <p:nvPr/>
          </p:nvSpPr>
          <p:spPr bwMode="auto">
            <a:xfrm>
              <a:off x="337625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69" y="1990251"/>
              <a:ext cx="1037844" cy="1062990"/>
            </a:xfrm>
            <a:prstGeom prst="rect">
              <a:avLst/>
            </a:prstGeom>
            <a:grpFill/>
          </p:spPr>
        </p:pic>
        <p:sp>
          <p:nvSpPr>
            <p:cNvPr id="17" name="TextBox 16"/>
            <p:cNvSpPr txBox="1"/>
            <p:nvPr/>
          </p:nvSpPr>
          <p:spPr>
            <a:xfrm>
              <a:off x="344033" y="3143061"/>
              <a:ext cx="1620528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DESKTOP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937523" y="1899137"/>
            <a:ext cx="1666889" cy="1664677"/>
            <a:chOff x="1999308" y="1899137"/>
            <a:chExt cx="1666889" cy="1664677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001520" y="1899137"/>
              <a:ext cx="1664677" cy="1664677"/>
            </a:xfrm>
            <a:prstGeom prst="rect">
              <a:avLst/>
            </a:prstGeom>
            <a:solidFill>
              <a:srgbClr val="FFB9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452" y="1981200"/>
              <a:ext cx="969264" cy="106299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999308" y="3143061"/>
              <a:ext cx="1665837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92799" y="1899137"/>
            <a:ext cx="1675508" cy="1664677"/>
            <a:chOff x="3654584" y="1899137"/>
            <a:chExt cx="1675508" cy="1664677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665415" y="1899137"/>
              <a:ext cx="1664677" cy="1664677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590" y="1990253"/>
              <a:ext cx="1003554" cy="106299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654584" y="3143061"/>
              <a:ext cx="1665837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CLOUD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67525" y="1899137"/>
            <a:ext cx="1664677" cy="1664677"/>
            <a:chOff x="5329310" y="1899137"/>
            <a:chExt cx="1664677" cy="1664677"/>
          </a:xfrm>
          <a:solidFill>
            <a:srgbClr val="9B4F96"/>
          </a:solidFill>
        </p:grpSpPr>
        <p:sp>
          <p:nvSpPr>
            <p:cNvPr id="27" name="Rectangle 26"/>
            <p:cNvSpPr/>
            <p:nvPr/>
          </p:nvSpPr>
          <p:spPr bwMode="auto">
            <a:xfrm>
              <a:off x="5329310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828" y="1990253"/>
              <a:ext cx="688086" cy="1062990"/>
            </a:xfrm>
            <a:prstGeom prst="rect">
              <a:avLst/>
            </a:prstGeom>
            <a:grpFill/>
          </p:spPr>
        </p:pic>
        <p:sp>
          <p:nvSpPr>
            <p:cNvPr id="20" name="TextBox 19"/>
            <p:cNvSpPr txBox="1"/>
            <p:nvPr/>
          </p:nvSpPr>
          <p:spPr>
            <a:xfrm>
              <a:off x="5355169" y="3143061"/>
              <a:ext cx="1620528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MOBILE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31420" y="1899137"/>
            <a:ext cx="1664677" cy="1664677"/>
            <a:chOff x="6993205" y="1899137"/>
            <a:chExt cx="1664677" cy="1664677"/>
          </a:xfrm>
          <a:solidFill>
            <a:srgbClr val="BAD80A"/>
          </a:solidFill>
        </p:grpSpPr>
        <p:sp>
          <p:nvSpPr>
            <p:cNvPr id="28" name="Rectangle 27"/>
            <p:cNvSpPr/>
            <p:nvPr/>
          </p:nvSpPr>
          <p:spPr bwMode="auto">
            <a:xfrm>
              <a:off x="6993205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804" y="1990253"/>
              <a:ext cx="969264" cy="1062990"/>
            </a:xfrm>
            <a:prstGeom prst="rect">
              <a:avLst/>
            </a:prstGeom>
            <a:grpFill/>
          </p:spPr>
        </p:pic>
        <p:sp>
          <p:nvSpPr>
            <p:cNvPr id="21" name="TextBox 20"/>
            <p:cNvSpPr txBox="1"/>
            <p:nvPr/>
          </p:nvSpPr>
          <p:spPr>
            <a:xfrm>
              <a:off x="7010445" y="3143061"/>
              <a:ext cx="1620528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GAMING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558627" y="1899137"/>
            <a:ext cx="1701365" cy="1664677"/>
            <a:chOff x="8620412" y="1899137"/>
            <a:chExt cx="1701365" cy="1664677"/>
          </a:xfrm>
        </p:grpSpPr>
        <p:sp>
          <p:nvSpPr>
            <p:cNvPr id="29" name="Rectangle 28"/>
            <p:cNvSpPr/>
            <p:nvPr/>
          </p:nvSpPr>
          <p:spPr bwMode="auto">
            <a:xfrm>
              <a:off x="8657100" y="1899137"/>
              <a:ext cx="1664677" cy="1664677"/>
            </a:xfrm>
            <a:prstGeom prst="rect">
              <a:avLst/>
            </a:prstGeom>
            <a:solidFill>
              <a:srgbClr val="00829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6689" y="1981200"/>
              <a:ext cx="907542" cy="106299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620412" y="3143061"/>
              <a:ext cx="1665837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IoT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259212" y="1899137"/>
            <a:ext cx="1664677" cy="1664677"/>
            <a:chOff x="10320997" y="1899137"/>
            <a:chExt cx="1664677" cy="1664677"/>
          </a:xfrm>
          <a:solidFill>
            <a:srgbClr val="FF0000"/>
          </a:solidFill>
        </p:grpSpPr>
        <p:sp>
          <p:nvSpPr>
            <p:cNvPr id="30" name="Rectangle 29"/>
            <p:cNvSpPr/>
            <p:nvPr/>
          </p:nvSpPr>
          <p:spPr bwMode="auto">
            <a:xfrm>
              <a:off x="10320997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0773" y="1981200"/>
              <a:ext cx="934974" cy="1062990"/>
            </a:xfrm>
            <a:prstGeom prst="rect">
              <a:avLst/>
            </a:prstGeom>
            <a:grpFill/>
          </p:spPr>
        </p:pic>
        <p:sp>
          <p:nvSpPr>
            <p:cNvPr id="23" name="TextBox 22"/>
            <p:cNvSpPr txBox="1"/>
            <p:nvPr/>
          </p:nvSpPr>
          <p:spPr>
            <a:xfrm>
              <a:off x="10356525" y="3143061"/>
              <a:ext cx="1585000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AI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277658" y="4261754"/>
            <a:ext cx="1664208" cy="1664208"/>
          </a:xfrm>
          <a:prstGeom prst="rect">
            <a:avLst/>
          </a:prstGeom>
          <a:solidFill>
            <a:srgbClr val="7030A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.NET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19AFE05D-9736-471E-B5D2-207940914560}"/>
              </a:ext>
            </a:extLst>
          </p:cNvPr>
          <p:cNvSpPr txBox="1">
            <a:spLocks/>
          </p:cNvSpPr>
          <p:nvPr/>
        </p:nvSpPr>
        <p:spPr>
          <a:xfrm>
            <a:off x="0" y="133676"/>
            <a:ext cx="12192000" cy="1097205"/>
          </a:xfrm>
          <a:prstGeom prst="rect">
            <a:avLst/>
          </a:prstGeom>
        </p:spPr>
        <p:txBody>
          <a:bodyPr lIns="146095" tIns="9131" rIns="146095" bIns="9131" anchor="b" anchorCtr="0"/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6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30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33" b="0" i="0" u="none" strike="noStrike" kern="1200" cap="none" spc="-100" normalizeH="0" baseline="0" noProof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Your platform for building </a:t>
            </a:r>
            <a:r>
              <a:rPr kumimoji="0" lang="en-US" sz="5333" b="0" i="0" u="none" strike="noStrike" kern="1200" cap="none" spc="-100" normalizeH="0" baseline="0" noProof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" pitchFamily="34" charset="0"/>
              </a:rPr>
              <a:t>anything</a:t>
            </a:r>
          </a:p>
        </p:txBody>
      </p:sp>
    </p:spTree>
    <p:extLst>
      <p:ext uri="{BB962C8B-B14F-4D97-AF65-F5344CB8AC3E}">
        <p14:creationId xmlns:p14="http://schemas.microsoft.com/office/powerpoint/2010/main" val="67863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7F8426-C074-468F-B0F5-3AF96CCB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 dirty="0"/>
              <a:t>.NET Standard &amp;</a:t>
            </a:r>
            <a:br>
              <a:rPr lang="en-US" dirty="0"/>
            </a:br>
            <a:r>
              <a:rPr lang="en-US" dirty="0"/>
              <a:t>.NET Framework</a:t>
            </a:r>
          </a:p>
        </p:txBody>
      </p:sp>
    </p:spTree>
    <p:extLst>
      <p:ext uri="{BB962C8B-B14F-4D97-AF65-F5344CB8AC3E}">
        <p14:creationId xmlns:p14="http://schemas.microsoft.com/office/powerpoint/2010/main" val="178734247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DB551-6553-4230-B316-2181C8BF43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94582"/>
          </a:xfrm>
        </p:spPr>
        <p:txBody>
          <a:bodyPr/>
          <a:lstStyle/>
          <a:p>
            <a:r>
              <a:rPr lang="en-US" dirty="0"/>
              <a:t>We retroactively made .NET Framework 4.6.1 support .NET Standard 2.0</a:t>
            </a:r>
          </a:p>
          <a:p>
            <a:pPr lvl="1"/>
            <a:r>
              <a:rPr lang="en-US" dirty="0"/>
              <a:t>Turns out this was a mistake as it has a tail of issues.</a:t>
            </a:r>
          </a:p>
          <a:p>
            <a:pPr lvl="1"/>
            <a:r>
              <a:rPr lang="en-US" dirty="0"/>
              <a:t>Lesson learned for us: after a .NET platform has shipped, the version of .NET Standard it supports should be considered immutable.</a:t>
            </a:r>
          </a:p>
          <a:p>
            <a:pPr lvl="1"/>
            <a:endParaRPr lang="en-US" dirty="0"/>
          </a:p>
          <a:p>
            <a:r>
              <a:rPr lang="en-US" dirty="0"/>
              <a:t>.NET Framework 4.7.2 is the recommended version to consume .NET Standard 1.5+</a:t>
            </a:r>
          </a:p>
          <a:p>
            <a:pPr lvl="1"/>
            <a:r>
              <a:rPr lang="en-US" dirty="0"/>
              <a:t>Application authors: consider upgrading</a:t>
            </a:r>
          </a:p>
          <a:p>
            <a:pPr lvl="1"/>
            <a:r>
              <a:rPr lang="en-US" dirty="0"/>
              <a:t>Library authors: consider multi-targeting for .NET Framework 4.6.1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E0DF74-D9D5-40A1-84E2-0C07DBEA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Sorry.</a:t>
            </a:r>
          </a:p>
        </p:txBody>
      </p:sp>
    </p:spTree>
    <p:extLst>
      <p:ext uri="{BB962C8B-B14F-4D97-AF65-F5344CB8AC3E}">
        <p14:creationId xmlns:p14="http://schemas.microsoft.com/office/powerpoint/2010/main" val="40682429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C81702-A770-4A1D-B263-4145BE63E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998082"/>
          </a:xfrm>
        </p:spPr>
        <p:txBody>
          <a:bodyPr/>
          <a:lstStyle/>
          <a:p>
            <a:r>
              <a:rPr lang="en-US" dirty="0"/>
              <a:t>Key signing to give assemblies an additional piece for the name</a:t>
            </a:r>
          </a:p>
          <a:p>
            <a:pPr lvl="1"/>
            <a:r>
              <a:rPr lang="en-US" dirty="0" err="1"/>
              <a:t>MyLibrary</a:t>
            </a:r>
            <a:r>
              <a:rPr lang="en-US" dirty="0"/>
              <a:t>, Version=1.0.0.0, Culture=neutral, </a:t>
            </a:r>
            <a:r>
              <a:rPr lang="en-US" dirty="0" err="1"/>
              <a:t>PublicKeyToken</a:t>
            </a:r>
            <a:r>
              <a:rPr lang="en-US" dirty="0"/>
              <a:t>=70d3c3735d2363d4</a:t>
            </a:r>
          </a:p>
          <a:p>
            <a:pPr lvl="1"/>
            <a:r>
              <a:rPr lang="en-US" dirty="0"/>
              <a:t>Don’t confuse strong names with Authenticode signing, the industry standard based on certificates for indicating who authored a specific binary</a:t>
            </a:r>
          </a:p>
          <a:p>
            <a:r>
              <a:rPr lang="en-US" dirty="0"/>
              <a:t>Disambiguates assemblies with the same simple name (such as “Calculator”)</a:t>
            </a:r>
          </a:p>
          <a:p>
            <a:pPr lvl="1"/>
            <a:r>
              <a:rPr lang="en-US" dirty="0"/>
              <a:t>Required for GAC or for loading assemblies side-by-side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4CDA64-8026-4391-B89B-B9FB12FB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Strong naming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17B2E-FA9E-4197-B9F3-C6E06ACD9251}"/>
              </a:ext>
            </a:extLst>
          </p:cNvPr>
          <p:cNvSpPr/>
          <p:nvPr/>
        </p:nvSpPr>
        <p:spPr>
          <a:xfrm>
            <a:off x="1054019" y="3135963"/>
            <a:ext cx="8402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51587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760E86-A2DD-467A-A591-DA6A5D159A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54855"/>
          </a:xfrm>
        </p:spPr>
        <p:txBody>
          <a:bodyPr/>
          <a:lstStyle/>
          <a:p>
            <a:r>
              <a:rPr lang="en-US" dirty="0"/>
              <a:t>Strong naming is generally viral</a:t>
            </a:r>
          </a:p>
          <a:p>
            <a:pPr lvl="1"/>
            <a:r>
              <a:rPr lang="en-US" dirty="0"/>
              <a:t>Strong named assemblies can only reference strong named assemblies</a:t>
            </a:r>
          </a:p>
          <a:p>
            <a:r>
              <a:rPr lang="en-US" dirty="0"/>
              <a:t>Adding or removing a strong name is a binary breaking change</a:t>
            </a:r>
          </a:p>
          <a:p>
            <a:endParaRPr lang="en-US" dirty="0"/>
          </a:p>
          <a:p>
            <a:r>
              <a:rPr lang="en-US" dirty="0"/>
              <a:t>We recommend that you:</a:t>
            </a:r>
          </a:p>
          <a:p>
            <a:pPr lvl="1"/>
            <a:r>
              <a:rPr lang="en-US" dirty="0"/>
              <a:t>Strong name your libraries from the get-go</a:t>
            </a:r>
          </a:p>
          <a:p>
            <a:pPr lvl="1"/>
            <a:r>
              <a:rPr lang="en-US" dirty="0"/>
              <a:t>Check in the public and private key into your OSS repos</a:t>
            </a:r>
          </a:p>
          <a:p>
            <a:pPr lvl="1"/>
            <a:r>
              <a:rPr lang="en-US" dirty="0"/>
              <a:t>Do not make security decisions based on the strong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17D728-E579-4D67-B1E7-A710E7D6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naming</a:t>
            </a:r>
          </a:p>
        </p:txBody>
      </p:sp>
    </p:spTree>
    <p:extLst>
      <p:ext uri="{BB962C8B-B14F-4D97-AF65-F5344CB8AC3E}">
        <p14:creationId xmlns:p14="http://schemas.microsoft.com/office/powerpoint/2010/main" val="80937379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367870-21C1-4DB3-9DF6-EF9690E3DC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3056799"/>
          </a:xfrm>
        </p:spPr>
        <p:txBody>
          <a:bodyPr/>
          <a:lstStyle/>
          <a:p>
            <a:r>
              <a:rPr lang="en-US" dirty="0"/>
              <a:t>A .NET Framework-only concept</a:t>
            </a:r>
          </a:p>
          <a:p>
            <a:pPr lvl="1"/>
            <a:r>
              <a:rPr lang="en-US" dirty="0"/>
              <a:t>Only loads assemblies where the referenced version matches the version on disk</a:t>
            </a:r>
          </a:p>
          <a:p>
            <a:pPr lvl="1"/>
            <a:r>
              <a:rPr lang="en-US" dirty="0"/>
              <a:t>Problematic when someone references an older version while your app deploys a higher version</a:t>
            </a:r>
          </a:p>
          <a:p>
            <a:r>
              <a:rPr lang="en-US" dirty="0"/>
              <a:t>To accept a higher version, your </a:t>
            </a:r>
            <a:r>
              <a:rPr lang="en-US" dirty="0" err="1"/>
              <a:t>app.config</a:t>
            </a:r>
            <a:r>
              <a:rPr lang="en-US" dirty="0"/>
              <a:t> needs to explicitly allow for that by adding a redirect: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EE2C9B-FF0B-4154-80CB-BD5FAE31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redirects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E0A86F-7F57-445A-ABAB-4AB8EF747834}"/>
              </a:ext>
            </a:extLst>
          </p:cNvPr>
          <p:cNvSpPr/>
          <p:nvPr/>
        </p:nvSpPr>
        <p:spPr>
          <a:xfrm>
            <a:off x="656070" y="4305658"/>
            <a:ext cx="116440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101FD"/>
                </a:solidFill>
                <a:latin typeface="Consolas" panose="020B0609020204030204" pitchFamily="49" charset="0"/>
              </a:rPr>
              <a:t>assemblyBinding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"urn:schemas-microsoft-com:asm.v1"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appliesTo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"v1.0.3705"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101FD"/>
                </a:solidFill>
                <a:latin typeface="Consolas" panose="020B0609020204030204" pitchFamily="49" charset="0"/>
              </a:rPr>
              <a:t>dependentAssembly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101FD"/>
                </a:solidFill>
                <a:latin typeface="Consolas" panose="020B0609020204030204" pitchFamily="49" charset="0"/>
              </a:rPr>
              <a:t>assemblyIdentity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System.Collections.Immutable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publicKeyToken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"b03f5f7f11d50a3a“</a:t>
            </a:r>
            <a:endParaRPr lang="en-US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culture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"neutral"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101FD"/>
                </a:solidFill>
                <a:latin typeface="Consolas" panose="020B0609020204030204" pitchFamily="49" charset="0"/>
              </a:rPr>
              <a:t>bindingRedirect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oldVersion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"0.0.0.0-1.2.2.0"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newVersion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"1.2.2.0"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0101FD"/>
                </a:solidFill>
                <a:latin typeface="Consolas" panose="020B0609020204030204" pitchFamily="49" charset="0"/>
              </a:rPr>
              <a:t>dependentAssembly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0101FD"/>
                </a:solidFill>
                <a:latin typeface="Consolas" panose="020B0609020204030204" pitchFamily="49" charset="0"/>
              </a:rPr>
              <a:t>assemblyBinding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27712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7F8426-C074-468F-B0F5-3AF96CCB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185534885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15FAB9-594B-4B46-8449-3071A5A37B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23440"/>
          </a:xfrm>
        </p:spPr>
        <p:txBody>
          <a:bodyPr/>
          <a:lstStyle/>
          <a:p>
            <a:pPr marL="0" indent="0">
              <a:buNone/>
            </a:pPr>
            <a:r>
              <a:rPr lang="en-US" sz="3168" dirty="0"/>
              <a:t>You need to know about four version numbers: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AD64CA-9769-418E-AFA0-08D86BD0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9B8676-28C4-4050-8F8F-5EFCD17D3B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6086" y="1977856"/>
          <a:ext cx="1118667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077">
                  <a:extLst>
                    <a:ext uri="{9D8B030D-6E8A-4147-A177-3AD203B41FA5}">
                      <a16:colId xmlns:a16="http://schemas.microsoft.com/office/drawing/2014/main" val="4202472854"/>
                    </a:ext>
                  </a:extLst>
                </a:gridCol>
                <a:gridCol w="3028442">
                  <a:extLst>
                    <a:ext uri="{9D8B030D-6E8A-4147-A177-3AD203B41FA5}">
                      <a16:colId xmlns:a16="http://schemas.microsoft.com/office/drawing/2014/main" val="3912303260"/>
                    </a:ext>
                  </a:extLst>
                </a:gridCol>
                <a:gridCol w="5002157">
                  <a:extLst>
                    <a:ext uri="{9D8B030D-6E8A-4147-A177-3AD203B41FA5}">
                      <a16:colId xmlns:a16="http://schemas.microsoft.com/office/drawing/2014/main" val="2200991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When to 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Package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Every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ID of the NuGet package.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4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err="1"/>
                        <a:t>Assembly</a:t>
                      </a:r>
                      <a:r>
                        <a:rPr lang="fr-FR" sz="2400" dirty="0"/>
                        <a:t>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 you see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version number of the assembly. Used by the loader to resolve assemblies.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3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File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Every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Generic concept, used by installers to determine which file is newer.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7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err="1"/>
                        <a:t>Informational</a:t>
                      </a:r>
                      <a:r>
                        <a:rPr lang="fr-FR" sz="2400" dirty="0"/>
                        <a:t> Version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 you see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Display string, doesn’t need to be a version.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17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004064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4D0D3-C07B-4569-B02A-BC99761471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60772"/>
          </a:xfrm>
        </p:spPr>
        <p:txBody>
          <a:bodyPr/>
          <a:lstStyle/>
          <a:p>
            <a:r>
              <a:rPr lang="en-US" sz="3600" b="1" dirty="0"/>
              <a:t>DO</a:t>
            </a:r>
            <a:r>
              <a:rPr lang="en-US" sz="3600" dirty="0"/>
              <a:t> follow the API Design Guidelines</a:t>
            </a:r>
          </a:p>
          <a:p>
            <a:r>
              <a:rPr lang="en-US" sz="3600" b="1" dirty="0"/>
              <a:t>DO</a:t>
            </a:r>
            <a:r>
              <a:rPr lang="en-US" sz="3600" dirty="0"/>
              <a:t> target .NET Standard 2.0</a:t>
            </a:r>
          </a:p>
          <a:p>
            <a:r>
              <a:rPr lang="en-US" sz="3600" b="1" dirty="0"/>
              <a:t>CONSIDER</a:t>
            </a:r>
            <a:r>
              <a:rPr lang="en-US" sz="3600" dirty="0"/>
              <a:t> using multi-targeting to allow for platform-specific code</a:t>
            </a:r>
          </a:p>
          <a:p>
            <a:pPr lvl="1"/>
            <a:r>
              <a:rPr lang="en-US" sz="2000" b="1" dirty="0"/>
              <a:t>CONSIDER</a:t>
            </a:r>
            <a:r>
              <a:rPr lang="en-US" sz="2000" dirty="0"/>
              <a:t> dual-targeting for .NET Framework 4.6.1</a:t>
            </a:r>
          </a:p>
          <a:p>
            <a:pPr lvl="1"/>
            <a:r>
              <a:rPr lang="en-US" sz="2000" b="1" dirty="0"/>
              <a:t>DO</a:t>
            </a:r>
            <a:r>
              <a:rPr lang="en-US" sz="2000" dirty="0"/>
              <a:t> use NuGet for packaging multi-targeted libraries</a:t>
            </a:r>
          </a:p>
          <a:p>
            <a:pPr lvl="1"/>
            <a:r>
              <a:rPr lang="en-US" sz="2000" b="1" dirty="0"/>
              <a:t>DO</a:t>
            </a:r>
            <a:r>
              <a:rPr lang="en-US" sz="2000" dirty="0"/>
              <a:t> throw </a:t>
            </a:r>
            <a:r>
              <a:rPr lang="en-US" sz="2000" dirty="0" err="1"/>
              <a:t>PlatformNotSupportedException</a:t>
            </a:r>
            <a:r>
              <a:rPr lang="en-US" sz="2000" dirty="0"/>
              <a:t> for unsupported APIs</a:t>
            </a:r>
          </a:p>
          <a:p>
            <a:pPr lvl="1"/>
            <a:r>
              <a:rPr lang="en-US" sz="2000" b="1" dirty="0"/>
              <a:t>CONSIDER</a:t>
            </a:r>
            <a:r>
              <a:rPr lang="en-US" sz="2000" dirty="0"/>
              <a:t> offering capability APIs so that consumers can check upfront</a:t>
            </a:r>
          </a:p>
          <a:p>
            <a:r>
              <a:rPr lang="en-US" sz="3600" b="1" dirty="0"/>
              <a:t>DO</a:t>
            </a:r>
            <a:r>
              <a:rPr lang="en-US" sz="3600" dirty="0"/>
              <a:t> strong name your libraries</a:t>
            </a:r>
          </a:p>
          <a:p>
            <a:pPr lvl="1"/>
            <a:r>
              <a:rPr lang="en-US" sz="2000" b="1" dirty="0"/>
              <a:t>AVOID</a:t>
            </a:r>
            <a:r>
              <a:rPr lang="en-US" sz="2000" dirty="0"/>
              <a:t> if your library can’t be used on .NET Framework</a:t>
            </a:r>
          </a:p>
          <a:p>
            <a:pPr lvl="1"/>
            <a:r>
              <a:rPr lang="en-US" sz="2000" b="1" dirty="0"/>
              <a:t>DO</a:t>
            </a:r>
            <a:r>
              <a:rPr lang="en-US" sz="2000" dirty="0"/>
              <a:t> check in the public &amp; private key</a:t>
            </a:r>
            <a:endParaRPr lang="en-US" sz="20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729A5D-7D0D-48A6-BA17-FA5E21B2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168063805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F169AB-160E-40EC-B715-95D6209B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1407825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reference from .NET</a:t>
            </a:r>
            <a:br>
              <a:rPr lang="en-US" dirty="0"/>
            </a:br>
            <a:r>
              <a:rPr lang="en-US" dirty="0"/>
              <a:t>Standard?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9114" y="3376705"/>
            <a:ext cx="2912209" cy="62131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Standard Library 2.x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134" y="4617888"/>
            <a:ext cx="2912209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22"/>
          <p:cNvCxnSpPr>
            <a:cxnSpLocks/>
            <a:stCxn id="5" idx="2"/>
            <a:endCxn id="6" idx="0"/>
          </p:cNvCxnSpPr>
          <p:nvPr/>
        </p:nvCxnSpPr>
        <p:spPr>
          <a:xfrm rot="5400000">
            <a:off x="3106794" y="2829465"/>
            <a:ext cx="619870" cy="29569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96094" y="4617888"/>
            <a:ext cx="2912209" cy="634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Framework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9114" y="4617888"/>
            <a:ext cx="2912211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Portable Class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22"/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6063774" y="2829462"/>
            <a:ext cx="619870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5" idx="2"/>
            <a:endCxn id="9" idx="0"/>
          </p:cNvCxnSpPr>
          <p:nvPr/>
        </p:nvCxnSpPr>
        <p:spPr>
          <a:xfrm>
            <a:off x="4895219" y="3998020"/>
            <a:ext cx="1" cy="6198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13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  <a:defRPr/>
            </a:pPr>
            <a:r>
              <a:rPr lang="en-US" sz="1960" b="1" kern="0" dirty="0">
                <a:solidFill>
                  <a:srgbClr val="A9A9A9"/>
                </a:solidFill>
                <a:latin typeface="Segoe UI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911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.NET CORE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6094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XAMARIN</a:t>
            </a:r>
          </a:p>
        </p:txBody>
      </p:sp>
      <p:cxnSp>
        <p:nvCxnSpPr>
          <p:cNvPr id="18" name="Straight Arrow Connector 17"/>
          <p:cNvCxnSpPr>
            <a:cxnSpLocks/>
            <a:stCxn id="16" idx="2"/>
            <a:endCxn id="5" idx="0"/>
          </p:cNvCxnSpPr>
          <p:nvPr/>
        </p:nvCxnSpPr>
        <p:spPr>
          <a:xfrm flipH="1">
            <a:off x="4895219" y="2743526"/>
            <a:ext cx="1" cy="6331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2"/>
          <p:cNvCxnSpPr>
            <a:cxnSpLocks/>
            <a:stCxn id="15" idx="2"/>
            <a:endCxn id="5" idx="0"/>
          </p:cNvCxnSpPr>
          <p:nvPr/>
        </p:nvCxnSpPr>
        <p:spPr>
          <a:xfrm rot="16200000" flipH="1">
            <a:off x="3100140" y="1581625"/>
            <a:ext cx="633177" cy="29569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2"/>
          <p:cNvCxnSpPr>
            <a:cxnSpLocks/>
            <a:stCxn id="17" idx="2"/>
            <a:endCxn id="5" idx="0"/>
          </p:cNvCxnSpPr>
          <p:nvPr/>
        </p:nvCxnSpPr>
        <p:spPr>
          <a:xfrm rot="5400000">
            <a:off x="6057123" y="1581625"/>
            <a:ext cx="633176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681583" y="2663597"/>
            <a:ext cx="2255188" cy="2588913"/>
          </a:xfrm>
          <a:prstGeom prst="rect">
            <a:avLst/>
          </a:prstGeom>
          <a:solidFill>
            <a:srgbClr val="CFCFCF"/>
          </a:solidFill>
          <a:ln w="38100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95836" y="4258806"/>
            <a:ext cx="1936878" cy="3590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Portability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95835" y="4686177"/>
            <a:ext cx="1936878" cy="359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7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Compatibility Shim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95835" y="281669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400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Legend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95836" y="3752646"/>
            <a:ext cx="1936878" cy="359083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l" defTabSz="913884">
              <a:defRPr/>
            </a:pPr>
            <a:r>
              <a:rPr lang="en-US" sz="1100" b="1" dirty="0">
                <a:solidFill>
                  <a:srgbClr val="A9A9A9"/>
                </a:solidFill>
                <a:latin typeface="Segoe UI"/>
              </a:rPr>
              <a:t>Application Type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9795834" y="3475009"/>
            <a:ext cx="470080" cy="5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95493" y="3346439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1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able to reference</a:t>
            </a:r>
          </a:p>
        </p:txBody>
      </p:sp>
    </p:spTree>
    <p:extLst>
      <p:ext uri="{BB962C8B-B14F-4D97-AF65-F5344CB8AC3E}">
        <p14:creationId xmlns:p14="http://schemas.microsoft.com/office/powerpoint/2010/main" val="437957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92439E-C21C-4B85-82D2-E9B81030B7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58775"/>
            <a:ext cx="11582400" cy="889000"/>
          </a:xfrm>
        </p:spPr>
        <p:txBody>
          <a:bodyPr>
            <a:normAutofit/>
          </a:bodyPr>
          <a:lstStyle/>
          <a:p>
            <a:r>
              <a:rPr lang="en-US" sz="4400">
                <a:latin typeface="+mj-lt"/>
              </a:rPr>
              <a:t>.NET Growth Continues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DB410-5957-48FF-9421-F327373A4DCA}"/>
              </a:ext>
            </a:extLst>
          </p:cNvPr>
          <p:cNvSpPr/>
          <p:nvPr/>
        </p:nvSpPr>
        <p:spPr bwMode="auto">
          <a:xfrm>
            <a:off x="1662545" y="2131621"/>
            <a:ext cx="3871356" cy="2606634"/>
          </a:xfrm>
          <a:prstGeom prst="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Visual Studio</a:t>
            </a:r>
            <a:endParaRPr lang="en-US" sz="2400" b="1"/>
          </a:p>
          <a:p>
            <a:pPr algn="ctr"/>
            <a:br>
              <a:rPr lang="en-US" sz="2400" b="1">
                <a:solidFill>
                  <a:schemeClr val="tx1"/>
                </a:solidFill>
              </a:rPr>
            </a:br>
            <a:r>
              <a:rPr lang="en-US" sz="2400" b="1">
                <a:solidFill>
                  <a:schemeClr val="tx1"/>
                </a:solidFill>
              </a:rPr>
              <a:t>+1 million </a:t>
            </a:r>
            <a:r>
              <a:rPr lang="en-US" sz="2400">
                <a:solidFill>
                  <a:schemeClr val="tx1"/>
                </a:solidFill>
              </a:rPr>
              <a:t>new monthly active .NET developers in last year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A719B-2204-47E7-ADA3-9890E952D276}"/>
              </a:ext>
            </a:extLst>
          </p:cNvPr>
          <p:cNvSpPr/>
          <p:nvPr/>
        </p:nvSpPr>
        <p:spPr bwMode="auto">
          <a:xfrm>
            <a:off x="6291943" y="2131621"/>
            <a:ext cx="3871356" cy="2606634"/>
          </a:xfrm>
          <a:prstGeom prst="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.NET Core</a:t>
            </a:r>
            <a:endParaRPr lang="en-US" sz="2400" b="1"/>
          </a:p>
          <a:p>
            <a:pPr algn="ctr"/>
            <a:br>
              <a:rPr lang="en-US" sz="2400" b="1">
                <a:solidFill>
                  <a:schemeClr val="tx1"/>
                </a:solidFill>
              </a:rPr>
            </a:br>
            <a:r>
              <a:rPr lang="en-US" sz="2400" b="1">
                <a:solidFill>
                  <a:schemeClr val="tx1"/>
                </a:solidFill>
              </a:rPr>
              <a:t>Over half a million </a:t>
            </a:r>
            <a:r>
              <a:rPr lang="en-US" sz="2400">
                <a:solidFill>
                  <a:schemeClr val="tx1"/>
                </a:solidFill>
              </a:rPr>
              <a:t>.NET Core 2.0 developers</a:t>
            </a:r>
          </a:p>
        </p:txBody>
      </p:sp>
    </p:spTree>
    <p:extLst>
      <p:ext uri="{BB962C8B-B14F-4D97-AF65-F5344CB8AC3E}">
        <p14:creationId xmlns:p14="http://schemas.microsoft.com/office/powerpoint/2010/main" val="3180196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EXISTING .NET FRAMEWORK CLASS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9" idx="3"/>
            <a:endCxn id="54" idx="1"/>
          </p:cNvCxnSpPr>
          <p:nvPr/>
        </p:nvCxnSpPr>
        <p:spPr>
          <a:xfrm>
            <a:off x="3942260" y="4689737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20999" y="325788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103499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.NET FRAMEWORK OR PORTABLE CLASS LIBRARY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5"/>
            <a:ext cx="10831258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</a:t>
            </a:r>
          </a:p>
        </p:txBody>
      </p:sp>
    </p:spTree>
    <p:extLst>
      <p:ext uri="{BB962C8B-B14F-4D97-AF65-F5344CB8AC3E}">
        <p14:creationId xmlns:p14="http://schemas.microsoft.com/office/powerpoint/2010/main" val="785792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</p:cNvCxnSpPr>
          <p:nvPr/>
        </p:nvCxnSpPr>
        <p:spPr>
          <a:xfrm flipV="1">
            <a:off x="9826422" y="3550102"/>
            <a:ext cx="0" cy="100229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52" idx="0"/>
          </p:cNvCxnSpPr>
          <p:nvPr/>
        </p:nvCxnSpPr>
        <p:spPr>
          <a:xfrm>
            <a:off x="2486567" y="3104195"/>
            <a:ext cx="3662" cy="1444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54" idx="1"/>
          </p:cNvCxnSpPr>
          <p:nvPr/>
        </p:nvCxnSpPr>
        <p:spPr>
          <a:xfrm>
            <a:off x="3942260" y="5134748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75767" y="370936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0859" y="6031619"/>
            <a:ext cx="10645766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54851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552397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0729" y="1937362"/>
            <a:ext cx="3359416" cy="1612738"/>
            <a:chOff x="8539513" y="1975101"/>
            <a:chExt cx="3428158" cy="1645738"/>
          </a:xfrm>
          <a:solidFill>
            <a:srgbClr val="7030A0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790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8" grpId="0" animBg="1"/>
      <p:bldP spid="52" grpId="0" animBg="1"/>
      <p:bldP spid="5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REGISTRY.DLL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specific APIs &amp; .NET Standard</a:t>
            </a:r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54" idx="1"/>
            <a:endCxn id="52" idx="3"/>
          </p:cNvCxnSpPr>
          <p:nvPr/>
        </p:nvCxnSpPr>
        <p:spPr>
          <a:xfrm flipH="1">
            <a:off x="3937255" y="4689737"/>
            <a:ext cx="443347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7941" y="3952551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2587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PLATFORM-SPECIFIC EXTENSION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22162" y="6075514"/>
            <a:ext cx="10209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600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 with platform-specific extensions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69596" y="3251409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</p:spTree>
    <p:extLst>
      <p:ext uri="{BB962C8B-B14F-4D97-AF65-F5344CB8AC3E}">
        <p14:creationId xmlns:p14="http://schemas.microsoft.com/office/powerpoint/2010/main" val="1426008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  <p:bldP spid="3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specific APIs &amp; .NET Standard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083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600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 with platform-specific extensions</a:t>
            </a:r>
          </a:p>
        </p:txBody>
      </p:sp>
      <p:cxnSp>
        <p:nvCxnSpPr>
          <p:cNvPr id="23" name="Straight Arrow Connector 22"/>
          <p:cNvCxnSpPr>
            <a:cxnSpLocks/>
            <a:stCxn id="30" idx="3"/>
            <a:endCxn id="37" idx="2"/>
          </p:cNvCxnSpPr>
          <p:nvPr/>
        </p:nvCxnSpPr>
        <p:spPr>
          <a:xfrm flipV="1">
            <a:off x="7981520" y="3552229"/>
            <a:ext cx="2292935" cy="444359"/>
          </a:xfrm>
          <a:prstGeom prst="bentConnector2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7911015" y="5247537"/>
            <a:ext cx="10814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1041696" y="341423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070136" y="341423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SUPPORTED EXTENSION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370729" y="1939489"/>
            <a:ext cx="3359416" cy="1612738"/>
            <a:chOff x="8539513" y="1975101"/>
            <a:chExt cx="3428158" cy="1645738"/>
          </a:xfrm>
          <a:solidFill>
            <a:srgbClr val="4C5DB3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5070136" y="4665187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UNSUPPORTED EXTENSION</a:t>
            </a:r>
          </a:p>
        </p:txBody>
      </p:sp>
      <p:cxnSp>
        <p:nvCxnSpPr>
          <p:cNvPr id="40" name="Straight Arrow Connector 39"/>
          <p:cNvCxnSpPr>
            <a:cxnSpLocks/>
            <a:stCxn id="28" idx="3"/>
            <a:endCxn id="39" idx="1"/>
          </p:cNvCxnSpPr>
          <p:nvPr/>
        </p:nvCxnSpPr>
        <p:spPr>
          <a:xfrm>
            <a:off x="3953080" y="3996586"/>
            <a:ext cx="1117057" cy="125095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104169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cxnSp>
        <p:nvCxnSpPr>
          <p:cNvPr id="43" name="Straight Arrow Connector 42"/>
          <p:cNvCxnSpPr>
            <a:cxnSpLocks/>
            <a:stCxn id="41" idx="3"/>
            <a:endCxn id="32" idx="1"/>
          </p:cNvCxnSpPr>
          <p:nvPr/>
        </p:nvCxnSpPr>
        <p:spPr>
          <a:xfrm>
            <a:off x="3953080" y="2521843"/>
            <a:ext cx="44176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xplosion: 8 Points 55"/>
          <p:cNvSpPr/>
          <p:nvPr/>
        </p:nvSpPr>
        <p:spPr>
          <a:xfrm>
            <a:off x="8580557" y="4341540"/>
            <a:ext cx="3008378" cy="1655582"/>
          </a:xfrm>
          <a:prstGeom prst="irregularSeal1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r>
              <a:rPr lang="en-US" sz="20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EXCEPTION</a:t>
            </a:r>
          </a:p>
        </p:txBody>
      </p:sp>
      <p:cxnSp>
        <p:nvCxnSpPr>
          <p:cNvPr id="61" name="Straight Arrow Connector 60"/>
          <p:cNvCxnSpPr>
            <a:cxnSpLocks/>
            <a:stCxn id="28" idx="3"/>
            <a:endCxn id="30" idx="1"/>
          </p:cNvCxnSpPr>
          <p:nvPr/>
        </p:nvCxnSpPr>
        <p:spPr>
          <a:xfrm>
            <a:off x="3953080" y="3996585"/>
            <a:ext cx="11170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18520" y="4014266"/>
            <a:ext cx="2540933" cy="6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cxnSp>
        <p:nvCxnSpPr>
          <p:cNvPr id="65" name="Straight Arrow Connector 64"/>
          <p:cNvCxnSpPr>
            <a:cxnSpLocks/>
            <a:stCxn id="41" idx="2"/>
            <a:endCxn id="28" idx="0"/>
          </p:cNvCxnSpPr>
          <p:nvPr/>
        </p:nvCxnSpPr>
        <p:spPr>
          <a:xfrm>
            <a:off x="2497387" y="3104194"/>
            <a:ext cx="0" cy="310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36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9" grpId="0" animBg="1"/>
      <p:bldP spid="41" grpId="0" animBg="1"/>
      <p:bldP spid="56" grpId="0" animBg="1"/>
      <p:bldP spid="64" grpId="0"/>
      <p:bldP spid="6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78993-9838-4C56-9672-E85A12883801}"/>
              </a:ext>
            </a:extLst>
          </p:cNvPr>
          <p:cNvSpPr txBox="1">
            <a:spLocks/>
          </p:cNvSpPr>
          <p:nvPr/>
        </p:nvSpPr>
        <p:spPr>
          <a:xfrm>
            <a:off x="1631950" y="1520785"/>
            <a:ext cx="8928100" cy="3816429"/>
          </a:xfrm>
          <a:prstGeom prst="rect">
            <a:avLst/>
          </a:prstGeom>
          <a:ln>
            <a:noFill/>
          </a:ln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6000" b="1">
                <a:solidFill>
                  <a:schemeClr val="bg1"/>
                </a:solidFill>
              </a:rPr>
              <a:t>Now Available </a:t>
            </a:r>
            <a:br>
              <a:rPr lang="en-US" sz="6000" b="1">
                <a:solidFill>
                  <a:schemeClr val="bg1"/>
                </a:solidFill>
              </a:rPr>
            </a:br>
            <a:r>
              <a:rPr lang="en-US" sz="6000" b="1">
                <a:solidFill>
                  <a:schemeClr val="bg1"/>
                </a:solidFill>
              </a:rPr>
              <a:t>.NET Core 2.1!</a:t>
            </a:r>
            <a:br>
              <a:rPr lang="en-US" sz="6000" b="1">
                <a:solidFill>
                  <a:schemeClr val="bg1"/>
                </a:solidFill>
              </a:rPr>
            </a:br>
            <a:br>
              <a:rPr lang="en-US" sz="2000" b="1">
                <a:solidFill>
                  <a:schemeClr val="bg1"/>
                </a:solidFill>
              </a:rPr>
            </a:br>
            <a:endParaRPr lang="en-US" sz="2000" b="1">
              <a:solidFill>
                <a:schemeClr val="bg1"/>
              </a:solidFill>
            </a:endParaRPr>
          </a:p>
          <a:p>
            <a:pPr algn="ctr"/>
            <a:endParaRPr lang="en-US" sz="2000" b="1">
              <a:solidFill>
                <a:schemeClr val="bg1"/>
              </a:solidFill>
            </a:endParaRPr>
          </a:p>
          <a:p>
            <a:pPr algn="ctr"/>
            <a:endParaRPr lang="en-US" sz="2000" b="1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16288315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1390-0684-4310-96D4-98317698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.NET Core 2.1 on TechEmpower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8670049-9069-4E33-81D1-D4EAC870D98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72396" y="1335505"/>
          <a:ext cx="8710862" cy="4872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AEBE279-1D32-4ED0-9F71-3B7E780EEDFA}"/>
              </a:ext>
            </a:extLst>
          </p:cNvPr>
          <p:cNvSpPr/>
          <p:nvPr/>
        </p:nvSpPr>
        <p:spPr>
          <a:xfrm>
            <a:off x="0" y="6400800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999999"/>
                </a:solidFill>
                <a:hlinkClick r:id="rId4"/>
              </a:rPr>
              <a:t>Data sourced from tests on TechEmpower round 16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34DE8-2D71-4623-9871-0560AF25AE8C}"/>
              </a:ext>
            </a:extLst>
          </p:cNvPr>
          <p:cNvSpPr txBox="1"/>
          <p:nvPr/>
        </p:nvSpPr>
        <p:spPr>
          <a:xfrm rot="16200000">
            <a:off x="670101" y="3449470"/>
            <a:ext cx="169681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REQUESTS / SECOND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8034B-B951-41DF-BA1B-273AF36252E3}"/>
              </a:ext>
            </a:extLst>
          </p:cNvPr>
          <p:cNvSpPr txBox="1"/>
          <p:nvPr/>
        </p:nvSpPr>
        <p:spPr>
          <a:xfrm>
            <a:off x="3186414" y="3429000"/>
            <a:ext cx="1313402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+15%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772DD963-E99A-4BA7-B3BA-9E950F79125A}"/>
              </a:ext>
            </a:extLst>
          </p:cNvPr>
          <p:cNvSpPr txBox="1"/>
          <p:nvPr/>
        </p:nvSpPr>
        <p:spPr>
          <a:xfrm>
            <a:off x="5725049" y="3429000"/>
            <a:ext cx="1313402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+18%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9A7D350C-6A86-4C25-AB24-267153EC0896}"/>
              </a:ext>
            </a:extLst>
          </p:cNvPr>
          <p:cNvSpPr txBox="1"/>
          <p:nvPr/>
        </p:nvSpPr>
        <p:spPr>
          <a:xfrm>
            <a:off x="8276291" y="3429000"/>
            <a:ext cx="1313402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+147%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529062-0FE2-4B18-8BB6-2076A6B6AB43}"/>
              </a:ext>
            </a:extLst>
          </p:cNvPr>
          <p:cNvSpPr/>
          <p:nvPr/>
        </p:nvSpPr>
        <p:spPr bwMode="auto">
          <a:xfrm>
            <a:off x="7841427" y="1451610"/>
            <a:ext cx="2183130" cy="454914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169403D-1175-4BFC-99B5-BF44FBB83AD5}"/>
              </a:ext>
            </a:extLst>
          </p:cNvPr>
          <p:cNvSpPr/>
          <p:nvPr/>
        </p:nvSpPr>
        <p:spPr bwMode="auto">
          <a:xfrm rot="10800000">
            <a:off x="9639839" y="3453713"/>
            <a:ext cx="1029008" cy="430887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5764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3" grpId="1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AB03-774F-4470-9F4E-930625AB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.NET Core 2.1 Major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550C5-E8D9-4749-91EC-5DF6703C92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655" y="2272016"/>
            <a:ext cx="3925862" cy="2906323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/>
            <a:endParaRPr lang="en-US"/>
          </a:p>
          <a:p>
            <a:pPr lvl="1"/>
            <a:endParaRPr lang="en-US"/>
          </a:p>
          <a:p>
            <a:pPr>
              <a:buFont typeface="Segoe UI" panose="020B0502040204020203" pitchFamily="34" charset="0"/>
              <a:buChar char="∙"/>
            </a:pPr>
            <a:r>
              <a:rPr lang="en-US" sz="2000">
                <a:latin typeface="+mn-lt"/>
              </a:rPr>
              <a:t>Global Tools</a:t>
            </a:r>
          </a:p>
          <a:p>
            <a:pPr>
              <a:buFont typeface="Segoe UI" panose="020B0502040204020203" pitchFamily="34" charset="0"/>
              <a:buChar char="∙"/>
            </a:pPr>
            <a:r>
              <a:rPr lang="en-US" sz="2000">
                <a:latin typeface="+mn-lt"/>
              </a:rPr>
              <a:t>Span&lt;T&gt;</a:t>
            </a:r>
          </a:p>
          <a:p>
            <a:pPr>
              <a:buFont typeface="Segoe UI" panose="020B0502040204020203" pitchFamily="34" charset="0"/>
              <a:buChar char="∙"/>
            </a:pPr>
            <a:r>
              <a:rPr lang="en-US" sz="2000">
                <a:latin typeface="+mn-lt"/>
              </a:rPr>
              <a:t>Sockets</a:t>
            </a:r>
          </a:p>
          <a:p>
            <a:pPr>
              <a:buFont typeface="Segoe UI" panose="020B0502040204020203" pitchFamily="34" charset="0"/>
              <a:buChar char="∙"/>
            </a:pPr>
            <a:r>
              <a:rPr lang="en-US" sz="2000" err="1">
                <a:latin typeface="+mn-lt"/>
              </a:rPr>
              <a:t>HttpClient</a:t>
            </a:r>
            <a:r>
              <a:rPr lang="en-US" sz="2000">
                <a:latin typeface="+mn-lt"/>
              </a:rPr>
              <a:t> Performance</a:t>
            </a:r>
          </a:p>
          <a:p>
            <a:pPr>
              <a:buFont typeface="Segoe UI" panose="020B0502040204020203" pitchFamily="34" charset="0"/>
              <a:buChar char="∙"/>
            </a:pPr>
            <a:r>
              <a:rPr lang="en-US" sz="2000">
                <a:latin typeface="+mn-lt"/>
              </a:rPr>
              <a:t>Windows Compatibility Pack</a:t>
            </a:r>
            <a:endParaRPr lang="en-US">
              <a:latin typeface="+mn-lt"/>
            </a:endParaRPr>
          </a:p>
          <a:p>
            <a:pPr lvl="1"/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EE632B5-EC5D-4950-B1EA-B45AEE490FC2}"/>
              </a:ext>
            </a:extLst>
          </p:cNvPr>
          <p:cNvSpPr txBox="1">
            <a:spLocks/>
          </p:cNvSpPr>
          <p:nvPr/>
        </p:nvSpPr>
        <p:spPr>
          <a:xfrm>
            <a:off x="4346394" y="2266251"/>
            <a:ext cx="3727735" cy="2893100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Lazy Loading</a:t>
            </a:r>
          </a:p>
          <a:p>
            <a:pPr lvl="1"/>
            <a:r>
              <a:rPr lang="en-US"/>
              <a:t>Value conversions</a:t>
            </a:r>
          </a:p>
          <a:p>
            <a:pPr lvl="1"/>
            <a:r>
              <a:rPr lang="en-US"/>
              <a:t>Query types</a:t>
            </a:r>
          </a:p>
          <a:p>
            <a:pPr lvl="1"/>
            <a:r>
              <a:rPr lang="en-US"/>
              <a:t>Data seeding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585CAE-F761-43FA-9D57-F581FC8CE541}"/>
              </a:ext>
            </a:extLst>
          </p:cNvPr>
          <p:cNvSpPr txBox="1">
            <a:spLocks/>
          </p:cNvSpPr>
          <p:nvPr/>
        </p:nvSpPr>
        <p:spPr>
          <a:xfrm>
            <a:off x="8277853" y="2285239"/>
            <a:ext cx="3710522" cy="28931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HTTPS</a:t>
            </a:r>
          </a:p>
          <a:p>
            <a:pPr lvl="1"/>
            <a:r>
              <a:rPr lang="en-US"/>
              <a:t>Razor UI as a library</a:t>
            </a:r>
          </a:p>
          <a:p>
            <a:pPr lvl="1"/>
            <a:r>
              <a:rPr lang="en-US" err="1"/>
              <a:t>HttpClientFactory</a:t>
            </a:r>
            <a:endParaRPr lang="en-US"/>
          </a:p>
          <a:p>
            <a:pPr lvl="1"/>
            <a:r>
              <a:rPr lang="en-US"/>
              <a:t>ASP.NET Core </a:t>
            </a:r>
            <a:r>
              <a:rPr lang="en-US" err="1"/>
              <a:t>SignalR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FD902-68A5-448B-BD1C-C4449C8D6F6F}"/>
              </a:ext>
            </a:extLst>
          </p:cNvPr>
          <p:cNvSpPr/>
          <p:nvPr/>
        </p:nvSpPr>
        <p:spPr bwMode="auto">
          <a:xfrm>
            <a:off x="4346394" y="2272173"/>
            <a:ext cx="3727735" cy="553998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EF 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C8920-E924-47AF-AE4F-6B9E14C8FC4B}"/>
              </a:ext>
            </a:extLst>
          </p:cNvPr>
          <p:cNvSpPr/>
          <p:nvPr/>
        </p:nvSpPr>
        <p:spPr bwMode="auto">
          <a:xfrm>
            <a:off x="8281660" y="2271073"/>
            <a:ext cx="3706715" cy="55399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FD744-BD48-40DC-8805-417D4667E553}"/>
              </a:ext>
            </a:extLst>
          </p:cNvPr>
          <p:cNvSpPr/>
          <p:nvPr/>
        </p:nvSpPr>
        <p:spPr bwMode="auto">
          <a:xfrm>
            <a:off x="222324" y="2271073"/>
            <a:ext cx="3922193" cy="55399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val="13838149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78993-9838-4C56-9672-E85A12883801}"/>
              </a:ext>
            </a:extLst>
          </p:cNvPr>
          <p:cNvSpPr txBox="1">
            <a:spLocks/>
          </p:cNvSpPr>
          <p:nvPr/>
        </p:nvSpPr>
        <p:spPr>
          <a:xfrm>
            <a:off x="1631950" y="1520785"/>
            <a:ext cx="8928100" cy="3816429"/>
          </a:xfrm>
          <a:prstGeom prst="rect">
            <a:avLst/>
          </a:prstGeom>
          <a:ln>
            <a:noFill/>
          </a:ln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6000" b="1">
                <a:solidFill>
                  <a:schemeClr val="bg1"/>
                </a:solidFill>
              </a:rPr>
              <a:t>Announcing </a:t>
            </a:r>
            <a:br>
              <a:rPr lang="en-US" sz="6000" b="1">
                <a:solidFill>
                  <a:schemeClr val="bg1"/>
                </a:solidFill>
              </a:rPr>
            </a:br>
            <a:r>
              <a:rPr lang="en-US" sz="6000" b="1">
                <a:solidFill>
                  <a:schemeClr val="bg1"/>
                </a:solidFill>
              </a:rPr>
              <a:t>.NET Core 2.2 Preview 2</a:t>
            </a:r>
            <a:br>
              <a:rPr lang="en-US" sz="6000" b="1">
                <a:solidFill>
                  <a:schemeClr val="bg1"/>
                </a:solidFill>
              </a:rPr>
            </a:br>
            <a:br>
              <a:rPr lang="en-US" sz="2000" b="1">
                <a:solidFill>
                  <a:schemeClr val="bg1"/>
                </a:solidFill>
              </a:rPr>
            </a:br>
            <a:endParaRPr lang="en-US" sz="2000" b="1">
              <a:solidFill>
                <a:schemeClr val="bg1"/>
              </a:solidFill>
            </a:endParaRPr>
          </a:p>
          <a:p>
            <a:pPr algn="ctr"/>
            <a:endParaRPr lang="en-US" sz="2000" b="1">
              <a:solidFill>
                <a:schemeClr val="bg1"/>
              </a:solidFill>
            </a:endParaRPr>
          </a:p>
          <a:p>
            <a:pPr algn="ctr"/>
            <a:endParaRPr lang="en-US" sz="2000" b="1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https://aka.ms/DotNetCore22</a:t>
            </a:r>
          </a:p>
        </p:txBody>
      </p:sp>
    </p:spTree>
    <p:extLst>
      <p:ext uri="{BB962C8B-B14F-4D97-AF65-F5344CB8AC3E}">
        <p14:creationId xmlns:p14="http://schemas.microsoft.com/office/powerpoint/2010/main" val="29649286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2692</TotalTime>
  <Words>2658</Words>
  <Application>Microsoft Office PowerPoint</Application>
  <PresentationFormat>Widescreen</PresentationFormat>
  <Paragraphs>541</Paragraphs>
  <Slides>53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Calibri</vt:lpstr>
      <vt:lpstr>Consolas</vt:lpstr>
      <vt:lpstr>Righteous</vt:lpstr>
      <vt:lpstr>Segoe UI</vt:lpstr>
      <vt:lpstr>Segoe UI Light</vt:lpstr>
      <vt:lpstr>Segoe UI Semibold</vt:lpstr>
      <vt:lpstr>Segoe UI Semilight</vt:lpstr>
      <vt:lpstr>Wingdings</vt:lpstr>
      <vt:lpstr>Dotnet_Template</vt:lpstr>
      <vt:lpstr>PowerPoint Presentation</vt:lpstr>
      <vt:lpstr>Core is the new Black Modern Framework for Modern Apps</vt:lpstr>
      <vt:lpstr>Grazie ai nostri sponsor</vt:lpstr>
      <vt:lpstr>PowerPoint Presentation</vt:lpstr>
      <vt:lpstr>.NET Growth Continues</vt:lpstr>
      <vt:lpstr>PowerPoint Presentation</vt:lpstr>
      <vt:lpstr>.NET Core 2.1 on TechEmpower </vt:lpstr>
      <vt:lpstr>.NET Core 2.1 Major Features</vt:lpstr>
      <vt:lpstr>PowerPoint Presentation</vt:lpstr>
      <vt:lpstr>.NET Core 2.2 Themes</vt:lpstr>
      <vt:lpstr>.NET Core 2.2 Major Features</vt:lpstr>
      <vt:lpstr>PowerPoint Presentation</vt:lpstr>
      <vt:lpstr>.NET Core 3 Desktop Improvements</vt:lpstr>
      <vt:lpstr>Why Windows Desktop on .NET Core?</vt:lpstr>
      <vt:lpstr>Update on .NET Core 3 since Build 2018</vt:lpstr>
      <vt:lpstr>ASP.NET Core 2.2 Preview 2</vt:lpstr>
      <vt:lpstr>Get started with ASP.NET Core 2.2 Preview 2</vt:lpstr>
      <vt:lpstr>ASP.NET Core 2.2 features</vt:lpstr>
      <vt:lpstr>PowerPoint Presentation</vt:lpstr>
      <vt:lpstr>Web API improvements in ASP.NET Core 2.2</vt:lpstr>
      <vt:lpstr>HTTP/2</vt:lpstr>
      <vt:lpstr>IIS in-process hosting</vt:lpstr>
      <vt:lpstr>IIS in-process hosting</vt:lpstr>
      <vt:lpstr>IIS in-process hosting – Performance!</vt:lpstr>
      <vt:lpstr>Health checks</vt:lpstr>
      <vt:lpstr>Endpoint routing</vt:lpstr>
      <vt:lpstr>ASP.NET Core 2.2 features</vt:lpstr>
      <vt:lpstr>ASP.NET Core 2.2 schedule</vt:lpstr>
      <vt:lpstr>SignalR Java client</vt:lpstr>
      <vt:lpstr>What is .NET Standard?</vt:lpstr>
      <vt:lpstr>What is .NET Standard?</vt:lpstr>
      <vt:lpstr>.NET Standard in context</vt:lpstr>
      <vt:lpstr>What’s in .NET Standard?</vt:lpstr>
      <vt:lpstr>Versions of .NET Standard</vt:lpstr>
      <vt:lpstr>.NET Standard is also Open Source!</vt:lpstr>
      <vt:lpstr>Using platform-specific APIs from .NET Standard </vt:lpstr>
      <vt:lpstr>Windows Compatibility Pack</vt:lpstr>
      <vt:lpstr>Detecting usage of unsupported APIs</vt:lpstr>
      <vt:lpstr>Multi-Targeting Best Practices</vt:lpstr>
      <vt:lpstr>.NET Standard &amp; .NET Framework</vt:lpstr>
      <vt:lpstr>Sorry.</vt:lpstr>
      <vt:lpstr>Strong naming</vt:lpstr>
      <vt:lpstr>Strong naming</vt:lpstr>
      <vt:lpstr>Binding redirects</vt:lpstr>
      <vt:lpstr>Tips</vt:lpstr>
      <vt:lpstr>Versioning</vt:lpstr>
      <vt:lpstr>Best Practices</vt:lpstr>
      <vt:lpstr>Under the hood</vt:lpstr>
      <vt:lpstr>What can you reference from .NET Standard?</vt:lpstr>
      <vt:lpstr>.NET Standard under the hood</vt:lpstr>
      <vt:lpstr>.NET Standard under the hood</vt:lpstr>
      <vt:lpstr>Platform specific APIs &amp; .NET Standard</vt:lpstr>
      <vt:lpstr>Platform specific APIs &amp; .NET Standard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Giancarlo Lelli</cp:lastModifiedBy>
  <cp:revision>5</cp:revision>
  <dcterms:created xsi:type="dcterms:W3CDTF">2018-01-09T22:22:16Z</dcterms:created>
  <dcterms:modified xsi:type="dcterms:W3CDTF">2018-10-09T14:05:47Z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0x01010022F88B0CCF1BBA489747F146E6B5E06D</vt:lpwstr>
  </property>
  <property fmtid="{D5CDD505-2E9C-101B-9397-08002B2CF9AE}" pid="3" name="MSIP_Label_236020b0-6d69-48c1-9bb5-c586c1062b70_Enabled">
    <vt:lpwstr>True</vt:lpwstr>
  </property>
  <property fmtid="{D5CDD505-2E9C-101B-9397-08002B2CF9AE}" pid="4" name="MSIP_Label_236020b0-6d69-48c1-9bb5-c586c1062b70_SiteId">
    <vt:lpwstr>cf36141c-ddd7-45a7-b073-111f66d0b30c</vt:lpwstr>
  </property>
  <property fmtid="{D5CDD505-2E9C-101B-9397-08002B2CF9AE}" pid="5" name="MSIP_Label_236020b0-6d69-48c1-9bb5-c586c1062b70_Owner">
    <vt:lpwstr>giancarlo.lelli@avanade.com</vt:lpwstr>
  </property>
  <property fmtid="{D5CDD505-2E9C-101B-9397-08002B2CF9AE}" pid="6" name="MSIP_Label_236020b0-6d69-48c1-9bb5-c586c1062b70_SetDate">
    <vt:lpwstr>2018-10-09T08:54:56.7553989Z</vt:lpwstr>
  </property>
  <property fmtid="{D5CDD505-2E9C-101B-9397-08002B2CF9AE}" pid="7" name="MSIP_Label_236020b0-6d69-48c1-9bb5-c586c1062b70_Name">
    <vt:lpwstr>Confidential</vt:lpwstr>
  </property>
  <property fmtid="{D5CDD505-2E9C-101B-9397-08002B2CF9AE}" pid="8" name="MSIP_Label_236020b0-6d69-48c1-9bb5-c586c1062b70_Application">
    <vt:lpwstr>Microsoft Azure Information Protection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giancarlo.lelli@avanade.com</vt:lpwstr>
  </property>
  <property fmtid="{D5CDD505-2E9C-101B-9397-08002B2CF9AE}" pid="13" name="MSIP_Label_5fae8262-b78e-4366-8929-a5d6aac95320_SetDate">
    <vt:lpwstr>2018-10-09T08:54:56.7553989Z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Parent">
    <vt:lpwstr>236020b0-6d69-48c1-9bb5-c586c1062b70</vt:lpwstr>
  </property>
  <property fmtid="{D5CDD505-2E9C-101B-9397-08002B2CF9AE}" pid="17" name="MSIP_Label_5fae8262-b78e-4366-8929-a5d6aac95320_Extended_MSFT_Method">
    <vt:lpwstr>Automatic</vt:lpwstr>
  </property>
  <property fmtid="{D5CDD505-2E9C-101B-9397-08002B2CF9AE}" pid="18" name="MSIP_Label_f42aa342-8706-4288-bd11-ebb85995028c_Enabled">
    <vt:lpwstr>True</vt:lpwstr>
  </property>
  <property fmtid="{D5CDD505-2E9C-101B-9397-08002B2CF9AE}" pid="19" name="MSIP_Label_f42aa342-8706-4288-bd11-ebb85995028c_SiteId">
    <vt:lpwstr>72f988bf-86f1-41af-91ab-2d7cd011db47</vt:lpwstr>
  </property>
  <property fmtid="{D5CDD505-2E9C-101B-9397-08002B2CF9AE}" pid="20" name="MSIP_Label_f42aa342-8706-4288-bd11-ebb85995028c_Owner">
    <vt:lpwstr>bethma@microsoft.com</vt:lpwstr>
  </property>
  <property fmtid="{D5CDD505-2E9C-101B-9397-08002B2CF9AE}" pid="21" name="MSIP_Label_f42aa342-8706-4288-bd11-ebb85995028c_SetDate">
    <vt:lpwstr>2018-01-09T22:28:27.0429869Z</vt:lpwstr>
  </property>
  <property fmtid="{D5CDD505-2E9C-101B-9397-08002B2CF9AE}" pid="22" name="MSIP_Label_f42aa342-8706-4288-bd11-ebb85995028c_Name">
    <vt:lpwstr>General</vt:lpwstr>
  </property>
  <property fmtid="{D5CDD505-2E9C-101B-9397-08002B2CF9AE}" pid="23" name="MSIP_Label_f42aa342-8706-4288-bd11-ebb85995028c_Application">
    <vt:lpwstr>Microsoft Azure Information Protection</vt:lpwstr>
  </property>
  <property fmtid="{D5CDD505-2E9C-101B-9397-08002B2CF9AE}" pid="24" name="MSIP_Label_f42aa342-8706-4288-bd11-ebb85995028c_Extended_MSFT_Method">
    <vt:lpwstr>Automatic</vt:lpwstr>
  </property>
  <property fmtid="{D5CDD505-2E9C-101B-9397-08002B2CF9AE}" pid="25" name="Sensitivity">
    <vt:lpwstr>Confidential Recipients Have Full Control General</vt:lpwstr>
  </property>
</Properties>
</file>