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6"/>
  </p:notesMasterIdLst>
  <p:handoutMasterIdLst>
    <p:handoutMasterId r:id="rId17"/>
  </p:handoutMasterIdLst>
  <p:sldIdLst>
    <p:sldId id="793" r:id="rId2"/>
    <p:sldId id="804" r:id="rId3"/>
    <p:sldId id="795" r:id="rId4"/>
    <p:sldId id="856" r:id="rId5"/>
    <p:sldId id="857" r:id="rId6"/>
    <p:sldId id="858" r:id="rId7"/>
    <p:sldId id="863" r:id="rId8"/>
    <p:sldId id="859" r:id="rId9"/>
    <p:sldId id="862" r:id="rId10"/>
    <p:sldId id="860" r:id="rId11"/>
    <p:sldId id="861" r:id="rId12"/>
    <p:sldId id="855" r:id="rId13"/>
    <p:sldId id="850" r:id="rId14"/>
    <p:sldId id="794" r:id="rId15"/>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D8"/>
    <a:srgbClr val="191919"/>
    <a:srgbClr val="1F161E"/>
    <a:srgbClr val="464353"/>
    <a:srgbClr val="D8D4A5"/>
    <a:srgbClr val="98A24D"/>
    <a:srgbClr val="485B4E"/>
    <a:srgbClr val="201F1F"/>
    <a:srgbClr val="1F1F1F"/>
    <a:srgbClr val="F1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4" autoAdjust="0"/>
    <p:restoredTop sz="95994" autoAdjust="0"/>
  </p:normalViewPr>
  <p:slideViewPr>
    <p:cSldViewPr>
      <p:cViewPr>
        <p:scale>
          <a:sx n="60" d="100"/>
          <a:sy n="60" d="100"/>
        </p:scale>
        <p:origin x="304" y="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30/11/17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30/11/17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68035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3170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5994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DotNetTraining/DotNetEssentials/tree/master/Code/OOPC/OOPC-Chapter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Windows Forms (WinForms) 101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831754" y="6712946"/>
            <a:ext cx="18273592" cy="68698"/>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Event Handling</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7354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20027226" cy="6555641"/>
          </a:xfrm>
          <a:prstGeom prst="rect">
            <a:avLst/>
          </a:prstGeom>
          <a:noFill/>
        </p:spPr>
        <p:txBody>
          <a:bodyPr wrap="square" rtlCol="0">
            <a:spAutoFit/>
          </a:bodyPr>
          <a:lstStyle/>
          <a:p>
            <a:pPr marL="571500" indent="-571500">
              <a:buFont typeface="Arial" panose="020B0604020202020204" pitchFamily="34" charset="0"/>
              <a:buChar char="•"/>
            </a:pPr>
            <a:r>
              <a:rPr lang="en-US" sz="3000" dirty="0"/>
              <a:t>What happens when we double-click on an event of a control in the property window</a:t>
            </a:r>
            <a:r>
              <a:rPr lang="en-US" sz="3000" dirty="0" smtClean="0"/>
              <a:t>?</a:t>
            </a:r>
          </a:p>
          <a:p>
            <a:pPr marL="1779783" lvl="1" indent="-571500">
              <a:buFont typeface="Arial" panose="020B0604020202020204" pitchFamily="34" charset="0"/>
              <a:buChar char="•"/>
            </a:pPr>
            <a:r>
              <a:rPr lang="en-US" sz="3000" dirty="0" smtClean="0"/>
              <a:t>When </a:t>
            </a:r>
            <a:r>
              <a:rPr lang="en-US" sz="3000" dirty="0"/>
              <a:t>we double-click on an event in the property window, internally a method is generated for writing the code, this method has the special name "Event Procedure" that is a block of code bound with an event of the control and is executed whenever the event occurs. The code written under the event procedure will be executed by the event when it occurs taking the help of a delegate </a:t>
            </a:r>
            <a:r>
              <a:rPr lang="en-US" sz="3000" dirty="0" smtClean="0"/>
              <a:t>internally.</a:t>
            </a:r>
          </a:p>
          <a:p>
            <a:pPr marL="571500" indent="-571500">
              <a:buFont typeface="Arial" panose="020B0604020202020204" pitchFamily="34" charset="0"/>
              <a:buChar char="•"/>
            </a:pPr>
            <a:r>
              <a:rPr lang="en-US" sz="3000" dirty="0"/>
              <a:t>Because a delegate is responsible for execution of the event procedure, first the event, the delegate and the event procedure will be bound with each </a:t>
            </a:r>
            <a:r>
              <a:rPr lang="en-US" sz="3000" dirty="0" smtClean="0"/>
              <a:t>other.</a:t>
            </a:r>
          </a:p>
          <a:p>
            <a:pPr marL="571500" indent="-571500">
              <a:buFont typeface="Arial" panose="020B0604020202020204" pitchFamily="34" charset="0"/>
              <a:buChar char="•"/>
            </a:pPr>
            <a:r>
              <a:rPr lang="en-US" sz="3000" dirty="0"/>
              <a:t>Events and Delegates are predefined under BCL (events are defined in control classes and delegates are defined under namespaces). What is defined </a:t>
            </a:r>
            <a:r>
              <a:rPr lang="en-US" sz="3000" dirty="0" smtClean="0"/>
              <a:t>in the application is </a:t>
            </a:r>
            <a:r>
              <a:rPr lang="en-US" sz="3000" dirty="0"/>
              <a:t>only an event procedure</a:t>
            </a:r>
            <a:r>
              <a:rPr lang="en-US" sz="3000" dirty="0" smtClean="0"/>
              <a:t>.</a:t>
            </a:r>
          </a:p>
          <a:p>
            <a:pPr marL="571500" indent="-571500">
              <a:buFont typeface="Arial" panose="020B0604020202020204" pitchFamily="34" charset="0"/>
              <a:buChar char="•"/>
            </a:pPr>
            <a:r>
              <a:rPr lang="en-US" sz="3000" dirty="0"/>
              <a:t>After defining the event procedure in the form class Visual Studio links the Event, Delegate and Event </a:t>
            </a:r>
            <a:r>
              <a:rPr lang="en-US" sz="3000" dirty="0" smtClean="0"/>
              <a:t>Procedure, it </a:t>
            </a:r>
            <a:r>
              <a:rPr lang="en-US" sz="3000" dirty="0"/>
              <a:t>can be found under the method </a:t>
            </a:r>
            <a:r>
              <a:rPr lang="en-US" sz="3000" dirty="0" err="1"/>
              <a:t>InitializeComponent</a:t>
            </a:r>
            <a:r>
              <a:rPr lang="en-US" sz="3000" dirty="0"/>
              <a:t>.</a:t>
            </a:r>
            <a:endParaRPr lang="en-US" sz="3000" dirty="0" smtClean="0"/>
          </a:p>
          <a:p>
            <a:pPr marL="1779783" lvl="1" indent="-571500">
              <a:buFont typeface="Arial" panose="020B0604020202020204" pitchFamily="34" charset="0"/>
              <a:buChar char="•"/>
            </a:pPr>
            <a:r>
              <a:rPr lang="en-US" sz="3000" b="1" dirty="0"/>
              <a:t>Note</a:t>
            </a:r>
            <a:r>
              <a:rPr lang="en-US" sz="3000" dirty="0"/>
              <a:t>: </a:t>
            </a:r>
            <a:r>
              <a:rPr lang="en-US" sz="3000" dirty="0" smtClean="0"/>
              <a:t>A </a:t>
            </a:r>
            <a:r>
              <a:rPr lang="en-US" sz="3000" dirty="0"/>
              <a:t>delegate can be used by multiple events to execute event procedures, but all events will not use the same delegates where different events may use a different delegate to execute event procedures</a:t>
            </a:r>
            <a:r>
              <a:rPr lang="en-US" sz="3000" dirty="0" smtClean="0"/>
              <a:t>.</a:t>
            </a:r>
          </a:p>
          <a:p>
            <a:pPr marL="571500" indent="-571500">
              <a:buFont typeface="Arial" panose="020B0604020202020204" pitchFamily="34" charset="0"/>
              <a:buChar char="•"/>
            </a:pPr>
            <a:endParaRPr lang="en-US" sz="3000" dirty="0"/>
          </a:p>
        </p:txBody>
      </p:sp>
    </p:spTree>
    <p:extLst>
      <p:ext uri="{BB962C8B-B14F-4D97-AF65-F5344CB8AC3E}">
        <p14:creationId xmlns:p14="http://schemas.microsoft.com/office/powerpoint/2010/main" val="152506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Event Handling: Steps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2655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20027226" cy="3323987"/>
          </a:xfrm>
          <a:prstGeom prst="rect">
            <a:avLst/>
          </a:prstGeom>
          <a:noFill/>
        </p:spPr>
        <p:txBody>
          <a:bodyPr wrap="square" rtlCol="0">
            <a:spAutoFit/>
          </a:bodyPr>
          <a:lstStyle/>
          <a:p>
            <a:pPr marL="571500" indent="-571500">
              <a:buFont typeface="Arial" panose="020B0604020202020204" pitchFamily="34" charset="0"/>
              <a:buChar char="•"/>
            </a:pPr>
            <a:r>
              <a:rPr lang="en-US" sz="3000" dirty="0"/>
              <a:t>Open Visual </a:t>
            </a:r>
            <a:r>
              <a:rPr lang="en-US" sz="3000" dirty="0" smtClean="0"/>
              <a:t>Studio</a:t>
            </a:r>
          </a:p>
          <a:p>
            <a:pPr marL="571500" indent="-571500">
              <a:buFont typeface="Arial" panose="020B0604020202020204" pitchFamily="34" charset="0"/>
              <a:buChar char="•"/>
            </a:pPr>
            <a:r>
              <a:rPr lang="en-US" sz="3000" dirty="0" smtClean="0"/>
              <a:t>Select </a:t>
            </a:r>
            <a:r>
              <a:rPr lang="en-US" sz="3000" dirty="0"/>
              <a:t>"File" -&gt; "New" -&gt; "Project</a:t>
            </a:r>
            <a:r>
              <a:rPr lang="en-US" sz="3000" dirty="0" smtClean="0"/>
              <a:t>...”</a:t>
            </a:r>
          </a:p>
          <a:p>
            <a:pPr marL="571500" indent="-571500">
              <a:buFont typeface="Arial" panose="020B0604020202020204" pitchFamily="34" charset="0"/>
              <a:buChar char="•"/>
            </a:pPr>
            <a:r>
              <a:rPr lang="en-US" sz="3000" dirty="0"/>
              <a:t>Select the language as “Visual C#” and template as “Windows Forms Application” and provide an </a:t>
            </a:r>
            <a:r>
              <a:rPr lang="en-US" sz="3000" dirty="0" smtClean="0"/>
              <a:t>appropriate </a:t>
            </a:r>
            <a:r>
              <a:rPr lang="en-US" sz="3000" dirty="0"/>
              <a:t>name; I used the name </a:t>
            </a:r>
            <a:r>
              <a:rPr lang="en-US" sz="3000" dirty="0" smtClean="0"/>
              <a:t>”</a:t>
            </a:r>
            <a:r>
              <a:rPr lang="en-US" sz="3000" dirty="0" err="1" smtClean="0"/>
              <a:t>Eventhandling</a:t>
            </a:r>
            <a:r>
              <a:rPr lang="en-US" sz="3000" dirty="0" smtClean="0"/>
              <a:t>". </a:t>
            </a:r>
            <a:r>
              <a:rPr lang="en-US" sz="3000" dirty="0"/>
              <a:t>Select a location then click on "OK</a:t>
            </a:r>
            <a:r>
              <a:rPr lang="en-US" sz="3000" dirty="0" smtClean="0"/>
              <a:t>".</a:t>
            </a:r>
          </a:p>
          <a:p>
            <a:pPr marL="571500" indent="-571500">
              <a:buFont typeface="Arial" panose="020B0604020202020204" pitchFamily="34" charset="0"/>
              <a:buChar char="•"/>
            </a:pPr>
            <a:r>
              <a:rPr lang="en-US" sz="3000" dirty="0"/>
              <a:t>Drag and drop controls, like a </a:t>
            </a:r>
            <a:r>
              <a:rPr lang="en-US" sz="3000" dirty="0" err="1"/>
              <a:t>TextBox</a:t>
            </a:r>
            <a:r>
              <a:rPr lang="en-US" sz="3000" dirty="0"/>
              <a:t> and a Button, onto the form</a:t>
            </a:r>
            <a:r>
              <a:rPr lang="en-US" sz="3000" dirty="0" smtClean="0"/>
              <a:t>.</a:t>
            </a:r>
          </a:p>
          <a:p>
            <a:pPr marL="571500" indent="-571500">
              <a:buFont typeface="Arial" panose="020B0604020202020204" pitchFamily="34" charset="0"/>
              <a:buChar char="•"/>
            </a:pPr>
            <a:r>
              <a:rPr lang="en-US" sz="3000" dirty="0"/>
              <a:t>Double-click on any one control; I clicked on the button1 control so the button1_Click event procedure is generated. </a:t>
            </a:r>
            <a:endParaRPr lang="en-US" sz="3000" dirty="0" smtClean="0"/>
          </a:p>
          <a:p>
            <a:pPr marL="571500" indent="-571500">
              <a:buFont typeface="Arial" panose="020B0604020202020204" pitchFamily="34" charset="0"/>
              <a:buChar char="•"/>
            </a:pPr>
            <a:endParaRPr lang="en-US" sz="3000" dirty="0"/>
          </a:p>
        </p:txBody>
      </p:sp>
      <p:pic>
        <p:nvPicPr>
          <p:cNvPr id="6" name="Picture 5"/>
          <p:cNvPicPr>
            <a:picLocks noChangeAspect="1"/>
          </p:cNvPicPr>
          <p:nvPr/>
        </p:nvPicPr>
        <p:blipFill>
          <a:blip r:embed="rId2"/>
          <a:stretch>
            <a:fillRect/>
          </a:stretch>
        </p:blipFill>
        <p:spPr>
          <a:xfrm>
            <a:off x="7530962" y="6192577"/>
            <a:ext cx="7620000" cy="2832100"/>
          </a:xfrm>
          <a:prstGeom prst="rect">
            <a:avLst/>
          </a:prstGeom>
        </p:spPr>
      </p:pic>
    </p:spTree>
    <p:extLst>
      <p:ext uri="{BB962C8B-B14F-4D97-AF65-F5344CB8AC3E}">
        <p14:creationId xmlns:p14="http://schemas.microsoft.com/office/powerpoint/2010/main" val="2338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Event Handlers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WFA-Chapter1 at </a:t>
            </a:r>
            <a:r>
              <a:rPr lang="en-US" sz="3600" dirty="0">
                <a:hlinkClick r:id="rId3"/>
              </a:rPr>
              <a:t>https://</a:t>
            </a:r>
            <a:r>
              <a:rPr lang="en-US" sz="3600" dirty="0" smtClean="0">
                <a:hlinkClick r:id="rId3"/>
              </a:rPr>
              <a:t>github.com/DotNetTraining/DotNetDesktop/tree/master/Code/WFA/WFA-Chapter1</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87"/>
            <a:ext cx="865216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507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35359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Common Controls in WinForms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Button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Labels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Text Boxes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Panels and containers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Check boxes and radio buttons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Menus and toolbars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Dialogs - file open/save</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14</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9378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Overview of Windows Forms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Programming model</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Windows Forms Application Structure</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Code Flow and Application Layout</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Event Model and Application (main) Loop</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Event Handling</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2205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With Windows Forms you develop smart clients. Smart clients are graphically rich applications that are easy to deploy and update, can work when they are connected to or disconnected from the Internet, and can access resources on the local computer in a more secure manner than traditional Windows-based applications</a:t>
            </a:r>
            <a:r>
              <a:rPr lang="en-US" sz="3600" dirty="0" smtClean="0"/>
              <a:t>.</a:t>
            </a:r>
          </a:p>
          <a:p>
            <a:pPr marL="571500" indent="-571500">
              <a:buFont typeface="Arial" panose="020B0604020202020204" pitchFamily="34" charset="0"/>
              <a:buChar char="•"/>
            </a:pPr>
            <a:r>
              <a:rPr lang="en-US" sz="3600" dirty="0"/>
              <a:t>In Windows Forms, a form is a visual surface on which you display information to the user. You ordinarily build Windows Forms applications by adding controls to forms and developing responses to user actions, such as mouse clicks or key presses. A control is a discrete user interface (UI) element that displays data or accepts data input</a:t>
            </a:r>
            <a:r>
              <a:rPr lang="en-US" sz="3600" dirty="0" smtClean="0"/>
              <a:t>.</a:t>
            </a:r>
          </a:p>
          <a:p>
            <a:pPr marL="571500" indent="-571500">
              <a:buFont typeface="Arial" panose="020B0604020202020204" pitchFamily="34" charset="0"/>
              <a:buChar char="•"/>
            </a:pPr>
            <a:r>
              <a:rPr lang="en-US" sz="3600" dirty="0"/>
              <a:t>When a user does something to your form or one of its controls, the action generates an event. Your application reacts to these events by using code, and processes the events when they occur</a:t>
            </a:r>
            <a:r>
              <a:rPr lang="en-US" sz="3600" dirty="0" smtClean="0"/>
              <a:t>.</a:t>
            </a:r>
          </a:p>
          <a:p>
            <a:pPr marL="571500" indent="-571500">
              <a:buFont typeface="Arial" panose="020B0604020202020204" pitchFamily="34" charset="0"/>
              <a:buChar char="•"/>
            </a:pPr>
            <a:r>
              <a:rPr lang="en-US" sz="3600" dirty="0"/>
              <a:t>Windows Forms contains a variety of controls that you can add to forms: controls that display text boxes, buttons, drop-down boxes, radio buttons, and even Web pages</a:t>
            </a:r>
            <a:r>
              <a:rPr lang="en-US" sz="3600" dirty="0" smtClean="0"/>
              <a:t>.</a:t>
            </a:r>
          </a:p>
          <a:p>
            <a:pPr marL="571500" indent="-571500">
              <a:buFont typeface="Arial" panose="020B0604020202020204" pitchFamily="34" charset="0"/>
              <a:buChar char="•"/>
            </a:pPr>
            <a:r>
              <a:rPr lang="en-US" sz="3600" dirty="0"/>
              <a:t>If an existing control does not meet your needs, Windows Forms also supports creating your own custom controls using the </a:t>
            </a:r>
            <a:r>
              <a:rPr lang="en-US" sz="3600" dirty="0" err="1"/>
              <a:t>UserControl</a:t>
            </a:r>
            <a:r>
              <a:rPr lang="en-US" sz="3600" dirty="0"/>
              <a:t> class</a:t>
            </a:r>
            <a:r>
              <a:rPr lang="en-US" sz="3600" dirty="0" smtClean="0"/>
              <a:t>.</a:t>
            </a:r>
          </a:p>
          <a:p>
            <a:pPr marL="571500" indent="-571500">
              <a:buFont typeface="Arial" panose="020B0604020202020204" pitchFamily="34" charset="0"/>
              <a:buChar char="•"/>
            </a:pPr>
            <a:r>
              <a:rPr lang="en-US" sz="3600" dirty="0"/>
              <a:t>With the Visual Studio drag-and-drop Windows Forms Designer, you can easily create Windows Forms applications. Just select the controls with your cursor and add them where you want on the form. The designer provides tools such as gridlines and snap lines to take the hassle out of aligning controls.</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Programming Model</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5085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248960"/>
          </a:xfrm>
          <a:prstGeom prst="rect">
            <a:avLst/>
          </a:prstGeom>
          <a:noFill/>
        </p:spPr>
        <p:txBody>
          <a:bodyPr wrap="square" rtlCol="0">
            <a:spAutoFit/>
          </a:bodyPr>
          <a:lstStyle/>
          <a:p>
            <a:pPr marL="571500" indent="-571500">
              <a:buFont typeface="Arial" panose="020B0604020202020204" pitchFamily="34" charset="0"/>
              <a:buChar char="•"/>
            </a:pPr>
            <a:r>
              <a:rPr lang="en-US" sz="3000" dirty="0"/>
              <a:t>In Windows Forms, the term "form" is a synonym for a top-level window. An application's main window is a form. Any other top-level windows the application has are forms also. Dialog boxes are also considered forms. Despite their name, applications using Windows Forms don't have to look like forms. Like traditional Windows-based applications, apps exercise full control over what appears in their windows</a:t>
            </a:r>
            <a:r>
              <a:rPr lang="en-US" sz="3000" dirty="0" smtClean="0"/>
              <a:t>.</a:t>
            </a:r>
          </a:p>
          <a:p>
            <a:pPr marL="571500" indent="-571500">
              <a:buFont typeface="Arial" panose="020B0604020202020204" pitchFamily="34" charset="0"/>
              <a:buChar char="•"/>
            </a:pPr>
            <a:r>
              <a:rPr lang="en-US" sz="3000" dirty="0"/>
              <a:t>Applications using Windows Forms rely heavily upon classes found in the </a:t>
            </a:r>
            <a:r>
              <a:rPr lang="en-US" sz="3000" dirty="0" err="1" smtClean="0"/>
              <a:t>System.Windows.Forms</a:t>
            </a:r>
            <a:r>
              <a:rPr lang="en-US" sz="3000" dirty="0" smtClean="0"/>
              <a:t> </a:t>
            </a:r>
            <a:r>
              <a:rPr lang="en-US" sz="3000" dirty="0"/>
              <a:t>namespace. That namespace includes classes such as Form, which models the behavior of windows or forms; Menu, which represents menus; and Clipboard, which enables Windows Forms applications to access the clipboard. It also contains numerous classes representing controls with names like Button, </a:t>
            </a:r>
            <a:r>
              <a:rPr lang="en-US" sz="3000" dirty="0" err="1"/>
              <a:t>TextBox</a:t>
            </a:r>
            <a:r>
              <a:rPr lang="en-US" sz="3000" dirty="0"/>
              <a:t>, </a:t>
            </a:r>
            <a:r>
              <a:rPr lang="en-US" sz="3000" dirty="0" err="1"/>
              <a:t>ListView</a:t>
            </a:r>
            <a:r>
              <a:rPr lang="en-US" sz="3000" dirty="0"/>
              <a:t>, and </a:t>
            </a:r>
            <a:r>
              <a:rPr lang="en-US" sz="3000" dirty="0" err="1"/>
              <a:t>MonthCalendar</a:t>
            </a:r>
            <a:r>
              <a:rPr lang="en-US" sz="3000" dirty="0"/>
              <a:t>. These classes can be referred to using their class names only, or using fully qualified names such as </a:t>
            </a:r>
            <a:r>
              <a:rPr lang="en-US" sz="3000" dirty="0" err="1" smtClean="0"/>
              <a:t>System.Windows.Forms.Button</a:t>
            </a:r>
            <a:r>
              <a:rPr lang="en-US" sz="3000" dirty="0" smtClean="0"/>
              <a:t>.</a:t>
            </a:r>
          </a:p>
          <a:p>
            <a:pPr marL="571500" indent="-571500">
              <a:buFont typeface="Arial" panose="020B0604020202020204" pitchFamily="34" charset="0"/>
              <a:buChar char="•"/>
            </a:pPr>
            <a:r>
              <a:rPr lang="en-US" sz="3000" dirty="0"/>
              <a:t>At the heart of nearly every Windows Forms-based application is a class derived from </a:t>
            </a:r>
            <a:r>
              <a:rPr lang="en-US" sz="3000" dirty="0" err="1" smtClean="0"/>
              <a:t>System.Windows.Forms.Form</a:t>
            </a:r>
            <a:r>
              <a:rPr lang="en-US" sz="3000" dirty="0"/>
              <a:t>. An instance of that class represents the application's main window. </a:t>
            </a:r>
            <a:r>
              <a:rPr lang="en-US" sz="3000" dirty="0" err="1" smtClean="0"/>
              <a:t>System.Windows.Forms.Form</a:t>
            </a:r>
            <a:r>
              <a:rPr lang="en-US" sz="3000" dirty="0" smtClean="0"/>
              <a:t> </a:t>
            </a:r>
            <a:r>
              <a:rPr lang="en-US" sz="3000" dirty="0"/>
              <a:t>has scores of properties and methods that comprise a rich programmatic interface to forms</a:t>
            </a:r>
            <a:r>
              <a:rPr lang="en-US" sz="3000" dirty="0" smtClean="0"/>
              <a:t>.</a:t>
            </a:r>
          </a:p>
          <a:p>
            <a:pPr marL="571500" indent="-571500">
              <a:buFont typeface="Arial" panose="020B0604020202020204" pitchFamily="34" charset="0"/>
              <a:buChar char="•"/>
            </a:pPr>
            <a:r>
              <a:rPr lang="en-US" sz="3000" dirty="0"/>
              <a:t>Another important building block of an application that uses Windows Forms is a </a:t>
            </a:r>
            <a:r>
              <a:rPr lang="en-US" sz="3000" dirty="0" err="1" smtClean="0"/>
              <a:t>System.Windows.Forms</a:t>
            </a:r>
            <a:r>
              <a:rPr lang="en-US" sz="3000" dirty="0" smtClean="0"/>
              <a:t> </a:t>
            </a:r>
            <a:r>
              <a:rPr lang="en-US" sz="3000" dirty="0"/>
              <a:t>class named Application. That class contains a static method named Run that gets a Windows Forms-based application up and running by displaying a window and providing a message loop. Of course you don't see the message loop. The very existence of messages is abstracted away in the .NET environment. But it's there, and it's one more detail you don't have to worry about because the platform sweats these details for you</a:t>
            </a:r>
            <a:r>
              <a:rPr lang="en-US" sz="3000" dirty="0" smtClean="0"/>
              <a:t>.</a:t>
            </a:r>
          </a:p>
          <a:p>
            <a:pPr marL="571500" indent="-571500">
              <a:buFont typeface="Arial" panose="020B0604020202020204" pitchFamily="34" charset="0"/>
              <a:buChar char="•"/>
            </a:pPr>
            <a:r>
              <a:rPr lang="en-US" sz="3000" dirty="0"/>
              <a:t>Another important facet of the Windows Forms programming model is the mechanism that forms use to respond to input from menus, controls, and other GUI application elements. Traditional Windows-based applications process WM_COMMAND and WM_NOTIFY messages using Windows Forms process events. In C# and in other languages that support the .NET Common Language Runtime (CLR), events are first-class type members on par with methods, fields, and properties. Virtually all Windows Forms control classes (and many non-control classes, too) fire events.</a:t>
            </a:r>
            <a:endParaRPr lang="en-US" sz="3000" dirty="0"/>
          </a:p>
        </p:txBody>
      </p:sp>
    </p:spTree>
    <p:extLst>
      <p:ext uri="{BB962C8B-B14F-4D97-AF65-F5344CB8AC3E}">
        <p14:creationId xmlns:p14="http://schemas.microsoft.com/office/powerpoint/2010/main" val="97056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Programming Model</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5085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5200887" y="4113489"/>
            <a:ext cx="11193501" cy="4873265"/>
            <a:chOff x="5068523" y="3750501"/>
            <a:chExt cx="11193501" cy="4873265"/>
          </a:xfrm>
        </p:grpSpPr>
        <p:grpSp>
          <p:nvGrpSpPr>
            <p:cNvPr id="2" name="Group 1"/>
            <p:cNvGrpSpPr/>
            <p:nvPr/>
          </p:nvGrpSpPr>
          <p:grpSpPr>
            <a:xfrm>
              <a:off x="5068523" y="3750501"/>
              <a:ext cx="10996997" cy="4873265"/>
              <a:chOff x="11781386" y="5665430"/>
              <a:chExt cx="10996997" cy="4873265"/>
            </a:xfrm>
          </p:grpSpPr>
          <p:sp>
            <p:nvSpPr>
              <p:cNvPr id="5" name="118 Elipse"/>
              <p:cNvSpPr>
                <a:spLocks noChangeAspect="1"/>
              </p:cNvSpPr>
              <p:nvPr/>
            </p:nvSpPr>
            <p:spPr bwMode="auto">
              <a:xfrm flipH="1">
                <a:off x="21163918" y="6805348"/>
                <a:ext cx="939330" cy="939330"/>
              </a:xfrm>
              <a:prstGeom prst="ellipse">
                <a:avLst/>
              </a:prstGeom>
              <a:solidFill>
                <a:schemeClr val="accent1"/>
              </a:solidFill>
              <a:ln>
                <a:noFill/>
              </a:ln>
              <a:extLst/>
            </p:spPr>
            <p:txBody>
              <a:bodyPr lIns="0" tIns="0" rIns="0" bIns="0" rtlCol="0" anchor="ctr"/>
              <a:lstStyle/>
              <a:p>
                <a:pPr algn="ctr"/>
                <a:r>
                  <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6" name="119 Elipse"/>
              <p:cNvSpPr>
                <a:spLocks noChangeAspect="1"/>
              </p:cNvSpPr>
              <p:nvPr/>
            </p:nvSpPr>
            <p:spPr bwMode="auto">
              <a:xfrm flipH="1">
                <a:off x="13595127" y="6281640"/>
                <a:ext cx="939330" cy="939330"/>
              </a:xfrm>
              <a:prstGeom prst="ellipse">
                <a:avLst/>
              </a:prstGeom>
              <a:solidFill>
                <a:schemeClr val="accent4"/>
              </a:solidFill>
              <a:ln>
                <a:noFill/>
              </a:ln>
              <a:extLst/>
            </p:spPr>
            <p:txBody>
              <a:bodyPr lIns="0" tIns="0" rIns="0" bIns="0" rtlCol="0" anchor="ctr"/>
              <a:lstStyle/>
              <a:p>
                <a:pPr algn="ctr"/>
                <a:r>
                  <a:rPr lang="es-SV" sz="4000"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01</a:t>
                </a:r>
                <a:endPar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7" name="119 Elipse"/>
              <p:cNvSpPr>
                <a:spLocks noChangeAspect="1"/>
              </p:cNvSpPr>
              <p:nvPr/>
            </p:nvSpPr>
            <p:spPr bwMode="auto">
              <a:xfrm flipH="1">
                <a:off x="13595127" y="8903471"/>
                <a:ext cx="939330" cy="939330"/>
              </a:xfrm>
              <a:prstGeom prst="ellipse">
                <a:avLst/>
              </a:prstGeom>
              <a:solidFill>
                <a:schemeClr val="accent3"/>
              </a:solidFill>
              <a:ln>
                <a:noFill/>
              </a:ln>
              <a:extLst/>
            </p:spPr>
            <p:txBody>
              <a:bodyPr lIns="0" tIns="0" rIns="0" bIns="0" rtlCol="0" anchor="ctr"/>
              <a:lstStyle/>
              <a:p>
                <a:pPr algn="ctr"/>
                <a:r>
                  <a:rPr lang="es-SV" sz="4000"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04</a:t>
                </a:r>
                <a:endPar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 name="Textbox 1"/>
              <p:cNvSpPr/>
              <p:nvPr/>
            </p:nvSpPr>
            <p:spPr>
              <a:xfrm>
                <a:off x="12919992" y="9917075"/>
                <a:ext cx="2289600" cy="621620"/>
              </a:xfrm>
              <a:prstGeom prst="rect">
                <a:avLst/>
              </a:prstGeom>
            </p:spPr>
            <p:txBody>
              <a:bodyPr wrap="square" lIns="241719" tIns="120860" rIns="241719" bIns="120860">
                <a:spAutoFit/>
              </a:bodyPr>
              <a:lstStyle/>
              <a:p>
                <a:pPr algn="ctr">
                  <a:lnSpc>
                    <a:spcPct val="120000"/>
                  </a:lnSpc>
                </a:pPr>
                <a:r>
                  <a:rPr lang="en-US" sz="2200" b="1" dirty="0" smtClean="0">
                    <a:solidFill>
                      <a:schemeClr val="tx2"/>
                    </a:solidFill>
                    <a:latin typeface="Open Sans Condensed" panose="020B0604020202020204" charset="0"/>
                    <a:ea typeface="Open Sans Condensed" panose="020B0604020202020204" charset="0"/>
                    <a:cs typeface="Open Sans Condensed" panose="020B0604020202020204" charset="0"/>
                  </a:rPr>
                  <a:t>Events</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sp>
            <p:nvSpPr>
              <p:cNvPr id="9" name="Textbox 1"/>
              <p:cNvSpPr/>
              <p:nvPr/>
            </p:nvSpPr>
            <p:spPr>
              <a:xfrm>
                <a:off x="20488783" y="7799615"/>
                <a:ext cx="2289600" cy="1021216"/>
              </a:xfrm>
              <a:prstGeom prst="rect">
                <a:avLst/>
              </a:prstGeom>
            </p:spPr>
            <p:txBody>
              <a:bodyPr wrap="square" lIns="241719" tIns="120860" rIns="241719" bIns="120860">
                <a:spAutoFit/>
              </a:bodyPr>
              <a:lstStyle/>
              <a:p>
                <a:pPr algn="ctr">
                  <a:lnSpc>
                    <a:spcPct val="120000"/>
                  </a:lnSpc>
                </a:pPr>
                <a:r>
                  <a:rPr lang="en-US" sz="2200" b="1" dirty="0" smtClean="0">
                    <a:solidFill>
                      <a:schemeClr val="tx2"/>
                    </a:solidFill>
                    <a:latin typeface="Open Sans Condensed" panose="020B0604020202020204" charset="0"/>
                    <a:ea typeface="Open Sans Condensed" panose="020B0604020202020204" charset="0"/>
                    <a:cs typeface="Open Sans Condensed" panose="020B0604020202020204" charset="0"/>
                  </a:rPr>
                  <a:t>Application Class</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sp>
            <p:nvSpPr>
              <p:cNvPr id="10" name="Textbox 1"/>
              <p:cNvSpPr/>
              <p:nvPr/>
            </p:nvSpPr>
            <p:spPr>
              <a:xfrm>
                <a:off x="11781386" y="7246046"/>
                <a:ext cx="4448905" cy="650346"/>
              </a:xfrm>
              <a:prstGeom prst="rect">
                <a:avLst/>
              </a:prstGeom>
            </p:spPr>
            <p:txBody>
              <a:bodyPr wrap="square" lIns="241719" tIns="120860" rIns="241719" bIns="120860">
                <a:spAutoFit/>
              </a:bodyPr>
              <a:lstStyle/>
              <a:p>
                <a:pPr algn="ctr">
                  <a:lnSpc>
                    <a:spcPct val="120000"/>
                  </a:lnSpc>
                </a:pPr>
                <a:r>
                  <a:rPr lang="en-US" sz="2200" b="1" smtClean="0">
                    <a:solidFill>
                      <a:schemeClr val="tx2"/>
                    </a:solidFill>
                    <a:latin typeface="Open Sans Condensed" panose="020B0604020202020204" charset="0"/>
                    <a:ea typeface="Open Sans Condensed" panose="020B0604020202020204" charset="0"/>
                    <a:cs typeface="Open Sans Condensed" panose="020B0604020202020204" charset="0"/>
                  </a:rPr>
                  <a:t>System.Windows.Forms.Form</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sp>
            <p:nvSpPr>
              <p:cNvPr id="11" name="Freeform 15433"/>
              <p:cNvSpPr>
                <a:spLocks noChangeAspect="1" noEditPoints="1"/>
              </p:cNvSpPr>
              <p:nvPr/>
            </p:nvSpPr>
            <p:spPr bwMode="auto">
              <a:xfrm>
                <a:off x="16117530" y="8409362"/>
                <a:ext cx="510496" cy="50954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2" name="Freeform 2691"/>
              <p:cNvSpPr>
                <a:spLocks noChangeAspect="1" noEditPoints="1"/>
              </p:cNvSpPr>
              <p:nvPr/>
            </p:nvSpPr>
            <p:spPr bwMode="auto">
              <a:xfrm>
                <a:off x="17348554" y="7867189"/>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3" name="Freeform 15422"/>
              <p:cNvSpPr>
                <a:spLocks noChangeAspect="1" noEditPoints="1"/>
              </p:cNvSpPr>
              <p:nvPr/>
            </p:nvSpPr>
            <p:spPr bwMode="auto">
              <a:xfrm>
                <a:off x="19089609" y="7966319"/>
                <a:ext cx="913568" cy="916031"/>
              </a:xfrm>
              <a:custGeom>
                <a:avLst/>
                <a:gdLst>
                  <a:gd name="T0" fmla="*/ 609 w 1456"/>
                  <a:gd name="T1" fmla="*/ 938 h 1460"/>
                  <a:gd name="T2" fmla="*/ 564 w 1456"/>
                  <a:gd name="T3" fmla="*/ 1102 h 1460"/>
                  <a:gd name="T4" fmla="*/ 683 w 1456"/>
                  <a:gd name="T5" fmla="*/ 1221 h 1460"/>
                  <a:gd name="T6" fmla="*/ 847 w 1456"/>
                  <a:gd name="T7" fmla="*/ 1176 h 1460"/>
                  <a:gd name="T8" fmla="*/ 892 w 1456"/>
                  <a:gd name="T9" fmla="*/ 1012 h 1460"/>
                  <a:gd name="T10" fmla="*/ 773 w 1456"/>
                  <a:gd name="T11" fmla="*/ 893 h 1460"/>
                  <a:gd name="T12" fmla="*/ 673 w 1456"/>
                  <a:gd name="T13" fmla="*/ 677 h 1460"/>
                  <a:gd name="T14" fmla="*/ 673 w 1456"/>
                  <a:gd name="T15" fmla="*/ 786 h 1460"/>
                  <a:gd name="T16" fmla="*/ 783 w 1456"/>
                  <a:gd name="T17" fmla="*/ 786 h 1460"/>
                  <a:gd name="T18" fmla="*/ 783 w 1456"/>
                  <a:gd name="T19" fmla="*/ 677 h 1460"/>
                  <a:gd name="T20" fmla="*/ 1009 w 1456"/>
                  <a:gd name="T21" fmla="*/ 567 h 1460"/>
                  <a:gd name="T22" fmla="*/ 889 w 1456"/>
                  <a:gd name="T23" fmla="*/ 687 h 1460"/>
                  <a:gd name="T24" fmla="*/ 934 w 1456"/>
                  <a:gd name="T25" fmla="*/ 851 h 1460"/>
                  <a:gd name="T26" fmla="*/ 1098 w 1456"/>
                  <a:gd name="T27" fmla="*/ 895 h 1460"/>
                  <a:gd name="T28" fmla="*/ 1218 w 1456"/>
                  <a:gd name="T29" fmla="*/ 776 h 1460"/>
                  <a:gd name="T30" fmla="*/ 1173 w 1456"/>
                  <a:gd name="T31" fmla="*/ 609 h 1460"/>
                  <a:gd name="T32" fmla="*/ 402 w 1456"/>
                  <a:gd name="T33" fmla="*/ 560 h 1460"/>
                  <a:gd name="T34" fmla="*/ 256 w 1456"/>
                  <a:gd name="T35" fmla="*/ 644 h 1460"/>
                  <a:gd name="T36" fmla="*/ 256 w 1456"/>
                  <a:gd name="T37" fmla="*/ 816 h 1460"/>
                  <a:gd name="T38" fmla="*/ 402 w 1456"/>
                  <a:gd name="T39" fmla="*/ 900 h 1460"/>
                  <a:gd name="T40" fmla="*/ 549 w 1456"/>
                  <a:gd name="T41" fmla="*/ 816 h 1460"/>
                  <a:gd name="T42" fmla="*/ 549 w 1456"/>
                  <a:gd name="T43" fmla="*/ 644 h 1460"/>
                  <a:gd name="T44" fmla="*/ 402 w 1456"/>
                  <a:gd name="T45" fmla="*/ 560 h 1460"/>
                  <a:gd name="T46" fmla="*/ 609 w 1456"/>
                  <a:gd name="T47" fmla="*/ 284 h 1460"/>
                  <a:gd name="T48" fmla="*/ 564 w 1456"/>
                  <a:gd name="T49" fmla="*/ 450 h 1460"/>
                  <a:gd name="T50" fmla="*/ 683 w 1456"/>
                  <a:gd name="T51" fmla="*/ 570 h 1460"/>
                  <a:gd name="T52" fmla="*/ 847 w 1456"/>
                  <a:gd name="T53" fmla="*/ 525 h 1460"/>
                  <a:gd name="T54" fmla="*/ 892 w 1456"/>
                  <a:gd name="T55" fmla="*/ 361 h 1460"/>
                  <a:gd name="T56" fmla="*/ 773 w 1456"/>
                  <a:gd name="T57" fmla="*/ 241 h 1460"/>
                  <a:gd name="T58" fmla="*/ 837 w 1456"/>
                  <a:gd name="T59" fmla="*/ 87 h 1460"/>
                  <a:gd name="T60" fmla="*/ 1056 w 1456"/>
                  <a:gd name="T61" fmla="*/ 80 h 1460"/>
                  <a:gd name="T62" fmla="*/ 1195 w 1456"/>
                  <a:gd name="T63" fmla="*/ 172 h 1460"/>
                  <a:gd name="T64" fmla="*/ 1310 w 1456"/>
                  <a:gd name="T65" fmla="*/ 291 h 1460"/>
                  <a:gd name="T66" fmla="*/ 1339 w 1456"/>
                  <a:gd name="T67" fmla="*/ 508 h 1460"/>
                  <a:gd name="T68" fmla="*/ 1377 w 1456"/>
                  <a:gd name="T69" fmla="*/ 684 h 1460"/>
                  <a:gd name="T70" fmla="*/ 1439 w 1456"/>
                  <a:gd name="T71" fmla="*/ 893 h 1460"/>
                  <a:gd name="T72" fmla="*/ 1387 w 1456"/>
                  <a:gd name="T73" fmla="*/ 1047 h 1460"/>
                  <a:gd name="T74" fmla="*/ 1300 w 1456"/>
                  <a:gd name="T75" fmla="*/ 1184 h 1460"/>
                  <a:gd name="T76" fmla="*/ 1098 w 1456"/>
                  <a:gd name="T77" fmla="*/ 1266 h 1460"/>
                  <a:gd name="T78" fmla="*/ 939 w 1456"/>
                  <a:gd name="T79" fmla="*/ 1348 h 1460"/>
                  <a:gd name="T80" fmla="*/ 753 w 1456"/>
                  <a:gd name="T81" fmla="*/ 1460 h 1460"/>
                  <a:gd name="T82" fmla="*/ 668 w 1456"/>
                  <a:gd name="T83" fmla="*/ 1457 h 1460"/>
                  <a:gd name="T84" fmla="*/ 487 w 1456"/>
                  <a:gd name="T85" fmla="*/ 1338 h 1460"/>
                  <a:gd name="T86" fmla="*/ 333 w 1456"/>
                  <a:gd name="T87" fmla="*/ 1249 h 1460"/>
                  <a:gd name="T88" fmla="*/ 134 w 1456"/>
                  <a:gd name="T89" fmla="*/ 1157 h 1460"/>
                  <a:gd name="T90" fmla="*/ 54 w 1456"/>
                  <a:gd name="T91" fmla="*/ 1012 h 1460"/>
                  <a:gd name="T92" fmla="*/ 10 w 1456"/>
                  <a:gd name="T93" fmla="*/ 853 h 1460"/>
                  <a:gd name="T94" fmla="*/ 79 w 1456"/>
                  <a:gd name="T95" fmla="*/ 684 h 1460"/>
                  <a:gd name="T96" fmla="*/ 49 w 1456"/>
                  <a:gd name="T97" fmla="*/ 465 h 1460"/>
                  <a:gd name="T98" fmla="*/ 126 w 1456"/>
                  <a:gd name="T99" fmla="*/ 319 h 1460"/>
                  <a:gd name="T100" fmla="*/ 236 w 1456"/>
                  <a:gd name="T101" fmla="*/ 192 h 1460"/>
                  <a:gd name="T102" fmla="*/ 452 w 1456"/>
                  <a:gd name="T103" fmla="*/ 140 h 1460"/>
                  <a:gd name="T104" fmla="*/ 621 w 1456"/>
                  <a:gd name="T105" fmla="*/ 8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6" h="1460">
                    <a:moveTo>
                      <a:pt x="728" y="888"/>
                    </a:moveTo>
                    <a:lnTo>
                      <a:pt x="683" y="893"/>
                    </a:lnTo>
                    <a:lnTo>
                      <a:pt x="641" y="910"/>
                    </a:lnTo>
                    <a:lnTo>
                      <a:pt x="609" y="938"/>
                    </a:lnTo>
                    <a:lnTo>
                      <a:pt x="581" y="970"/>
                    </a:lnTo>
                    <a:lnTo>
                      <a:pt x="564" y="1012"/>
                    </a:lnTo>
                    <a:lnTo>
                      <a:pt x="559" y="1057"/>
                    </a:lnTo>
                    <a:lnTo>
                      <a:pt x="564" y="1102"/>
                    </a:lnTo>
                    <a:lnTo>
                      <a:pt x="581" y="1142"/>
                    </a:lnTo>
                    <a:lnTo>
                      <a:pt x="609" y="1176"/>
                    </a:lnTo>
                    <a:lnTo>
                      <a:pt x="641" y="1204"/>
                    </a:lnTo>
                    <a:lnTo>
                      <a:pt x="683" y="1221"/>
                    </a:lnTo>
                    <a:lnTo>
                      <a:pt x="728" y="1226"/>
                    </a:lnTo>
                    <a:lnTo>
                      <a:pt x="773" y="1221"/>
                    </a:lnTo>
                    <a:lnTo>
                      <a:pt x="812" y="1204"/>
                    </a:lnTo>
                    <a:lnTo>
                      <a:pt x="847" y="1176"/>
                    </a:lnTo>
                    <a:lnTo>
                      <a:pt x="875" y="1142"/>
                    </a:lnTo>
                    <a:lnTo>
                      <a:pt x="892" y="1102"/>
                    </a:lnTo>
                    <a:lnTo>
                      <a:pt x="897" y="1057"/>
                    </a:lnTo>
                    <a:lnTo>
                      <a:pt x="892" y="1012"/>
                    </a:lnTo>
                    <a:lnTo>
                      <a:pt x="875" y="970"/>
                    </a:lnTo>
                    <a:lnTo>
                      <a:pt x="847" y="938"/>
                    </a:lnTo>
                    <a:lnTo>
                      <a:pt x="812" y="910"/>
                    </a:lnTo>
                    <a:lnTo>
                      <a:pt x="773" y="893"/>
                    </a:lnTo>
                    <a:lnTo>
                      <a:pt x="728" y="888"/>
                    </a:lnTo>
                    <a:close/>
                    <a:moveTo>
                      <a:pt x="728" y="652"/>
                    </a:moveTo>
                    <a:lnTo>
                      <a:pt x="698" y="659"/>
                    </a:lnTo>
                    <a:lnTo>
                      <a:pt x="673" y="677"/>
                    </a:lnTo>
                    <a:lnTo>
                      <a:pt x="656" y="701"/>
                    </a:lnTo>
                    <a:lnTo>
                      <a:pt x="651" y="731"/>
                    </a:lnTo>
                    <a:lnTo>
                      <a:pt x="656" y="761"/>
                    </a:lnTo>
                    <a:lnTo>
                      <a:pt x="673" y="786"/>
                    </a:lnTo>
                    <a:lnTo>
                      <a:pt x="698" y="803"/>
                    </a:lnTo>
                    <a:lnTo>
                      <a:pt x="728" y="808"/>
                    </a:lnTo>
                    <a:lnTo>
                      <a:pt x="758" y="803"/>
                    </a:lnTo>
                    <a:lnTo>
                      <a:pt x="783" y="786"/>
                    </a:lnTo>
                    <a:lnTo>
                      <a:pt x="800" y="761"/>
                    </a:lnTo>
                    <a:lnTo>
                      <a:pt x="805" y="731"/>
                    </a:lnTo>
                    <a:lnTo>
                      <a:pt x="800" y="701"/>
                    </a:lnTo>
                    <a:lnTo>
                      <a:pt x="783" y="677"/>
                    </a:lnTo>
                    <a:lnTo>
                      <a:pt x="758" y="659"/>
                    </a:lnTo>
                    <a:lnTo>
                      <a:pt x="728" y="652"/>
                    </a:lnTo>
                    <a:close/>
                    <a:moveTo>
                      <a:pt x="1054" y="560"/>
                    </a:moveTo>
                    <a:lnTo>
                      <a:pt x="1009" y="567"/>
                    </a:lnTo>
                    <a:lnTo>
                      <a:pt x="969" y="585"/>
                    </a:lnTo>
                    <a:lnTo>
                      <a:pt x="934" y="609"/>
                    </a:lnTo>
                    <a:lnTo>
                      <a:pt x="907" y="644"/>
                    </a:lnTo>
                    <a:lnTo>
                      <a:pt x="889" y="687"/>
                    </a:lnTo>
                    <a:lnTo>
                      <a:pt x="885" y="731"/>
                    </a:lnTo>
                    <a:lnTo>
                      <a:pt x="889" y="776"/>
                    </a:lnTo>
                    <a:lnTo>
                      <a:pt x="907" y="816"/>
                    </a:lnTo>
                    <a:lnTo>
                      <a:pt x="934" y="851"/>
                    </a:lnTo>
                    <a:lnTo>
                      <a:pt x="969" y="878"/>
                    </a:lnTo>
                    <a:lnTo>
                      <a:pt x="1009" y="895"/>
                    </a:lnTo>
                    <a:lnTo>
                      <a:pt x="1054" y="900"/>
                    </a:lnTo>
                    <a:lnTo>
                      <a:pt x="1098" y="895"/>
                    </a:lnTo>
                    <a:lnTo>
                      <a:pt x="1141" y="878"/>
                    </a:lnTo>
                    <a:lnTo>
                      <a:pt x="1173" y="851"/>
                    </a:lnTo>
                    <a:lnTo>
                      <a:pt x="1200" y="816"/>
                    </a:lnTo>
                    <a:lnTo>
                      <a:pt x="1218" y="776"/>
                    </a:lnTo>
                    <a:lnTo>
                      <a:pt x="1223" y="731"/>
                    </a:lnTo>
                    <a:lnTo>
                      <a:pt x="1218" y="687"/>
                    </a:lnTo>
                    <a:lnTo>
                      <a:pt x="1200" y="644"/>
                    </a:lnTo>
                    <a:lnTo>
                      <a:pt x="1173" y="609"/>
                    </a:lnTo>
                    <a:lnTo>
                      <a:pt x="1141" y="585"/>
                    </a:lnTo>
                    <a:lnTo>
                      <a:pt x="1098" y="567"/>
                    </a:lnTo>
                    <a:lnTo>
                      <a:pt x="1054" y="560"/>
                    </a:lnTo>
                    <a:close/>
                    <a:moveTo>
                      <a:pt x="402" y="560"/>
                    </a:moveTo>
                    <a:lnTo>
                      <a:pt x="358" y="567"/>
                    </a:lnTo>
                    <a:lnTo>
                      <a:pt x="315" y="585"/>
                    </a:lnTo>
                    <a:lnTo>
                      <a:pt x="283" y="609"/>
                    </a:lnTo>
                    <a:lnTo>
                      <a:pt x="256" y="644"/>
                    </a:lnTo>
                    <a:lnTo>
                      <a:pt x="238" y="687"/>
                    </a:lnTo>
                    <a:lnTo>
                      <a:pt x="233" y="731"/>
                    </a:lnTo>
                    <a:lnTo>
                      <a:pt x="238" y="776"/>
                    </a:lnTo>
                    <a:lnTo>
                      <a:pt x="256" y="816"/>
                    </a:lnTo>
                    <a:lnTo>
                      <a:pt x="283" y="851"/>
                    </a:lnTo>
                    <a:lnTo>
                      <a:pt x="315" y="878"/>
                    </a:lnTo>
                    <a:lnTo>
                      <a:pt x="358" y="895"/>
                    </a:lnTo>
                    <a:lnTo>
                      <a:pt x="402" y="900"/>
                    </a:lnTo>
                    <a:lnTo>
                      <a:pt x="447" y="895"/>
                    </a:lnTo>
                    <a:lnTo>
                      <a:pt x="487" y="878"/>
                    </a:lnTo>
                    <a:lnTo>
                      <a:pt x="522" y="851"/>
                    </a:lnTo>
                    <a:lnTo>
                      <a:pt x="549" y="816"/>
                    </a:lnTo>
                    <a:lnTo>
                      <a:pt x="566" y="776"/>
                    </a:lnTo>
                    <a:lnTo>
                      <a:pt x="571" y="731"/>
                    </a:lnTo>
                    <a:lnTo>
                      <a:pt x="566" y="687"/>
                    </a:lnTo>
                    <a:lnTo>
                      <a:pt x="549" y="644"/>
                    </a:lnTo>
                    <a:lnTo>
                      <a:pt x="522" y="609"/>
                    </a:lnTo>
                    <a:lnTo>
                      <a:pt x="487" y="585"/>
                    </a:lnTo>
                    <a:lnTo>
                      <a:pt x="447" y="567"/>
                    </a:lnTo>
                    <a:lnTo>
                      <a:pt x="402" y="560"/>
                    </a:lnTo>
                    <a:close/>
                    <a:moveTo>
                      <a:pt x="728" y="234"/>
                    </a:moveTo>
                    <a:lnTo>
                      <a:pt x="683" y="241"/>
                    </a:lnTo>
                    <a:lnTo>
                      <a:pt x="641" y="259"/>
                    </a:lnTo>
                    <a:lnTo>
                      <a:pt x="609" y="284"/>
                    </a:lnTo>
                    <a:lnTo>
                      <a:pt x="581" y="319"/>
                    </a:lnTo>
                    <a:lnTo>
                      <a:pt x="564" y="361"/>
                    </a:lnTo>
                    <a:lnTo>
                      <a:pt x="559" y="406"/>
                    </a:lnTo>
                    <a:lnTo>
                      <a:pt x="564" y="450"/>
                    </a:lnTo>
                    <a:lnTo>
                      <a:pt x="581" y="490"/>
                    </a:lnTo>
                    <a:lnTo>
                      <a:pt x="609" y="525"/>
                    </a:lnTo>
                    <a:lnTo>
                      <a:pt x="641" y="552"/>
                    </a:lnTo>
                    <a:lnTo>
                      <a:pt x="683" y="570"/>
                    </a:lnTo>
                    <a:lnTo>
                      <a:pt x="728" y="575"/>
                    </a:lnTo>
                    <a:lnTo>
                      <a:pt x="773" y="570"/>
                    </a:lnTo>
                    <a:lnTo>
                      <a:pt x="812" y="552"/>
                    </a:lnTo>
                    <a:lnTo>
                      <a:pt x="847" y="525"/>
                    </a:lnTo>
                    <a:lnTo>
                      <a:pt x="875" y="490"/>
                    </a:lnTo>
                    <a:lnTo>
                      <a:pt x="892" y="450"/>
                    </a:lnTo>
                    <a:lnTo>
                      <a:pt x="897" y="406"/>
                    </a:lnTo>
                    <a:lnTo>
                      <a:pt x="892" y="361"/>
                    </a:lnTo>
                    <a:lnTo>
                      <a:pt x="875" y="319"/>
                    </a:lnTo>
                    <a:lnTo>
                      <a:pt x="847" y="284"/>
                    </a:lnTo>
                    <a:lnTo>
                      <a:pt x="812" y="259"/>
                    </a:lnTo>
                    <a:lnTo>
                      <a:pt x="773" y="241"/>
                    </a:lnTo>
                    <a:lnTo>
                      <a:pt x="728" y="234"/>
                    </a:lnTo>
                    <a:close/>
                    <a:moveTo>
                      <a:pt x="728" y="0"/>
                    </a:moveTo>
                    <a:lnTo>
                      <a:pt x="825" y="8"/>
                    </a:lnTo>
                    <a:lnTo>
                      <a:pt x="837" y="87"/>
                    </a:lnTo>
                    <a:lnTo>
                      <a:pt x="877" y="97"/>
                    </a:lnTo>
                    <a:lnTo>
                      <a:pt x="917" y="25"/>
                    </a:lnTo>
                    <a:lnTo>
                      <a:pt x="989" y="50"/>
                    </a:lnTo>
                    <a:lnTo>
                      <a:pt x="1056" y="80"/>
                    </a:lnTo>
                    <a:lnTo>
                      <a:pt x="1041" y="159"/>
                    </a:lnTo>
                    <a:lnTo>
                      <a:pt x="1073" y="179"/>
                    </a:lnTo>
                    <a:lnTo>
                      <a:pt x="1136" y="127"/>
                    </a:lnTo>
                    <a:lnTo>
                      <a:pt x="1195" y="172"/>
                    </a:lnTo>
                    <a:lnTo>
                      <a:pt x="1250" y="222"/>
                    </a:lnTo>
                    <a:lnTo>
                      <a:pt x="1210" y="294"/>
                    </a:lnTo>
                    <a:lnTo>
                      <a:pt x="1235" y="321"/>
                    </a:lnTo>
                    <a:lnTo>
                      <a:pt x="1310" y="291"/>
                    </a:lnTo>
                    <a:lnTo>
                      <a:pt x="1352" y="353"/>
                    </a:lnTo>
                    <a:lnTo>
                      <a:pt x="1389" y="420"/>
                    </a:lnTo>
                    <a:lnTo>
                      <a:pt x="1327" y="475"/>
                    </a:lnTo>
                    <a:lnTo>
                      <a:pt x="1339" y="508"/>
                    </a:lnTo>
                    <a:lnTo>
                      <a:pt x="1421" y="503"/>
                    </a:lnTo>
                    <a:lnTo>
                      <a:pt x="1441" y="577"/>
                    </a:lnTo>
                    <a:lnTo>
                      <a:pt x="1454" y="652"/>
                    </a:lnTo>
                    <a:lnTo>
                      <a:pt x="1377" y="684"/>
                    </a:lnTo>
                    <a:lnTo>
                      <a:pt x="1379" y="719"/>
                    </a:lnTo>
                    <a:lnTo>
                      <a:pt x="1456" y="741"/>
                    </a:lnTo>
                    <a:lnTo>
                      <a:pt x="1451" y="818"/>
                    </a:lnTo>
                    <a:lnTo>
                      <a:pt x="1439" y="893"/>
                    </a:lnTo>
                    <a:lnTo>
                      <a:pt x="1359" y="895"/>
                    </a:lnTo>
                    <a:lnTo>
                      <a:pt x="1349" y="930"/>
                    </a:lnTo>
                    <a:lnTo>
                      <a:pt x="1416" y="975"/>
                    </a:lnTo>
                    <a:lnTo>
                      <a:pt x="1387" y="1047"/>
                    </a:lnTo>
                    <a:lnTo>
                      <a:pt x="1349" y="1114"/>
                    </a:lnTo>
                    <a:lnTo>
                      <a:pt x="1272" y="1092"/>
                    </a:lnTo>
                    <a:lnTo>
                      <a:pt x="1252" y="1119"/>
                    </a:lnTo>
                    <a:lnTo>
                      <a:pt x="1300" y="1184"/>
                    </a:lnTo>
                    <a:lnTo>
                      <a:pt x="1250" y="1241"/>
                    </a:lnTo>
                    <a:lnTo>
                      <a:pt x="1193" y="1293"/>
                    </a:lnTo>
                    <a:lnTo>
                      <a:pt x="1126" y="1246"/>
                    </a:lnTo>
                    <a:lnTo>
                      <a:pt x="1098" y="1266"/>
                    </a:lnTo>
                    <a:lnTo>
                      <a:pt x="1123" y="1343"/>
                    </a:lnTo>
                    <a:lnTo>
                      <a:pt x="1058" y="1383"/>
                    </a:lnTo>
                    <a:lnTo>
                      <a:pt x="986" y="1413"/>
                    </a:lnTo>
                    <a:lnTo>
                      <a:pt x="939" y="1348"/>
                    </a:lnTo>
                    <a:lnTo>
                      <a:pt x="907" y="1358"/>
                    </a:lnTo>
                    <a:lnTo>
                      <a:pt x="907" y="1440"/>
                    </a:lnTo>
                    <a:lnTo>
                      <a:pt x="830" y="1452"/>
                    </a:lnTo>
                    <a:lnTo>
                      <a:pt x="753" y="1460"/>
                    </a:lnTo>
                    <a:lnTo>
                      <a:pt x="730" y="1383"/>
                    </a:lnTo>
                    <a:lnTo>
                      <a:pt x="728" y="1383"/>
                    </a:lnTo>
                    <a:lnTo>
                      <a:pt x="696" y="1383"/>
                    </a:lnTo>
                    <a:lnTo>
                      <a:pt x="668" y="1457"/>
                    </a:lnTo>
                    <a:lnTo>
                      <a:pt x="591" y="1447"/>
                    </a:lnTo>
                    <a:lnTo>
                      <a:pt x="517" y="1430"/>
                    </a:lnTo>
                    <a:lnTo>
                      <a:pt x="519" y="1348"/>
                    </a:lnTo>
                    <a:lnTo>
                      <a:pt x="487" y="1338"/>
                    </a:lnTo>
                    <a:lnTo>
                      <a:pt x="437" y="1400"/>
                    </a:lnTo>
                    <a:lnTo>
                      <a:pt x="368" y="1365"/>
                    </a:lnTo>
                    <a:lnTo>
                      <a:pt x="303" y="1326"/>
                    </a:lnTo>
                    <a:lnTo>
                      <a:pt x="333" y="1249"/>
                    </a:lnTo>
                    <a:lnTo>
                      <a:pt x="305" y="1226"/>
                    </a:lnTo>
                    <a:lnTo>
                      <a:pt x="236" y="1268"/>
                    </a:lnTo>
                    <a:lnTo>
                      <a:pt x="181" y="1216"/>
                    </a:lnTo>
                    <a:lnTo>
                      <a:pt x="134" y="1157"/>
                    </a:lnTo>
                    <a:lnTo>
                      <a:pt x="186" y="1094"/>
                    </a:lnTo>
                    <a:lnTo>
                      <a:pt x="166" y="1062"/>
                    </a:lnTo>
                    <a:lnTo>
                      <a:pt x="87" y="1079"/>
                    </a:lnTo>
                    <a:lnTo>
                      <a:pt x="54" y="1012"/>
                    </a:lnTo>
                    <a:lnTo>
                      <a:pt x="30" y="940"/>
                    </a:lnTo>
                    <a:lnTo>
                      <a:pt x="99" y="898"/>
                    </a:lnTo>
                    <a:lnTo>
                      <a:pt x="89" y="861"/>
                    </a:lnTo>
                    <a:lnTo>
                      <a:pt x="10" y="853"/>
                    </a:lnTo>
                    <a:lnTo>
                      <a:pt x="2" y="793"/>
                    </a:lnTo>
                    <a:lnTo>
                      <a:pt x="0" y="731"/>
                    </a:lnTo>
                    <a:lnTo>
                      <a:pt x="0" y="701"/>
                    </a:lnTo>
                    <a:lnTo>
                      <a:pt x="79" y="684"/>
                    </a:lnTo>
                    <a:lnTo>
                      <a:pt x="82" y="644"/>
                    </a:lnTo>
                    <a:lnTo>
                      <a:pt x="10" y="612"/>
                    </a:lnTo>
                    <a:lnTo>
                      <a:pt x="25" y="537"/>
                    </a:lnTo>
                    <a:lnTo>
                      <a:pt x="49" y="465"/>
                    </a:lnTo>
                    <a:lnTo>
                      <a:pt x="129" y="475"/>
                    </a:lnTo>
                    <a:lnTo>
                      <a:pt x="146" y="438"/>
                    </a:lnTo>
                    <a:lnTo>
                      <a:pt x="87" y="381"/>
                    </a:lnTo>
                    <a:lnTo>
                      <a:pt x="126" y="319"/>
                    </a:lnTo>
                    <a:lnTo>
                      <a:pt x="171" y="259"/>
                    </a:lnTo>
                    <a:lnTo>
                      <a:pt x="246" y="294"/>
                    </a:lnTo>
                    <a:lnTo>
                      <a:pt x="273" y="264"/>
                    </a:lnTo>
                    <a:lnTo>
                      <a:pt x="236" y="192"/>
                    </a:lnTo>
                    <a:lnTo>
                      <a:pt x="295" y="144"/>
                    </a:lnTo>
                    <a:lnTo>
                      <a:pt x="358" y="102"/>
                    </a:lnTo>
                    <a:lnTo>
                      <a:pt x="415" y="159"/>
                    </a:lnTo>
                    <a:lnTo>
                      <a:pt x="452" y="140"/>
                    </a:lnTo>
                    <a:lnTo>
                      <a:pt x="440" y="60"/>
                    </a:lnTo>
                    <a:lnTo>
                      <a:pt x="509" y="35"/>
                    </a:lnTo>
                    <a:lnTo>
                      <a:pt x="584" y="15"/>
                    </a:lnTo>
                    <a:lnTo>
                      <a:pt x="621" y="87"/>
                    </a:lnTo>
                    <a:lnTo>
                      <a:pt x="661" y="82"/>
                    </a:lnTo>
                    <a:lnTo>
                      <a:pt x="676" y="3"/>
                    </a:lnTo>
                    <a:lnTo>
                      <a:pt x="728" y="0"/>
                    </a:lnTo>
                    <a:close/>
                  </a:path>
                </a:pathLst>
              </a:custGeom>
              <a:solidFill>
                <a:schemeClr val="tx1">
                  <a:lumMod val="50000"/>
                  <a:lumOff val="50000"/>
                  <a:alpha val="29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4" name="Freeform 15433"/>
              <p:cNvSpPr>
                <a:spLocks noChangeAspect="1" noEditPoints="1"/>
              </p:cNvSpPr>
              <p:nvPr/>
            </p:nvSpPr>
            <p:spPr bwMode="auto">
              <a:xfrm>
                <a:off x="17189068" y="9494574"/>
                <a:ext cx="590557" cy="589452"/>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74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5" name="Freeform 2691"/>
              <p:cNvSpPr>
                <a:spLocks noChangeAspect="1" noEditPoints="1"/>
              </p:cNvSpPr>
              <p:nvPr/>
            </p:nvSpPr>
            <p:spPr bwMode="auto">
              <a:xfrm>
                <a:off x="19313192" y="7374537"/>
                <a:ext cx="576772" cy="57874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36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6" name="Freeform 15433"/>
              <p:cNvSpPr>
                <a:spLocks noChangeAspect="1" noEditPoints="1"/>
              </p:cNvSpPr>
              <p:nvPr/>
            </p:nvSpPr>
            <p:spPr bwMode="auto">
              <a:xfrm>
                <a:off x="19419606" y="6891918"/>
                <a:ext cx="432621" cy="43181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7" name="Freeform 2691"/>
              <p:cNvSpPr>
                <a:spLocks noChangeAspect="1" noEditPoints="1"/>
              </p:cNvSpPr>
              <p:nvPr/>
            </p:nvSpPr>
            <p:spPr bwMode="auto">
              <a:xfrm>
                <a:off x="16979807" y="8826610"/>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8" name="Freeform 2700"/>
              <p:cNvSpPr>
                <a:spLocks noChangeAspect="1" noEditPoints="1"/>
              </p:cNvSpPr>
              <p:nvPr/>
            </p:nvSpPr>
            <p:spPr bwMode="auto">
              <a:xfrm>
                <a:off x="18058052" y="9272164"/>
                <a:ext cx="643213" cy="651024"/>
              </a:xfrm>
              <a:custGeom>
                <a:avLst/>
                <a:gdLst>
                  <a:gd name="T0" fmla="*/ 163 w 328"/>
                  <a:gd name="T1" fmla="*/ 95 h 332"/>
                  <a:gd name="T2" fmla="*/ 134 w 328"/>
                  <a:gd name="T3" fmla="*/ 101 h 332"/>
                  <a:gd name="T4" fmla="*/ 113 w 328"/>
                  <a:gd name="T5" fmla="*/ 117 h 332"/>
                  <a:gd name="T6" fmla="*/ 97 w 328"/>
                  <a:gd name="T7" fmla="*/ 138 h 332"/>
                  <a:gd name="T8" fmla="*/ 91 w 328"/>
                  <a:gd name="T9" fmla="*/ 165 h 332"/>
                  <a:gd name="T10" fmla="*/ 97 w 328"/>
                  <a:gd name="T11" fmla="*/ 192 h 332"/>
                  <a:gd name="T12" fmla="*/ 113 w 328"/>
                  <a:gd name="T13" fmla="*/ 216 h 332"/>
                  <a:gd name="T14" fmla="*/ 134 w 328"/>
                  <a:gd name="T15" fmla="*/ 231 h 332"/>
                  <a:gd name="T16" fmla="*/ 163 w 328"/>
                  <a:gd name="T17" fmla="*/ 237 h 332"/>
                  <a:gd name="T18" fmla="*/ 190 w 328"/>
                  <a:gd name="T19" fmla="*/ 231 h 332"/>
                  <a:gd name="T20" fmla="*/ 212 w 328"/>
                  <a:gd name="T21" fmla="*/ 216 h 332"/>
                  <a:gd name="T22" fmla="*/ 227 w 328"/>
                  <a:gd name="T23" fmla="*/ 192 h 332"/>
                  <a:gd name="T24" fmla="*/ 233 w 328"/>
                  <a:gd name="T25" fmla="*/ 165 h 332"/>
                  <a:gd name="T26" fmla="*/ 227 w 328"/>
                  <a:gd name="T27" fmla="*/ 138 h 332"/>
                  <a:gd name="T28" fmla="*/ 212 w 328"/>
                  <a:gd name="T29" fmla="*/ 117 h 332"/>
                  <a:gd name="T30" fmla="*/ 190 w 328"/>
                  <a:gd name="T31" fmla="*/ 101 h 332"/>
                  <a:gd name="T32" fmla="*/ 163 w 328"/>
                  <a:gd name="T33" fmla="*/ 95 h 332"/>
                  <a:gd name="T34" fmla="*/ 163 w 328"/>
                  <a:gd name="T35" fmla="*/ 0 h 332"/>
                  <a:gd name="T36" fmla="*/ 163 w 328"/>
                  <a:gd name="T37" fmla="*/ 49 h 332"/>
                  <a:gd name="T38" fmla="*/ 188 w 328"/>
                  <a:gd name="T39" fmla="*/ 53 h 332"/>
                  <a:gd name="T40" fmla="*/ 214 w 328"/>
                  <a:gd name="T41" fmla="*/ 60 h 332"/>
                  <a:gd name="T42" fmla="*/ 235 w 328"/>
                  <a:gd name="T43" fmla="*/ 16 h 332"/>
                  <a:gd name="T44" fmla="*/ 266 w 328"/>
                  <a:gd name="T45" fmla="*/ 35 h 332"/>
                  <a:gd name="T46" fmla="*/ 293 w 328"/>
                  <a:gd name="T47" fmla="*/ 62 h 332"/>
                  <a:gd name="T48" fmla="*/ 252 w 328"/>
                  <a:gd name="T49" fmla="*/ 93 h 332"/>
                  <a:gd name="T50" fmla="*/ 268 w 328"/>
                  <a:gd name="T51" fmla="*/ 115 h 332"/>
                  <a:gd name="T52" fmla="*/ 276 w 328"/>
                  <a:gd name="T53" fmla="*/ 140 h 332"/>
                  <a:gd name="T54" fmla="*/ 324 w 328"/>
                  <a:gd name="T55" fmla="*/ 128 h 332"/>
                  <a:gd name="T56" fmla="*/ 328 w 328"/>
                  <a:gd name="T57" fmla="*/ 165 h 332"/>
                  <a:gd name="T58" fmla="*/ 324 w 328"/>
                  <a:gd name="T59" fmla="*/ 202 h 332"/>
                  <a:gd name="T60" fmla="*/ 276 w 328"/>
                  <a:gd name="T61" fmla="*/ 192 h 332"/>
                  <a:gd name="T62" fmla="*/ 268 w 328"/>
                  <a:gd name="T63" fmla="*/ 216 h 332"/>
                  <a:gd name="T64" fmla="*/ 252 w 328"/>
                  <a:gd name="T65" fmla="*/ 239 h 332"/>
                  <a:gd name="T66" fmla="*/ 293 w 328"/>
                  <a:gd name="T67" fmla="*/ 270 h 332"/>
                  <a:gd name="T68" fmla="*/ 266 w 328"/>
                  <a:gd name="T69" fmla="*/ 295 h 332"/>
                  <a:gd name="T70" fmla="*/ 235 w 328"/>
                  <a:gd name="T71" fmla="*/ 316 h 332"/>
                  <a:gd name="T72" fmla="*/ 214 w 328"/>
                  <a:gd name="T73" fmla="*/ 270 h 332"/>
                  <a:gd name="T74" fmla="*/ 188 w 328"/>
                  <a:gd name="T75" fmla="*/ 280 h 332"/>
                  <a:gd name="T76" fmla="*/ 163 w 328"/>
                  <a:gd name="T77" fmla="*/ 282 h 332"/>
                  <a:gd name="T78" fmla="*/ 163 w 328"/>
                  <a:gd name="T79" fmla="*/ 332 h 332"/>
                  <a:gd name="T80" fmla="*/ 124 w 328"/>
                  <a:gd name="T81" fmla="*/ 328 h 332"/>
                  <a:gd name="T82" fmla="*/ 89 w 328"/>
                  <a:gd name="T83" fmla="*/ 316 h 332"/>
                  <a:gd name="T84" fmla="*/ 111 w 328"/>
                  <a:gd name="T85" fmla="*/ 270 h 332"/>
                  <a:gd name="T86" fmla="*/ 89 w 328"/>
                  <a:gd name="T87" fmla="*/ 256 h 332"/>
                  <a:gd name="T88" fmla="*/ 72 w 328"/>
                  <a:gd name="T89" fmla="*/ 239 h 332"/>
                  <a:gd name="T90" fmla="*/ 33 w 328"/>
                  <a:gd name="T91" fmla="*/ 270 h 332"/>
                  <a:gd name="T92" fmla="*/ 12 w 328"/>
                  <a:gd name="T93" fmla="*/ 239 h 332"/>
                  <a:gd name="T94" fmla="*/ 0 w 328"/>
                  <a:gd name="T95" fmla="*/ 202 h 332"/>
                  <a:gd name="T96" fmla="*/ 49 w 328"/>
                  <a:gd name="T97" fmla="*/ 192 h 332"/>
                  <a:gd name="T98" fmla="*/ 47 w 328"/>
                  <a:gd name="T99" fmla="*/ 179 h 332"/>
                  <a:gd name="T100" fmla="*/ 45 w 328"/>
                  <a:gd name="T101" fmla="*/ 165 h 332"/>
                  <a:gd name="T102" fmla="*/ 47 w 328"/>
                  <a:gd name="T103" fmla="*/ 152 h 332"/>
                  <a:gd name="T104" fmla="*/ 49 w 328"/>
                  <a:gd name="T105" fmla="*/ 140 h 332"/>
                  <a:gd name="T106" fmla="*/ 0 w 328"/>
                  <a:gd name="T107" fmla="*/ 128 h 332"/>
                  <a:gd name="T108" fmla="*/ 12 w 328"/>
                  <a:gd name="T109" fmla="*/ 93 h 332"/>
                  <a:gd name="T110" fmla="*/ 33 w 328"/>
                  <a:gd name="T111" fmla="*/ 62 h 332"/>
                  <a:gd name="T112" fmla="*/ 72 w 328"/>
                  <a:gd name="T113" fmla="*/ 93 h 332"/>
                  <a:gd name="T114" fmla="*/ 89 w 328"/>
                  <a:gd name="T115" fmla="*/ 74 h 332"/>
                  <a:gd name="T116" fmla="*/ 111 w 328"/>
                  <a:gd name="T117" fmla="*/ 60 h 332"/>
                  <a:gd name="T118" fmla="*/ 89 w 328"/>
                  <a:gd name="T119" fmla="*/ 16 h 332"/>
                  <a:gd name="T120" fmla="*/ 124 w 328"/>
                  <a:gd name="T121" fmla="*/ 4 h 332"/>
                  <a:gd name="T122" fmla="*/ 163 w 328"/>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332">
                    <a:moveTo>
                      <a:pt x="163" y="95"/>
                    </a:moveTo>
                    <a:lnTo>
                      <a:pt x="134" y="101"/>
                    </a:lnTo>
                    <a:lnTo>
                      <a:pt x="113" y="117"/>
                    </a:lnTo>
                    <a:lnTo>
                      <a:pt x="97" y="138"/>
                    </a:lnTo>
                    <a:lnTo>
                      <a:pt x="91" y="165"/>
                    </a:lnTo>
                    <a:lnTo>
                      <a:pt x="97" y="192"/>
                    </a:lnTo>
                    <a:lnTo>
                      <a:pt x="113" y="216"/>
                    </a:lnTo>
                    <a:lnTo>
                      <a:pt x="134" y="231"/>
                    </a:lnTo>
                    <a:lnTo>
                      <a:pt x="163" y="237"/>
                    </a:lnTo>
                    <a:lnTo>
                      <a:pt x="190" y="231"/>
                    </a:lnTo>
                    <a:lnTo>
                      <a:pt x="212" y="216"/>
                    </a:lnTo>
                    <a:lnTo>
                      <a:pt x="227" y="192"/>
                    </a:lnTo>
                    <a:lnTo>
                      <a:pt x="233" y="165"/>
                    </a:lnTo>
                    <a:lnTo>
                      <a:pt x="227" y="138"/>
                    </a:lnTo>
                    <a:lnTo>
                      <a:pt x="212" y="117"/>
                    </a:lnTo>
                    <a:lnTo>
                      <a:pt x="190" y="101"/>
                    </a:lnTo>
                    <a:lnTo>
                      <a:pt x="163" y="95"/>
                    </a:lnTo>
                    <a:close/>
                    <a:moveTo>
                      <a:pt x="163" y="0"/>
                    </a:moveTo>
                    <a:lnTo>
                      <a:pt x="163" y="49"/>
                    </a:lnTo>
                    <a:lnTo>
                      <a:pt x="188" y="53"/>
                    </a:lnTo>
                    <a:lnTo>
                      <a:pt x="214" y="60"/>
                    </a:lnTo>
                    <a:lnTo>
                      <a:pt x="235" y="16"/>
                    </a:lnTo>
                    <a:lnTo>
                      <a:pt x="266" y="35"/>
                    </a:lnTo>
                    <a:lnTo>
                      <a:pt x="293" y="62"/>
                    </a:lnTo>
                    <a:lnTo>
                      <a:pt x="252" y="93"/>
                    </a:lnTo>
                    <a:lnTo>
                      <a:pt x="268" y="115"/>
                    </a:lnTo>
                    <a:lnTo>
                      <a:pt x="276" y="140"/>
                    </a:lnTo>
                    <a:lnTo>
                      <a:pt x="324" y="128"/>
                    </a:lnTo>
                    <a:lnTo>
                      <a:pt x="328" y="165"/>
                    </a:lnTo>
                    <a:lnTo>
                      <a:pt x="324" y="202"/>
                    </a:lnTo>
                    <a:lnTo>
                      <a:pt x="276" y="192"/>
                    </a:lnTo>
                    <a:lnTo>
                      <a:pt x="268" y="216"/>
                    </a:lnTo>
                    <a:lnTo>
                      <a:pt x="252" y="239"/>
                    </a:lnTo>
                    <a:lnTo>
                      <a:pt x="293" y="270"/>
                    </a:lnTo>
                    <a:lnTo>
                      <a:pt x="266" y="295"/>
                    </a:lnTo>
                    <a:lnTo>
                      <a:pt x="235" y="316"/>
                    </a:lnTo>
                    <a:lnTo>
                      <a:pt x="214" y="270"/>
                    </a:lnTo>
                    <a:lnTo>
                      <a:pt x="188" y="280"/>
                    </a:lnTo>
                    <a:lnTo>
                      <a:pt x="163" y="282"/>
                    </a:lnTo>
                    <a:lnTo>
                      <a:pt x="163" y="332"/>
                    </a:lnTo>
                    <a:lnTo>
                      <a:pt x="124" y="328"/>
                    </a:lnTo>
                    <a:lnTo>
                      <a:pt x="89" y="316"/>
                    </a:lnTo>
                    <a:lnTo>
                      <a:pt x="111" y="270"/>
                    </a:lnTo>
                    <a:lnTo>
                      <a:pt x="89" y="256"/>
                    </a:lnTo>
                    <a:lnTo>
                      <a:pt x="72" y="239"/>
                    </a:lnTo>
                    <a:lnTo>
                      <a:pt x="33" y="270"/>
                    </a:lnTo>
                    <a:lnTo>
                      <a:pt x="12" y="239"/>
                    </a:lnTo>
                    <a:lnTo>
                      <a:pt x="0" y="202"/>
                    </a:lnTo>
                    <a:lnTo>
                      <a:pt x="49" y="192"/>
                    </a:lnTo>
                    <a:lnTo>
                      <a:pt x="47" y="179"/>
                    </a:lnTo>
                    <a:lnTo>
                      <a:pt x="45" y="165"/>
                    </a:lnTo>
                    <a:lnTo>
                      <a:pt x="47" y="152"/>
                    </a:lnTo>
                    <a:lnTo>
                      <a:pt x="49" y="140"/>
                    </a:lnTo>
                    <a:lnTo>
                      <a:pt x="0" y="128"/>
                    </a:lnTo>
                    <a:lnTo>
                      <a:pt x="12" y="93"/>
                    </a:lnTo>
                    <a:lnTo>
                      <a:pt x="33" y="62"/>
                    </a:lnTo>
                    <a:lnTo>
                      <a:pt x="72" y="93"/>
                    </a:lnTo>
                    <a:lnTo>
                      <a:pt x="89" y="74"/>
                    </a:lnTo>
                    <a:lnTo>
                      <a:pt x="111" y="60"/>
                    </a:lnTo>
                    <a:lnTo>
                      <a:pt x="89" y="16"/>
                    </a:lnTo>
                    <a:lnTo>
                      <a:pt x="124" y="4"/>
                    </a:lnTo>
                    <a:lnTo>
                      <a:pt x="163"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9" name="Freeform 15433"/>
              <p:cNvSpPr>
                <a:spLocks noChangeAspect="1" noEditPoints="1"/>
              </p:cNvSpPr>
              <p:nvPr/>
            </p:nvSpPr>
            <p:spPr bwMode="auto">
              <a:xfrm>
                <a:off x="16929999" y="7903313"/>
                <a:ext cx="432621" cy="43181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0" name="Freeform 2691"/>
              <p:cNvSpPr>
                <a:spLocks noChangeAspect="1" noEditPoints="1"/>
              </p:cNvSpPr>
              <p:nvPr/>
            </p:nvSpPr>
            <p:spPr bwMode="auto">
              <a:xfrm>
                <a:off x="17816209" y="7879382"/>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1" name="Freeform 2700"/>
              <p:cNvSpPr>
                <a:spLocks noChangeAspect="1" noEditPoints="1"/>
              </p:cNvSpPr>
              <p:nvPr/>
            </p:nvSpPr>
            <p:spPr bwMode="auto">
              <a:xfrm>
                <a:off x="16239171" y="6642695"/>
                <a:ext cx="643213" cy="651024"/>
              </a:xfrm>
              <a:custGeom>
                <a:avLst/>
                <a:gdLst>
                  <a:gd name="T0" fmla="*/ 163 w 328"/>
                  <a:gd name="T1" fmla="*/ 95 h 332"/>
                  <a:gd name="T2" fmla="*/ 134 w 328"/>
                  <a:gd name="T3" fmla="*/ 101 h 332"/>
                  <a:gd name="T4" fmla="*/ 113 w 328"/>
                  <a:gd name="T5" fmla="*/ 117 h 332"/>
                  <a:gd name="T6" fmla="*/ 97 w 328"/>
                  <a:gd name="T7" fmla="*/ 138 h 332"/>
                  <a:gd name="T8" fmla="*/ 91 w 328"/>
                  <a:gd name="T9" fmla="*/ 165 h 332"/>
                  <a:gd name="T10" fmla="*/ 97 w 328"/>
                  <a:gd name="T11" fmla="*/ 192 h 332"/>
                  <a:gd name="T12" fmla="*/ 113 w 328"/>
                  <a:gd name="T13" fmla="*/ 216 h 332"/>
                  <a:gd name="T14" fmla="*/ 134 w 328"/>
                  <a:gd name="T15" fmla="*/ 231 h 332"/>
                  <a:gd name="T16" fmla="*/ 163 w 328"/>
                  <a:gd name="T17" fmla="*/ 237 h 332"/>
                  <a:gd name="T18" fmla="*/ 190 w 328"/>
                  <a:gd name="T19" fmla="*/ 231 h 332"/>
                  <a:gd name="T20" fmla="*/ 212 w 328"/>
                  <a:gd name="T21" fmla="*/ 216 h 332"/>
                  <a:gd name="T22" fmla="*/ 227 w 328"/>
                  <a:gd name="T23" fmla="*/ 192 h 332"/>
                  <a:gd name="T24" fmla="*/ 233 w 328"/>
                  <a:gd name="T25" fmla="*/ 165 h 332"/>
                  <a:gd name="T26" fmla="*/ 227 w 328"/>
                  <a:gd name="T27" fmla="*/ 138 h 332"/>
                  <a:gd name="T28" fmla="*/ 212 w 328"/>
                  <a:gd name="T29" fmla="*/ 117 h 332"/>
                  <a:gd name="T30" fmla="*/ 190 w 328"/>
                  <a:gd name="T31" fmla="*/ 101 h 332"/>
                  <a:gd name="T32" fmla="*/ 163 w 328"/>
                  <a:gd name="T33" fmla="*/ 95 h 332"/>
                  <a:gd name="T34" fmla="*/ 163 w 328"/>
                  <a:gd name="T35" fmla="*/ 0 h 332"/>
                  <a:gd name="T36" fmla="*/ 163 w 328"/>
                  <a:gd name="T37" fmla="*/ 49 h 332"/>
                  <a:gd name="T38" fmla="*/ 188 w 328"/>
                  <a:gd name="T39" fmla="*/ 53 h 332"/>
                  <a:gd name="T40" fmla="*/ 214 w 328"/>
                  <a:gd name="T41" fmla="*/ 60 h 332"/>
                  <a:gd name="T42" fmla="*/ 235 w 328"/>
                  <a:gd name="T43" fmla="*/ 16 h 332"/>
                  <a:gd name="T44" fmla="*/ 266 w 328"/>
                  <a:gd name="T45" fmla="*/ 35 h 332"/>
                  <a:gd name="T46" fmla="*/ 293 w 328"/>
                  <a:gd name="T47" fmla="*/ 62 h 332"/>
                  <a:gd name="T48" fmla="*/ 252 w 328"/>
                  <a:gd name="T49" fmla="*/ 93 h 332"/>
                  <a:gd name="T50" fmla="*/ 268 w 328"/>
                  <a:gd name="T51" fmla="*/ 115 h 332"/>
                  <a:gd name="T52" fmla="*/ 276 w 328"/>
                  <a:gd name="T53" fmla="*/ 140 h 332"/>
                  <a:gd name="T54" fmla="*/ 324 w 328"/>
                  <a:gd name="T55" fmla="*/ 128 h 332"/>
                  <a:gd name="T56" fmla="*/ 328 w 328"/>
                  <a:gd name="T57" fmla="*/ 165 h 332"/>
                  <a:gd name="T58" fmla="*/ 324 w 328"/>
                  <a:gd name="T59" fmla="*/ 202 h 332"/>
                  <a:gd name="T60" fmla="*/ 276 w 328"/>
                  <a:gd name="T61" fmla="*/ 192 h 332"/>
                  <a:gd name="T62" fmla="*/ 268 w 328"/>
                  <a:gd name="T63" fmla="*/ 216 h 332"/>
                  <a:gd name="T64" fmla="*/ 252 w 328"/>
                  <a:gd name="T65" fmla="*/ 239 h 332"/>
                  <a:gd name="T66" fmla="*/ 293 w 328"/>
                  <a:gd name="T67" fmla="*/ 270 h 332"/>
                  <a:gd name="T68" fmla="*/ 266 w 328"/>
                  <a:gd name="T69" fmla="*/ 295 h 332"/>
                  <a:gd name="T70" fmla="*/ 235 w 328"/>
                  <a:gd name="T71" fmla="*/ 316 h 332"/>
                  <a:gd name="T72" fmla="*/ 214 w 328"/>
                  <a:gd name="T73" fmla="*/ 270 h 332"/>
                  <a:gd name="T74" fmla="*/ 188 w 328"/>
                  <a:gd name="T75" fmla="*/ 280 h 332"/>
                  <a:gd name="T76" fmla="*/ 163 w 328"/>
                  <a:gd name="T77" fmla="*/ 282 h 332"/>
                  <a:gd name="T78" fmla="*/ 163 w 328"/>
                  <a:gd name="T79" fmla="*/ 332 h 332"/>
                  <a:gd name="T80" fmla="*/ 124 w 328"/>
                  <a:gd name="T81" fmla="*/ 328 h 332"/>
                  <a:gd name="T82" fmla="*/ 89 w 328"/>
                  <a:gd name="T83" fmla="*/ 316 h 332"/>
                  <a:gd name="T84" fmla="*/ 111 w 328"/>
                  <a:gd name="T85" fmla="*/ 270 h 332"/>
                  <a:gd name="T86" fmla="*/ 89 w 328"/>
                  <a:gd name="T87" fmla="*/ 256 h 332"/>
                  <a:gd name="T88" fmla="*/ 72 w 328"/>
                  <a:gd name="T89" fmla="*/ 239 h 332"/>
                  <a:gd name="T90" fmla="*/ 33 w 328"/>
                  <a:gd name="T91" fmla="*/ 270 h 332"/>
                  <a:gd name="T92" fmla="*/ 12 w 328"/>
                  <a:gd name="T93" fmla="*/ 239 h 332"/>
                  <a:gd name="T94" fmla="*/ 0 w 328"/>
                  <a:gd name="T95" fmla="*/ 202 h 332"/>
                  <a:gd name="T96" fmla="*/ 49 w 328"/>
                  <a:gd name="T97" fmla="*/ 192 h 332"/>
                  <a:gd name="T98" fmla="*/ 47 w 328"/>
                  <a:gd name="T99" fmla="*/ 179 h 332"/>
                  <a:gd name="T100" fmla="*/ 45 w 328"/>
                  <a:gd name="T101" fmla="*/ 165 h 332"/>
                  <a:gd name="T102" fmla="*/ 47 w 328"/>
                  <a:gd name="T103" fmla="*/ 152 h 332"/>
                  <a:gd name="T104" fmla="*/ 49 w 328"/>
                  <a:gd name="T105" fmla="*/ 140 h 332"/>
                  <a:gd name="T106" fmla="*/ 0 w 328"/>
                  <a:gd name="T107" fmla="*/ 128 h 332"/>
                  <a:gd name="T108" fmla="*/ 12 w 328"/>
                  <a:gd name="T109" fmla="*/ 93 h 332"/>
                  <a:gd name="T110" fmla="*/ 33 w 328"/>
                  <a:gd name="T111" fmla="*/ 62 h 332"/>
                  <a:gd name="T112" fmla="*/ 72 w 328"/>
                  <a:gd name="T113" fmla="*/ 93 h 332"/>
                  <a:gd name="T114" fmla="*/ 89 w 328"/>
                  <a:gd name="T115" fmla="*/ 74 h 332"/>
                  <a:gd name="T116" fmla="*/ 111 w 328"/>
                  <a:gd name="T117" fmla="*/ 60 h 332"/>
                  <a:gd name="T118" fmla="*/ 89 w 328"/>
                  <a:gd name="T119" fmla="*/ 16 h 332"/>
                  <a:gd name="T120" fmla="*/ 124 w 328"/>
                  <a:gd name="T121" fmla="*/ 4 h 332"/>
                  <a:gd name="T122" fmla="*/ 163 w 328"/>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332">
                    <a:moveTo>
                      <a:pt x="163" y="95"/>
                    </a:moveTo>
                    <a:lnTo>
                      <a:pt x="134" y="101"/>
                    </a:lnTo>
                    <a:lnTo>
                      <a:pt x="113" y="117"/>
                    </a:lnTo>
                    <a:lnTo>
                      <a:pt x="97" y="138"/>
                    </a:lnTo>
                    <a:lnTo>
                      <a:pt x="91" y="165"/>
                    </a:lnTo>
                    <a:lnTo>
                      <a:pt x="97" y="192"/>
                    </a:lnTo>
                    <a:lnTo>
                      <a:pt x="113" y="216"/>
                    </a:lnTo>
                    <a:lnTo>
                      <a:pt x="134" y="231"/>
                    </a:lnTo>
                    <a:lnTo>
                      <a:pt x="163" y="237"/>
                    </a:lnTo>
                    <a:lnTo>
                      <a:pt x="190" y="231"/>
                    </a:lnTo>
                    <a:lnTo>
                      <a:pt x="212" y="216"/>
                    </a:lnTo>
                    <a:lnTo>
                      <a:pt x="227" y="192"/>
                    </a:lnTo>
                    <a:lnTo>
                      <a:pt x="233" y="165"/>
                    </a:lnTo>
                    <a:lnTo>
                      <a:pt x="227" y="138"/>
                    </a:lnTo>
                    <a:lnTo>
                      <a:pt x="212" y="117"/>
                    </a:lnTo>
                    <a:lnTo>
                      <a:pt x="190" y="101"/>
                    </a:lnTo>
                    <a:lnTo>
                      <a:pt x="163" y="95"/>
                    </a:lnTo>
                    <a:close/>
                    <a:moveTo>
                      <a:pt x="163" y="0"/>
                    </a:moveTo>
                    <a:lnTo>
                      <a:pt x="163" y="49"/>
                    </a:lnTo>
                    <a:lnTo>
                      <a:pt x="188" y="53"/>
                    </a:lnTo>
                    <a:lnTo>
                      <a:pt x="214" y="60"/>
                    </a:lnTo>
                    <a:lnTo>
                      <a:pt x="235" y="16"/>
                    </a:lnTo>
                    <a:lnTo>
                      <a:pt x="266" y="35"/>
                    </a:lnTo>
                    <a:lnTo>
                      <a:pt x="293" y="62"/>
                    </a:lnTo>
                    <a:lnTo>
                      <a:pt x="252" y="93"/>
                    </a:lnTo>
                    <a:lnTo>
                      <a:pt x="268" y="115"/>
                    </a:lnTo>
                    <a:lnTo>
                      <a:pt x="276" y="140"/>
                    </a:lnTo>
                    <a:lnTo>
                      <a:pt x="324" y="128"/>
                    </a:lnTo>
                    <a:lnTo>
                      <a:pt x="328" y="165"/>
                    </a:lnTo>
                    <a:lnTo>
                      <a:pt x="324" y="202"/>
                    </a:lnTo>
                    <a:lnTo>
                      <a:pt x="276" y="192"/>
                    </a:lnTo>
                    <a:lnTo>
                      <a:pt x="268" y="216"/>
                    </a:lnTo>
                    <a:lnTo>
                      <a:pt x="252" y="239"/>
                    </a:lnTo>
                    <a:lnTo>
                      <a:pt x="293" y="270"/>
                    </a:lnTo>
                    <a:lnTo>
                      <a:pt x="266" y="295"/>
                    </a:lnTo>
                    <a:lnTo>
                      <a:pt x="235" y="316"/>
                    </a:lnTo>
                    <a:lnTo>
                      <a:pt x="214" y="270"/>
                    </a:lnTo>
                    <a:lnTo>
                      <a:pt x="188" y="280"/>
                    </a:lnTo>
                    <a:lnTo>
                      <a:pt x="163" y="282"/>
                    </a:lnTo>
                    <a:lnTo>
                      <a:pt x="163" y="332"/>
                    </a:lnTo>
                    <a:lnTo>
                      <a:pt x="124" y="328"/>
                    </a:lnTo>
                    <a:lnTo>
                      <a:pt x="89" y="316"/>
                    </a:lnTo>
                    <a:lnTo>
                      <a:pt x="111" y="270"/>
                    </a:lnTo>
                    <a:lnTo>
                      <a:pt x="89" y="256"/>
                    </a:lnTo>
                    <a:lnTo>
                      <a:pt x="72" y="239"/>
                    </a:lnTo>
                    <a:lnTo>
                      <a:pt x="33" y="270"/>
                    </a:lnTo>
                    <a:lnTo>
                      <a:pt x="12" y="239"/>
                    </a:lnTo>
                    <a:lnTo>
                      <a:pt x="0" y="202"/>
                    </a:lnTo>
                    <a:lnTo>
                      <a:pt x="49" y="192"/>
                    </a:lnTo>
                    <a:lnTo>
                      <a:pt x="47" y="179"/>
                    </a:lnTo>
                    <a:lnTo>
                      <a:pt x="45" y="165"/>
                    </a:lnTo>
                    <a:lnTo>
                      <a:pt x="47" y="152"/>
                    </a:lnTo>
                    <a:lnTo>
                      <a:pt x="49" y="140"/>
                    </a:lnTo>
                    <a:lnTo>
                      <a:pt x="0" y="128"/>
                    </a:lnTo>
                    <a:lnTo>
                      <a:pt x="12" y="93"/>
                    </a:lnTo>
                    <a:lnTo>
                      <a:pt x="33" y="62"/>
                    </a:lnTo>
                    <a:lnTo>
                      <a:pt x="72" y="93"/>
                    </a:lnTo>
                    <a:lnTo>
                      <a:pt x="89" y="74"/>
                    </a:lnTo>
                    <a:lnTo>
                      <a:pt x="111" y="60"/>
                    </a:lnTo>
                    <a:lnTo>
                      <a:pt x="89" y="16"/>
                    </a:lnTo>
                    <a:lnTo>
                      <a:pt x="124" y="4"/>
                    </a:lnTo>
                    <a:lnTo>
                      <a:pt x="163"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2" name="Freeform 15422"/>
              <p:cNvSpPr>
                <a:spLocks noChangeAspect="1" noEditPoints="1"/>
              </p:cNvSpPr>
              <p:nvPr/>
            </p:nvSpPr>
            <p:spPr bwMode="auto">
              <a:xfrm>
                <a:off x="16694833" y="5665430"/>
                <a:ext cx="1030360" cy="1033137"/>
              </a:xfrm>
              <a:custGeom>
                <a:avLst/>
                <a:gdLst>
                  <a:gd name="T0" fmla="*/ 609 w 1456"/>
                  <a:gd name="T1" fmla="*/ 938 h 1460"/>
                  <a:gd name="T2" fmla="*/ 564 w 1456"/>
                  <a:gd name="T3" fmla="*/ 1102 h 1460"/>
                  <a:gd name="T4" fmla="*/ 683 w 1456"/>
                  <a:gd name="T5" fmla="*/ 1221 h 1460"/>
                  <a:gd name="T6" fmla="*/ 847 w 1456"/>
                  <a:gd name="T7" fmla="*/ 1176 h 1460"/>
                  <a:gd name="T8" fmla="*/ 892 w 1456"/>
                  <a:gd name="T9" fmla="*/ 1012 h 1460"/>
                  <a:gd name="T10" fmla="*/ 773 w 1456"/>
                  <a:gd name="T11" fmla="*/ 893 h 1460"/>
                  <a:gd name="T12" fmla="*/ 673 w 1456"/>
                  <a:gd name="T13" fmla="*/ 677 h 1460"/>
                  <a:gd name="T14" fmla="*/ 673 w 1456"/>
                  <a:gd name="T15" fmla="*/ 786 h 1460"/>
                  <a:gd name="T16" fmla="*/ 783 w 1456"/>
                  <a:gd name="T17" fmla="*/ 786 h 1460"/>
                  <a:gd name="T18" fmla="*/ 783 w 1456"/>
                  <a:gd name="T19" fmla="*/ 677 h 1460"/>
                  <a:gd name="T20" fmla="*/ 1009 w 1456"/>
                  <a:gd name="T21" fmla="*/ 567 h 1460"/>
                  <a:gd name="T22" fmla="*/ 889 w 1456"/>
                  <a:gd name="T23" fmla="*/ 687 h 1460"/>
                  <a:gd name="T24" fmla="*/ 934 w 1456"/>
                  <a:gd name="T25" fmla="*/ 851 h 1460"/>
                  <a:gd name="T26" fmla="*/ 1098 w 1456"/>
                  <a:gd name="T27" fmla="*/ 895 h 1460"/>
                  <a:gd name="T28" fmla="*/ 1218 w 1456"/>
                  <a:gd name="T29" fmla="*/ 776 h 1460"/>
                  <a:gd name="T30" fmla="*/ 1173 w 1456"/>
                  <a:gd name="T31" fmla="*/ 609 h 1460"/>
                  <a:gd name="T32" fmla="*/ 402 w 1456"/>
                  <a:gd name="T33" fmla="*/ 560 h 1460"/>
                  <a:gd name="T34" fmla="*/ 256 w 1456"/>
                  <a:gd name="T35" fmla="*/ 644 h 1460"/>
                  <a:gd name="T36" fmla="*/ 256 w 1456"/>
                  <a:gd name="T37" fmla="*/ 816 h 1460"/>
                  <a:gd name="T38" fmla="*/ 402 w 1456"/>
                  <a:gd name="T39" fmla="*/ 900 h 1460"/>
                  <a:gd name="T40" fmla="*/ 549 w 1456"/>
                  <a:gd name="T41" fmla="*/ 816 h 1460"/>
                  <a:gd name="T42" fmla="*/ 549 w 1456"/>
                  <a:gd name="T43" fmla="*/ 644 h 1460"/>
                  <a:gd name="T44" fmla="*/ 402 w 1456"/>
                  <a:gd name="T45" fmla="*/ 560 h 1460"/>
                  <a:gd name="T46" fmla="*/ 609 w 1456"/>
                  <a:gd name="T47" fmla="*/ 284 h 1460"/>
                  <a:gd name="T48" fmla="*/ 564 w 1456"/>
                  <a:gd name="T49" fmla="*/ 450 h 1460"/>
                  <a:gd name="T50" fmla="*/ 683 w 1456"/>
                  <a:gd name="T51" fmla="*/ 570 h 1460"/>
                  <a:gd name="T52" fmla="*/ 847 w 1456"/>
                  <a:gd name="T53" fmla="*/ 525 h 1460"/>
                  <a:gd name="T54" fmla="*/ 892 w 1456"/>
                  <a:gd name="T55" fmla="*/ 361 h 1460"/>
                  <a:gd name="T56" fmla="*/ 773 w 1456"/>
                  <a:gd name="T57" fmla="*/ 241 h 1460"/>
                  <a:gd name="T58" fmla="*/ 837 w 1456"/>
                  <a:gd name="T59" fmla="*/ 87 h 1460"/>
                  <a:gd name="T60" fmla="*/ 1056 w 1456"/>
                  <a:gd name="T61" fmla="*/ 80 h 1460"/>
                  <a:gd name="T62" fmla="*/ 1195 w 1456"/>
                  <a:gd name="T63" fmla="*/ 172 h 1460"/>
                  <a:gd name="T64" fmla="*/ 1310 w 1456"/>
                  <a:gd name="T65" fmla="*/ 291 h 1460"/>
                  <a:gd name="T66" fmla="*/ 1339 w 1456"/>
                  <a:gd name="T67" fmla="*/ 508 h 1460"/>
                  <a:gd name="T68" fmla="*/ 1377 w 1456"/>
                  <a:gd name="T69" fmla="*/ 684 h 1460"/>
                  <a:gd name="T70" fmla="*/ 1439 w 1456"/>
                  <a:gd name="T71" fmla="*/ 893 h 1460"/>
                  <a:gd name="T72" fmla="*/ 1387 w 1456"/>
                  <a:gd name="T73" fmla="*/ 1047 h 1460"/>
                  <a:gd name="T74" fmla="*/ 1300 w 1456"/>
                  <a:gd name="T75" fmla="*/ 1184 h 1460"/>
                  <a:gd name="T76" fmla="*/ 1098 w 1456"/>
                  <a:gd name="T77" fmla="*/ 1266 h 1460"/>
                  <a:gd name="T78" fmla="*/ 939 w 1456"/>
                  <a:gd name="T79" fmla="*/ 1348 h 1460"/>
                  <a:gd name="T80" fmla="*/ 753 w 1456"/>
                  <a:gd name="T81" fmla="*/ 1460 h 1460"/>
                  <a:gd name="T82" fmla="*/ 668 w 1456"/>
                  <a:gd name="T83" fmla="*/ 1457 h 1460"/>
                  <a:gd name="T84" fmla="*/ 487 w 1456"/>
                  <a:gd name="T85" fmla="*/ 1338 h 1460"/>
                  <a:gd name="T86" fmla="*/ 333 w 1456"/>
                  <a:gd name="T87" fmla="*/ 1249 h 1460"/>
                  <a:gd name="T88" fmla="*/ 134 w 1456"/>
                  <a:gd name="T89" fmla="*/ 1157 h 1460"/>
                  <a:gd name="T90" fmla="*/ 54 w 1456"/>
                  <a:gd name="T91" fmla="*/ 1012 h 1460"/>
                  <a:gd name="T92" fmla="*/ 10 w 1456"/>
                  <a:gd name="T93" fmla="*/ 853 h 1460"/>
                  <a:gd name="T94" fmla="*/ 79 w 1456"/>
                  <a:gd name="T95" fmla="*/ 684 h 1460"/>
                  <a:gd name="T96" fmla="*/ 49 w 1456"/>
                  <a:gd name="T97" fmla="*/ 465 h 1460"/>
                  <a:gd name="T98" fmla="*/ 126 w 1456"/>
                  <a:gd name="T99" fmla="*/ 319 h 1460"/>
                  <a:gd name="T100" fmla="*/ 236 w 1456"/>
                  <a:gd name="T101" fmla="*/ 192 h 1460"/>
                  <a:gd name="T102" fmla="*/ 452 w 1456"/>
                  <a:gd name="T103" fmla="*/ 140 h 1460"/>
                  <a:gd name="T104" fmla="*/ 621 w 1456"/>
                  <a:gd name="T105" fmla="*/ 8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6" h="1460">
                    <a:moveTo>
                      <a:pt x="728" y="888"/>
                    </a:moveTo>
                    <a:lnTo>
                      <a:pt x="683" y="893"/>
                    </a:lnTo>
                    <a:lnTo>
                      <a:pt x="641" y="910"/>
                    </a:lnTo>
                    <a:lnTo>
                      <a:pt x="609" y="938"/>
                    </a:lnTo>
                    <a:lnTo>
                      <a:pt x="581" y="970"/>
                    </a:lnTo>
                    <a:lnTo>
                      <a:pt x="564" y="1012"/>
                    </a:lnTo>
                    <a:lnTo>
                      <a:pt x="559" y="1057"/>
                    </a:lnTo>
                    <a:lnTo>
                      <a:pt x="564" y="1102"/>
                    </a:lnTo>
                    <a:lnTo>
                      <a:pt x="581" y="1142"/>
                    </a:lnTo>
                    <a:lnTo>
                      <a:pt x="609" y="1176"/>
                    </a:lnTo>
                    <a:lnTo>
                      <a:pt x="641" y="1204"/>
                    </a:lnTo>
                    <a:lnTo>
                      <a:pt x="683" y="1221"/>
                    </a:lnTo>
                    <a:lnTo>
                      <a:pt x="728" y="1226"/>
                    </a:lnTo>
                    <a:lnTo>
                      <a:pt x="773" y="1221"/>
                    </a:lnTo>
                    <a:lnTo>
                      <a:pt x="812" y="1204"/>
                    </a:lnTo>
                    <a:lnTo>
                      <a:pt x="847" y="1176"/>
                    </a:lnTo>
                    <a:lnTo>
                      <a:pt x="875" y="1142"/>
                    </a:lnTo>
                    <a:lnTo>
                      <a:pt x="892" y="1102"/>
                    </a:lnTo>
                    <a:lnTo>
                      <a:pt x="897" y="1057"/>
                    </a:lnTo>
                    <a:lnTo>
                      <a:pt x="892" y="1012"/>
                    </a:lnTo>
                    <a:lnTo>
                      <a:pt x="875" y="970"/>
                    </a:lnTo>
                    <a:lnTo>
                      <a:pt x="847" y="938"/>
                    </a:lnTo>
                    <a:lnTo>
                      <a:pt x="812" y="910"/>
                    </a:lnTo>
                    <a:lnTo>
                      <a:pt x="773" y="893"/>
                    </a:lnTo>
                    <a:lnTo>
                      <a:pt x="728" y="888"/>
                    </a:lnTo>
                    <a:close/>
                    <a:moveTo>
                      <a:pt x="728" y="652"/>
                    </a:moveTo>
                    <a:lnTo>
                      <a:pt x="698" y="659"/>
                    </a:lnTo>
                    <a:lnTo>
                      <a:pt x="673" y="677"/>
                    </a:lnTo>
                    <a:lnTo>
                      <a:pt x="656" y="701"/>
                    </a:lnTo>
                    <a:lnTo>
                      <a:pt x="651" y="731"/>
                    </a:lnTo>
                    <a:lnTo>
                      <a:pt x="656" y="761"/>
                    </a:lnTo>
                    <a:lnTo>
                      <a:pt x="673" y="786"/>
                    </a:lnTo>
                    <a:lnTo>
                      <a:pt x="698" y="803"/>
                    </a:lnTo>
                    <a:lnTo>
                      <a:pt x="728" y="808"/>
                    </a:lnTo>
                    <a:lnTo>
                      <a:pt x="758" y="803"/>
                    </a:lnTo>
                    <a:lnTo>
                      <a:pt x="783" y="786"/>
                    </a:lnTo>
                    <a:lnTo>
                      <a:pt x="800" y="761"/>
                    </a:lnTo>
                    <a:lnTo>
                      <a:pt x="805" y="731"/>
                    </a:lnTo>
                    <a:lnTo>
                      <a:pt x="800" y="701"/>
                    </a:lnTo>
                    <a:lnTo>
                      <a:pt x="783" y="677"/>
                    </a:lnTo>
                    <a:lnTo>
                      <a:pt x="758" y="659"/>
                    </a:lnTo>
                    <a:lnTo>
                      <a:pt x="728" y="652"/>
                    </a:lnTo>
                    <a:close/>
                    <a:moveTo>
                      <a:pt x="1054" y="560"/>
                    </a:moveTo>
                    <a:lnTo>
                      <a:pt x="1009" y="567"/>
                    </a:lnTo>
                    <a:lnTo>
                      <a:pt x="969" y="585"/>
                    </a:lnTo>
                    <a:lnTo>
                      <a:pt x="934" y="609"/>
                    </a:lnTo>
                    <a:lnTo>
                      <a:pt x="907" y="644"/>
                    </a:lnTo>
                    <a:lnTo>
                      <a:pt x="889" y="687"/>
                    </a:lnTo>
                    <a:lnTo>
                      <a:pt x="885" y="731"/>
                    </a:lnTo>
                    <a:lnTo>
                      <a:pt x="889" y="776"/>
                    </a:lnTo>
                    <a:lnTo>
                      <a:pt x="907" y="816"/>
                    </a:lnTo>
                    <a:lnTo>
                      <a:pt x="934" y="851"/>
                    </a:lnTo>
                    <a:lnTo>
                      <a:pt x="969" y="878"/>
                    </a:lnTo>
                    <a:lnTo>
                      <a:pt x="1009" y="895"/>
                    </a:lnTo>
                    <a:lnTo>
                      <a:pt x="1054" y="900"/>
                    </a:lnTo>
                    <a:lnTo>
                      <a:pt x="1098" y="895"/>
                    </a:lnTo>
                    <a:lnTo>
                      <a:pt x="1141" y="878"/>
                    </a:lnTo>
                    <a:lnTo>
                      <a:pt x="1173" y="851"/>
                    </a:lnTo>
                    <a:lnTo>
                      <a:pt x="1200" y="816"/>
                    </a:lnTo>
                    <a:lnTo>
                      <a:pt x="1218" y="776"/>
                    </a:lnTo>
                    <a:lnTo>
                      <a:pt x="1223" y="731"/>
                    </a:lnTo>
                    <a:lnTo>
                      <a:pt x="1218" y="687"/>
                    </a:lnTo>
                    <a:lnTo>
                      <a:pt x="1200" y="644"/>
                    </a:lnTo>
                    <a:lnTo>
                      <a:pt x="1173" y="609"/>
                    </a:lnTo>
                    <a:lnTo>
                      <a:pt x="1141" y="585"/>
                    </a:lnTo>
                    <a:lnTo>
                      <a:pt x="1098" y="567"/>
                    </a:lnTo>
                    <a:lnTo>
                      <a:pt x="1054" y="560"/>
                    </a:lnTo>
                    <a:close/>
                    <a:moveTo>
                      <a:pt x="402" y="560"/>
                    </a:moveTo>
                    <a:lnTo>
                      <a:pt x="358" y="567"/>
                    </a:lnTo>
                    <a:lnTo>
                      <a:pt x="315" y="585"/>
                    </a:lnTo>
                    <a:lnTo>
                      <a:pt x="283" y="609"/>
                    </a:lnTo>
                    <a:lnTo>
                      <a:pt x="256" y="644"/>
                    </a:lnTo>
                    <a:lnTo>
                      <a:pt x="238" y="687"/>
                    </a:lnTo>
                    <a:lnTo>
                      <a:pt x="233" y="731"/>
                    </a:lnTo>
                    <a:lnTo>
                      <a:pt x="238" y="776"/>
                    </a:lnTo>
                    <a:lnTo>
                      <a:pt x="256" y="816"/>
                    </a:lnTo>
                    <a:lnTo>
                      <a:pt x="283" y="851"/>
                    </a:lnTo>
                    <a:lnTo>
                      <a:pt x="315" y="878"/>
                    </a:lnTo>
                    <a:lnTo>
                      <a:pt x="358" y="895"/>
                    </a:lnTo>
                    <a:lnTo>
                      <a:pt x="402" y="900"/>
                    </a:lnTo>
                    <a:lnTo>
                      <a:pt x="447" y="895"/>
                    </a:lnTo>
                    <a:lnTo>
                      <a:pt x="487" y="878"/>
                    </a:lnTo>
                    <a:lnTo>
                      <a:pt x="522" y="851"/>
                    </a:lnTo>
                    <a:lnTo>
                      <a:pt x="549" y="816"/>
                    </a:lnTo>
                    <a:lnTo>
                      <a:pt x="566" y="776"/>
                    </a:lnTo>
                    <a:lnTo>
                      <a:pt x="571" y="731"/>
                    </a:lnTo>
                    <a:lnTo>
                      <a:pt x="566" y="687"/>
                    </a:lnTo>
                    <a:lnTo>
                      <a:pt x="549" y="644"/>
                    </a:lnTo>
                    <a:lnTo>
                      <a:pt x="522" y="609"/>
                    </a:lnTo>
                    <a:lnTo>
                      <a:pt x="487" y="585"/>
                    </a:lnTo>
                    <a:lnTo>
                      <a:pt x="447" y="567"/>
                    </a:lnTo>
                    <a:lnTo>
                      <a:pt x="402" y="560"/>
                    </a:lnTo>
                    <a:close/>
                    <a:moveTo>
                      <a:pt x="728" y="234"/>
                    </a:moveTo>
                    <a:lnTo>
                      <a:pt x="683" y="241"/>
                    </a:lnTo>
                    <a:lnTo>
                      <a:pt x="641" y="259"/>
                    </a:lnTo>
                    <a:lnTo>
                      <a:pt x="609" y="284"/>
                    </a:lnTo>
                    <a:lnTo>
                      <a:pt x="581" y="319"/>
                    </a:lnTo>
                    <a:lnTo>
                      <a:pt x="564" y="361"/>
                    </a:lnTo>
                    <a:lnTo>
                      <a:pt x="559" y="406"/>
                    </a:lnTo>
                    <a:lnTo>
                      <a:pt x="564" y="450"/>
                    </a:lnTo>
                    <a:lnTo>
                      <a:pt x="581" y="490"/>
                    </a:lnTo>
                    <a:lnTo>
                      <a:pt x="609" y="525"/>
                    </a:lnTo>
                    <a:lnTo>
                      <a:pt x="641" y="552"/>
                    </a:lnTo>
                    <a:lnTo>
                      <a:pt x="683" y="570"/>
                    </a:lnTo>
                    <a:lnTo>
                      <a:pt x="728" y="575"/>
                    </a:lnTo>
                    <a:lnTo>
                      <a:pt x="773" y="570"/>
                    </a:lnTo>
                    <a:lnTo>
                      <a:pt x="812" y="552"/>
                    </a:lnTo>
                    <a:lnTo>
                      <a:pt x="847" y="525"/>
                    </a:lnTo>
                    <a:lnTo>
                      <a:pt x="875" y="490"/>
                    </a:lnTo>
                    <a:lnTo>
                      <a:pt x="892" y="450"/>
                    </a:lnTo>
                    <a:lnTo>
                      <a:pt x="897" y="406"/>
                    </a:lnTo>
                    <a:lnTo>
                      <a:pt x="892" y="361"/>
                    </a:lnTo>
                    <a:lnTo>
                      <a:pt x="875" y="319"/>
                    </a:lnTo>
                    <a:lnTo>
                      <a:pt x="847" y="284"/>
                    </a:lnTo>
                    <a:lnTo>
                      <a:pt x="812" y="259"/>
                    </a:lnTo>
                    <a:lnTo>
                      <a:pt x="773" y="241"/>
                    </a:lnTo>
                    <a:lnTo>
                      <a:pt x="728" y="234"/>
                    </a:lnTo>
                    <a:close/>
                    <a:moveTo>
                      <a:pt x="728" y="0"/>
                    </a:moveTo>
                    <a:lnTo>
                      <a:pt x="825" y="8"/>
                    </a:lnTo>
                    <a:lnTo>
                      <a:pt x="837" y="87"/>
                    </a:lnTo>
                    <a:lnTo>
                      <a:pt x="877" y="97"/>
                    </a:lnTo>
                    <a:lnTo>
                      <a:pt x="917" y="25"/>
                    </a:lnTo>
                    <a:lnTo>
                      <a:pt x="989" y="50"/>
                    </a:lnTo>
                    <a:lnTo>
                      <a:pt x="1056" y="80"/>
                    </a:lnTo>
                    <a:lnTo>
                      <a:pt x="1041" y="159"/>
                    </a:lnTo>
                    <a:lnTo>
                      <a:pt x="1073" y="179"/>
                    </a:lnTo>
                    <a:lnTo>
                      <a:pt x="1136" y="127"/>
                    </a:lnTo>
                    <a:lnTo>
                      <a:pt x="1195" y="172"/>
                    </a:lnTo>
                    <a:lnTo>
                      <a:pt x="1250" y="222"/>
                    </a:lnTo>
                    <a:lnTo>
                      <a:pt x="1210" y="294"/>
                    </a:lnTo>
                    <a:lnTo>
                      <a:pt x="1235" y="321"/>
                    </a:lnTo>
                    <a:lnTo>
                      <a:pt x="1310" y="291"/>
                    </a:lnTo>
                    <a:lnTo>
                      <a:pt x="1352" y="353"/>
                    </a:lnTo>
                    <a:lnTo>
                      <a:pt x="1389" y="420"/>
                    </a:lnTo>
                    <a:lnTo>
                      <a:pt x="1327" y="475"/>
                    </a:lnTo>
                    <a:lnTo>
                      <a:pt x="1339" y="508"/>
                    </a:lnTo>
                    <a:lnTo>
                      <a:pt x="1421" y="503"/>
                    </a:lnTo>
                    <a:lnTo>
                      <a:pt x="1441" y="577"/>
                    </a:lnTo>
                    <a:lnTo>
                      <a:pt x="1454" y="652"/>
                    </a:lnTo>
                    <a:lnTo>
                      <a:pt x="1377" y="684"/>
                    </a:lnTo>
                    <a:lnTo>
                      <a:pt x="1379" y="719"/>
                    </a:lnTo>
                    <a:lnTo>
                      <a:pt x="1456" y="741"/>
                    </a:lnTo>
                    <a:lnTo>
                      <a:pt x="1451" y="818"/>
                    </a:lnTo>
                    <a:lnTo>
                      <a:pt x="1439" y="893"/>
                    </a:lnTo>
                    <a:lnTo>
                      <a:pt x="1359" y="895"/>
                    </a:lnTo>
                    <a:lnTo>
                      <a:pt x="1349" y="930"/>
                    </a:lnTo>
                    <a:lnTo>
                      <a:pt x="1416" y="975"/>
                    </a:lnTo>
                    <a:lnTo>
                      <a:pt x="1387" y="1047"/>
                    </a:lnTo>
                    <a:lnTo>
                      <a:pt x="1349" y="1114"/>
                    </a:lnTo>
                    <a:lnTo>
                      <a:pt x="1272" y="1092"/>
                    </a:lnTo>
                    <a:lnTo>
                      <a:pt x="1252" y="1119"/>
                    </a:lnTo>
                    <a:lnTo>
                      <a:pt x="1300" y="1184"/>
                    </a:lnTo>
                    <a:lnTo>
                      <a:pt x="1250" y="1241"/>
                    </a:lnTo>
                    <a:lnTo>
                      <a:pt x="1193" y="1293"/>
                    </a:lnTo>
                    <a:lnTo>
                      <a:pt x="1126" y="1246"/>
                    </a:lnTo>
                    <a:lnTo>
                      <a:pt x="1098" y="1266"/>
                    </a:lnTo>
                    <a:lnTo>
                      <a:pt x="1123" y="1343"/>
                    </a:lnTo>
                    <a:lnTo>
                      <a:pt x="1058" y="1383"/>
                    </a:lnTo>
                    <a:lnTo>
                      <a:pt x="986" y="1413"/>
                    </a:lnTo>
                    <a:lnTo>
                      <a:pt x="939" y="1348"/>
                    </a:lnTo>
                    <a:lnTo>
                      <a:pt x="907" y="1358"/>
                    </a:lnTo>
                    <a:lnTo>
                      <a:pt x="907" y="1440"/>
                    </a:lnTo>
                    <a:lnTo>
                      <a:pt x="830" y="1452"/>
                    </a:lnTo>
                    <a:lnTo>
                      <a:pt x="753" y="1460"/>
                    </a:lnTo>
                    <a:lnTo>
                      <a:pt x="730" y="1383"/>
                    </a:lnTo>
                    <a:lnTo>
                      <a:pt x="728" y="1383"/>
                    </a:lnTo>
                    <a:lnTo>
                      <a:pt x="696" y="1383"/>
                    </a:lnTo>
                    <a:lnTo>
                      <a:pt x="668" y="1457"/>
                    </a:lnTo>
                    <a:lnTo>
                      <a:pt x="591" y="1447"/>
                    </a:lnTo>
                    <a:lnTo>
                      <a:pt x="517" y="1430"/>
                    </a:lnTo>
                    <a:lnTo>
                      <a:pt x="519" y="1348"/>
                    </a:lnTo>
                    <a:lnTo>
                      <a:pt x="487" y="1338"/>
                    </a:lnTo>
                    <a:lnTo>
                      <a:pt x="437" y="1400"/>
                    </a:lnTo>
                    <a:lnTo>
                      <a:pt x="368" y="1365"/>
                    </a:lnTo>
                    <a:lnTo>
                      <a:pt x="303" y="1326"/>
                    </a:lnTo>
                    <a:lnTo>
                      <a:pt x="333" y="1249"/>
                    </a:lnTo>
                    <a:lnTo>
                      <a:pt x="305" y="1226"/>
                    </a:lnTo>
                    <a:lnTo>
                      <a:pt x="236" y="1268"/>
                    </a:lnTo>
                    <a:lnTo>
                      <a:pt x="181" y="1216"/>
                    </a:lnTo>
                    <a:lnTo>
                      <a:pt x="134" y="1157"/>
                    </a:lnTo>
                    <a:lnTo>
                      <a:pt x="186" y="1094"/>
                    </a:lnTo>
                    <a:lnTo>
                      <a:pt x="166" y="1062"/>
                    </a:lnTo>
                    <a:lnTo>
                      <a:pt x="87" y="1079"/>
                    </a:lnTo>
                    <a:lnTo>
                      <a:pt x="54" y="1012"/>
                    </a:lnTo>
                    <a:lnTo>
                      <a:pt x="30" y="940"/>
                    </a:lnTo>
                    <a:lnTo>
                      <a:pt x="99" y="898"/>
                    </a:lnTo>
                    <a:lnTo>
                      <a:pt x="89" y="861"/>
                    </a:lnTo>
                    <a:lnTo>
                      <a:pt x="10" y="853"/>
                    </a:lnTo>
                    <a:lnTo>
                      <a:pt x="2" y="793"/>
                    </a:lnTo>
                    <a:lnTo>
                      <a:pt x="0" y="731"/>
                    </a:lnTo>
                    <a:lnTo>
                      <a:pt x="0" y="701"/>
                    </a:lnTo>
                    <a:lnTo>
                      <a:pt x="79" y="684"/>
                    </a:lnTo>
                    <a:lnTo>
                      <a:pt x="82" y="644"/>
                    </a:lnTo>
                    <a:lnTo>
                      <a:pt x="10" y="612"/>
                    </a:lnTo>
                    <a:lnTo>
                      <a:pt x="25" y="537"/>
                    </a:lnTo>
                    <a:lnTo>
                      <a:pt x="49" y="465"/>
                    </a:lnTo>
                    <a:lnTo>
                      <a:pt x="129" y="475"/>
                    </a:lnTo>
                    <a:lnTo>
                      <a:pt x="146" y="438"/>
                    </a:lnTo>
                    <a:lnTo>
                      <a:pt x="87" y="381"/>
                    </a:lnTo>
                    <a:lnTo>
                      <a:pt x="126" y="319"/>
                    </a:lnTo>
                    <a:lnTo>
                      <a:pt x="171" y="259"/>
                    </a:lnTo>
                    <a:lnTo>
                      <a:pt x="246" y="294"/>
                    </a:lnTo>
                    <a:lnTo>
                      <a:pt x="273" y="264"/>
                    </a:lnTo>
                    <a:lnTo>
                      <a:pt x="236" y="192"/>
                    </a:lnTo>
                    <a:lnTo>
                      <a:pt x="295" y="144"/>
                    </a:lnTo>
                    <a:lnTo>
                      <a:pt x="358" y="102"/>
                    </a:lnTo>
                    <a:lnTo>
                      <a:pt x="415" y="159"/>
                    </a:lnTo>
                    <a:lnTo>
                      <a:pt x="452" y="140"/>
                    </a:lnTo>
                    <a:lnTo>
                      <a:pt x="440" y="60"/>
                    </a:lnTo>
                    <a:lnTo>
                      <a:pt x="509" y="35"/>
                    </a:lnTo>
                    <a:lnTo>
                      <a:pt x="584" y="15"/>
                    </a:lnTo>
                    <a:lnTo>
                      <a:pt x="621" y="87"/>
                    </a:lnTo>
                    <a:lnTo>
                      <a:pt x="661" y="82"/>
                    </a:lnTo>
                    <a:lnTo>
                      <a:pt x="676" y="3"/>
                    </a:lnTo>
                    <a:lnTo>
                      <a:pt x="728" y="0"/>
                    </a:lnTo>
                    <a:close/>
                  </a:path>
                </a:pathLst>
              </a:custGeom>
              <a:solidFill>
                <a:schemeClr val="tx1">
                  <a:lumMod val="50000"/>
                  <a:lumOff val="50000"/>
                  <a:alpha val="57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3" name="Freeform 15433"/>
              <p:cNvSpPr>
                <a:spLocks noChangeAspect="1" noEditPoints="1"/>
              </p:cNvSpPr>
              <p:nvPr/>
            </p:nvSpPr>
            <p:spPr bwMode="auto">
              <a:xfrm>
                <a:off x="18617927" y="8247199"/>
                <a:ext cx="590557" cy="589452"/>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bg1">
                  <a:lumMod val="65000"/>
                  <a:alpha val="74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4" name="Freeform 2691"/>
              <p:cNvSpPr>
                <a:spLocks noChangeAspect="1" noEditPoints="1"/>
              </p:cNvSpPr>
              <p:nvPr/>
            </p:nvSpPr>
            <p:spPr bwMode="auto">
              <a:xfrm>
                <a:off x="16412418" y="7971975"/>
                <a:ext cx="526764" cy="52856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52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5" name="Freeform 2700"/>
              <p:cNvSpPr>
                <a:spLocks noChangeAspect="1" noEditPoints="1"/>
              </p:cNvSpPr>
              <p:nvPr/>
            </p:nvSpPr>
            <p:spPr bwMode="auto">
              <a:xfrm>
                <a:off x="18730541" y="6486403"/>
                <a:ext cx="643389" cy="651201"/>
              </a:xfrm>
              <a:custGeom>
                <a:avLst/>
                <a:gdLst>
                  <a:gd name="T0" fmla="*/ 163 w 328"/>
                  <a:gd name="T1" fmla="*/ 95 h 332"/>
                  <a:gd name="T2" fmla="*/ 134 w 328"/>
                  <a:gd name="T3" fmla="*/ 101 h 332"/>
                  <a:gd name="T4" fmla="*/ 113 w 328"/>
                  <a:gd name="T5" fmla="*/ 117 h 332"/>
                  <a:gd name="T6" fmla="*/ 97 w 328"/>
                  <a:gd name="T7" fmla="*/ 138 h 332"/>
                  <a:gd name="T8" fmla="*/ 91 w 328"/>
                  <a:gd name="T9" fmla="*/ 165 h 332"/>
                  <a:gd name="T10" fmla="*/ 97 w 328"/>
                  <a:gd name="T11" fmla="*/ 192 h 332"/>
                  <a:gd name="T12" fmla="*/ 113 w 328"/>
                  <a:gd name="T13" fmla="*/ 216 h 332"/>
                  <a:gd name="T14" fmla="*/ 134 w 328"/>
                  <a:gd name="T15" fmla="*/ 231 h 332"/>
                  <a:gd name="T16" fmla="*/ 163 w 328"/>
                  <a:gd name="T17" fmla="*/ 237 h 332"/>
                  <a:gd name="T18" fmla="*/ 190 w 328"/>
                  <a:gd name="T19" fmla="*/ 231 h 332"/>
                  <a:gd name="T20" fmla="*/ 212 w 328"/>
                  <a:gd name="T21" fmla="*/ 216 h 332"/>
                  <a:gd name="T22" fmla="*/ 227 w 328"/>
                  <a:gd name="T23" fmla="*/ 192 h 332"/>
                  <a:gd name="T24" fmla="*/ 233 w 328"/>
                  <a:gd name="T25" fmla="*/ 165 h 332"/>
                  <a:gd name="T26" fmla="*/ 227 w 328"/>
                  <a:gd name="T27" fmla="*/ 138 h 332"/>
                  <a:gd name="T28" fmla="*/ 212 w 328"/>
                  <a:gd name="T29" fmla="*/ 117 h 332"/>
                  <a:gd name="T30" fmla="*/ 190 w 328"/>
                  <a:gd name="T31" fmla="*/ 101 h 332"/>
                  <a:gd name="T32" fmla="*/ 163 w 328"/>
                  <a:gd name="T33" fmla="*/ 95 h 332"/>
                  <a:gd name="T34" fmla="*/ 163 w 328"/>
                  <a:gd name="T35" fmla="*/ 0 h 332"/>
                  <a:gd name="T36" fmla="*/ 163 w 328"/>
                  <a:gd name="T37" fmla="*/ 49 h 332"/>
                  <a:gd name="T38" fmla="*/ 188 w 328"/>
                  <a:gd name="T39" fmla="*/ 53 h 332"/>
                  <a:gd name="T40" fmla="*/ 214 w 328"/>
                  <a:gd name="T41" fmla="*/ 60 h 332"/>
                  <a:gd name="T42" fmla="*/ 235 w 328"/>
                  <a:gd name="T43" fmla="*/ 16 h 332"/>
                  <a:gd name="T44" fmla="*/ 266 w 328"/>
                  <a:gd name="T45" fmla="*/ 35 h 332"/>
                  <a:gd name="T46" fmla="*/ 293 w 328"/>
                  <a:gd name="T47" fmla="*/ 62 h 332"/>
                  <a:gd name="T48" fmla="*/ 252 w 328"/>
                  <a:gd name="T49" fmla="*/ 93 h 332"/>
                  <a:gd name="T50" fmla="*/ 268 w 328"/>
                  <a:gd name="T51" fmla="*/ 115 h 332"/>
                  <a:gd name="T52" fmla="*/ 276 w 328"/>
                  <a:gd name="T53" fmla="*/ 140 h 332"/>
                  <a:gd name="T54" fmla="*/ 324 w 328"/>
                  <a:gd name="T55" fmla="*/ 128 h 332"/>
                  <a:gd name="T56" fmla="*/ 328 w 328"/>
                  <a:gd name="T57" fmla="*/ 165 h 332"/>
                  <a:gd name="T58" fmla="*/ 324 w 328"/>
                  <a:gd name="T59" fmla="*/ 202 h 332"/>
                  <a:gd name="T60" fmla="*/ 276 w 328"/>
                  <a:gd name="T61" fmla="*/ 192 h 332"/>
                  <a:gd name="T62" fmla="*/ 268 w 328"/>
                  <a:gd name="T63" fmla="*/ 216 h 332"/>
                  <a:gd name="T64" fmla="*/ 252 w 328"/>
                  <a:gd name="T65" fmla="*/ 239 h 332"/>
                  <a:gd name="T66" fmla="*/ 293 w 328"/>
                  <a:gd name="T67" fmla="*/ 270 h 332"/>
                  <a:gd name="T68" fmla="*/ 266 w 328"/>
                  <a:gd name="T69" fmla="*/ 295 h 332"/>
                  <a:gd name="T70" fmla="*/ 235 w 328"/>
                  <a:gd name="T71" fmla="*/ 316 h 332"/>
                  <a:gd name="T72" fmla="*/ 214 w 328"/>
                  <a:gd name="T73" fmla="*/ 270 h 332"/>
                  <a:gd name="T74" fmla="*/ 188 w 328"/>
                  <a:gd name="T75" fmla="*/ 280 h 332"/>
                  <a:gd name="T76" fmla="*/ 163 w 328"/>
                  <a:gd name="T77" fmla="*/ 282 h 332"/>
                  <a:gd name="T78" fmla="*/ 163 w 328"/>
                  <a:gd name="T79" fmla="*/ 332 h 332"/>
                  <a:gd name="T80" fmla="*/ 124 w 328"/>
                  <a:gd name="T81" fmla="*/ 328 h 332"/>
                  <a:gd name="T82" fmla="*/ 89 w 328"/>
                  <a:gd name="T83" fmla="*/ 316 h 332"/>
                  <a:gd name="T84" fmla="*/ 111 w 328"/>
                  <a:gd name="T85" fmla="*/ 270 h 332"/>
                  <a:gd name="T86" fmla="*/ 89 w 328"/>
                  <a:gd name="T87" fmla="*/ 256 h 332"/>
                  <a:gd name="T88" fmla="*/ 72 w 328"/>
                  <a:gd name="T89" fmla="*/ 239 h 332"/>
                  <a:gd name="T90" fmla="*/ 33 w 328"/>
                  <a:gd name="T91" fmla="*/ 270 h 332"/>
                  <a:gd name="T92" fmla="*/ 12 w 328"/>
                  <a:gd name="T93" fmla="*/ 239 h 332"/>
                  <a:gd name="T94" fmla="*/ 0 w 328"/>
                  <a:gd name="T95" fmla="*/ 202 h 332"/>
                  <a:gd name="T96" fmla="*/ 49 w 328"/>
                  <a:gd name="T97" fmla="*/ 192 h 332"/>
                  <a:gd name="T98" fmla="*/ 47 w 328"/>
                  <a:gd name="T99" fmla="*/ 179 h 332"/>
                  <a:gd name="T100" fmla="*/ 45 w 328"/>
                  <a:gd name="T101" fmla="*/ 165 h 332"/>
                  <a:gd name="T102" fmla="*/ 47 w 328"/>
                  <a:gd name="T103" fmla="*/ 152 h 332"/>
                  <a:gd name="T104" fmla="*/ 49 w 328"/>
                  <a:gd name="T105" fmla="*/ 140 h 332"/>
                  <a:gd name="T106" fmla="*/ 0 w 328"/>
                  <a:gd name="T107" fmla="*/ 128 h 332"/>
                  <a:gd name="T108" fmla="*/ 12 w 328"/>
                  <a:gd name="T109" fmla="*/ 93 h 332"/>
                  <a:gd name="T110" fmla="*/ 33 w 328"/>
                  <a:gd name="T111" fmla="*/ 62 h 332"/>
                  <a:gd name="T112" fmla="*/ 72 w 328"/>
                  <a:gd name="T113" fmla="*/ 93 h 332"/>
                  <a:gd name="T114" fmla="*/ 89 w 328"/>
                  <a:gd name="T115" fmla="*/ 74 h 332"/>
                  <a:gd name="T116" fmla="*/ 111 w 328"/>
                  <a:gd name="T117" fmla="*/ 60 h 332"/>
                  <a:gd name="T118" fmla="*/ 89 w 328"/>
                  <a:gd name="T119" fmla="*/ 16 h 332"/>
                  <a:gd name="T120" fmla="*/ 124 w 328"/>
                  <a:gd name="T121" fmla="*/ 4 h 332"/>
                  <a:gd name="T122" fmla="*/ 163 w 328"/>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332">
                    <a:moveTo>
                      <a:pt x="163" y="95"/>
                    </a:moveTo>
                    <a:lnTo>
                      <a:pt x="134" y="101"/>
                    </a:lnTo>
                    <a:lnTo>
                      <a:pt x="113" y="117"/>
                    </a:lnTo>
                    <a:lnTo>
                      <a:pt x="97" y="138"/>
                    </a:lnTo>
                    <a:lnTo>
                      <a:pt x="91" y="165"/>
                    </a:lnTo>
                    <a:lnTo>
                      <a:pt x="97" y="192"/>
                    </a:lnTo>
                    <a:lnTo>
                      <a:pt x="113" y="216"/>
                    </a:lnTo>
                    <a:lnTo>
                      <a:pt x="134" y="231"/>
                    </a:lnTo>
                    <a:lnTo>
                      <a:pt x="163" y="237"/>
                    </a:lnTo>
                    <a:lnTo>
                      <a:pt x="190" y="231"/>
                    </a:lnTo>
                    <a:lnTo>
                      <a:pt x="212" y="216"/>
                    </a:lnTo>
                    <a:lnTo>
                      <a:pt x="227" y="192"/>
                    </a:lnTo>
                    <a:lnTo>
                      <a:pt x="233" y="165"/>
                    </a:lnTo>
                    <a:lnTo>
                      <a:pt x="227" y="138"/>
                    </a:lnTo>
                    <a:lnTo>
                      <a:pt x="212" y="117"/>
                    </a:lnTo>
                    <a:lnTo>
                      <a:pt x="190" y="101"/>
                    </a:lnTo>
                    <a:lnTo>
                      <a:pt x="163" y="95"/>
                    </a:lnTo>
                    <a:close/>
                    <a:moveTo>
                      <a:pt x="163" y="0"/>
                    </a:moveTo>
                    <a:lnTo>
                      <a:pt x="163" y="49"/>
                    </a:lnTo>
                    <a:lnTo>
                      <a:pt x="188" y="53"/>
                    </a:lnTo>
                    <a:lnTo>
                      <a:pt x="214" y="60"/>
                    </a:lnTo>
                    <a:lnTo>
                      <a:pt x="235" y="16"/>
                    </a:lnTo>
                    <a:lnTo>
                      <a:pt x="266" y="35"/>
                    </a:lnTo>
                    <a:lnTo>
                      <a:pt x="293" y="62"/>
                    </a:lnTo>
                    <a:lnTo>
                      <a:pt x="252" y="93"/>
                    </a:lnTo>
                    <a:lnTo>
                      <a:pt x="268" y="115"/>
                    </a:lnTo>
                    <a:lnTo>
                      <a:pt x="276" y="140"/>
                    </a:lnTo>
                    <a:lnTo>
                      <a:pt x="324" y="128"/>
                    </a:lnTo>
                    <a:lnTo>
                      <a:pt x="328" y="165"/>
                    </a:lnTo>
                    <a:lnTo>
                      <a:pt x="324" y="202"/>
                    </a:lnTo>
                    <a:lnTo>
                      <a:pt x="276" y="192"/>
                    </a:lnTo>
                    <a:lnTo>
                      <a:pt x="268" y="216"/>
                    </a:lnTo>
                    <a:lnTo>
                      <a:pt x="252" y="239"/>
                    </a:lnTo>
                    <a:lnTo>
                      <a:pt x="293" y="270"/>
                    </a:lnTo>
                    <a:lnTo>
                      <a:pt x="266" y="295"/>
                    </a:lnTo>
                    <a:lnTo>
                      <a:pt x="235" y="316"/>
                    </a:lnTo>
                    <a:lnTo>
                      <a:pt x="214" y="270"/>
                    </a:lnTo>
                    <a:lnTo>
                      <a:pt x="188" y="280"/>
                    </a:lnTo>
                    <a:lnTo>
                      <a:pt x="163" y="282"/>
                    </a:lnTo>
                    <a:lnTo>
                      <a:pt x="163" y="332"/>
                    </a:lnTo>
                    <a:lnTo>
                      <a:pt x="124" y="328"/>
                    </a:lnTo>
                    <a:lnTo>
                      <a:pt x="89" y="316"/>
                    </a:lnTo>
                    <a:lnTo>
                      <a:pt x="111" y="270"/>
                    </a:lnTo>
                    <a:lnTo>
                      <a:pt x="89" y="256"/>
                    </a:lnTo>
                    <a:lnTo>
                      <a:pt x="72" y="239"/>
                    </a:lnTo>
                    <a:lnTo>
                      <a:pt x="33" y="270"/>
                    </a:lnTo>
                    <a:lnTo>
                      <a:pt x="12" y="239"/>
                    </a:lnTo>
                    <a:lnTo>
                      <a:pt x="0" y="202"/>
                    </a:lnTo>
                    <a:lnTo>
                      <a:pt x="49" y="192"/>
                    </a:lnTo>
                    <a:lnTo>
                      <a:pt x="47" y="179"/>
                    </a:lnTo>
                    <a:lnTo>
                      <a:pt x="45" y="165"/>
                    </a:lnTo>
                    <a:lnTo>
                      <a:pt x="47" y="152"/>
                    </a:lnTo>
                    <a:lnTo>
                      <a:pt x="49" y="140"/>
                    </a:lnTo>
                    <a:lnTo>
                      <a:pt x="0" y="128"/>
                    </a:lnTo>
                    <a:lnTo>
                      <a:pt x="12" y="93"/>
                    </a:lnTo>
                    <a:lnTo>
                      <a:pt x="33" y="62"/>
                    </a:lnTo>
                    <a:lnTo>
                      <a:pt x="72" y="93"/>
                    </a:lnTo>
                    <a:lnTo>
                      <a:pt x="89" y="74"/>
                    </a:lnTo>
                    <a:lnTo>
                      <a:pt x="111" y="60"/>
                    </a:lnTo>
                    <a:lnTo>
                      <a:pt x="89" y="16"/>
                    </a:lnTo>
                    <a:lnTo>
                      <a:pt x="124" y="4"/>
                    </a:lnTo>
                    <a:lnTo>
                      <a:pt x="163" y="0"/>
                    </a:lnTo>
                    <a:close/>
                  </a:path>
                </a:pathLst>
              </a:custGeom>
              <a:solidFill>
                <a:schemeClr val="bg1">
                  <a:lumMod val="65000"/>
                  <a:alpha val="68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26" name="Freeform 2691"/>
              <p:cNvSpPr>
                <a:spLocks noChangeAspect="1" noEditPoints="1"/>
              </p:cNvSpPr>
              <p:nvPr/>
            </p:nvSpPr>
            <p:spPr bwMode="auto">
              <a:xfrm>
                <a:off x="18140792" y="6083400"/>
                <a:ext cx="576772" cy="57874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36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grpSp>
            <p:nvGrpSpPr>
              <p:cNvPr id="27" name="16 Grupo"/>
              <p:cNvGrpSpPr/>
              <p:nvPr/>
            </p:nvGrpSpPr>
            <p:grpSpPr>
              <a:xfrm>
                <a:off x="16984178" y="6617970"/>
                <a:ext cx="1015315" cy="1008603"/>
                <a:chOff x="18346371" y="3445621"/>
                <a:chExt cx="578490" cy="572756"/>
              </a:xfrm>
              <a:solidFill>
                <a:schemeClr val="accent4"/>
              </a:solidFill>
            </p:grpSpPr>
            <p:sp>
              <p:nvSpPr>
                <p:cNvPr id="28" name="Freeform 6"/>
                <p:cNvSpPr>
                  <a:spLocks noEditPoints="1"/>
                </p:cNvSpPr>
                <p:nvPr/>
              </p:nvSpPr>
              <p:spPr bwMode="auto">
                <a:xfrm>
                  <a:off x="18346371" y="3445621"/>
                  <a:ext cx="578490" cy="572756"/>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a:endParaRPr lang="es-SV" sz="1800"/>
                </a:p>
              </p:txBody>
            </p:sp>
            <p:sp>
              <p:nvSpPr>
                <p:cNvPr id="29" name="Freeform 7"/>
                <p:cNvSpPr>
                  <a:spLocks noEditPoints="1"/>
                </p:cNvSpPr>
                <p:nvPr/>
              </p:nvSpPr>
              <p:spPr bwMode="auto">
                <a:xfrm>
                  <a:off x="18509122" y="3606556"/>
                  <a:ext cx="253045" cy="250536"/>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a:endParaRPr lang="es-SV" sz="1800"/>
                </a:p>
              </p:txBody>
            </p:sp>
            <p:sp>
              <p:nvSpPr>
                <p:cNvPr id="30" name="Freeform 8"/>
                <p:cNvSpPr>
                  <a:spLocks noEditPoints="1"/>
                </p:cNvSpPr>
                <p:nvPr/>
              </p:nvSpPr>
              <p:spPr bwMode="auto">
                <a:xfrm>
                  <a:off x="18563576" y="3660310"/>
                  <a:ext cx="144443" cy="143368"/>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a:endParaRPr lang="es-SV" sz="1800"/>
                </a:p>
              </p:txBody>
            </p:sp>
          </p:grpSp>
          <p:grpSp>
            <p:nvGrpSpPr>
              <p:cNvPr id="31" name="18 Grupo"/>
              <p:cNvGrpSpPr/>
              <p:nvPr/>
            </p:nvGrpSpPr>
            <p:grpSpPr>
              <a:xfrm>
                <a:off x="17869270" y="6973860"/>
                <a:ext cx="1339214" cy="1361264"/>
                <a:chOff x="18258036" y="2685822"/>
                <a:chExt cx="754676" cy="747193"/>
              </a:xfrm>
              <a:solidFill>
                <a:schemeClr val="accent1"/>
              </a:solidFill>
            </p:grpSpPr>
            <p:sp>
              <p:nvSpPr>
                <p:cNvPr id="32" name="Freeform 6"/>
                <p:cNvSpPr>
                  <a:spLocks noEditPoints="1"/>
                </p:cNvSpPr>
                <p:nvPr/>
              </p:nvSpPr>
              <p:spPr bwMode="auto">
                <a:xfrm>
                  <a:off x="18258036" y="2685822"/>
                  <a:ext cx="754676" cy="747193"/>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a:endParaRPr lang="es-SV" sz="1800"/>
                </a:p>
              </p:txBody>
            </p:sp>
            <p:sp>
              <p:nvSpPr>
                <p:cNvPr id="36" name="Freeform 7"/>
                <p:cNvSpPr>
                  <a:spLocks noEditPoints="1"/>
                </p:cNvSpPr>
                <p:nvPr/>
              </p:nvSpPr>
              <p:spPr bwMode="auto">
                <a:xfrm>
                  <a:off x="18470293" y="2895765"/>
                  <a:ext cx="330111" cy="32683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a:endParaRPr lang="es-SV" sz="1800"/>
                </a:p>
              </p:txBody>
            </p:sp>
            <p:sp>
              <p:nvSpPr>
                <p:cNvPr id="37" name="Freeform 8"/>
                <p:cNvSpPr>
                  <a:spLocks noEditPoints="1"/>
                </p:cNvSpPr>
                <p:nvPr/>
              </p:nvSpPr>
              <p:spPr bwMode="auto">
                <a:xfrm>
                  <a:off x="18541401" y="2965906"/>
                  <a:ext cx="188435" cy="187032"/>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a:endParaRPr lang="es-SV" sz="1800"/>
                </a:p>
              </p:txBody>
            </p:sp>
          </p:grpSp>
          <p:grpSp>
            <p:nvGrpSpPr>
              <p:cNvPr id="38" name="17 Grupo"/>
              <p:cNvGrpSpPr/>
              <p:nvPr/>
            </p:nvGrpSpPr>
            <p:grpSpPr>
              <a:xfrm>
                <a:off x="17237671" y="8151203"/>
                <a:ext cx="1393872" cy="1380054"/>
                <a:chOff x="18853951" y="3019800"/>
                <a:chExt cx="860708" cy="852175"/>
              </a:xfrm>
              <a:solidFill>
                <a:schemeClr val="accent3"/>
              </a:solidFill>
            </p:grpSpPr>
            <p:sp>
              <p:nvSpPr>
                <p:cNvPr id="39" name="Freeform 6"/>
                <p:cNvSpPr>
                  <a:spLocks noEditPoints="1"/>
                </p:cNvSpPr>
                <p:nvPr/>
              </p:nvSpPr>
              <p:spPr bwMode="auto">
                <a:xfrm>
                  <a:off x="18853951" y="3019800"/>
                  <a:ext cx="860708" cy="852175"/>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rtlCol="0" anchor="ctr"/>
                <a:lstStyle/>
                <a:p>
                  <a:pPr algn="ctr"/>
                  <a:endParaRPr lang="es-SV" sz="1800"/>
                </a:p>
              </p:txBody>
            </p:sp>
            <p:sp>
              <p:nvSpPr>
                <p:cNvPr id="40" name="Freeform 7"/>
                <p:cNvSpPr>
                  <a:spLocks noEditPoints="1"/>
                </p:cNvSpPr>
                <p:nvPr/>
              </p:nvSpPr>
              <p:spPr bwMode="auto">
                <a:xfrm>
                  <a:off x="19096058" y="3259241"/>
                  <a:ext cx="376493" cy="37275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rtlCol="0" anchor="ctr"/>
                <a:lstStyle/>
                <a:p>
                  <a:pPr algn="ctr"/>
                  <a:endParaRPr lang="es-SV" sz="1800"/>
                </a:p>
              </p:txBody>
            </p:sp>
            <p:sp>
              <p:nvSpPr>
                <p:cNvPr id="41" name="Freeform 8"/>
                <p:cNvSpPr>
                  <a:spLocks noEditPoints="1"/>
                </p:cNvSpPr>
                <p:nvPr/>
              </p:nvSpPr>
              <p:spPr bwMode="auto">
                <a:xfrm>
                  <a:off x="19177094" y="3339228"/>
                  <a:ext cx="214910" cy="213310"/>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rtlCol="0" anchor="ctr"/>
                <a:lstStyle/>
                <a:p>
                  <a:pPr algn="ctr"/>
                  <a:endParaRPr lang="es-SV" sz="1800"/>
                </a:p>
              </p:txBody>
            </p:sp>
          </p:grpSp>
          <p:sp>
            <p:nvSpPr>
              <p:cNvPr id="42" name="Freeform 2691"/>
              <p:cNvSpPr>
                <a:spLocks noChangeAspect="1" noEditPoints="1"/>
              </p:cNvSpPr>
              <p:nvPr/>
            </p:nvSpPr>
            <p:spPr bwMode="auto">
              <a:xfrm>
                <a:off x="17971954" y="6614472"/>
                <a:ext cx="366568" cy="367817"/>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47843"/>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43" name="Freeform 2691"/>
              <p:cNvSpPr>
                <a:spLocks noChangeAspect="1" noEditPoints="1"/>
              </p:cNvSpPr>
              <p:nvPr/>
            </p:nvSpPr>
            <p:spPr bwMode="auto">
              <a:xfrm>
                <a:off x="18714356" y="9002698"/>
                <a:ext cx="526764" cy="52856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52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44" name="Freeform 2691"/>
              <p:cNvSpPr>
                <a:spLocks noChangeAspect="1" noEditPoints="1"/>
              </p:cNvSpPr>
              <p:nvPr/>
            </p:nvSpPr>
            <p:spPr bwMode="auto">
              <a:xfrm>
                <a:off x="16584360" y="7300698"/>
                <a:ext cx="576772" cy="57874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bg1">
                  <a:lumMod val="65000"/>
                  <a:alpha val="36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cxnSp>
            <p:nvCxnSpPr>
              <p:cNvPr id="45" name="128 Conector recto"/>
              <p:cNvCxnSpPr/>
              <p:nvPr/>
            </p:nvCxnSpPr>
            <p:spPr>
              <a:xfrm flipH="1">
                <a:off x="14624527" y="6767900"/>
                <a:ext cx="2430270" cy="0"/>
              </a:xfrm>
              <a:prstGeom prst="line">
                <a:avLst/>
              </a:prstGeom>
              <a:noFill/>
              <a:ln w="9525" cap="rnd">
                <a:solidFill>
                  <a:schemeClr val="tx1">
                    <a:lumMod val="65000"/>
                    <a:lumOff val="35000"/>
                  </a:schemeClr>
                </a:solidFill>
                <a:bevel/>
                <a:headEnd w="med" len="sm"/>
                <a:tailEnd type="oval" w="med" len="med"/>
              </a:ln>
            </p:spPr>
          </p:cxnSp>
          <p:cxnSp>
            <p:nvCxnSpPr>
              <p:cNvPr id="46" name="129 Conector recto"/>
              <p:cNvCxnSpPr/>
              <p:nvPr/>
            </p:nvCxnSpPr>
            <p:spPr>
              <a:xfrm>
                <a:off x="19089609" y="7405653"/>
                <a:ext cx="1880623" cy="0"/>
              </a:xfrm>
              <a:prstGeom prst="line">
                <a:avLst/>
              </a:prstGeom>
              <a:noFill/>
              <a:ln w="9525" cap="rnd">
                <a:solidFill>
                  <a:schemeClr val="tx1">
                    <a:lumMod val="65000"/>
                    <a:lumOff val="35000"/>
                  </a:schemeClr>
                </a:solidFill>
                <a:bevel/>
                <a:headEnd w="med" len="sm"/>
                <a:tailEnd type="oval" w="med" len="med"/>
              </a:ln>
            </p:spPr>
          </p:cxnSp>
          <p:cxnSp>
            <p:nvCxnSpPr>
              <p:cNvPr id="47" name="130 Conector recto"/>
              <p:cNvCxnSpPr/>
              <p:nvPr/>
            </p:nvCxnSpPr>
            <p:spPr>
              <a:xfrm flipH="1">
                <a:off x="14827257" y="9361064"/>
                <a:ext cx="2580546" cy="0"/>
              </a:xfrm>
              <a:prstGeom prst="line">
                <a:avLst/>
              </a:prstGeom>
              <a:noFill/>
              <a:ln w="9525" cap="rnd">
                <a:solidFill>
                  <a:schemeClr val="tx1">
                    <a:lumMod val="65000"/>
                    <a:lumOff val="35000"/>
                  </a:schemeClr>
                </a:solidFill>
                <a:bevel/>
                <a:headEnd w="med" len="sm"/>
                <a:tailEnd type="oval" w="med" len="med"/>
              </a:ln>
            </p:spPr>
          </p:cxnSp>
        </p:grpSp>
        <p:cxnSp>
          <p:nvCxnSpPr>
            <p:cNvPr id="48" name="130 Conector recto"/>
            <p:cNvCxnSpPr/>
            <p:nvPr/>
          </p:nvCxnSpPr>
          <p:spPr>
            <a:xfrm>
              <a:off x="12550528" y="7326085"/>
              <a:ext cx="1900527" cy="9917"/>
            </a:xfrm>
            <a:prstGeom prst="line">
              <a:avLst/>
            </a:prstGeom>
            <a:noFill/>
            <a:ln w="9525" cap="rnd">
              <a:solidFill>
                <a:schemeClr val="tx1">
                  <a:lumMod val="65000"/>
                  <a:lumOff val="35000"/>
                </a:schemeClr>
              </a:solidFill>
              <a:bevel/>
              <a:headEnd w="med" len="sm"/>
              <a:tailEnd type="oval" w="med" len="med"/>
            </a:ln>
          </p:spPr>
        </p:cxnSp>
        <p:sp>
          <p:nvSpPr>
            <p:cNvPr id="49" name="119 Elipse"/>
            <p:cNvSpPr>
              <a:spLocks noChangeAspect="1"/>
            </p:cNvSpPr>
            <p:nvPr/>
          </p:nvSpPr>
          <p:spPr bwMode="auto">
            <a:xfrm flipH="1">
              <a:off x="14647559" y="6866337"/>
              <a:ext cx="939330" cy="939330"/>
            </a:xfrm>
            <a:prstGeom prst="ellipse">
              <a:avLst/>
            </a:prstGeom>
            <a:solidFill>
              <a:srgbClr val="D8D8D8"/>
            </a:solidFill>
            <a:ln>
              <a:noFill/>
            </a:ln>
            <a:extLst/>
          </p:spPr>
          <p:txBody>
            <a:bodyPr lIns="0" tIns="0" rIns="0" bIns="0" rtlCol="0" anchor="ctr"/>
            <a:lstStyle/>
            <a:p>
              <a:pPr algn="ctr"/>
              <a:r>
                <a:rPr lang="es-SV" sz="4000" dirty="0"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03</a:t>
              </a:r>
              <a:endParaRPr lang="es-SV"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0" name="Textbox 1"/>
            <p:cNvSpPr/>
            <p:nvPr/>
          </p:nvSpPr>
          <p:spPr>
            <a:xfrm>
              <a:off x="13972424" y="7858767"/>
              <a:ext cx="2289600" cy="621620"/>
            </a:xfrm>
            <a:prstGeom prst="rect">
              <a:avLst/>
            </a:prstGeom>
          </p:spPr>
          <p:txBody>
            <a:bodyPr wrap="square" lIns="241719" tIns="120860" rIns="241719" bIns="120860">
              <a:spAutoFit/>
            </a:bodyPr>
            <a:lstStyle/>
            <a:p>
              <a:pPr algn="ctr">
                <a:lnSpc>
                  <a:spcPct val="120000"/>
                </a:lnSpc>
              </a:pPr>
              <a:r>
                <a:rPr lang="en-US" sz="2200" b="1" dirty="0" smtClean="0">
                  <a:solidFill>
                    <a:schemeClr val="tx2"/>
                  </a:solidFill>
                  <a:latin typeface="Open Sans Condensed" panose="020B0604020202020204" charset="0"/>
                  <a:ea typeface="Open Sans Condensed" panose="020B0604020202020204" charset="0"/>
                  <a:cs typeface="Open Sans Condensed" panose="020B0604020202020204" charset="0"/>
                </a:rPr>
                <a:t>Controls</a:t>
              </a:r>
              <a:endParaRPr lang="en-US" sz="2200" b="1" dirty="0">
                <a:solidFill>
                  <a:schemeClr val="tx2"/>
                </a:solidFill>
                <a:latin typeface="Open Sans Condensed" panose="020B0604020202020204" charset="0"/>
                <a:ea typeface="Open Sans Condensed" panose="020B0604020202020204" charset="0"/>
                <a:cs typeface="Open Sans Condensed" panose="020B0604020202020204" charset="0"/>
              </a:endParaRPr>
            </a:p>
          </p:txBody>
        </p:sp>
      </p:grpSp>
    </p:spTree>
    <p:extLst>
      <p:ext uri="{BB962C8B-B14F-4D97-AF65-F5344CB8AC3E}">
        <p14:creationId xmlns:p14="http://schemas.microsoft.com/office/powerpoint/2010/main" val="196336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WinForms: Architecture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7973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stretch>
            <a:fillRect/>
          </a:stretch>
        </p:blipFill>
        <p:spPr>
          <a:xfrm>
            <a:off x="2224873" y="2538313"/>
            <a:ext cx="6157570" cy="7020781"/>
          </a:xfrm>
          <a:prstGeom prst="rect">
            <a:avLst/>
          </a:prstGeom>
        </p:spPr>
      </p:pic>
      <p:pic>
        <p:nvPicPr>
          <p:cNvPr id="53" name="Picture 52"/>
          <p:cNvPicPr>
            <a:picLocks noChangeAspect="1"/>
          </p:cNvPicPr>
          <p:nvPr/>
        </p:nvPicPr>
        <p:blipFill>
          <a:blip r:embed="rId3"/>
          <a:stretch>
            <a:fillRect/>
          </a:stretch>
        </p:blipFill>
        <p:spPr>
          <a:xfrm>
            <a:off x="15279328" y="2516133"/>
            <a:ext cx="7602630" cy="5017736"/>
          </a:xfrm>
          <a:prstGeom prst="rect">
            <a:avLst/>
          </a:prstGeom>
        </p:spPr>
      </p:pic>
      <p:pic>
        <p:nvPicPr>
          <p:cNvPr id="54" name="Picture 53"/>
          <p:cNvPicPr>
            <a:picLocks noChangeAspect="1"/>
          </p:cNvPicPr>
          <p:nvPr/>
        </p:nvPicPr>
        <p:blipFill>
          <a:blip r:embed="rId4"/>
          <a:stretch>
            <a:fillRect/>
          </a:stretch>
        </p:blipFill>
        <p:spPr>
          <a:xfrm>
            <a:off x="8634751" y="2538313"/>
            <a:ext cx="6435715" cy="9926675"/>
          </a:xfrm>
          <a:prstGeom prst="rect">
            <a:avLst/>
          </a:prstGeom>
        </p:spPr>
      </p:pic>
    </p:spTree>
    <p:extLst>
      <p:ext uri="{BB962C8B-B14F-4D97-AF65-F5344CB8AC3E}">
        <p14:creationId xmlns:p14="http://schemas.microsoft.com/office/powerpoint/2010/main" val="151666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Getting Started</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WFA-Chapter1 at </a:t>
            </a:r>
            <a:r>
              <a:rPr lang="en-US" sz="3600" dirty="0">
                <a:hlinkClick r:id="rId3"/>
              </a:rPr>
              <a:t>https://</a:t>
            </a:r>
            <a:r>
              <a:rPr lang="en-US" sz="3600" dirty="0" smtClean="0">
                <a:hlinkClick r:id="rId3"/>
              </a:rPr>
              <a:t>github.com/DotNetTraining/DotNetDesktop/tree/master/Code/WFA/WFA-Chapter1</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87"/>
            <a:ext cx="902031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7601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Event Model and Application (main) Loop</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110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20207246" cy="8217634"/>
          </a:xfrm>
          <a:prstGeom prst="rect">
            <a:avLst/>
          </a:prstGeom>
          <a:noFill/>
        </p:spPr>
        <p:txBody>
          <a:bodyPr wrap="square" rtlCol="0">
            <a:spAutoFit/>
          </a:bodyPr>
          <a:lstStyle/>
          <a:p>
            <a:pPr marL="571500" indent="-571500">
              <a:buFont typeface="Arial" panose="020B0604020202020204" pitchFamily="34" charset="0"/>
              <a:buChar char="•"/>
            </a:pPr>
            <a:r>
              <a:rPr lang="en-US" sz="3000" dirty="0"/>
              <a:t>The Application class is used to provide basic application-level behavior for a Windows Forms application. You never create an instance of the Application class directly; instead, you invoke static methods and properties exposed by the Application class. The static methods provided by the Application class, such as Run and Exit, enable you to control how your application starts and stops. The static properties exposed by the Application class enable you to determine information such as the path used to store application data</a:t>
            </a:r>
            <a:r>
              <a:rPr lang="en-US" sz="3000" dirty="0" smtClean="0"/>
              <a:t>.</a:t>
            </a:r>
          </a:p>
          <a:p>
            <a:pPr marL="571500" indent="-571500">
              <a:buFont typeface="Arial" panose="020B0604020202020204" pitchFamily="34" charset="0"/>
              <a:buChar char="•"/>
            </a:pPr>
            <a:r>
              <a:rPr lang="en-US" sz="3000" dirty="0"/>
              <a:t>Starting an </a:t>
            </a:r>
            <a:r>
              <a:rPr lang="en-US" sz="3000" dirty="0" smtClean="0"/>
              <a:t>Application:</a:t>
            </a:r>
          </a:p>
          <a:p>
            <a:pPr marL="1779783" lvl="1" indent="-571500">
              <a:buFont typeface="Arial" panose="020B0604020202020204" pitchFamily="34" charset="0"/>
              <a:buChar char="•"/>
            </a:pPr>
            <a:r>
              <a:rPr lang="en-US" sz="3000" dirty="0" smtClean="0"/>
              <a:t>A </a:t>
            </a:r>
            <a:r>
              <a:rPr lang="en-US" sz="3000" dirty="0"/>
              <a:t>Windows Forms application is started by calling the static </a:t>
            </a:r>
            <a:r>
              <a:rPr lang="en-US" sz="3000" dirty="0" err="1"/>
              <a:t>Application.Run</a:t>
            </a:r>
            <a:r>
              <a:rPr lang="en-US" sz="3000" dirty="0"/>
              <a:t> </a:t>
            </a:r>
            <a:r>
              <a:rPr lang="en-US" sz="3000" dirty="0" smtClean="0"/>
              <a:t>method.</a:t>
            </a:r>
          </a:p>
          <a:p>
            <a:pPr marL="1779783" lvl="1" indent="-571500">
              <a:buFont typeface="Arial" panose="020B0604020202020204" pitchFamily="34" charset="0"/>
              <a:buChar char="•"/>
            </a:pPr>
            <a:r>
              <a:rPr lang="en-US" sz="3000" dirty="0"/>
              <a:t>There are three overloaded versions of the Run </a:t>
            </a:r>
            <a:r>
              <a:rPr lang="en-US" sz="3000" dirty="0" smtClean="0"/>
              <a:t>method:</a:t>
            </a:r>
          </a:p>
          <a:p>
            <a:pPr marL="1779783" lvl="1" indent="-571500">
              <a:buFont typeface="Arial" panose="020B0604020202020204" pitchFamily="34" charset="0"/>
              <a:buChar char="•"/>
            </a:pPr>
            <a:r>
              <a:rPr lang="en-US" sz="3000" dirty="0" smtClean="0"/>
              <a:t>First: </a:t>
            </a:r>
            <a:r>
              <a:rPr lang="en-US" sz="3200" dirty="0"/>
              <a:t>accepts the top-level form for the application as a </a:t>
            </a:r>
            <a:r>
              <a:rPr lang="en-US" sz="3200" dirty="0" smtClean="0"/>
              <a:t>parameter (</a:t>
            </a:r>
            <a:r>
              <a:rPr lang="en-US" sz="3200" dirty="0"/>
              <a:t>will create a message loop and display the form passed as a </a:t>
            </a:r>
            <a:r>
              <a:rPr lang="en-US" sz="3200" dirty="0" smtClean="0"/>
              <a:t>parameter).</a:t>
            </a:r>
          </a:p>
          <a:p>
            <a:pPr marL="1779783" lvl="1" indent="-571500">
              <a:buFont typeface="Arial" panose="020B0604020202020204" pitchFamily="34" charset="0"/>
              <a:buChar char="•"/>
            </a:pPr>
            <a:r>
              <a:rPr lang="en-US" sz="3200" dirty="0" smtClean="0"/>
              <a:t>Second: you </a:t>
            </a:r>
            <a:r>
              <a:rPr lang="en-US" sz="3200" dirty="0"/>
              <a:t>can call Run with no parameters, the Application class will create a Windows message loop on the current thread but won’t display an initial form. This version of Run is useful if you’ll be displaying the form at a later time, or perhaps not displaying a form at all</a:t>
            </a:r>
            <a:r>
              <a:rPr lang="en-US" sz="3200" dirty="0" smtClean="0"/>
              <a:t>.</a:t>
            </a:r>
          </a:p>
          <a:p>
            <a:pPr marL="1779783" lvl="1" indent="-571500">
              <a:buFont typeface="Arial" panose="020B0604020202020204" pitchFamily="34" charset="0"/>
              <a:buChar char="•"/>
            </a:pPr>
            <a:r>
              <a:rPr lang="en-US" sz="3200" dirty="0"/>
              <a:t>Third: accepts an </a:t>
            </a:r>
            <a:r>
              <a:rPr lang="en-US" sz="3200" dirty="0" err="1"/>
              <a:t>ApplicationContext</a:t>
            </a:r>
            <a:r>
              <a:rPr lang="en-US" sz="3200" dirty="0"/>
              <a:t> object that will be used by the Application class. The default </a:t>
            </a:r>
            <a:r>
              <a:rPr lang="en-US" sz="3200" dirty="0" err="1"/>
              <a:t>ApplicationContext</a:t>
            </a:r>
            <a:r>
              <a:rPr lang="en-US" sz="3200" dirty="0"/>
              <a:t> object used with the previous versions of the Run method will automatically exit the application when the main form is closed. By deriving a new class from </a:t>
            </a:r>
            <a:r>
              <a:rPr lang="en-US" sz="3200" dirty="0" err="1"/>
              <a:t>ApplicationContext</a:t>
            </a:r>
            <a:r>
              <a:rPr lang="en-US" sz="3200" dirty="0"/>
              <a:t>, you can define your own specialized behavior.</a:t>
            </a:r>
            <a:endParaRPr lang="en-US" sz="3000" dirty="0"/>
          </a:p>
        </p:txBody>
      </p:sp>
    </p:spTree>
    <p:extLst>
      <p:ext uri="{BB962C8B-B14F-4D97-AF65-F5344CB8AC3E}">
        <p14:creationId xmlns:p14="http://schemas.microsoft.com/office/powerpoint/2010/main" val="170667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Application Loop &amp; Events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WFA-Chapter1 at </a:t>
            </a:r>
            <a:r>
              <a:rPr lang="en-US" sz="3600" dirty="0">
                <a:hlinkClick r:id="rId3"/>
              </a:rPr>
              <a:t>https://</a:t>
            </a:r>
            <a:r>
              <a:rPr lang="en-US" sz="3600" dirty="0" smtClean="0">
                <a:hlinkClick r:id="rId3"/>
              </a:rPr>
              <a:t>github.com/DotNetTraining/DotNetDesktop/tree/master/Code/WFA/WFA-Chapter1</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86"/>
            <a:ext cx="1471663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377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158863</TotalTime>
  <Words>1376</Words>
  <Application>Microsoft Macintosh PowerPoint</Application>
  <PresentationFormat>Custom</PresentationFormat>
  <Paragraphs>74</Paragraphs>
  <Slides>14</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Calibri</vt:lpstr>
      <vt:lpstr>Calibri Light</vt:lpstr>
      <vt:lpstr>Helvetica</vt:lpstr>
      <vt:lpstr>Open Sans</vt:lpstr>
      <vt:lpstr>Open Sans Condensed</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12293</cp:revision>
  <dcterms:created xsi:type="dcterms:W3CDTF">2014-07-01T16:42:18Z</dcterms:created>
  <dcterms:modified xsi:type="dcterms:W3CDTF">2017-11-30T01:04:16Z</dcterms:modified>
</cp:coreProperties>
</file>