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3"/>
  </p:notesMasterIdLst>
  <p:handoutMasterIdLst>
    <p:handoutMasterId r:id="rId14"/>
  </p:handoutMasterIdLst>
  <p:sldIdLst>
    <p:sldId id="793" r:id="rId2"/>
    <p:sldId id="804" r:id="rId3"/>
    <p:sldId id="795" r:id="rId4"/>
    <p:sldId id="857" r:id="rId5"/>
    <p:sldId id="858" r:id="rId6"/>
    <p:sldId id="873" r:id="rId7"/>
    <p:sldId id="874" r:id="rId8"/>
    <p:sldId id="875" r:id="rId9"/>
    <p:sldId id="876" r:id="rId10"/>
    <p:sldId id="850" r:id="rId11"/>
    <p:sldId id="794" r:id="rId12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5994" autoAdjust="0"/>
  </p:normalViewPr>
  <p:slideViewPr>
    <p:cSldViewPr>
      <p:cViewPr>
        <p:scale>
          <a:sx n="60" d="100"/>
          <a:sy n="60" d="100"/>
        </p:scale>
        <p:origin x="304" y="-128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2/12/17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02/12/17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1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tNetTraining/DotNetEssentials/tree/master/Code/OOPC/OOPC-Chapter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3: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Common Controls in WinForms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4091894" y="6717148"/>
            <a:ext cx="16255337" cy="61111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4136899" y="4473529"/>
            <a:ext cx="15166684" cy="4245594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will learn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about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Advanced C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# concepts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will learn about: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C# and Lambda Expressions and Functional Paradigm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LINQ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Generics in C#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Variance in C#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Unsafe Code and Pointers and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PInvoke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36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4553370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Button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Labels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Text Boxes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Panels and containers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Check boxes and radio buttons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Menus and toolbars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Dialogs - file open/save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Overview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520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 you design and modify the user interface of your Windows Forms applications, you will need to add, align, and position </a:t>
            </a:r>
            <a:r>
              <a:rPr lang="en-US" sz="3600" dirty="0" smtClean="0"/>
              <a:t>controls.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Controls </a:t>
            </a:r>
            <a:r>
              <a:rPr lang="en-US" sz="3600" dirty="0"/>
              <a:t>are objects that are contained within form </a:t>
            </a:r>
            <a:r>
              <a:rPr lang="en-US" sz="3600" dirty="0" smtClean="0"/>
              <a:t>objects.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</a:t>
            </a:r>
            <a:r>
              <a:rPr lang="en-US" sz="3600" dirty="0"/>
              <a:t>type of control has its own set of properties, methods, and events that make it suitable for a particular </a:t>
            </a:r>
            <a:r>
              <a:rPr lang="en-US" sz="3600" dirty="0" smtClean="0"/>
              <a:t>purpose.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manipulate controls in the designer and write code to add controls dynamically at run time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base class for all Windows controls is located in the </a:t>
            </a:r>
            <a:r>
              <a:rPr lang="en-US" sz="3600" dirty="0" err="1"/>
              <a:t>System.Windows.Forms</a:t>
            </a:r>
            <a:r>
              <a:rPr lang="en-US" sz="3600" dirty="0"/>
              <a:t> namespace. These controls are built into the .NET framework and form the basis for derived controls</a:t>
            </a:r>
            <a:r>
              <a:rPr lang="en-US" sz="3600" dirty="0" smtClean="0"/>
              <a:t>.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will be covering the functionality and usage of these common controls one by one in this lesson.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06775"/>
              </p:ext>
            </p:extLst>
          </p:nvPr>
        </p:nvGraphicFramePr>
        <p:xfrm>
          <a:off x="1481604" y="7934099"/>
          <a:ext cx="2245749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65"/>
                <a:gridCol w="9541060"/>
                <a:gridCol w="2160240"/>
                <a:gridCol w="92710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Presents a standard button that the user can click to perform actions.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an identifiable grouping for other controls, and allows for scrolling.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text that cannot be edited by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PictureBox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graphics in bitmap, GIF, JPEG, metafile, or icon format.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editable, multiline input from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an identifiable grouping for other controls.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a condition is on or off.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multiple tabs that can contain pictures or other controls.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RadioButton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Presents a set of two or more mutually exclusive options to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tabular data from a dataset and allows for updates to the data source.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text when the user points at other controls.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DataGridView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user interface to ADO.NET datasets, displaying data and allowing updates to the data source.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MenuStrip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a menu at run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FolderBrowserDialog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an interface with which users can browse and select a directory or create a new one.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ComboBox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data in a drop-down combo box.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OpenFileDialog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users to open files via a pre-configured dialog box.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add Web-style links to Windows Forms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SaveFileDialog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files to save and where to save them.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ToolBar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menus and bitmapped buttons that activate commands.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a list of text and graphical items (icons).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ToolStrip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Lets you create custom toolbars and menus in your Windows Forms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StatusBar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status information related to the control that has focus.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ProgressBar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Graphically indicates the progress of an action towards completion.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a list of items with icons, in the manner of Windows Explorer.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Raises an event at regular intervals.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a hierarchy of nodes that can be expanded or collapsed.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Example: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Windows Forms Common Controls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186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See </a:t>
            </a:r>
            <a:r>
              <a:rPr lang="en-US" sz="3600" dirty="0" smtClean="0"/>
              <a:t>WFA-Chapter2 at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github.com/DotNetTraining/DotNetDesktop/tree/master/Code/WFA/WFA-Chapter2</a:t>
            </a:r>
            <a:endParaRPr lang="en-US" sz="3600" dirty="0" smtClean="0"/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223286"/>
            <a:ext cx="15571731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264930" y="5778674"/>
            <a:ext cx="6550580" cy="5741861"/>
            <a:chOff x="9222464" y="6003699"/>
            <a:chExt cx="6550580" cy="5741861"/>
          </a:xfrm>
        </p:grpSpPr>
        <p:sp>
          <p:nvSpPr>
            <p:cNvPr id="24" name="Elipse 24"/>
            <p:cNvSpPr/>
            <p:nvPr/>
          </p:nvSpPr>
          <p:spPr bwMode="auto">
            <a:xfrm>
              <a:off x="11496345" y="8282658"/>
              <a:ext cx="847214" cy="848960"/>
            </a:xfrm>
            <a:prstGeom prst="ellipse">
              <a:avLst/>
            </a:prstGeom>
            <a:solidFill>
              <a:srgbClr val="F44D53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5" name="Anillo 25"/>
            <p:cNvSpPr/>
            <p:nvPr/>
          </p:nvSpPr>
          <p:spPr bwMode="auto">
            <a:xfrm>
              <a:off x="10384375" y="7168397"/>
              <a:ext cx="3071154" cy="3077482"/>
            </a:xfrm>
            <a:prstGeom prst="donut">
              <a:avLst>
                <a:gd name="adj" fmla="val 13529"/>
              </a:avLst>
            </a:prstGeom>
            <a:solidFill>
              <a:srgbClr val="AAB5B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6" name="Anillo 26"/>
            <p:cNvSpPr/>
            <p:nvPr/>
          </p:nvSpPr>
          <p:spPr bwMode="auto">
            <a:xfrm>
              <a:off x="9222464" y="6003699"/>
              <a:ext cx="5394976" cy="5406879"/>
            </a:xfrm>
            <a:prstGeom prst="donut">
              <a:avLst>
                <a:gd name="adj" fmla="val 7951"/>
              </a:avLst>
            </a:prstGeom>
            <a:solidFill>
              <a:srgbClr val="34495E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grpSp>
          <p:nvGrpSpPr>
            <p:cNvPr id="27" name="6 Grupo"/>
            <p:cNvGrpSpPr/>
            <p:nvPr/>
          </p:nvGrpSpPr>
          <p:grpSpPr>
            <a:xfrm>
              <a:off x="11304165" y="7009649"/>
              <a:ext cx="4468879" cy="4735911"/>
              <a:chOff x="11304165" y="7543430"/>
              <a:chExt cx="4468879" cy="4735911"/>
            </a:xfrm>
          </p:grpSpPr>
          <p:grpSp>
            <p:nvGrpSpPr>
              <p:cNvPr id="28" name="Grupo 22"/>
              <p:cNvGrpSpPr/>
              <p:nvPr/>
            </p:nvGrpSpPr>
            <p:grpSpPr>
              <a:xfrm rot="19018150">
                <a:off x="11304165" y="7543430"/>
                <a:ext cx="4468879" cy="449612"/>
                <a:chOff x="12782936" y="6138159"/>
                <a:chExt cx="4925957" cy="495602"/>
              </a:xfrm>
            </p:grpSpPr>
            <p:sp>
              <p:nvSpPr>
                <p:cNvPr id="30" name="Rectángulo redondeado 14"/>
                <p:cNvSpPr/>
                <p:nvPr/>
              </p:nvSpPr>
              <p:spPr bwMode="auto">
                <a:xfrm rot="16200000">
                  <a:off x="17119857" y="6044704"/>
                  <a:ext cx="495582" cy="68249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Rectángulo 15"/>
                <p:cNvSpPr/>
                <p:nvPr/>
              </p:nvSpPr>
              <p:spPr bwMode="auto">
                <a:xfrm>
                  <a:off x="13629872" y="6138686"/>
                  <a:ext cx="3329765" cy="495053"/>
                </a:xfrm>
                <a:prstGeom prst="rect">
                  <a:avLst/>
                </a:prstGeom>
                <a:solidFill>
                  <a:srgbClr val="FEC830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Rectángulo 16"/>
                <p:cNvSpPr/>
                <p:nvPr/>
              </p:nvSpPr>
              <p:spPr bwMode="auto">
                <a:xfrm>
                  <a:off x="16959638" y="6138687"/>
                  <a:ext cx="344209" cy="495053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3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Triángulo isósceles 17"/>
                <p:cNvSpPr/>
                <p:nvPr/>
              </p:nvSpPr>
              <p:spPr bwMode="auto">
                <a:xfrm rot="16200000">
                  <a:off x="12958614" y="5962492"/>
                  <a:ext cx="495581" cy="846938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E6EAEE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" name="Rectángulo 19"/>
                <p:cNvSpPr/>
                <p:nvPr/>
              </p:nvSpPr>
              <p:spPr bwMode="auto">
                <a:xfrm>
                  <a:off x="13629876" y="6496754"/>
                  <a:ext cx="3329764" cy="136997"/>
                </a:xfrm>
                <a:prstGeom prst="rect">
                  <a:avLst/>
                </a:pr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" name="Forma libre 20"/>
                <p:cNvSpPr/>
                <p:nvPr/>
              </p:nvSpPr>
              <p:spPr bwMode="auto">
                <a:xfrm rot="16200000">
                  <a:off x="12958621" y="5962502"/>
                  <a:ext cx="495581" cy="846938"/>
                </a:xfrm>
                <a:custGeom>
                  <a:avLst/>
                  <a:gdLst>
                    <a:gd name="connsiteX0" fmla="*/ 495582 w 495582"/>
                    <a:gd name="connsiteY0" fmla="*/ 846940 h 846940"/>
                    <a:gd name="connsiteX1" fmla="*/ 0 w 495582"/>
                    <a:gd name="connsiteY1" fmla="*/ 846940 h 846940"/>
                    <a:gd name="connsiteX2" fmla="*/ 1 w 495582"/>
                    <a:gd name="connsiteY2" fmla="*/ 846939 h 846940"/>
                    <a:gd name="connsiteX3" fmla="*/ 409807 w 495582"/>
                    <a:gd name="connsiteY3" fmla="*/ 846939 h 846940"/>
                    <a:gd name="connsiteX4" fmla="*/ 216735 w 495582"/>
                    <a:gd name="connsiteY4" fmla="*/ 113206 h 846940"/>
                    <a:gd name="connsiteX5" fmla="*/ 250175 w 495582"/>
                    <a:gd name="connsiteY5" fmla="*/ 0 h 846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5582" h="846940">
                      <a:moveTo>
                        <a:pt x="495582" y="846940"/>
                      </a:moveTo>
                      <a:lnTo>
                        <a:pt x="0" y="846940"/>
                      </a:lnTo>
                      <a:lnTo>
                        <a:pt x="1" y="846939"/>
                      </a:lnTo>
                      <a:lnTo>
                        <a:pt x="409807" y="846939"/>
                      </a:lnTo>
                      <a:lnTo>
                        <a:pt x="216735" y="113206"/>
                      </a:lnTo>
                      <a:lnTo>
                        <a:pt x="250175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" name="Triángulo isósceles 21"/>
                <p:cNvSpPr/>
                <p:nvPr/>
              </p:nvSpPr>
              <p:spPr bwMode="auto">
                <a:xfrm rot="16200000">
                  <a:off x="12830383" y="6272670"/>
                  <a:ext cx="130177" cy="225025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223D53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29" name="Forma libre 35"/>
              <p:cNvSpPr/>
              <p:nvPr/>
            </p:nvSpPr>
            <p:spPr bwMode="auto">
              <a:xfrm>
                <a:off x="11893860" y="9279977"/>
                <a:ext cx="3096986" cy="2999364"/>
              </a:xfrm>
              <a:custGeom>
                <a:avLst/>
                <a:gdLst>
                  <a:gd name="connsiteX0" fmla="*/ 668 w 2750200"/>
                  <a:gd name="connsiteY0" fmla="*/ 0 h 2669567"/>
                  <a:gd name="connsiteX1" fmla="*/ 672 w 2750200"/>
                  <a:gd name="connsiteY1" fmla="*/ 0 h 2669567"/>
                  <a:gd name="connsiteX2" fmla="*/ 780078 w 2750200"/>
                  <a:gd name="connsiteY2" fmla="*/ 412375 h 2669567"/>
                  <a:gd name="connsiteX3" fmla="*/ 781370 w 2750200"/>
                  <a:gd name="connsiteY3" fmla="*/ 411040 h 2669567"/>
                  <a:gd name="connsiteX4" fmla="*/ 2331202 w 2750200"/>
                  <a:gd name="connsiteY4" fmla="*/ 1909898 h 2669567"/>
                  <a:gd name="connsiteX5" fmla="*/ 2331202 w 2750200"/>
                  <a:gd name="connsiteY5" fmla="*/ 1909897 h 2669567"/>
                  <a:gd name="connsiteX6" fmla="*/ 2750200 w 2750200"/>
                  <a:gd name="connsiteY6" fmla="*/ 2315116 h 2669567"/>
                  <a:gd name="connsiteX7" fmla="*/ 2556040 w 2750200"/>
                  <a:gd name="connsiteY7" fmla="*/ 2528778 h 2669567"/>
                  <a:gd name="connsiteX8" fmla="*/ 2401154 w 2750200"/>
                  <a:gd name="connsiteY8" fmla="*/ 2669567 h 2669567"/>
                  <a:gd name="connsiteX9" fmla="*/ 1981493 w 2750200"/>
                  <a:gd name="connsiteY9" fmla="*/ 2263707 h 2669567"/>
                  <a:gd name="connsiteX10" fmla="*/ 1981492 w 2750200"/>
                  <a:gd name="connsiteY10" fmla="*/ 2263707 h 2669567"/>
                  <a:gd name="connsiteX11" fmla="*/ 435556 w 2750200"/>
                  <a:gd name="connsiteY11" fmla="*/ 768615 h 2669567"/>
                  <a:gd name="connsiteX12" fmla="*/ 116216 w 2750200"/>
                  <a:gd name="connsiteY12" fmla="*/ 204215 h 2669567"/>
                  <a:gd name="connsiteX13" fmla="*/ 116072 w 2750200"/>
                  <a:gd name="connsiteY13" fmla="*/ 204364 h 2669567"/>
                  <a:gd name="connsiteX14" fmla="*/ 0 w 2750200"/>
                  <a:gd name="connsiteY14" fmla="*/ 692 h 2669567"/>
                  <a:gd name="connsiteX15" fmla="*/ 1518 w 2750200"/>
                  <a:gd name="connsiteY15" fmla="*/ 1500 h 2669567"/>
                  <a:gd name="connsiteX0" fmla="*/ 668 w 3039507"/>
                  <a:gd name="connsiteY0" fmla="*/ 0 h 3299521"/>
                  <a:gd name="connsiteX1" fmla="*/ 672 w 3039507"/>
                  <a:gd name="connsiteY1" fmla="*/ 0 h 3299521"/>
                  <a:gd name="connsiteX2" fmla="*/ 780078 w 3039507"/>
                  <a:gd name="connsiteY2" fmla="*/ 412375 h 3299521"/>
                  <a:gd name="connsiteX3" fmla="*/ 781370 w 3039507"/>
                  <a:gd name="connsiteY3" fmla="*/ 411040 h 3299521"/>
                  <a:gd name="connsiteX4" fmla="*/ 2331202 w 3039507"/>
                  <a:gd name="connsiteY4" fmla="*/ 1909898 h 3299521"/>
                  <a:gd name="connsiteX5" fmla="*/ 2331202 w 3039507"/>
                  <a:gd name="connsiteY5" fmla="*/ 1909897 h 3299521"/>
                  <a:gd name="connsiteX6" fmla="*/ 2750200 w 3039507"/>
                  <a:gd name="connsiteY6" fmla="*/ 2315116 h 3299521"/>
                  <a:gd name="connsiteX7" fmla="*/ 2556040 w 3039507"/>
                  <a:gd name="connsiteY7" fmla="*/ 2528778 h 3299521"/>
                  <a:gd name="connsiteX8" fmla="*/ 3039507 w 3039507"/>
                  <a:gd name="connsiteY8" fmla="*/ 3299521 h 3299521"/>
                  <a:gd name="connsiteX9" fmla="*/ 1981493 w 3039507"/>
                  <a:gd name="connsiteY9" fmla="*/ 2263707 h 3299521"/>
                  <a:gd name="connsiteX10" fmla="*/ 1981492 w 3039507"/>
                  <a:gd name="connsiteY10" fmla="*/ 2263707 h 3299521"/>
                  <a:gd name="connsiteX11" fmla="*/ 435556 w 3039507"/>
                  <a:gd name="connsiteY11" fmla="*/ 768615 h 3299521"/>
                  <a:gd name="connsiteX12" fmla="*/ 116216 w 3039507"/>
                  <a:gd name="connsiteY12" fmla="*/ 204215 h 3299521"/>
                  <a:gd name="connsiteX13" fmla="*/ 116072 w 3039507"/>
                  <a:gd name="connsiteY13" fmla="*/ 204364 h 3299521"/>
                  <a:gd name="connsiteX14" fmla="*/ 0 w 3039507"/>
                  <a:gd name="connsiteY14" fmla="*/ 692 h 3299521"/>
                  <a:gd name="connsiteX15" fmla="*/ 1518 w 3039507"/>
                  <a:gd name="connsiteY15" fmla="*/ 1500 h 3299521"/>
                  <a:gd name="connsiteX16" fmla="*/ 668 w 3039507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2556040 w 3455748"/>
                  <a:gd name="connsiteY7" fmla="*/ 2528778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211192 w 3455748"/>
                  <a:gd name="connsiteY7" fmla="*/ 3200729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039507 w 3455748"/>
                  <a:gd name="connsiteY7" fmla="*/ 3299521 h 3299521"/>
                  <a:gd name="connsiteX8" fmla="*/ 1981493 w 3455748"/>
                  <a:gd name="connsiteY8" fmla="*/ 2263707 h 3299521"/>
                  <a:gd name="connsiteX9" fmla="*/ 1981492 w 3455748"/>
                  <a:gd name="connsiteY9" fmla="*/ 2263707 h 3299521"/>
                  <a:gd name="connsiteX10" fmla="*/ 435556 w 3455748"/>
                  <a:gd name="connsiteY10" fmla="*/ 768615 h 3299521"/>
                  <a:gd name="connsiteX11" fmla="*/ 116216 w 3455748"/>
                  <a:gd name="connsiteY11" fmla="*/ 204215 h 3299521"/>
                  <a:gd name="connsiteX12" fmla="*/ 116072 w 3455748"/>
                  <a:gd name="connsiteY12" fmla="*/ 204364 h 3299521"/>
                  <a:gd name="connsiteX13" fmla="*/ 0 w 3455748"/>
                  <a:gd name="connsiteY13" fmla="*/ 692 h 3299521"/>
                  <a:gd name="connsiteX14" fmla="*/ 1518 w 3455748"/>
                  <a:gd name="connsiteY14" fmla="*/ 1500 h 3299521"/>
                  <a:gd name="connsiteX15" fmla="*/ 668 w 3455748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039507 w 3413751"/>
                  <a:gd name="connsiteY7" fmla="*/ 3299521 h 3299521"/>
                  <a:gd name="connsiteX8" fmla="*/ 1981493 w 3413751"/>
                  <a:gd name="connsiteY8" fmla="*/ 2263707 h 3299521"/>
                  <a:gd name="connsiteX9" fmla="*/ 1981492 w 3413751"/>
                  <a:gd name="connsiteY9" fmla="*/ 2263707 h 3299521"/>
                  <a:gd name="connsiteX10" fmla="*/ 435556 w 3413751"/>
                  <a:gd name="connsiteY10" fmla="*/ 768615 h 3299521"/>
                  <a:gd name="connsiteX11" fmla="*/ 116216 w 3413751"/>
                  <a:gd name="connsiteY11" fmla="*/ 204215 h 3299521"/>
                  <a:gd name="connsiteX12" fmla="*/ 116072 w 3413751"/>
                  <a:gd name="connsiteY12" fmla="*/ 204364 h 3299521"/>
                  <a:gd name="connsiteX13" fmla="*/ 0 w 3413751"/>
                  <a:gd name="connsiteY13" fmla="*/ 692 h 3299521"/>
                  <a:gd name="connsiteX14" fmla="*/ 1518 w 3413751"/>
                  <a:gd name="connsiteY14" fmla="*/ 1500 h 3299521"/>
                  <a:gd name="connsiteX15" fmla="*/ 668 w 3413751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218023 w 3413751"/>
                  <a:gd name="connsiteY7" fmla="*/ 3151077 h 3299521"/>
                  <a:gd name="connsiteX8" fmla="*/ 3039507 w 3413751"/>
                  <a:gd name="connsiteY8" fmla="*/ 3299521 h 3299521"/>
                  <a:gd name="connsiteX9" fmla="*/ 1981493 w 3413751"/>
                  <a:gd name="connsiteY9" fmla="*/ 2263707 h 3299521"/>
                  <a:gd name="connsiteX10" fmla="*/ 1981492 w 3413751"/>
                  <a:gd name="connsiteY10" fmla="*/ 2263707 h 3299521"/>
                  <a:gd name="connsiteX11" fmla="*/ 435556 w 3413751"/>
                  <a:gd name="connsiteY11" fmla="*/ 768615 h 3299521"/>
                  <a:gd name="connsiteX12" fmla="*/ 116216 w 3413751"/>
                  <a:gd name="connsiteY12" fmla="*/ 204215 h 3299521"/>
                  <a:gd name="connsiteX13" fmla="*/ 116072 w 3413751"/>
                  <a:gd name="connsiteY13" fmla="*/ 204364 h 3299521"/>
                  <a:gd name="connsiteX14" fmla="*/ 0 w 3413751"/>
                  <a:gd name="connsiteY14" fmla="*/ 692 h 3299521"/>
                  <a:gd name="connsiteX15" fmla="*/ 1518 w 3413751"/>
                  <a:gd name="connsiteY15" fmla="*/ 1500 h 3299521"/>
                  <a:gd name="connsiteX16" fmla="*/ 668 w 3413751"/>
                  <a:gd name="connsiteY16" fmla="*/ 0 h 3299521"/>
                  <a:gd name="connsiteX0" fmla="*/ 668 w 3456151"/>
                  <a:gd name="connsiteY0" fmla="*/ 0 h 3346283"/>
                  <a:gd name="connsiteX1" fmla="*/ 672 w 3456151"/>
                  <a:gd name="connsiteY1" fmla="*/ 0 h 3346283"/>
                  <a:gd name="connsiteX2" fmla="*/ 780078 w 3456151"/>
                  <a:gd name="connsiteY2" fmla="*/ 412375 h 3346283"/>
                  <a:gd name="connsiteX3" fmla="*/ 781370 w 3456151"/>
                  <a:gd name="connsiteY3" fmla="*/ 411040 h 3346283"/>
                  <a:gd name="connsiteX4" fmla="*/ 2331202 w 3456151"/>
                  <a:gd name="connsiteY4" fmla="*/ 1909898 h 3346283"/>
                  <a:gd name="connsiteX5" fmla="*/ 2331202 w 3456151"/>
                  <a:gd name="connsiteY5" fmla="*/ 1909897 h 3346283"/>
                  <a:gd name="connsiteX6" fmla="*/ 3413751 w 3456151"/>
                  <a:gd name="connsiteY6" fmla="*/ 2995466 h 3346283"/>
                  <a:gd name="connsiteX7" fmla="*/ 3218023 w 3456151"/>
                  <a:gd name="connsiteY7" fmla="*/ 3151077 h 3346283"/>
                  <a:gd name="connsiteX8" fmla="*/ 3039507 w 3456151"/>
                  <a:gd name="connsiteY8" fmla="*/ 3299521 h 3346283"/>
                  <a:gd name="connsiteX9" fmla="*/ 1981493 w 3456151"/>
                  <a:gd name="connsiteY9" fmla="*/ 2263707 h 3346283"/>
                  <a:gd name="connsiteX10" fmla="*/ 1981492 w 3456151"/>
                  <a:gd name="connsiteY10" fmla="*/ 2263707 h 3346283"/>
                  <a:gd name="connsiteX11" fmla="*/ 435556 w 3456151"/>
                  <a:gd name="connsiteY11" fmla="*/ 768615 h 3346283"/>
                  <a:gd name="connsiteX12" fmla="*/ 116216 w 3456151"/>
                  <a:gd name="connsiteY12" fmla="*/ 204215 h 3346283"/>
                  <a:gd name="connsiteX13" fmla="*/ 116072 w 3456151"/>
                  <a:gd name="connsiteY13" fmla="*/ 204364 h 3346283"/>
                  <a:gd name="connsiteX14" fmla="*/ 0 w 3456151"/>
                  <a:gd name="connsiteY14" fmla="*/ 692 h 3346283"/>
                  <a:gd name="connsiteX15" fmla="*/ 1518 w 3456151"/>
                  <a:gd name="connsiteY15" fmla="*/ 1500 h 3346283"/>
                  <a:gd name="connsiteX16" fmla="*/ 668 w 3456151"/>
                  <a:gd name="connsiteY16" fmla="*/ 0 h 3346283"/>
                  <a:gd name="connsiteX0" fmla="*/ 668 w 3465784"/>
                  <a:gd name="connsiteY0" fmla="*/ 0 h 3357167"/>
                  <a:gd name="connsiteX1" fmla="*/ 672 w 3465784"/>
                  <a:gd name="connsiteY1" fmla="*/ 0 h 3357167"/>
                  <a:gd name="connsiteX2" fmla="*/ 780078 w 3465784"/>
                  <a:gd name="connsiteY2" fmla="*/ 412375 h 3357167"/>
                  <a:gd name="connsiteX3" fmla="*/ 781370 w 3465784"/>
                  <a:gd name="connsiteY3" fmla="*/ 411040 h 3357167"/>
                  <a:gd name="connsiteX4" fmla="*/ 2331202 w 3465784"/>
                  <a:gd name="connsiteY4" fmla="*/ 1909898 h 3357167"/>
                  <a:gd name="connsiteX5" fmla="*/ 2331202 w 3465784"/>
                  <a:gd name="connsiteY5" fmla="*/ 1909897 h 3357167"/>
                  <a:gd name="connsiteX6" fmla="*/ 3413751 w 3465784"/>
                  <a:gd name="connsiteY6" fmla="*/ 2995466 h 3357167"/>
                  <a:gd name="connsiteX7" fmla="*/ 3291518 w 3465784"/>
                  <a:gd name="connsiteY7" fmla="*/ 3219322 h 3357167"/>
                  <a:gd name="connsiteX8" fmla="*/ 3039507 w 3465784"/>
                  <a:gd name="connsiteY8" fmla="*/ 3299521 h 3357167"/>
                  <a:gd name="connsiteX9" fmla="*/ 1981493 w 3465784"/>
                  <a:gd name="connsiteY9" fmla="*/ 2263707 h 3357167"/>
                  <a:gd name="connsiteX10" fmla="*/ 1981492 w 3465784"/>
                  <a:gd name="connsiteY10" fmla="*/ 2263707 h 3357167"/>
                  <a:gd name="connsiteX11" fmla="*/ 435556 w 3465784"/>
                  <a:gd name="connsiteY11" fmla="*/ 768615 h 3357167"/>
                  <a:gd name="connsiteX12" fmla="*/ 116216 w 3465784"/>
                  <a:gd name="connsiteY12" fmla="*/ 204215 h 3357167"/>
                  <a:gd name="connsiteX13" fmla="*/ 116072 w 3465784"/>
                  <a:gd name="connsiteY13" fmla="*/ 204364 h 3357167"/>
                  <a:gd name="connsiteX14" fmla="*/ 0 w 3465784"/>
                  <a:gd name="connsiteY14" fmla="*/ 692 h 3357167"/>
                  <a:gd name="connsiteX15" fmla="*/ 1518 w 3465784"/>
                  <a:gd name="connsiteY15" fmla="*/ 1500 h 3357167"/>
                  <a:gd name="connsiteX16" fmla="*/ 668 w 3465784"/>
                  <a:gd name="connsiteY16" fmla="*/ 0 h 3357167"/>
                  <a:gd name="connsiteX0" fmla="*/ 668 w 3468125"/>
                  <a:gd name="connsiteY0" fmla="*/ 0 h 3356274"/>
                  <a:gd name="connsiteX1" fmla="*/ 672 w 3468125"/>
                  <a:gd name="connsiteY1" fmla="*/ 0 h 3356274"/>
                  <a:gd name="connsiteX2" fmla="*/ 780078 w 3468125"/>
                  <a:gd name="connsiteY2" fmla="*/ 412375 h 3356274"/>
                  <a:gd name="connsiteX3" fmla="*/ 781370 w 3468125"/>
                  <a:gd name="connsiteY3" fmla="*/ 411040 h 3356274"/>
                  <a:gd name="connsiteX4" fmla="*/ 2331202 w 3468125"/>
                  <a:gd name="connsiteY4" fmla="*/ 1909898 h 3356274"/>
                  <a:gd name="connsiteX5" fmla="*/ 2331202 w 3468125"/>
                  <a:gd name="connsiteY5" fmla="*/ 1909897 h 3356274"/>
                  <a:gd name="connsiteX6" fmla="*/ 3413751 w 3468125"/>
                  <a:gd name="connsiteY6" fmla="*/ 2995466 h 3356274"/>
                  <a:gd name="connsiteX7" fmla="*/ 3291518 w 3468125"/>
                  <a:gd name="connsiteY7" fmla="*/ 3219322 h 3356274"/>
                  <a:gd name="connsiteX8" fmla="*/ 3039507 w 3468125"/>
                  <a:gd name="connsiteY8" fmla="*/ 3299521 h 3356274"/>
                  <a:gd name="connsiteX9" fmla="*/ 1981493 w 3468125"/>
                  <a:gd name="connsiteY9" fmla="*/ 2263707 h 3356274"/>
                  <a:gd name="connsiteX10" fmla="*/ 1981492 w 3468125"/>
                  <a:gd name="connsiteY10" fmla="*/ 2263707 h 3356274"/>
                  <a:gd name="connsiteX11" fmla="*/ 435556 w 3468125"/>
                  <a:gd name="connsiteY11" fmla="*/ 768615 h 3356274"/>
                  <a:gd name="connsiteX12" fmla="*/ 116216 w 3468125"/>
                  <a:gd name="connsiteY12" fmla="*/ 204215 h 3356274"/>
                  <a:gd name="connsiteX13" fmla="*/ 116072 w 3468125"/>
                  <a:gd name="connsiteY13" fmla="*/ 204364 h 3356274"/>
                  <a:gd name="connsiteX14" fmla="*/ 0 w 3468125"/>
                  <a:gd name="connsiteY14" fmla="*/ 692 h 3356274"/>
                  <a:gd name="connsiteX15" fmla="*/ 1518 w 3468125"/>
                  <a:gd name="connsiteY15" fmla="*/ 1500 h 3356274"/>
                  <a:gd name="connsiteX16" fmla="*/ 668 w 3468125"/>
                  <a:gd name="connsiteY16" fmla="*/ 0 h 3356274"/>
                  <a:gd name="connsiteX0" fmla="*/ 668 w 3468125"/>
                  <a:gd name="connsiteY0" fmla="*/ 0 h 3302727"/>
                  <a:gd name="connsiteX1" fmla="*/ 672 w 3468125"/>
                  <a:gd name="connsiteY1" fmla="*/ 0 h 3302727"/>
                  <a:gd name="connsiteX2" fmla="*/ 780078 w 3468125"/>
                  <a:gd name="connsiteY2" fmla="*/ 412375 h 3302727"/>
                  <a:gd name="connsiteX3" fmla="*/ 781370 w 3468125"/>
                  <a:gd name="connsiteY3" fmla="*/ 411040 h 3302727"/>
                  <a:gd name="connsiteX4" fmla="*/ 2331202 w 3468125"/>
                  <a:gd name="connsiteY4" fmla="*/ 1909898 h 3302727"/>
                  <a:gd name="connsiteX5" fmla="*/ 2331202 w 3468125"/>
                  <a:gd name="connsiteY5" fmla="*/ 1909897 h 3302727"/>
                  <a:gd name="connsiteX6" fmla="*/ 3413751 w 3468125"/>
                  <a:gd name="connsiteY6" fmla="*/ 2995466 h 3302727"/>
                  <a:gd name="connsiteX7" fmla="*/ 3291518 w 3468125"/>
                  <a:gd name="connsiteY7" fmla="*/ 3219322 h 3302727"/>
                  <a:gd name="connsiteX8" fmla="*/ 3039507 w 3468125"/>
                  <a:gd name="connsiteY8" fmla="*/ 3299521 h 3302727"/>
                  <a:gd name="connsiteX9" fmla="*/ 1981493 w 3468125"/>
                  <a:gd name="connsiteY9" fmla="*/ 2263707 h 3302727"/>
                  <a:gd name="connsiteX10" fmla="*/ 1981492 w 3468125"/>
                  <a:gd name="connsiteY10" fmla="*/ 2263707 h 3302727"/>
                  <a:gd name="connsiteX11" fmla="*/ 435556 w 3468125"/>
                  <a:gd name="connsiteY11" fmla="*/ 768615 h 3302727"/>
                  <a:gd name="connsiteX12" fmla="*/ 116216 w 3468125"/>
                  <a:gd name="connsiteY12" fmla="*/ 204215 h 3302727"/>
                  <a:gd name="connsiteX13" fmla="*/ 116072 w 3468125"/>
                  <a:gd name="connsiteY13" fmla="*/ 204364 h 3302727"/>
                  <a:gd name="connsiteX14" fmla="*/ 0 w 3468125"/>
                  <a:gd name="connsiteY14" fmla="*/ 692 h 3302727"/>
                  <a:gd name="connsiteX15" fmla="*/ 1518 w 3468125"/>
                  <a:gd name="connsiteY15" fmla="*/ 1500 h 3302727"/>
                  <a:gd name="connsiteX16" fmla="*/ 668 w 3468125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4377"/>
                  <a:gd name="connsiteX1" fmla="*/ 672 w 3413751"/>
                  <a:gd name="connsiteY1" fmla="*/ 0 h 3304377"/>
                  <a:gd name="connsiteX2" fmla="*/ 780078 w 3413751"/>
                  <a:gd name="connsiteY2" fmla="*/ 412375 h 3304377"/>
                  <a:gd name="connsiteX3" fmla="*/ 781370 w 3413751"/>
                  <a:gd name="connsiteY3" fmla="*/ 411040 h 3304377"/>
                  <a:gd name="connsiteX4" fmla="*/ 2331202 w 3413751"/>
                  <a:gd name="connsiteY4" fmla="*/ 1909898 h 3304377"/>
                  <a:gd name="connsiteX5" fmla="*/ 2331202 w 3413751"/>
                  <a:gd name="connsiteY5" fmla="*/ 1909897 h 3304377"/>
                  <a:gd name="connsiteX6" fmla="*/ 3413751 w 3413751"/>
                  <a:gd name="connsiteY6" fmla="*/ 2995466 h 3304377"/>
                  <a:gd name="connsiteX7" fmla="*/ 3291518 w 3413751"/>
                  <a:gd name="connsiteY7" fmla="*/ 3219322 h 3304377"/>
                  <a:gd name="connsiteX8" fmla="*/ 3039507 w 3413751"/>
                  <a:gd name="connsiteY8" fmla="*/ 3299521 h 3304377"/>
                  <a:gd name="connsiteX9" fmla="*/ 1981493 w 3413751"/>
                  <a:gd name="connsiteY9" fmla="*/ 2263707 h 3304377"/>
                  <a:gd name="connsiteX10" fmla="*/ 1981492 w 3413751"/>
                  <a:gd name="connsiteY10" fmla="*/ 2263707 h 3304377"/>
                  <a:gd name="connsiteX11" fmla="*/ 435556 w 3413751"/>
                  <a:gd name="connsiteY11" fmla="*/ 768615 h 3304377"/>
                  <a:gd name="connsiteX12" fmla="*/ 116216 w 3413751"/>
                  <a:gd name="connsiteY12" fmla="*/ 204215 h 3304377"/>
                  <a:gd name="connsiteX13" fmla="*/ 116072 w 3413751"/>
                  <a:gd name="connsiteY13" fmla="*/ 204364 h 3304377"/>
                  <a:gd name="connsiteX14" fmla="*/ 0 w 3413751"/>
                  <a:gd name="connsiteY14" fmla="*/ 692 h 3304377"/>
                  <a:gd name="connsiteX15" fmla="*/ 1518 w 3413751"/>
                  <a:gd name="connsiteY15" fmla="*/ 1500 h 3304377"/>
                  <a:gd name="connsiteX16" fmla="*/ 668 w 3413751"/>
                  <a:gd name="connsiteY16" fmla="*/ 0 h 3304377"/>
                  <a:gd name="connsiteX0" fmla="*/ 668 w 3413751"/>
                  <a:gd name="connsiteY0" fmla="*/ 0 h 3306145"/>
                  <a:gd name="connsiteX1" fmla="*/ 672 w 3413751"/>
                  <a:gd name="connsiteY1" fmla="*/ 0 h 3306145"/>
                  <a:gd name="connsiteX2" fmla="*/ 780078 w 3413751"/>
                  <a:gd name="connsiteY2" fmla="*/ 412375 h 3306145"/>
                  <a:gd name="connsiteX3" fmla="*/ 781370 w 3413751"/>
                  <a:gd name="connsiteY3" fmla="*/ 411040 h 3306145"/>
                  <a:gd name="connsiteX4" fmla="*/ 2331202 w 3413751"/>
                  <a:gd name="connsiteY4" fmla="*/ 1909898 h 3306145"/>
                  <a:gd name="connsiteX5" fmla="*/ 2331202 w 3413751"/>
                  <a:gd name="connsiteY5" fmla="*/ 1909897 h 3306145"/>
                  <a:gd name="connsiteX6" fmla="*/ 3413751 w 3413751"/>
                  <a:gd name="connsiteY6" fmla="*/ 2995466 h 3306145"/>
                  <a:gd name="connsiteX7" fmla="*/ 3275770 w 3413751"/>
                  <a:gd name="connsiteY7" fmla="*/ 3240321 h 3306145"/>
                  <a:gd name="connsiteX8" fmla="*/ 3039507 w 3413751"/>
                  <a:gd name="connsiteY8" fmla="*/ 3299521 h 3306145"/>
                  <a:gd name="connsiteX9" fmla="*/ 1981493 w 3413751"/>
                  <a:gd name="connsiteY9" fmla="*/ 2263707 h 3306145"/>
                  <a:gd name="connsiteX10" fmla="*/ 1981492 w 3413751"/>
                  <a:gd name="connsiteY10" fmla="*/ 2263707 h 3306145"/>
                  <a:gd name="connsiteX11" fmla="*/ 435556 w 3413751"/>
                  <a:gd name="connsiteY11" fmla="*/ 768615 h 3306145"/>
                  <a:gd name="connsiteX12" fmla="*/ 116216 w 3413751"/>
                  <a:gd name="connsiteY12" fmla="*/ 204215 h 3306145"/>
                  <a:gd name="connsiteX13" fmla="*/ 116072 w 3413751"/>
                  <a:gd name="connsiteY13" fmla="*/ 204364 h 3306145"/>
                  <a:gd name="connsiteX14" fmla="*/ 0 w 3413751"/>
                  <a:gd name="connsiteY14" fmla="*/ 692 h 3306145"/>
                  <a:gd name="connsiteX15" fmla="*/ 1518 w 3413751"/>
                  <a:gd name="connsiteY15" fmla="*/ 1500 h 3306145"/>
                  <a:gd name="connsiteX16" fmla="*/ 668 w 3413751"/>
                  <a:gd name="connsiteY16" fmla="*/ 0 h 330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13751" h="3306145">
                    <a:moveTo>
                      <a:pt x="668" y="0"/>
                    </a:moveTo>
                    <a:lnTo>
                      <a:pt x="672" y="0"/>
                    </a:lnTo>
                    <a:lnTo>
                      <a:pt x="780078" y="412375"/>
                    </a:lnTo>
                    <a:lnTo>
                      <a:pt x="781370" y="411040"/>
                    </a:lnTo>
                    <a:lnTo>
                      <a:pt x="2331202" y="1909898"/>
                    </a:lnTo>
                    <a:lnTo>
                      <a:pt x="2331202" y="1909897"/>
                    </a:lnTo>
                    <a:lnTo>
                      <a:pt x="3413751" y="2995466"/>
                    </a:lnTo>
                    <a:cubicBezTo>
                      <a:pt x="3388318" y="3128834"/>
                      <a:pt x="3353893" y="3194895"/>
                      <a:pt x="3275770" y="3240321"/>
                    </a:cubicBezTo>
                    <a:cubicBezTo>
                      <a:pt x="3197647" y="3285747"/>
                      <a:pt x="3135352" y="3321424"/>
                      <a:pt x="3039507" y="3299521"/>
                    </a:cubicBezTo>
                    <a:lnTo>
                      <a:pt x="1981493" y="2263707"/>
                    </a:lnTo>
                    <a:lnTo>
                      <a:pt x="1981492" y="2263707"/>
                    </a:lnTo>
                    <a:lnTo>
                      <a:pt x="435556" y="768615"/>
                    </a:lnTo>
                    <a:lnTo>
                      <a:pt x="116216" y="204215"/>
                    </a:lnTo>
                    <a:lnTo>
                      <a:pt x="116072" y="204364"/>
                    </a:lnTo>
                    <a:lnTo>
                      <a:pt x="0" y="692"/>
                    </a:lnTo>
                    <a:lnTo>
                      <a:pt x="1518" y="150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2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6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Label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16201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 label provides a way to present non editable (by user) text on a form or user-control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Here are important properties, methods and events available on a Label: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99112"/>
              </p:ext>
            </p:extLst>
          </p:nvPr>
        </p:nvGraphicFramePr>
        <p:xfrm>
          <a:off x="2246688" y="3819584"/>
          <a:ext cx="19847206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50"/>
                <a:gridCol w="1373593"/>
                <a:gridCol w="15396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name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control is automatically resized to display its entire contents.(Overrides </a:t>
                      </a:r>
                      <a:r>
                        <a:rPr lang="en-US" dirty="0" err="1" smtClean="0"/>
                        <a:t>Control.AutoSize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background color for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BackgroundImage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image rendered on the background of the control.(Overrides </a:t>
                      </a:r>
                      <a:r>
                        <a:rPr lang="en-US" dirty="0" err="1" smtClean="0"/>
                        <a:t>Control.BackgroundImage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BorderStyle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border style for the control.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cursor that is displayed when the mouse pointer is over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which control borders are docked to its parent control and determines how a control is resized with its parent.(Inherited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height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image that is displayed on a Label.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distance, in pixels, between the left edge of the control and the left edge of its container's client area.(Inherited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coordinates of the upper-left corner of the control relative to the upper-left corner of its container.(Inherited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space between controls.(Inherited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text associated with this control.(Overrides </a:t>
                      </a:r>
                      <a:r>
                        <a:rPr lang="en-US" dirty="0" err="1" smtClean="0"/>
                        <a:t>Control.Text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alignment of text in the label.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distance, in pixels, between the top edge of the control and the top edge of its container's client area.(Inherited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control and all its child controls are displayed.(Inherited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width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input focus to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Conceals the control from the user.(Inherited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control is clicked.(Inherited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control is double-clicked.(Inherited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control is resized.(Inherited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VisibleChanged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Visible property value changes.(Inherited from Control.)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09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Button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189021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 button provides a way to get user command for a specific 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Here are important properties, methods and events available on a Label: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99112"/>
              </p:ext>
            </p:extLst>
          </p:nvPr>
        </p:nvGraphicFramePr>
        <p:xfrm>
          <a:off x="2246688" y="3819584"/>
          <a:ext cx="19847206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50"/>
                <a:gridCol w="1373593"/>
                <a:gridCol w="15396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name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control is automatically resized to display its entire contents.(Overrides </a:t>
                      </a:r>
                      <a:r>
                        <a:rPr lang="en-US" dirty="0" err="1" smtClean="0"/>
                        <a:t>Control.AutoSize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background color for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BackgroundImage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image rendered on the background of the control.(Overrides </a:t>
                      </a:r>
                      <a:r>
                        <a:rPr lang="en-US" dirty="0" err="1" smtClean="0"/>
                        <a:t>Control.BackgroundImage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BorderStyle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border style for the control.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cursor that is displayed when the mouse pointer is over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which control borders are docked to its parent control and determines how a control is resized with its parent.(Inherited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height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image that is displayed on a Label.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distance, in pixels, between the left edge of the control and the left edge of its container's client area.(Inherited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coordinates of the upper-left corner of the control relative to the upper-left corner of its container.(Inherited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space between controls.(Inherited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text associated with this control.(Overrides </a:t>
                      </a:r>
                      <a:r>
                        <a:rPr lang="en-US" dirty="0" err="1" smtClean="0"/>
                        <a:t>Control.Text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alignment of text in the label.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distance, in pixels, between the top edge of the control and the top edge of its container's client area.(Inherited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control and all its child controls are displayed.(Inherited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width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input focus to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Conceals the control from the user.(Inherited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control is clicked.(Inherited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control is double-clicked.(Inherited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control is resized.(Inherited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VisibleChanged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Occurs when the Visible property value changes.(Inherited from Control.)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TextBox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0702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 err="1" smtClean="0"/>
              <a:t>TextBox</a:t>
            </a:r>
            <a:r>
              <a:rPr lang="en-US" sz="2800" dirty="0" smtClean="0"/>
              <a:t> provides a medium to get text from the user, can be multiline </a:t>
            </a:r>
            <a:r>
              <a:rPr lang="mr-IN" sz="2800" dirty="0" smtClean="0"/>
              <a:t>–</a:t>
            </a:r>
            <a:r>
              <a:rPr lang="en-US" sz="2800" dirty="0" smtClean="0"/>
              <a:t> can also be used to get passwords (masked).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Here are important properties, methods and events available on a Label: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61287"/>
              </p:ext>
            </p:extLst>
          </p:nvPr>
        </p:nvGraphicFramePr>
        <p:xfrm>
          <a:off x="2246688" y="3819584"/>
          <a:ext cx="19847206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50"/>
                <a:gridCol w="1373593"/>
                <a:gridCol w="15396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name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control is automatically resized to display its entire contents.(Overrides </a:t>
                      </a:r>
                      <a:r>
                        <a:rPr lang="en-US" dirty="0" err="1" smtClean="0"/>
                        <a:t>Control.AutoSize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background color for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PasswordChar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character used to mask characters of a password in a single-line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 control.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BorderStyle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border style for the control.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cursor that is displayed when the mouse pointer is over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which control borders are docked to its parent control and determines how a control is resized with its parent.(Inherited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height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this is a multiline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 control.(Overrides </a:t>
                      </a:r>
                      <a:r>
                        <a:rPr lang="en-US" dirty="0" err="1" smtClean="0"/>
                        <a:t>TextBoxBase.Multiline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distance, in pixels, between the left edge of the control and the left edge of its container's client area.(Inherited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coordinates of the upper-left corner of the control relative to the upper-left corner of its container.(Inherited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space between controls.(Inherited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text associated with this control.(Overrides </a:t>
                      </a:r>
                      <a:r>
                        <a:rPr lang="en-US" dirty="0" err="1" smtClean="0"/>
                        <a:t>Control.Text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alignment of text in the label.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distance, in pixels, between the top edge of the control and the top edge of its container's client area.(Inherited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control and all its child controls are displayed.(Inherited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width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input focus to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Conceals the control from the user.(Inherited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control is clicked.(Inherited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Text property value changes.(Inherited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control is validating.(Inherited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Visible property value changes.(Inherited from Control.)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1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CheckBox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43027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 err="1" smtClean="0"/>
              <a:t>CheckBox</a:t>
            </a:r>
            <a:r>
              <a:rPr lang="en-US" sz="2800" dirty="0" smtClean="0"/>
              <a:t> provides a UI to opt for something, it is used to get a Yes/No value.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Here are important properties, methods and events available on a Label: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05785"/>
              </p:ext>
            </p:extLst>
          </p:nvPr>
        </p:nvGraphicFramePr>
        <p:xfrm>
          <a:off x="2246688" y="3819584"/>
          <a:ext cx="19847206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50"/>
                <a:gridCol w="1373593"/>
                <a:gridCol w="15396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name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control is automatically resized to display its entire contents.(Overrides </a:t>
                      </a:r>
                      <a:r>
                        <a:rPr lang="en-US" dirty="0" err="1" smtClean="0"/>
                        <a:t>Control.AutoSize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background color for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PasswordChar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character used to mask characters of a password in a single-line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 control.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 a value indicating whether the </a:t>
                      </a:r>
                      <a:r>
                        <a:rPr lang="en-US" dirty="0" err="1" smtClean="0"/>
                        <a:t>CheckBox</a:t>
                      </a:r>
                      <a:r>
                        <a:rPr lang="en-US" dirty="0" smtClean="0"/>
                        <a:t> is in the checked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cursor that is displayed when the mouse pointer is over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which control borders are docked to its parent control and determines how a control is resized with its parent.(Inherited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height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this is a multiline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 control.(Overrides </a:t>
                      </a:r>
                      <a:r>
                        <a:rPr lang="en-US" dirty="0" err="1" smtClean="0"/>
                        <a:t>TextBoxBase.Multiline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distance, in pixels, between the left edge of the control and the left edge of its container's client area.(Inherited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coordinates of the upper-left corner of the control relative to the upper-left corner of its container.(Inherited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space between controls.(Inherited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text associated with this control.(Overrides </a:t>
                      </a:r>
                      <a:r>
                        <a:rPr lang="en-US" dirty="0" err="1" smtClean="0"/>
                        <a:t>Control.Text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alignment of text in the label.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distance, in pixels, between the top edge of the control and the top edge of its container's client area.(Inherited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control and all its child controls are displayed.(Inherited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width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input focus to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Conceals the control from the user.(Inherited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control is clicked.(Inherited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CheckedChanged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value of the Checked property changes.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Occurs when the control is validating.(Inherited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Visible property value changes.(Inherited from Control.)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RadioButton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319535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Enables the user to select a single option from a group of choices when paired with other </a:t>
            </a:r>
            <a:r>
              <a:rPr lang="en-US" sz="2800" dirty="0" err="1"/>
              <a:t>RadioButton</a:t>
            </a:r>
            <a:r>
              <a:rPr lang="en-US" sz="2800"/>
              <a:t> controls.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Here are important properties, methods and events available on a Label: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05785"/>
              </p:ext>
            </p:extLst>
          </p:nvPr>
        </p:nvGraphicFramePr>
        <p:xfrm>
          <a:off x="2246688" y="3819584"/>
          <a:ext cx="19847206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50"/>
                <a:gridCol w="1373593"/>
                <a:gridCol w="15396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name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control is automatically resized to display its entire contents.(Overrides </a:t>
                      </a:r>
                      <a:r>
                        <a:rPr lang="en-US" dirty="0" err="1" smtClean="0"/>
                        <a:t>Control.AutoSize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background color for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PasswordChar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character used to mask characters of a password in a single-line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 control.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 a value indicating whether the </a:t>
                      </a:r>
                      <a:r>
                        <a:rPr lang="en-US" dirty="0" err="1" smtClean="0"/>
                        <a:t>CheckBox</a:t>
                      </a:r>
                      <a:r>
                        <a:rPr lang="en-US" dirty="0" smtClean="0"/>
                        <a:t> is in the checked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cursor that is displayed when the mouse pointer is over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which control borders are docked to its parent control and determines how a control is resized with its parent.(Inherited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height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this is a multiline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 control.(Overrides </a:t>
                      </a:r>
                      <a:r>
                        <a:rPr lang="en-US" dirty="0" err="1" smtClean="0"/>
                        <a:t>TextBoxBase.Multiline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distance, in pixels, between the left edge of the control and the left edge of its container's client area.(Inherited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coordinates of the upper-left corner of the control relative to the upper-left corner of its container.(Inherited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space between controls.(Inherited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text associated with this control.(Overrides </a:t>
                      </a:r>
                      <a:r>
                        <a:rPr lang="en-US" dirty="0" err="1" smtClean="0"/>
                        <a:t>Control.Text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alignment of text in the label.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distance, in pixels, between the top edge of the control and the top edge of its container's client area.(Inherited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control and all its child controls are displayed.(Inherited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the width of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input focus to the control.(Inherited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Conceals the control from the user.(Inherited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control is clicked.(Inherited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CheckedChanged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Occurs when the value of the Checked property changes.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Occurs when the control is validating.(Inherited from Control.)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Visible property value changes.(Inherited from Control.)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177331</TotalTime>
  <Words>2846</Words>
  <Application>Microsoft Macintosh PowerPoint</Application>
  <PresentationFormat>Custom</PresentationFormat>
  <Paragraphs>461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Calibri</vt:lpstr>
      <vt:lpstr>Calibri Light</vt:lpstr>
      <vt:lpstr>Helvetica</vt:lpstr>
      <vt:lpstr>Mangal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12331</cp:revision>
  <dcterms:created xsi:type="dcterms:W3CDTF">2014-07-01T16:42:18Z</dcterms:created>
  <dcterms:modified xsi:type="dcterms:W3CDTF">2017-12-03T15:27:39Z</dcterms:modified>
</cp:coreProperties>
</file>