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7"/>
  </p:notesMasterIdLst>
  <p:handoutMasterIdLst>
    <p:handoutMasterId r:id="rId18"/>
  </p:handoutMasterIdLst>
  <p:sldIdLst>
    <p:sldId id="793" r:id="rId2"/>
    <p:sldId id="804" r:id="rId3"/>
    <p:sldId id="851" r:id="rId4"/>
    <p:sldId id="852" r:id="rId5"/>
    <p:sldId id="853" r:id="rId6"/>
    <p:sldId id="857" r:id="rId7"/>
    <p:sldId id="858" r:id="rId8"/>
    <p:sldId id="859" r:id="rId9"/>
    <p:sldId id="860" r:id="rId10"/>
    <p:sldId id="854" r:id="rId11"/>
    <p:sldId id="855" r:id="rId12"/>
    <p:sldId id="856" r:id="rId13"/>
    <p:sldId id="861" r:id="rId14"/>
    <p:sldId id="850" r:id="rId15"/>
    <p:sldId id="794" r:id="rId16"/>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3" autoAdjust="0"/>
    <p:restoredTop sz="95958" autoAdjust="0"/>
  </p:normalViewPr>
  <p:slideViewPr>
    <p:cSldViewPr>
      <p:cViewPr>
        <p:scale>
          <a:sx n="60" d="100"/>
          <a:sy n="60" d="100"/>
        </p:scale>
        <p:origin x="304" y="-176"/>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13/1/18</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13/01/18</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1: </a:t>
            </a:r>
            <a:r>
              <a:rPr lang="en-US" sz="6600" dirty="0">
                <a:solidFill>
                  <a:schemeClr val="accent3">
                    <a:lumMod val="75000"/>
                  </a:schemeClr>
                </a:solidFill>
                <a:ea typeface="Open Sans Semibold" panose="020B0706030804020204" pitchFamily="34" charset="0"/>
                <a:cs typeface="Open Sans Semibold" panose="020B0706030804020204" pitchFamily="34" charset="0"/>
              </a:rPr>
              <a:t>Windows Presentation Foundation (WPF) 101</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426709" y="6709489"/>
            <a:ext cx="19598304" cy="73677"/>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WPF: Events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297033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a:t>Windows Presentation Foundation (WPF) introduces routed events that can invoke handlers that exist on various listeners in the element tree of an application</a:t>
            </a:r>
            <a:r>
              <a:rPr lang="en-US" sz="3600" dirty="0" smtClean="0"/>
              <a:t>.</a:t>
            </a:r>
          </a:p>
          <a:p>
            <a:pPr marL="571500" indent="-571500">
              <a:buFont typeface="Arial" panose="020B0604020202020204" pitchFamily="34" charset="0"/>
              <a:buChar char="•"/>
            </a:pPr>
            <a:r>
              <a:rPr lang="en-US" sz="3600" dirty="0"/>
              <a:t>You can think about routed events either from a functional or implementation perspective. Both definitions are presented here, because some people find one or the other definition more useful</a:t>
            </a:r>
            <a:r>
              <a:rPr lang="en-US" sz="3600" dirty="0" smtClean="0"/>
              <a:t>.</a:t>
            </a:r>
          </a:p>
          <a:p>
            <a:pPr marL="571500" indent="-571500">
              <a:buFont typeface="Arial" panose="020B0604020202020204" pitchFamily="34" charset="0"/>
              <a:buChar char="•"/>
            </a:pPr>
            <a:r>
              <a:rPr lang="en-US" sz="3600" dirty="0" smtClean="0"/>
              <a:t>Functional </a:t>
            </a:r>
            <a:r>
              <a:rPr lang="en-US" sz="3600" dirty="0"/>
              <a:t>definition: A routed event is a type of event that can invoke handlers on multiple listeners in an element tree, rather than just on the object that raised the event</a:t>
            </a:r>
            <a:r>
              <a:rPr lang="en-US" sz="3600" dirty="0" smtClean="0"/>
              <a:t>.</a:t>
            </a:r>
          </a:p>
          <a:p>
            <a:pPr marL="571500" indent="-571500">
              <a:buFont typeface="Arial" panose="020B0604020202020204" pitchFamily="34" charset="0"/>
              <a:buChar char="•"/>
            </a:pPr>
            <a:r>
              <a:rPr lang="en-US" sz="3600" dirty="0" smtClean="0"/>
              <a:t>Implementation </a:t>
            </a:r>
            <a:r>
              <a:rPr lang="en-US" sz="3600" dirty="0"/>
              <a:t>definition: A routed event is a CLR event that is backed by an instance of the </a:t>
            </a:r>
            <a:r>
              <a:rPr lang="en-US" sz="3600" dirty="0" err="1"/>
              <a:t>RoutedEvent</a:t>
            </a:r>
            <a:r>
              <a:rPr lang="en-US" sz="3600" dirty="0"/>
              <a:t> class and is processed by the Windows Presentation Foundation (WPF) event system</a:t>
            </a:r>
            <a:r>
              <a:rPr lang="en-US" sz="3600" dirty="0" smtClean="0"/>
              <a:t>.</a:t>
            </a:r>
          </a:p>
          <a:p>
            <a:pPr marL="571500" indent="-571500">
              <a:buFont typeface="Arial" panose="020B0604020202020204" pitchFamily="34" charset="0"/>
              <a:buChar char="•"/>
            </a:pPr>
            <a:r>
              <a:rPr lang="en-US" sz="3600" dirty="0" smtClean="0"/>
              <a:t>A </a:t>
            </a:r>
            <a:r>
              <a:rPr lang="en-US" sz="3600" dirty="0"/>
              <a:t>typical WPF application contains many </a:t>
            </a:r>
            <a:r>
              <a:rPr lang="en-US" sz="3600" dirty="0" smtClean="0"/>
              <a:t>elements.</a:t>
            </a:r>
          </a:p>
          <a:p>
            <a:pPr marL="571500" indent="-571500">
              <a:buFont typeface="Arial" panose="020B0604020202020204" pitchFamily="34" charset="0"/>
              <a:buChar char="•"/>
            </a:pPr>
            <a:r>
              <a:rPr lang="en-US" sz="3600" dirty="0" smtClean="0"/>
              <a:t>Whether </a:t>
            </a:r>
            <a:r>
              <a:rPr lang="en-US" sz="3600" dirty="0"/>
              <a:t>created in code or declared in XAML, these elements exist in an element tree relationship to each </a:t>
            </a:r>
            <a:r>
              <a:rPr lang="en-US" sz="3600" dirty="0" smtClean="0"/>
              <a:t>other.</a:t>
            </a:r>
          </a:p>
          <a:p>
            <a:pPr marL="571500" indent="-571500">
              <a:buFont typeface="Arial" panose="020B0604020202020204" pitchFamily="34" charset="0"/>
              <a:buChar char="•"/>
            </a:pPr>
            <a:r>
              <a:rPr lang="en-US" sz="3600" dirty="0" smtClean="0"/>
              <a:t>The </a:t>
            </a:r>
            <a:r>
              <a:rPr lang="en-US" sz="3600" dirty="0"/>
              <a:t>event route can travel in one of two directions depending on the event definition, but generally the route travels from the source element and then "bubbles" upward through the element tree until it reaches the element tree root (typically a page or a window</a:t>
            </a:r>
            <a:r>
              <a:rPr lang="en-US" sz="3600" dirty="0" smtClean="0"/>
              <a:t>).</a:t>
            </a:r>
          </a:p>
          <a:p>
            <a:pPr marL="571500" indent="-571500">
              <a:buFont typeface="Arial" panose="020B0604020202020204" pitchFamily="34" charset="0"/>
              <a:buChar char="•"/>
            </a:pPr>
            <a:r>
              <a:rPr lang="en-US" sz="3600" dirty="0" smtClean="0"/>
              <a:t>This </a:t>
            </a:r>
            <a:r>
              <a:rPr lang="en-US" sz="3600" dirty="0"/>
              <a:t>bubbling concept might be familiar to you if you have worked with the DHTML object model previously.</a:t>
            </a:r>
            <a:endParaRPr lang="en-US" sz="3600" dirty="0"/>
          </a:p>
        </p:txBody>
      </p:sp>
    </p:spTree>
    <p:extLst>
      <p:ext uri="{BB962C8B-B14F-4D97-AF65-F5344CB8AC3E}">
        <p14:creationId xmlns:p14="http://schemas.microsoft.com/office/powerpoint/2010/main" val="187155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Routing Strategies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3204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a:t>Routed events use one of three routing strategies</a:t>
            </a:r>
            <a:r>
              <a:rPr lang="en-US" sz="3600" dirty="0" smtClean="0"/>
              <a:t>:</a:t>
            </a:r>
          </a:p>
          <a:p>
            <a:pPr marL="571500" indent="-571500">
              <a:buFont typeface="Arial" panose="020B0604020202020204" pitchFamily="34" charset="0"/>
              <a:buChar char="•"/>
            </a:pPr>
            <a:r>
              <a:rPr lang="en-US" sz="3600" dirty="0" smtClean="0"/>
              <a:t>Bubbling</a:t>
            </a:r>
            <a:r>
              <a:rPr lang="en-US" sz="3600" dirty="0"/>
              <a:t>: Event handlers on the event source are </a:t>
            </a:r>
            <a:r>
              <a:rPr lang="en-US" sz="3600" dirty="0" smtClean="0"/>
              <a:t>invoked.</a:t>
            </a:r>
          </a:p>
          <a:p>
            <a:pPr marL="1779783" lvl="1" indent="-571500">
              <a:buFont typeface="Arial" panose="020B0604020202020204" pitchFamily="34" charset="0"/>
              <a:buChar char="•"/>
            </a:pPr>
            <a:r>
              <a:rPr lang="en-US" sz="3600" dirty="0" smtClean="0"/>
              <a:t>The </a:t>
            </a:r>
            <a:r>
              <a:rPr lang="en-US" sz="3600" dirty="0"/>
              <a:t>routed event then routes to successive parent elements until reaching the element tree </a:t>
            </a:r>
            <a:r>
              <a:rPr lang="en-US" sz="3600" dirty="0" smtClean="0"/>
              <a:t>root.</a:t>
            </a:r>
          </a:p>
          <a:p>
            <a:pPr marL="1779783" lvl="1" indent="-571500">
              <a:buFont typeface="Arial" panose="020B0604020202020204" pitchFamily="34" charset="0"/>
              <a:buChar char="•"/>
            </a:pPr>
            <a:r>
              <a:rPr lang="en-US" sz="3600" dirty="0" smtClean="0"/>
              <a:t>Most </a:t>
            </a:r>
            <a:r>
              <a:rPr lang="en-US" sz="3600" dirty="0"/>
              <a:t>routed events use the bubbling routing </a:t>
            </a:r>
            <a:r>
              <a:rPr lang="en-US" sz="3600" dirty="0" smtClean="0"/>
              <a:t>strategy.</a:t>
            </a:r>
          </a:p>
          <a:p>
            <a:pPr marL="1779783" lvl="1" indent="-571500">
              <a:buFont typeface="Arial" panose="020B0604020202020204" pitchFamily="34" charset="0"/>
              <a:buChar char="•"/>
            </a:pPr>
            <a:r>
              <a:rPr lang="en-US" sz="3600" dirty="0" smtClean="0"/>
              <a:t>Bubbling </a:t>
            </a:r>
            <a:r>
              <a:rPr lang="en-US" sz="3600" dirty="0"/>
              <a:t>routed events are generally used to report input or state changes from distinct controls or other UI elements</a:t>
            </a:r>
            <a:r>
              <a:rPr lang="en-US" sz="3600" dirty="0" smtClean="0"/>
              <a:t>.</a:t>
            </a:r>
          </a:p>
          <a:p>
            <a:pPr marL="571500" indent="-571500">
              <a:buFont typeface="Arial" panose="020B0604020202020204" pitchFamily="34" charset="0"/>
              <a:buChar char="•"/>
            </a:pPr>
            <a:r>
              <a:rPr lang="en-US" sz="3600" dirty="0" smtClean="0"/>
              <a:t>Direct</a:t>
            </a:r>
            <a:r>
              <a:rPr lang="en-US" sz="3600" dirty="0"/>
              <a:t>: Only the source element itself is given the opportunity to invoke handlers in </a:t>
            </a:r>
            <a:r>
              <a:rPr lang="en-US" sz="3600" dirty="0" smtClean="0"/>
              <a:t>response.</a:t>
            </a:r>
          </a:p>
          <a:p>
            <a:pPr marL="1779783" lvl="1" indent="-571500">
              <a:buFont typeface="Arial" panose="020B0604020202020204" pitchFamily="34" charset="0"/>
              <a:buChar char="•"/>
            </a:pPr>
            <a:r>
              <a:rPr lang="en-US" sz="3600" dirty="0" smtClean="0"/>
              <a:t>This </a:t>
            </a:r>
            <a:r>
              <a:rPr lang="en-US" sz="3600" dirty="0"/>
              <a:t>is analogous to the "routing" that Windows Forms uses for </a:t>
            </a:r>
            <a:r>
              <a:rPr lang="en-US" sz="3600" dirty="0" smtClean="0"/>
              <a:t>events.</a:t>
            </a:r>
          </a:p>
          <a:p>
            <a:pPr marL="1779783" lvl="1" indent="-571500">
              <a:buFont typeface="Arial" panose="020B0604020202020204" pitchFamily="34" charset="0"/>
              <a:buChar char="•"/>
            </a:pPr>
            <a:r>
              <a:rPr lang="en-US" sz="3600" dirty="0" smtClean="0"/>
              <a:t>However</a:t>
            </a:r>
            <a:r>
              <a:rPr lang="en-US" sz="3600" dirty="0"/>
              <a:t>, unlike a standard CLR event, direct routed events support class handling (class handling is explained in an upcoming section) and can be used by </a:t>
            </a:r>
            <a:r>
              <a:rPr lang="en-US" sz="3600" dirty="0" err="1"/>
              <a:t>EventSetter</a:t>
            </a:r>
            <a:r>
              <a:rPr lang="en-US" sz="3600" dirty="0"/>
              <a:t> and </a:t>
            </a:r>
            <a:r>
              <a:rPr lang="en-US" sz="3600" dirty="0" err="1"/>
              <a:t>EventTrigger</a:t>
            </a:r>
            <a:r>
              <a:rPr lang="en-US" sz="3600" dirty="0" smtClean="0"/>
              <a:t>.</a:t>
            </a:r>
          </a:p>
          <a:p>
            <a:pPr marL="571500" indent="-571500">
              <a:buFont typeface="Arial" panose="020B0604020202020204" pitchFamily="34" charset="0"/>
              <a:buChar char="•"/>
            </a:pPr>
            <a:r>
              <a:rPr lang="en-US" sz="3600" dirty="0" smtClean="0"/>
              <a:t>Tunneling</a:t>
            </a:r>
            <a:r>
              <a:rPr lang="en-US" sz="3600" dirty="0"/>
              <a:t>: Initially, event handlers at the element tree root are </a:t>
            </a:r>
            <a:r>
              <a:rPr lang="en-US" sz="3600" dirty="0" smtClean="0"/>
              <a:t>invoked.</a:t>
            </a:r>
          </a:p>
          <a:p>
            <a:pPr marL="1779783" lvl="1" indent="-571500">
              <a:buFont typeface="Arial" panose="020B0604020202020204" pitchFamily="34" charset="0"/>
              <a:buChar char="•"/>
            </a:pPr>
            <a:r>
              <a:rPr lang="en-US" sz="3600" dirty="0" smtClean="0"/>
              <a:t>The </a:t>
            </a:r>
            <a:r>
              <a:rPr lang="en-US" sz="3600" dirty="0"/>
              <a:t>routed event then travels a route through successive child elements along the route, towards the node element that is the routed event source (the element that raised the routed event</a:t>
            </a:r>
            <a:r>
              <a:rPr lang="en-US" sz="3600" dirty="0" smtClean="0"/>
              <a:t>).</a:t>
            </a:r>
          </a:p>
          <a:p>
            <a:pPr marL="1779783" lvl="1" indent="-571500">
              <a:buFont typeface="Arial" panose="020B0604020202020204" pitchFamily="34" charset="0"/>
              <a:buChar char="•"/>
            </a:pPr>
            <a:r>
              <a:rPr lang="en-US" sz="3600" dirty="0" smtClean="0"/>
              <a:t>Input </a:t>
            </a:r>
            <a:r>
              <a:rPr lang="en-US" sz="3600" dirty="0"/>
              <a:t>events provided in WPF often come implemented as a tunneling/bubbling </a:t>
            </a:r>
            <a:r>
              <a:rPr lang="en-US" sz="3600" dirty="0" smtClean="0"/>
              <a:t>pair.</a:t>
            </a:r>
          </a:p>
          <a:p>
            <a:pPr marL="1779783" lvl="1" indent="-571500">
              <a:buFont typeface="Arial" panose="020B0604020202020204" pitchFamily="34" charset="0"/>
              <a:buChar char="•"/>
            </a:pPr>
            <a:r>
              <a:rPr lang="en-US" sz="3600" dirty="0" smtClean="0"/>
              <a:t>Tunneling </a:t>
            </a:r>
            <a:r>
              <a:rPr lang="en-US" sz="3600" dirty="0"/>
              <a:t>events are also sometimes referred to as Preview events, because of a naming convention that is used for the pairs.</a:t>
            </a:r>
            <a:endParaRPr lang="en-US" sz="3600" dirty="0"/>
          </a:p>
        </p:txBody>
      </p:sp>
    </p:spTree>
    <p:extLst>
      <p:ext uri="{BB962C8B-B14F-4D97-AF65-F5344CB8AC3E}">
        <p14:creationId xmlns:p14="http://schemas.microsoft.com/office/powerpoint/2010/main" val="48053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Routed Events: Example</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71563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6162124" y="3758324"/>
            <a:ext cx="11225096" cy="6885765"/>
          </a:xfrm>
          <a:prstGeom prst="rect">
            <a:avLst/>
          </a:prstGeom>
        </p:spPr>
      </p:pic>
    </p:spTree>
    <p:extLst>
      <p:ext uri="{BB962C8B-B14F-4D97-AF65-F5344CB8AC3E}">
        <p14:creationId xmlns:p14="http://schemas.microsoft.com/office/powerpoint/2010/main" val="15908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How-To Example</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3204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3416320"/>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We will create a basic WPF login application and we will look at the following concepts with practical example:</a:t>
            </a:r>
          </a:p>
          <a:p>
            <a:pPr marL="1779783" lvl="1" indent="-571500">
              <a:buFont typeface="Arial" panose="020B0604020202020204" pitchFamily="34" charset="0"/>
              <a:buChar char="•"/>
            </a:pPr>
            <a:r>
              <a:rPr lang="en-US" sz="3600" dirty="0" smtClean="0"/>
              <a:t>XAML Markup</a:t>
            </a:r>
          </a:p>
          <a:p>
            <a:pPr marL="1779783" lvl="1" indent="-571500">
              <a:buFont typeface="Arial" panose="020B0604020202020204" pitchFamily="34" charset="0"/>
              <a:buChar char="•"/>
            </a:pPr>
            <a:r>
              <a:rPr lang="en-US" sz="3600" dirty="0" smtClean="0"/>
              <a:t>WPF application lifecycle</a:t>
            </a:r>
          </a:p>
          <a:p>
            <a:pPr marL="1779783" lvl="1" indent="-571500">
              <a:buFont typeface="Arial" panose="020B0604020202020204" pitchFamily="34" charset="0"/>
              <a:buChar char="•"/>
            </a:pPr>
            <a:r>
              <a:rPr lang="en-US" sz="3600" dirty="0" smtClean="0"/>
              <a:t>Code Flow and Application Layout</a:t>
            </a:r>
          </a:p>
          <a:p>
            <a:pPr marL="1779783" lvl="1" indent="-571500">
              <a:buFont typeface="Arial" panose="020B0604020202020204" pitchFamily="34" charset="0"/>
              <a:buChar char="•"/>
            </a:pPr>
            <a:r>
              <a:rPr lang="en-US" sz="3600" dirty="0" smtClean="0"/>
              <a:t>Events and Handlers</a:t>
            </a:r>
          </a:p>
        </p:txBody>
      </p:sp>
    </p:spTree>
    <p:extLst>
      <p:ext uri="{BB962C8B-B14F-4D97-AF65-F5344CB8AC3E}">
        <p14:creationId xmlns:p14="http://schemas.microsoft.com/office/powerpoint/2010/main" val="108981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5353590"/>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Common Controls in WPF</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Button</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Labels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Text Boxes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Panels and containers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Check boxes and radio buttons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Menus and toolbars</a:t>
            </a:r>
          </a:p>
          <a:p>
            <a:pPr marL="4310678" lvl="3"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Navigation</a:t>
            </a:r>
            <a:endParaRPr lang="en-US" sz="36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15</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568485"/>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Overview of WPF</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Programming model</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Code flow and Application layout.</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Events model and Application loop.</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Event handling (Types of Events - Routed/Bubbled)</a:t>
            </a:r>
          </a:p>
          <a:p>
            <a:pPr marL="3102381" lvl="2" indent="-685800">
              <a:buFont typeface="Wingdings" panose="05000000000000000000" pitchFamily="2" charset="2"/>
              <a:buChar char="ü"/>
            </a:pPr>
            <a:r>
              <a:rPr lang="en-US" sz="3600" dirty="0">
                <a:ea typeface="Open Sans" panose="020B0606030504020204" pitchFamily="34" charset="0"/>
                <a:cs typeface="Open Sans" panose="020B0606030504020204" pitchFamily="34" charset="0"/>
              </a:rPr>
              <a:t>XAML syntax and declarative design concepts</a:t>
            </a:r>
            <a:endParaRPr lang="en-US" sz="36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WPF: </a:t>
            </a:r>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Introduction</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4104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9510296"/>
          </a:xfrm>
          <a:prstGeom prst="rect">
            <a:avLst/>
          </a:prstGeom>
          <a:noFill/>
        </p:spPr>
        <p:txBody>
          <a:bodyPr wrap="square" rtlCol="0">
            <a:spAutoFit/>
          </a:bodyPr>
          <a:lstStyle/>
          <a:p>
            <a:pPr marL="571500" indent="-571500">
              <a:buFont typeface="Arial" panose="020B0604020202020204" pitchFamily="34" charset="0"/>
              <a:buChar char="•"/>
            </a:pPr>
            <a:r>
              <a:rPr lang="en-US" sz="3600" dirty="0"/>
              <a:t>Windows Presentation Foundation (WPF) lets you create desktop client applications for Windows with visually stunning user experiences</a:t>
            </a:r>
            <a:r>
              <a:rPr lang="en-US" sz="3600" dirty="0" smtClean="0"/>
              <a:t>.</a:t>
            </a:r>
          </a:p>
          <a:p>
            <a:pPr marL="571500" indent="-571500">
              <a:buFont typeface="Arial" panose="020B0604020202020204" pitchFamily="34" charset="0"/>
              <a:buChar char="•"/>
            </a:pPr>
            <a:r>
              <a:rPr lang="en-US" sz="3600" dirty="0"/>
              <a:t>The core of WPF is a resolution-independent and vector-based rendering engine that is built to take advantage of modern graphics </a:t>
            </a:r>
            <a:r>
              <a:rPr lang="en-US" sz="3600" dirty="0" smtClean="0"/>
              <a:t>hardware.</a:t>
            </a:r>
          </a:p>
          <a:p>
            <a:pPr marL="571500" indent="-571500">
              <a:buFont typeface="Arial" panose="020B0604020202020204" pitchFamily="34" charset="0"/>
              <a:buChar char="•"/>
            </a:pPr>
            <a:r>
              <a:rPr lang="en-US" sz="3600" dirty="0" smtClean="0"/>
              <a:t>WPF </a:t>
            </a:r>
            <a:r>
              <a:rPr lang="en-US" sz="3600" dirty="0"/>
              <a:t>extends the core with a comprehensive set of application-development features that include Extensible Application Markup Language (XAML), controls, data binding, layout, 2-D and 3-D graphics, animation, styles, templates, documents, media, text, and </a:t>
            </a:r>
            <a:r>
              <a:rPr lang="en-US" sz="3600" dirty="0" smtClean="0"/>
              <a:t>typography.</a:t>
            </a:r>
          </a:p>
          <a:p>
            <a:pPr marL="571500" indent="-571500">
              <a:buFont typeface="Arial" panose="020B0604020202020204" pitchFamily="34" charset="0"/>
              <a:buChar char="•"/>
            </a:pPr>
            <a:r>
              <a:rPr lang="en-US" sz="3600" dirty="0" smtClean="0"/>
              <a:t>WPF </a:t>
            </a:r>
            <a:r>
              <a:rPr lang="en-US" sz="3600" dirty="0"/>
              <a:t>is included in the .NET Framework, so you can build applications that incorporate other elements of the .NET Framework class library</a:t>
            </a:r>
            <a:r>
              <a:rPr lang="en-US" sz="3600" dirty="0" smtClean="0"/>
              <a:t>.</a:t>
            </a:r>
          </a:p>
          <a:p>
            <a:pPr marL="571500" indent="-571500">
              <a:buFont typeface="Arial" panose="020B0604020202020204" pitchFamily="34" charset="0"/>
              <a:buChar char="•"/>
            </a:pPr>
            <a:r>
              <a:rPr lang="en-US" sz="3600" dirty="0"/>
              <a:t>WPF exists as a subset of .NET Framework types that are for the most part located in the </a:t>
            </a:r>
            <a:r>
              <a:rPr lang="en-US" sz="3600" dirty="0" err="1"/>
              <a:t>System.Windows</a:t>
            </a:r>
            <a:r>
              <a:rPr lang="en-US" sz="3600" dirty="0"/>
              <a:t> </a:t>
            </a:r>
            <a:r>
              <a:rPr lang="en-US" sz="3600" dirty="0" smtClean="0"/>
              <a:t>namespace.</a:t>
            </a:r>
          </a:p>
          <a:p>
            <a:pPr marL="571500" indent="-571500">
              <a:buFont typeface="Arial" panose="020B0604020202020204" pitchFamily="34" charset="0"/>
              <a:buChar char="•"/>
            </a:pPr>
            <a:r>
              <a:rPr lang="en-US" sz="3600" dirty="0" smtClean="0"/>
              <a:t>If </a:t>
            </a:r>
            <a:r>
              <a:rPr lang="en-US" sz="3600" dirty="0"/>
              <a:t>you have previously built applications with .NET Framework using managed technologies like ASP.NET and Windows Forms, the fundamental WPF programming experience should be familiar; you instantiate classes, set properties, call methods, and handle events, all using your favorite .NET programming language, such as C# or Visual Basic</a:t>
            </a:r>
            <a:r>
              <a:rPr lang="en-US" sz="3600" dirty="0" smtClean="0"/>
              <a:t>.</a:t>
            </a:r>
          </a:p>
          <a:p>
            <a:pPr marL="571500" indent="-571500">
              <a:buFont typeface="Arial" panose="020B0604020202020204" pitchFamily="34" charset="0"/>
              <a:buChar char="•"/>
            </a:pPr>
            <a:r>
              <a:rPr lang="en-US" sz="3600" dirty="0" smtClean="0"/>
              <a:t>WPF </a:t>
            </a:r>
            <a:r>
              <a:rPr lang="en-US" sz="3600" dirty="0"/>
              <a:t>includes additional programming constructs that enhance properties and events: dependency properties and routed events.</a:t>
            </a:r>
            <a:endParaRPr lang="en-US" sz="3600" dirty="0"/>
          </a:p>
        </p:txBody>
      </p:sp>
    </p:spTree>
    <p:extLst>
      <p:ext uri="{BB962C8B-B14F-4D97-AF65-F5344CB8AC3E}">
        <p14:creationId xmlns:p14="http://schemas.microsoft.com/office/powerpoint/2010/main" val="18925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WPF: Architecture &amp; Programming Model</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97210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246688" y="2855786"/>
            <a:ext cx="8145905" cy="10070135"/>
          </a:xfrm>
          <a:prstGeom prst="rect">
            <a:avLst/>
          </a:prstGeom>
        </p:spPr>
      </p:pic>
      <p:pic>
        <p:nvPicPr>
          <p:cNvPr id="3" name="Picture 2"/>
          <p:cNvPicPr>
            <a:picLocks noChangeAspect="1"/>
          </p:cNvPicPr>
          <p:nvPr/>
        </p:nvPicPr>
        <p:blipFill>
          <a:blip r:embed="rId3"/>
          <a:stretch>
            <a:fillRect/>
          </a:stretch>
        </p:blipFill>
        <p:spPr>
          <a:xfrm>
            <a:off x="10797637" y="3303398"/>
            <a:ext cx="12241361" cy="9186595"/>
          </a:xfrm>
          <a:prstGeom prst="rect">
            <a:avLst/>
          </a:prstGeom>
        </p:spPr>
      </p:pic>
    </p:spTree>
    <p:extLst>
      <p:ext uri="{BB962C8B-B14F-4D97-AF65-F5344CB8AC3E}">
        <p14:creationId xmlns:p14="http://schemas.microsoft.com/office/powerpoint/2010/main" val="81897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WPF: Typical Application Flow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1107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11652734" y="1954466"/>
            <a:ext cx="8595955" cy="11115707"/>
          </a:xfrm>
          <a:prstGeom prst="rect">
            <a:avLst/>
          </a:prstGeom>
        </p:spPr>
      </p:pic>
      <p:sp>
        <p:nvSpPr>
          <p:cNvPr id="9" name="TextBox 8"/>
          <p:cNvSpPr txBox="1"/>
          <p:nvPr/>
        </p:nvSpPr>
        <p:spPr>
          <a:xfrm>
            <a:off x="2246688" y="2855786"/>
            <a:ext cx="9091011" cy="618630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The typical architecture of a WPF application is MVVM.</a:t>
            </a:r>
          </a:p>
          <a:p>
            <a:pPr marL="571500" indent="-571500">
              <a:buFont typeface="Arial" panose="020B0604020202020204" pitchFamily="34" charset="0"/>
              <a:buChar char="•"/>
            </a:pPr>
            <a:r>
              <a:rPr lang="en-US" sz="3600" dirty="0" smtClean="0"/>
              <a:t>The diagram on the right hand side shows what MVVM means.</a:t>
            </a:r>
          </a:p>
          <a:p>
            <a:pPr marL="571500" indent="-571500">
              <a:buFont typeface="Arial" panose="020B0604020202020204" pitchFamily="34" charset="0"/>
              <a:buChar char="•"/>
            </a:pPr>
            <a:r>
              <a:rPr lang="en-US" sz="3600" dirty="0" smtClean="0"/>
              <a:t>The main components of MVVM are:</a:t>
            </a:r>
          </a:p>
          <a:p>
            <a:pPr marL="1779783" lvl="1" indent="-571500">
              <a:buFont typeface="Arial" panose="020B0604020202020204" pitchFamily="34" charset="0"/>
              <a:buChar char="•"/>
            </a:pPr>
            <a:r>
              <a:rPr lang="en-US" sz="3600" dirty="0" smtClean="0"/>
              <a:t>Model: The data representation of a business entity</a:t>
            </a:r>
          </a:p>
          <a:p>
            <a:pPr marL="1779783" lvl="1" indent="-571500">
              <a:buFont typeface="Arial" panose="020B0604020202020204" pitchFamily="34" charset="0"/>
              <a:buChar char="•"/>
            </a:pPr>
            <a:r>
              <a:rPr lang="en-US" sz="3600" dirty="0" smtClean="0"/>
              <a:t>View: The component for showing/collecting data</a:t>
            </a:r>
          </a:p>
          <a:p>
            <a:pPr marL="1779783" lvl="1" indent="-571500">
              <a:buFont typeface="Arial" panose="020B0604020202020204" pitchFamily="34" charset="0"/>
              <a:buChar char="•"/>
            </a:pPr>
            <a:r>
              <a:rPr lang="en-US" sz="3600" dirty="0" smtClean="0"/>
              <a:t>View-Model: The model specific to a view (can combine multiple models)</a:t>
            </a:r>
            <a:endParaRPr lang="en-US" sz="3600" dirty="0"/>
          </a:p>
        </p:txBody>
      </p:sp>
    </p:spTree>
    <p:extLst>
      <p:ext uri="{BB962C8B-B14F-4D97-AF65-F5344CB8AC3E}">
        <p14:creationId xmlns:p14="http://schemas.microsoft.com/office/powerpoint/2010/main" val="2759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XAML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382542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848302"/>
          </a:xfrm>
          <a:prstGeom prst="rect">
            <a:avLst/>
          </a:prstGeom>
          <a:noFill/>
        </p:spPr>
        <p:txBody>
          <a:bodyPr wrap="square" rtlCol="0">
            <a:spAutoFit/>
          </a:bodyPr>
          <a:lstStyle/>
          <a:p>
            <a:pPr marL="571500" indent="-571500">
              <a:buFont typeface="Arial" panose="020B0604020202020204" pitchFamily="34" charset="0"/>
              <a:buChar char="•"/>
            </a:pPr>
            <a:r>
              <a:rPr lang="en-US" sz="3600" dirty="0"/>
              <a:t>XAML is a declarative markup language. As applied to the .NET Framework programming model, XAML simplifies creating a UI for a .NET Framework </a:t>
            </a:r>
            <a:r>
              <a:rPr lang="en-US" sz="3600" dirty="0" smtClean="0"/>
              <a:t>application.</a:t>
            </a:r>
          </a:p>
          <a:p>
            <a:pPr marL="571500" indent="-571500">
              <a:buFont typeface="Arial" panose="020B0604020202020204" pitchFamily="34" charset="0"/>
              <a:buChar char="•"/>
            </a:pPr>
            <a:r>
              <a:rPr lang="en-US" sz="3600" dirty="0" smtClean="0"/>
              <a:t>You </a:t>
            </a:r>
            <a:r>
              <a:rPr lang="en-US" sz="3600" dirty="0"/>
              <a:t>can create visible UI elements in the declarative XAML markup, and then separate the UI definition from the run-time logic by using code-behind files, joined to the markup through partial class </a:t>
            </a:r>
            <a:r>
              <a:rPr lang="en-US" sz="3600" dirty="0" smtClean="0"/>
              <a:t>definitions.</a:t>
            </a:r>
          </a:p>
          <a:p>
            <a:pPr marL="571500" indent="-571500">
              <a:buFont typeface="Arial" panose="020B0604020202020204" pitchFamily="34" charset="0"/>
              <a:buChar char="•"/>
            </a:pPr>
            <a:r>
              <a:rPr lang="en-US" sz="3600" dirty="0" smtClean="0"/>
              <a:t>XAML </a:t>
            </a:r>
            <a:r>
              <a:rPr lang="en-US" sz="3600" dirty="0"/>
              <a:t>directly represents the instantiation of objects in a specific set of backing types defined in </a:t>
            </a:r>
            <a:r>
              <a:rPr lang="en-US" sz="3600" dirty="0" smtClean="0"/>
              <a:t>assemblies.</a:t>
            </a:r>
          </a:p>
          <a:p>
            <a:pPr marL="571500" indent="-571500">
              <a:buFont typeface="Arial" panose="020B0604020202020204" pitchFamily="34" charset="0"/>
              <a:buChar char="•"/>
            </a:pPr>
            <a:r>
              <a:rPr lang="en-US" sz="3600" dirty="0" smtClean="0"/>
              <a:t>This </a:t>
            </a:r>
            <a:r>
              <a:rPr lang="en-US" sz="3600" dirty="0"/>
              <a:t>is unlike most other markup languages, which are typically an interpreted language without such a direct tie to a backing type </a:t>
            </a:r>
            <a:r>
              <a:rPr lang="en-US" sz="3600" dirty="0" smtClean="0"/>
              <a:t>system.</a:t>
            </a:r>
          </a:p>
          <a:p>
            <a:pPr marL="571500" indent="-571500">
              <a:buFont typeface="Arial" panose="020B0604020202020204" pitchFamily="34" charset="0"/>
              <a:buChar char="•"/>
            </a:pPr>
            <a:r>
              <a:rPr lang="en-US" sz="3600" dirty="0" smtClean="0"/>
              <a:t>XAML </a:t>
            </a:r>
            <a:r>
              <a:rPr lang="en-US" sz="3600" dirty="0"/>
              <a:t>enables a workflow where separate parties can work on the UI and the logic of an application, using potentially different </a:t>
            </a:r>
            <a:r>
              <a:rPr lang="en-US" sz="3600" dirty="0" smtClean="0"/>
              <a:t>tools.</a:t>
            </a:r>
          </a:p>
          <a:p>
            <a:pPr marL="571500" indent="-571500">
              <a:buFont typeface="Arial" panose="020B0604020202020204" pitchFamily="34" charset="0"/>
              <a:buChar char="•"/>
            </a:pPr>
            <a:r>
              <a:rPr lang="en-US" sz="3600" dirty="0" smtClean="0"/>
              <a:t>When </a:t>
            </a:r>
            <a:r>
              <a:rPr lang="en-US" sz="3600" dirty="0"/>
              <a:t>represented as text, XAML files are XML files that generally have the .</a:t>
            </a:r>
            <a:r>
              <a:rPr lang="en-US" sz="3600" dirty="0" err="1"/>
              <a:t>xaml</a:t>
            </a:r>
            <a:r>
              <a:rPr lang="en-US" sz="3600" dirty="0"/>
              <a:t> </a:t>
            </a:r>
            <a:r>
              <a:rPr lang="en-US" sz="3600" dirty="0" smtClean="0"/>
              <a:t>extension.</a:t>
            </a:r>
          </a:p>
          <a:p>
            <a:pPr marL="571500" indent="-571500">
              <a:buFont typeface="Arial" panose="020B0604020202020204" pitchFamily="34" charset="0"/>
              <a:buChar char="•"/>
            </a:pPr>
            <a:r>
              <a:rPr lang="en-US" sz="3600" dirty="0" smtClean="0"/>
              <a:t>The </a:t>
            </a:r>
            <a:r>
              <a:rPr lang="en-US" sz="3600" dirty="0"/>
              <a:t>files can be encoded by any XML encoding, but encoding as UTF-8 is typical</a:t>
            </a:r>
            <a:r>
              <a:rPr lang="en-US" sz="3600" dirty="0" smtClean="0"/>
              <a:t>.</a:t>
            </a:r>
          </a:p>
          <a:p>
            <a:pPr marL="571500" indent="-571500">
              <a:buFont typeface="Arial" panose="020B0604020202020204" pitchFamily="34" charset="0"/>
              <a:buChar char="•"/>
            </a:pPr>
            <a:r>
              <a:rPr lang="en-US" sz="3600" dirty="0" smtClean="0"/>
              <a:t>XAML Syntax is quite similar to HTML or XML, it has similar concepts like roots, children and attributes.</a:t>
            </a:r>
            <a:endParaRPr lang="en-US" sz="3600" dirty="0"/>
          </a:p>
        </p:txBody>
      </p:sp>
    </p:spTree>
    <p:extLst>
      <p:ext uri="{BB962C8B-B14F-4D97-AF65-F5344CB8AC3E}">
        <p14:creationId xmlns:p14="http://schemas.microsoft.com/office/powerpoint/2010/main" val="90986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XAML Markup Extensions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07567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9510296"/>
          </a:xfrm>
          <a:prstGeom prst="rect">
            <a:avLst/>
          </a:prstGeom>
          <a:noFill/>
        </p:spPr>
        <p:txBody>
          <a:bodyPr wrap="square" rtlCol="0">
            <a:spAutoFit/>
          </a:bodyPr>
          <a:lstStyle/>
          <a:p>
            <a:pPr marL="571500" indent="-571500">
              <a:buFont typeface="Arial" panose="020B0604020202020204" pitchFamily="34" charset="0"/>
              <a:buChar char="•"/>
            </a:pPr>
            <a:r>
              <a:rPr lang="en-US" sz="3600" dirty="0"/>
              <a:t>Markup extensions are a XAML language </a:t>
            </a:r>
            <a:r>
              <a:rPr lang="en-US" sz="3600" dirty="0" smtClean="0"/>
              <a:t>concept.</a:t>
            </a:r>
          </a:p>
          <a:p>
            <a:pPr marL="571500" indent="-571500">
              <a:buFont typeface="Arial" panose="020B0604020202020204" pitchFamily="34" charset="0"/>
              <a:buChar char="•"/>
            </a:pPr>
            <a:r>
              <a:rPr lang="en-US" sz="3600" dirty="0" smtClean="0"/>
              <a:t>When </a:t>
            </a:r>
            <a:r>
              <a:rPr lang="en-US" sz="3600" dirty="0"/>
              <a:t>used to provide the value of an attribute syntax, curly braces ({ and }) indicate a markup extension </a:t>
            </a:r>
            <a:r>
              <a:rPr lang="en-US" sz="3600" dirty="0" smtClean="0"/>
              <a:t>usage.</a:t>
            </a:r>
          </a:p>
          <a:p>
            <a:pPr marL="571500" indent="-571500">
              <a:buFont typeface="Arial" panose="020B0604020202020204" pitchFamily="34" charset="0"/>
              <a:buChar char="•"/>
            </a:pPr>
            <a:r>
              <a:rPr lang="en-US" sz="3600" dirty="0" smtClean="0"/>
              <a:t>This </a:t>
            </a:r>
            <a:r>
              <a:rPr lang="en-US" sz="3600" dirty="0"/>
              <a:t>usage directs the XAML processing to escape from the general treatment of attribute values as either a literal string or a string-convertible value</a:t>
            </a:r>
            <a:r>
              <a:rPr lang="en-US" sz="3600" dirty="0" smtClean="0"/>
              <a:t>.</a:t>
            </a:r>
          </a:p>
          <a:p>
            <a:pPr marL="571500" indent="-571500">
              <a:buFont typeface="Arial" panose="020B0604020202020204" pitchFamily="34" charset="0"/>
              <a:buChar char="•"/>
            </a:pPr>
            <a:r>
              <a:rPr lang="en-US" sz="3600" dirty="0" smtClean="0"/>
              <a:t>The </a:t>
            </a:r>
            <a:r>
              <a:rPr lang="en-US" sz="3600" dirty="0"/>
              <a:t>most common markup extensions used in WPF application programming are Binding, used for data binding expressions, and the resource references </a:t>
            </a:r>
            <a:r>
              <a:rPr lang="en-US" sz="3600" dirty="0" err="1"/>
              <a:t>StaticResource</a:t>
            </a:r>
            <a:r>
              <a:rPr lang="en-US" sz="3600" dirty="0"/>
              <a:t> and </a:t>
            </a:r>
            <a:r>
              <a:rPr lang="en-US" sz="3600" dirty="0" err="1" smtClean="0"/>
              <a:t>DynamicResource</a:t>
            </a:r>
            <a:r>
              <a:rPr lang="en-US" sz="3600" dirty="0" smtClean="0"/>
              <a:t>.</a:t>
            </a:r>
          </a:p>
          <a:p>
            <a:pPr marL="571500" indent="-571500">
              <a:buFont typeface="Arial" panose="020B0604020202020204" pitchFamily="34" charset="0"/>
              <a:buChar char="•"/>
            </a:pPr>
            <a:r>
              <a:rPr lang="en-US" sz="3600" dirty="0" smtClean="0"/>
              <a:t>By </a:t>
            </a:r>
            <a:r>
              <a:rPr lang="en-US" sz="3600" dirty="0"/>
              <a:t>using markup extensions, you can use attribute syntax to provide values for properties even if that property does not support an attribute syntax in </a:t>
            </a:r>
            <a:r>
              <a:rPr lang="en-US" sz="3600" dirty="0" smtClean="0"/>
              <a:t>general.</a:t>
            </a:r>
          </a:p>
          <a:p>
            <a:pPr marL="571500" indent="-571500">
              <a:buFont typeface="Arial" panose="020B0604020202020204" pitchFamily="34" charset="0"/>
              <a:buChar char="•"/>
            </a:pPr>
            <a:r>
              <a:rPr lang="en-US" sz="3600" dirty="0" smtClean="0"/>
              <a:t>Markup </a:t>
            </a:r>
            <a:r>
              <a:rPr lang="en-US" sz="3600" dirty="0"/>
              <a:t>extensions often use intermediate expression types to enable features such as deferring values or referencing other objects that are only present at run time</a:t>
            </a:r>
            <a:r>
              <a:rPr lang="en-US" sz="3600" dirty="0" smtClean="0"/>
              <a:t>.</a:t>
            </a:r>
          </a:p>
          <a:p>
            <a:pPr marL="571500" indent="-571500">
              <a:buFont typeface="Arial" panose="020B0604020202020204" pitchFamily="34" charset="0"/>
              <a:buChar char="•"/>
            </a:pPr>
            <a:r>
              <a:rPr lang="en-US" sz="3600" dirty="0" smtClean="0"/>
              <a:t>For </a:t>
            </a:r>
            <a:r>
              <a:rPr lang="en-US" sz="3600" dirty="0"/>
              <a:t>example, the following markup sets the value of the Style property using attribute </a:t>
            </a:r>
            <a:r>
              <a:rPr lang="en-US" sz="3600" dirty="0" smtClean="0"/>
              <a:t>syntax.</a:t>
            </a:r>
          </a:p>
          <a:p>
            <a:pPr marL="571500" indent="-571500">
              <a:buFont typeface="Arial" panose="020B0604020202020204" pitchFamily="34" charset="0"/>
              <a:buChar char="•"/>
            </a:pPr>
            <a:r>
              <a:rPr lang="en-US" sz="3600" dirty="0" smtClean="0"/>
              <a:t>The </a:t>
            </a:r>
            <a:r>
              <a:rPr lang="en-US" sz="3600" dirty="0"/>
              <a:t>Style property takes an instance of the Style class, which by default could not be instantiated by an attribute syntax </a:t>
            </a:r>
            <a:r>
              <a:rPr lang="en-US" sz="3600" dirty="0" smtClean="0"/>
              <a:t>string.</a:t>
            </a:r>
          </a:p>
          <a:p>
            <a:pPr marL="571500" indent="-571500">
              <a:buFont typeface="Arial" panose="020B0604020202020204" pitchFamily="34" charset="0"/>
              <a:buChar char="•"/>
            </a:pPr>
            <a:r>
              <a:rPr lang="en-US" sz="3600" dirty="0" smtClean="0"/>
              <a:t>But </a:t>
            </a:r>
            <a:r>
              <a:rPr lang="en-US" sz="3600" dirty="0"/>
              <a:t>in this case, the attribute references a particular markup extension, </a:t>
            </a:r>
            <a:r>
              <a:rPr lang="en-US" sz="3600" dirty="0" err="1" smtClean="0"/>
              <a:t>StaticResource</a:t>
            </a:r>
            <a:r>
              <a:rPr lang="en-US" sz="3600" dirty="0" smtClean="0"/>
              <a:t>.</a:t>
            </a:r>
          </a:p>
          <a:p>
            <a:pPr marL="571500" indent="-571500">
              <a:buFont typeface="Arial" panose="020B0604020202020204" pitchFamily="34" charset="0"/>
              <a:buChar char="•"/>
            </a:pPr>
            <a:r>
              <a:rPr lang="en-US" sz="3600" dirty="0" smtClean="0"/>
              <a:t>When </a:t>
            </a:r>
            <a:r>
              <a:rPr lang="en-US" sz="3600" dirty="0"/>
              <a:t>that markup extension is processed, it returns a reference to a style that was previously instantiated as a keyed resource in a resource dictionary.</a:t>
            </a:r>
            <a:endParaRPr lang="en-US" sz="3600" dirty="0"/>
          </a:p>
        </p:txBody>
      </p:sp>
    </p:spTree>
    <p:extLst>
      <p:ext uri="{BB962C8B-B14F-4D97-AF65-F5344CB8AC3E}">
        <p14:creationId xmlns:p14="http://schemas.microsoft.com/office/powerpoint/2010/main" val="98761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XAML Type Converters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40060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basic, native handling of how strings are converted into other object types or primitive values is based on the String type itself, in addition to native processing for certain types such as </a:t>
            </a:r>
            <a:r>
              <a:rPr lang="en-US" sz="3600" dirty="0" err="1"/>
              <a:t>DateTime</a:t>
            </a:r>
            <a:r>
              <a:rPr lang="en-US" sz="3600" dirty="0"/>
              <a:t> or </a:t>
            </a:r>
            <a:r>
              <a:rPr lang="en-US" sz="3600" dirty="0" smtClean="0"/>
              <a:t>Uri.</a:t>
            </a:r>
          </a:p>
          <a:p>
            <a:pPr marL="571500" indent="-571500">
              <a:buFont typeface="Arial" panose="020B0604020202020204" pitchFamily="34" charset="0"/>
              <a:buChar char="•"/>
            </a:pPr>
            <a:r>
              <a:rPr lang="en-US" sz="3600" dirty="0" smtClean="0"/>
              <a:t>But </a:t>
            </a:r>
            <a:r>
              <a:rPr lang="en-US" sz="3600" dirty="0"/>
              <a:t>many WPF types or members of those types extend the basic string attribute processing behavior, in such a way that instances of more complex object types can be specified as strings and attributes</a:t>
            </a:r>
            <a:r>
              <a:rPr lang="en-US" sz="3600" dirty="0" smtClean="0"/>
              <a:t>.</a:t>
            </a:r>
          </a:p>
          <a:p>
            <a:pPr marL="571500" indent="-571500">
              <a:buFont typeface="Arial" panose="020B0604020202020204" pitchFamily="34" charset="0"/>
              <a:buChar char="•"/>
            </a:pPr>
            <a:r>
              <a:rPr lang="en-US" sz="3600" dirty="0" smtClean="0"/>
              <a:t>The </a:t>
            </a:r>
            <a:r>
              <a:rPr lang="en-US" sz="3600" dirty="0"/>
              <a:t>Thickness structure is an example of a type that has a type conversion enabled for XAML </a:t>
            </a:r>
            <a:r>
              <a:rPr lang="en-US" sz="3600" dirty="0" smtClean="0"/>
              <a:t>usages.</a:t>
            </a:r>
          </a:p>
          <a:p>
            <a:pPr marL="571500" indent="-571500">
              <a:buFont typeface="Arial" panose="020B0604020202020204" pitchFamily="34" charset="0"/>
              <a:buChar char="•"/>
            </a:pPr>
            <a:r>
              <a:rPr lang="en-US" sz="3600" dirty="0" smtClean="0"/>
              <a:t>Thickness </a:t>
            </a:r>
            <a:r>
              <a:rPr lang="en-US" sz="3600" dirty="0"/>
              <a:t>indicates measurements within a nested rectangle and is used as the value for properties such as </a:t>
            </a:r>
            <a:r>
              <a:rPr lang="en-US" sz="3600" dirty="0" smtClean="0"/>
              <a:t>Margin.</a:t>
            </a:r>
          </a:p>
          <a:p>
            <a:pPr marL="571500" indent="-571500">
              <a:buFont typeface="Arial" panose="020B0604020202020204" pitchFamily="34" charset="0"/>
              <a:buChar char="•"/>
            </a:pPr>
            <a:r>
              <a:rPr lang="en-US" sz="3600" dirty="0" smtClean="0"/>
              <a:t>By </a:t>
            </a:r>
            <a:r>
              <a:rPr lang="en-US" sz="3600" dirty="0"/>
              <a:t>placing a type converter on Thickness, all properties that use a Thickness are easier to specify in XAML because they can be specified as attributes. </a:t>
            </a:r>
            <a:endParaRPr lang="en-US" sz="3600" dirty="0"/>
          </a:p>
        </p:txBody>
      </p:sp>
    </p:spTree>
    <p:extLst>
      <p:ext uri="{BB962C8B-B14F-4D97-AF65-F5344CB8AC3E}">
        <p14:creationId xmlns:p14="http://schemas.microsoft.com/office/powerpoint/2010/main" val="673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Events and XAML Code-Behind</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24580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9510296"/>
          </a:xfrm>
          <a:prstGeom prst="rect">
            <a:avLst/>
          </a:prstGeom>
          <a:noFill/>
        </p:spPr>
        <p:txBody>
          <a:bodyPr wrap="square" rtlCol="0">
            <a:spAutoFit/>
          </a:bodyPr>
          <a:lstStyle/>
          <a:p>
            <a:pPr marL="571500" indent="-571500">
              <a:buFont typeface="Arial" panose="020B0604020202020204" pitchFamily="34" charset="0"/>
              <a:buChar char="•"/>
            </a:pPr>
            <a:r>
              <a:rPr lang="en-US" sz="3600" dirty="0"/>
              <a:t>Most WPF applications consist of both XAML markup and </a:t>
            </a:r>
            <a:r>
              <a:rPr lang="en-US" sz="3600" dirty="0" smtClean="0"/>
              <a:t>code-behind.</a:t>
            </a:r>
          </a:p>
          <a:p>
            <a:pPr marL="571500" indent="-571500">
              <a:buFont typeface="Arial" panose="020B0604020202020204" pitchFamily="34" charset="0"/>
              <a:buChar char="•"/>
            </a:pPr>
            <a:r>
              <a:rPr lang="en-US" sz="3600" dirty="0" smtClean="0"/>
              <a:t>Within </a:t>
            </a:r>
            <a:r>
              <a:rPr lang="en-US" sz="3600" dirty="0"/>
              <a:t>a project, the XAML is written as a .</a:t>
            </a:r>
            <a:r>
              <a:rPr lang="en-US" sz="3600" dirty="0" err="1"/>
              <a:t>xaml</a:t>
            </a:r>
            <a:r>
              <a:rPr lang="en-US" sz="3600" dirty="0"/>
              <a:t> file, and a CLR language such as Microsoft Visual Basic or C# is used to write a code-behind </a:t>
            </a:r>
            <a:r>
              <a:rPr lang="en-US" sz="3600" dirty="0" smtClean="0"/>
              <a:t>file.</a:t>
            </a:r>
          </a:p>
          <a:p>
            <a:pPr marL="571500" indent="-571500">
              <a:buFont typeface="Arial" panose="020B0604020202020204" pitchFamily="34" charset="0"/>
              <a:buChar char="•"/>
            </a:pPr>
            <a:r>
              <a:rPr lang="en-US" sz="3600" dirty="0" smtClean="0"/>
              <a:t>When </a:t>
            </a:r>
            <a:r>
              <a:rPr lang="en-US" sz="3600" dirty="0"/>
              <a:t>a XAML file is markup compiled as part of the WPF programming and application models, the location of the XAML code-behind file for a XAML file is identified by specifying a namespace and class as the </a:t>
            </a:r>
            <a:r>
              <a:rPr lang="en-US" sz="3600" dirty="0" err="1"/>
              <a:t>x:Class</a:t>
            </a:r>
            <a:r>
              <a:rPr lang="en-US" sz="3600" dirty="0"/>
              <a:t> attribute of the root element of the XAML</a:t>
            </a:r>
            <a:r>
              <a:rPr lang="en-US" sz="3600" dirty="0" smtClean="0"/>
              <a:t>.</a:t>
            </a:r>
          </a:p>
          <a:p>
            <a:pPr marL="571500" indent="-571500">
              <a:buFont typeface="Arial" panose="020B0604020202020204" pitchFamily="34" charset="0"/>
              <a:buChar char="•"/>
            </a:pPr>
            <a:r>
              <a:rPr lang="en-US" sz="3600" dirty="0"/>
              <a:t>The primary application-level mechanism for adding a behavior for an object element is to use an existing event of the element class, and to write a specific handler for that event that is invoked when that event is raised at run </a:t>
            </a:r>
            <a:r>
              <a:rPr lang="en-US" sz="3600" dirty="0" smtClean="0"/>
              <a:t>time.</a:t>
            </a:r>
          </a:p>
          <a:p>
            <a:pPr marL="571500" indent="-571500">
              <a:buFont typeface="Arial" panose="020B0604020202020204" pitchFamily="34" charset="0"/>
              <a:buChar char="•"/>
            </a:pPr>
            <a:r>
              <a:rPr lang="en-US" sz="3600" dirty="0" smtClean="0"/>
              <a:t>The </a:t>
            </a:r>
            <a:r>
              <a:rPr lang="en-US" sz="3600" dirty="0"/>
              <a:t>event name and the name of the handler to use are specified in the markup, whereas the code that implements your handler is defined in the code-behind</a:t>
            </a:r>
            <a:r>
              <a:rPr lang="en-US" sz="3600" dirty="0" smtClean="0"/>
              <a:t>.</a:t>
            </a:r>
          </a:p>
          <a:p>
            <a:pPr marL="571500" indent="-571500">
              <a:buFont typeface="Arial" panose="020B0604020202020204" pitchFamily="34" charset="0"/>
              <a:buChar char="•"/>
            </a:pPr>
            <a:r>
              <a:rPr lang="en-US" sz="3600" dirty="0"/>
              <a:t>The WPF markup compiler will create a partial class for any compiled XAML file, by deriving a class from the root element </a:t>
            </a:r>
            <a:r>
              <a:rPr lang="en-US" sz="3600" dirty="0" smtClean="0"/>
              <a:t>type.</a:t>
            </a:r>
          </a:p>
          <a:p>
            <a:pPr marL="571500" indent="-571500">
              <a:buFont typeface="Arial" panose="020B0604020202020204" pitchFamily="34" charset="0"/>
              <a:buChar char="•"/>
            </a:pPr>
            <a:r>
              <a:rPr lang="en-US" sz="3600" dirty="0" smtClean="0"/>
              <a:t>When </a:t>
            </a:r>
            <a:r>
              <a:rPr lang="en-US" sz="3600" dirty="0"/>
              <a:t>you provide code-behind that also defines the same partial class, the resulting code is combined within the same namespace and class of the compiled application</a:t>
            </a:r>
            <a:r>
              <a:rPr lang="en-US" sz="3600" dirty="0" smtClean="0"/>
              <a:t>.</a:t>
            </a:r>
          </a:p>
          <a:p>
            <a:pPr marL="571500" indent="-571500">
              <a:buFont typeface="Arial" panose="020B0604020202020204" pitchFamily="34" charset="0"/>
              <a:buChar char="•"/>
            </a:pPr>
            <a:r>
              <a:rPr lang="en-US" sz="3600" dirty="0"/>
              <a:t>If you do not want to create a separate code-behind file, you can also inline your code in a XAML file. However, inline code is a less versatile technique that has substantial limitations.</a:t>
            </a:r>
            <a:endParaRPr lang="en-US" sz="3600" dirty="0"/>
          </a:p>
        </p:txBody>
      </p:sp>
    </p:spTree>
    <p:extLst>
      <p:ext uri="{BB962C8B-B14F-4D97-AF65-F5344CB8AC3E}">
        <p14:creationId xmlns:p14="http://schemas.microsoft.com/office/powerpoint/2010/main" val="13896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157178</TotalTime>
  <Words>1671</Words>
  <Application>Microsoft Macintosh PowerPoint</Application>
  <PresentationFormat>Custom</PresentationFormat>
  <Paragraphs>101</Paragraphs>
  <Slides>15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12221</cp:revision>
  <dcterms:created xsi:type="dcterms:W3CDTF">2014-07-01T16:42:18Z</dcterms:created>
  <dcterms:modified xsi:type="dcterms:W3CDTF">2018-01-13T17:39:17Z</dcterms:modified>
</cp:coreProperties>
</file>