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4"/>
  </p:notesMasterIdLst>
  <p:handoutMasterIdLst>
    <p:handoutMasterId r:id="rId15"/>
  </p:handoutMasterIdLst>
  <p:sldIdLst>
    <p:sldId id="793" r:id="rId2"/>
    <p:sldId id="804" r:id="rId3"/>
    <p:sldId id="876" r:id="rId4"/>
    <p:sldId id="795" r:id="rId5"/>
    <p:sldId id="877" r:id="rId6"/>
    <p:sldId id="878" r:id="rId7"/>
    <p:sldId id="879" r:id="rId8"/>
    <p:sldId id="880" r:id="rId9"/>
    <p:sldId id="881" r:id="rId10"/>
    <p:sldId id="882" r:id="rId11"/>
    <p:sldId id="850" r:id="rId12"/>
    <p:sldId id="794" r:id="rId13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240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14/1/18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14/01/18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Common Controls in WPF</a:t>
            </a: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How-To Examples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3204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look at the following practical examples of WPF topics covered: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Using Common Controls to build a simple survey.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User registration wizard using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1771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313759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Working with Data in WPF</a:t>
            </a: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Data binding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Data controls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>
                <a:ea typeface="Open Sans" panose="020B0606030504020204" pitchFamily="34" charset="0"/>
                <a:cs typeface="Open Sans" panose="020B0606030504020204" pitchFamily="34" charset="0"/>
              </a:rPr>
              <a:t>Data providers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4553370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Button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Labels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Text Boxes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Panels and containers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Check boxes and radio buttons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Menus and toolbars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Navigation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Common Controls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445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Button: A </a:t>
            </a:r>
            <a:r>
              <a:rPr lang="en-US" sz="3600" dirty="0"/>
              <a:t>Button control reacts to user input from a mouse, keyboard, stylus, or other input device and raises a Click </a:t>
            </a:r>
            <a:r>
              <a:rPr lang="en-US" sz="3600" dirty="0" smtClean="0"/>
              <a:t>event.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Button is a basic user interface (UI) component that can contain simple content, such as text, and can also contain complex content, such as images and Panel controls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Label: </a:t>
            </a:r>
            <a:r>
              <a:rPr lang="en-US" sz="3600" dirty="0"/>
              <a:t>controls usually provide information in the user interface (UI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Historically</a:t>
            </a:r>
            <a:r>
              <a:rPr lang="en-US" sz="3600" dirty="0"/>
              <a:t>, a Label has contained only text, but because the Label that ships with Windows Presentation Foundation (WPF) is a </a:t>
            </a:r>
            <a:r>
              <a:rPr lang="en-US" sz="3600" dirty="0" err="1"/>
              <a:t>ContentControl</a:t>
            </a:r>
            <a:r>
              <a:rPr lang="en-US" sz="3600" dirty="0"/>
              <a:t>, it can contain either text or a </a:t>
            </a:r>
            <a:r>
              <a:rPr lang="en-US" sz="3600" dirty="0" err="1"/>
              <a:t>UIElement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TextBox</a:t>
            </a:r>
            <a:r>
              <a:rPr lang="en-US" sz="3600" dirty="0"/>
              <a:t>: The </a:t>
            </a:r>
            <a:r>
              <a:rPr lang="en-US" sz="3600" dirty="0" err="1"/>
              <a:t>TextBox</a:t>
            </a:r>
            <a:r>
              <a:rPr lang="en-US" sz="3600" dirty="0"/>
              <a:t> class enables you to display or edit unformatted text. A common use of a </a:t>
            </a:r>
            <a:r>
              <a:rPr lang="en-US" sz="3600" dirty="0" err="1"/>
              <a:t>TextBox</a:t>
            </a:r>
            <a:r>
              <a:rPr lang="en-US" sz="3600" dirty="0"/>
              <a:t> is editing unformatted text in a form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Panel: Panel elements are components that control the rendering of elements—their size and dimensions, their position, and the arrangement of their child </a:t>
            </a:r>
            <a:r>
              <a:rPr lang="en-US" sz="3600" dirty="0" smtClean="0"/>
              <a:t>content.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Windows Presentation Foundation (WPF) provides a number of predefined Panel elements as well as the ability to construct custom Panel elements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The WPF includes a comprehensive suite of derived panel implementations that enable many complex </a:t>
            </a:r>
            <a:r>
              <a:rPr lang="en-US" sz="3600" dirty="0" smtClean="0"/>
              <a:t>layouts.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These </a:t>
            </a:r>
            <a:r>
              <a:rPr lang="en-US" sz="3600" dirty="0"/>
              <a:t>derived classes expose properties and methods that enable most standard user interface (UI) scenarios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Next slide provides a list of Panel elements that provide specialized behavior for containers.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9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Common Controls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445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34" y="2133269"/>
            <a:ext cx="16601987" cy="109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Common Controls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445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CheckBox</a:t>
            </a:r>
            <a:r>
              <a:rPr lang="en-US" sz="3600" dirty="0"/>
              <a:t>: You can use a </a:t>
            </a:r>
            <a:r>
              <a:rPr lang="en-US" sz="3600" dirty="0" err="1"/>
              <a:t>CheckBox</a:t>
            </a:r>
            <a:r>
              <a:rPr lang="en-US" sz="3600" dirty="0"/>
              <a:t> in the user interface (UI) of your application to represent options that a user can select or clear. You can use a single check box or you can group two or more check boxes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RadioButton</a:t>
            </a:r>
            <a:r>
              <a:rPr lang="en-US" sz="3600" dirty="0" smtClean="0"/>
              <a:t>: </a:t>
            </a:r>
            <a:r>
              <a:rPr lang="en-US" sz="3600" dirty="0"/>
              <a:t>controls are usually grouped together to offer users a single choice among several options; only one button at a time can be selected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ComboBox</a:t>
            </a:r>
            <a:r>
              <a:rPr lang="en-US" sz="3600" dirty="0"/>
              <a:t>: The </a:t>
            </a:r>
            <a:r>
              <a:rPr lang="en-US" sz="3600" dirty="0" err="1"/>
              <a:t>ComboBox</a:t>
            </a:r>
            <a:r>
              <a:rPr lang="en-US" sz="3600" dirty="0"/>
              <a:t> control presents users with a list of options. The list is shown and hidden as the control expands and </a:t>
            </a:r>
            <a:r>
              <a:rPr lang="en-US" sz="3600" dirty="0" smtClean="0"/>
              <a:t>collapses.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its default state, the list is collapsed, displaying only one choice. The user clicks a button to see the complete list of options.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DatePicker</a:t>
            </a:r>
            <a:r>
              <a:rPr lang="en-US" sz="3600" dirty="0"/>
              <a:t>: The </a:t>
            </a:r>
            <a:r>
              <a:rPr lang="en-US" sz="3600" dirty="0" err="1"/>
              <a:t>DatePicker</a:t>
            </a:r>
            <a:r>
              <a:rPr lang="en-US" sz="3600" dirty="0"/>
              <a:t> control allows the user to select a date by either typing it into a text field or by using a drop-down Calendar control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Document Viewer: The </a:t>
            </a:r>
            <a:r>
              <a:rPr lang="en-US" sz="3600" dirty="0" err="1"/>
              <a:t>DocumentViewer</a:t>
            </a:r>
            <a:r>
              <a:rPr lang="en-US" sz="3600" dirty="0"/>
              <a:t> control is used to view </a:t>
            </a:r>
            <a:r>
              <a:rPr lang="en-US" sz="3600" dirty="0" err="1"/>
              <a:t>FixedDocument</a:t>
            </a:r>
            <a:r>
              <a:rPr lang="en-US" sz="3600" dirty="0"/>
              <a:t> content (such as XML Paper Specification (XPS) documents) in a paginated format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GridSplitter</a:t>
            </a:r>
            <a:r>
              <a:rPr lang="en-US" sz="3600" dirty="0"/>
              <a:t>: The </a:t>
            </a:r>
            <a:r>
              <a:rPr lang="en-US" sz="3600" dirty="0" err="1"/>
              <a:t>GridSplitter</a:t>
            </a:r>
            <a:r>
              <a:rPr lang="en-US" sz="3600" dirty="0"/>
              <a:t> redistributes space between columns or rows of a Grid control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GroupBox</a:t>
            </a:r>
            <a:r>
              <a:rPr lang="en-US" sz="3600" dirty="0" smtClean="0"/>
              <a:t>: </a:t>
            </a:r>
            <a:r>
              <a:rPr lang="en-US" sz="3600" dirty="0"/>
              <a:t>control is a </a:t>
            </a:r>
            <a:r>
              <a:rPr lang="en-US" sz="3600" dirty="0" err="1"/>
              <a:t>HeaderedContentControl</a:t>
            </a:r>
            <a:r>
              <a:rPr lang="en-US" sz="3600" dirty="0"/>
              <a:t> that provides a titled container for graphical user interface (GUI) content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Image: </a:t>
            </a:r>
            <a:r>
              <a:rPr lang="en-US" sz="3600" dirty="0"/>
              <a:t>element is used to display bitmap images in Windows Presentation Foundation (WPF) applications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7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Common Controls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445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ListBox</a:t>
            </a:r>
            <a:r>
              <a:rPr lang="en-US" sz="3600" dirty="0" smtClean="0"/>
              <a:t>: </a:t>
            </a:r>
            <a:r>
              <a:rPr lang="en-US" sz="3600" dirty="0"/>
              <a:t>control provides users with a list of selectable items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ListView</a:t>
            </a:r>
            <a:r>
              <a:rPr lang="en-US" sz="3600" dirty="0" smtClean="0"/>
              <a:t>: </a:t>
            </a:r>
            <a:r>
              <a:rPr lang="en-US" sz="3600" dirty="0"/>
              <a:t>control provides the infrastructure to display a set of data items in different layouts or views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Menu: </a:t>
            </a:r>
            <a:r>
              <a:rPr lang="en-US" sz="3600" dirty="0"/>
              <a:t>is a control that allows hierarchical organization of elements associated with commands or event </a:t>
            </a:r>
            <a:r>
              <a:rPr lang="en-US" sz="3600" dirty="0" smtClean="0"/>
              <a:t>handlers.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/>
              <a:t>Menu can contain multiple </a:t>
            </a:r>
            <a:r>
              <a:rPr lang="en-US" sz="3600" dirty="0" err="1"/>
              <a:t>MenuItem</a:t>
            </a:r>
            <a:r>
              <a:rPr lang="en-US" sz="3600" dirty="0"/>
              <a:t> </a:t>
            </a:r>
            <a:r>
              <a:rPr lang="en-US" sz="3600" dirty="0" smtClean="0"/>
              <a:t>controls.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 err="1"/>
              <a:t>MenuItem</a:t>
            </a:r>
            <a:r>
              <a:rPr lang="en-US" sz="3600" dirty="0"/>
              <a:t> can invoke a command or invoke a Click event </a:t>
            </a:r>
            <a:r>
              <a:rPr lang="en-US" sz="3600" dirty="0" smtClean="0"/>
              <a:t>handler.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err="1"/>
              <a:t>MenuItem</a:t>
            </a:r>
            <a:r>
              <a:rPr lang="en-US" sz="3600" dirty="0"/>
              <a:t> can also have multiple </a:t>
            </a:r>
            <a:r>
              <a:rPr lang="en-US" sz="3600" dirty="0" err="1"/>
              <a:t>MenuItem</a:t>
            </a:r>
            <a:r>
              <a:rPr lang="en-US" sz="3600" dirty="0"/>
              <a:t> elements as children, forming a submenu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Popup: </a:t>
            </a:r>
            <a:r>
              <a:rPr lang="en-US" sz="3600" dirty="0"/>
              <a:t>control displays content in a separate window that floats over the current application window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ProgressBar</a:t>
            </a:r>
            <a:r>
              <a:rPr lang="en-US" sz="3600" dirty="0" smtClean="0"/>
              <a:t>: </a:t>
            </a:r>
            <a:r>
              <a:rPr lang="en-US" sz="3600" dirty="0"/>
              <a:t>indicates the progress of an operation. The </a:t>
            </a:r>
            <a:r>
              <a:rPr lang="en-US" sz="3600" dirty="0" err="1"/>
              <a:t>ProgressBar</a:t>
            </a:r>
            <a:r>
              <a:rPr lang="en-US" sz="3600" dirty="0"/>
              <a:t> control consists of a window that is filled with the system highlight color as an operation progresses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RichTextBox</a:t>
            </a:r>
            <a:r>
              <a:rPr lang="en-US" sz="3600" dirty="0" smtClean="0"/>
              <a:t>: </a:t>
            </a:r>
            <a:r>
              <a:rPr lang="en-US" sz="3600" dirty="0"/>
              <a:t>element defines an editing control with built-in support for features such as cut and paste, rich document presentation, and content selection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ScrollBar</a:t>
            </a:r>
            <a:r>
              <a:rPr lang="en-US" sz="3600" dirty="0" smtClean="0"/>
              <a:t>: </a:t>
            </a:r>
            <a:r>
              <a:rPr lang="en-US" sz="3600" dirty="0"/>
              <a:t>allows you to view content that is outside of the current viewing area by sliding the Thumb to make the content visible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Slider: </a:t>
            </a:r>
            <a:r>
              <a:rPr lang="en-US" sz="3600" dirty="0"/>
              <a:t>allows you select from a range of values by moving a Thumb along a Track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StatusBar</a:t>
            </a:r>
            <a:r>
              <a:rPr lang="en-US" sz="3600" dirty="0" smtClean="0"/>
              <a:t>: </a:t>
            </a:r>
            <a:r>
              <a:rPr lang="en-US" sz="3600" dirty="0"/>
              <a:t>is a horizontal area at the bottom of a window where an application can display status information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3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Common Controls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4456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TextBlock</a:t>
            </a:r>
            <a:r>
              <a:rPr lang="en-US" sz="3600" dirty="0" smtClean="0"/>
              <a:t>: </a:t>
            </a:r>
            <a:r>
              <a:rPr lang="en-US" sz="3600" dirty="0"/>
              <a:t>control provides flexible text support for WPF applications. The element is targeted primarily toward basic UI scenarios that do not require more than one paragraph of text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ToolBar</a:t>
            </a:r>
            <a:r>
              <a:rPr lang="en-US" sz="3600" dirty="0" smtClean="0"/>
              <a:t>: </a:t>
            </a:r>
            <a:r>
              <a:rPr lang="en-US" sz="3600" dirty="0"/>
              <a:t>control is a container for a group of commands or controls that are typically related in their function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DataGrid</a:t>
            </a:r>
            <a:r>
              <a:rPr lang="en-US" sz="3600" dirty="0" smtClean="0"/>
              <a:t>: </a:t>
            </a:r>
            <a:r>
              <a:rPr lang="en-US" sz="3600" dirty="0"/>
              <a:t>control enables you to display and edit data from many different sources, such as from a SQL database, LINQ query, or any other </a:t>
            </a:r>
            <a:r>
              <a:rPr lang="en-US" sz="3600" dirty="0" err="1"/>
              <a:t>bindable</a:t>
            </a:r>
            <a:r>
              <a:rPr lang="en-US" sz="3600" dirty="0"/>
              <a:t> data source.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Columns can display text, controls, such as a </a:t>
            </a:r>
            <a:r>
              <a:rPr lang="en-US" sz="3600" dirty="0" err="1"/>
              <a:t>ComboBox</a:t>
            </a:r>
            <a:r>
              <a:rPr lang="en-US" sz="3600" dirty="0"/>
              <a:t>, or any other WPF content, such as images, buttons, or any content contained in a </a:t>
            </a:r>
            <a:r>
              <a:rPr lang="en-US" sz="3600" dirty="0" smtClean="0"/>
              <a:t>template.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a </a:t>
            </a:r>
            <a:r>
              <a:rPr lang="en-US" sz="3600" dirty="0" err="1"/>
              <a:t>DataGridTemplateColumn</a:t>
            </a:r>
            <a:r>
              <a:rPr lang="en-US" sz="3600" dirty="0"/>
              <a:t> to display data defined in a </a:t>
            </a:r>
            <a:r>
              <a:rPr lang="en-US" sz="3600" dirty="0" smtClean="0"/>
              <a:t>template.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following table lists the column types that are provided by default.</a:t>
            </a: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21" y="8508134"/>
            <a:ext cx="18820154" cy="41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Navigation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8254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Windows Presentation Foundation (WPF) supports browser-style navigation that can be used in two types of applications: standalone applications and XAML browser applications (XBAPs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/>
              <a:t>package content for navigation, WPF provides the Page class. You can navigate from one Page to another declaratively, by using a Hyperlink, or programmatically, by using the </a:t>
            </a:r>
            <a:r>
              <a:rPr lang="en-US" sz="3600" dirty="0" err="1" smtClean="0"/>
              <a:t>NavigationService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WPF </a:t>
            </a:r>
            <a:r>
              <a:rPr lang="en-US" sz="3600" dirty="0"/>
              <a:t>uses the journal to remember pages that have been navigated from and to navigate back to </a:t>
            </a:r>
            <a:r>
              <a:rPr lang="en-US" sz="3600" dirty="0" err="1"/>
              <a:t>them.Page</a:t>
            </a:r>
            <a:r>
              <a:rPr lang="en-US" sz="3600" dirty="0"/>
              <a:t>, Hyperlink, </a:t>
            </a:r>
            <a:r>
              <a:rPr lang="en-US" sz="3600" dirty="0" err="1"/>
              <a:t>NavigationService</a:t>
            </a:r>
            <a:r>
              <a:rPr lang="en-US" sz="3600" dirty="0"/>
              <a:t>, and the journal form the core of the navigation support offered by WPF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WPF, you can navigate to several content types that include .NET Framework objects, custom objects, enumeration values, user controls, XAML files, and HTML </a:t>
            </a:r>
            <a:r>
              <a:rPr lang="en-US" sz="3600" dirty="0" smtClean="0"/>
              <a:t>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you'll find that the most common and convenient way to package content is by using </a:t>
            </a:r>
            <a:r>
              <a:rPr lang="en-US" sz="3600" dirty="0" smtClean="0"/>
              <a:t>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Furthermore</a:t>
            </a:r>
            <a:r>
              <a:rPr lang="en-US" sz="3600" dirty="0"/>
              <a:t>, Page implements navigation-specific features to enhance their appearance and simplify development.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2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Navigation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8254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allow a markup file and code-behind file to work together, the following configuration is required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markup, the Page element must include the </a:t>
            </a:r>
            <a:r>
              <a:rPr lang="en-US" sz="3600" dirty="0" err="1"/>
              <a:t>x:Class</a:t>
            </a:r>
            <a:r>
              <a:rPr lang="en-US" sz="3600" dirty="0"/>
              <a:t> </a:t>
            </a:r>
            <a:r>
              <a:rPr lang="en-US" sz="3600" dirty="0" smtClean="0"/>
              <a:t>attribute.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application is built, the existence of </a:t>
            </a:r>
            <a:r>
              <a:rPr lang="en-US" sz="3600" dirty="0" err="1"/>
              <a:t>x:Class</a:t>
            </a:r>
            <a:r>
              <a:rPr lang="en-US" sz="3600" dirty="0"/>
              <a:t> in the markup file causes Microsoft build engine (</a:t>
            </a:r>
            <a:r>
              <a:rPr lang="en-US" sz="3600" dirty="0" err="1"/>
              <a:t>MSBuild</a:t>
            </a:r>
            <a:r>
              <a:rPr lang="en-US" sz="3600" dirty="0"/>
              <a:t>) to create a partial class that derives from Page and has the name that is specified by the </a:t>
            </a:r>
            <a:r>
              <a:rPr lang="en-US" sz="3600" dirty="0" err="1"/>
              <a:t>x:Class</a:t>
            </a:r>
            <a:r>
              <a:rPr lang="en-US" sz="3600" dirty="0"/>
              <a:t> </a:t>
            </a:r>
            <a:r>
              <a:rPr lang="en-US" sz="3600" dirty="0" smtClean="0"/>
              <a:t>attribute.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requires the addition of an XML namespace declaration for the XAML schema ( </a:t>
            </a:r>
            <a:r>
              <a:rPr lang="en-US" sz="3600" dirty="0" err="1"/>
              <a:t>xmlns:x</a:t>
            </a:r>
            <a:r>
              <a:rPr lang="en-US" sz="3600" dirty="0"/>
              <a:t>="http://</a:t>
            </a:r>
            <a:r>
              <a:rPr lang="en-US" sz="3600" dirty="0" err="1"/>
              <a:t>schemas.microsoft.com</a:t>
            </a:r>
            <a:r>
              <a:rPr lang="en-US" sz="3600" dirty="0"/>
              <a:t>/</a:t>
            </a:r>
            <a:r>
              <a:rPr lang="en-US" sz="3600" dirty="0" err="1"/>
              <a:t>winfx</a:t>
            </a:r>
            <a:r>
              <a:rPr lang="en-US" sz="3600" dirty="0"/>
              <a:t>/2006/</a:t>
            </a:r>
            <a:r>
              <a:rPr lang="en-US" sz="3600" dirty="0" err="1"/>
              <a:t>xaml</a:t>
            </a:r>
            <a:r>
              <a:rPr lang="en-US" sz="3600" dirty="0"/>
              <a:t>" 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generated partial class implements </a:t>
            </a:r>
            <a:r>
              <a:rPr lang="en-US" sz="3600" dirty="0" err="1"/>
              <a:t>InitializeComponent</a:t>
            </a:r>
            <a:r>
              <a:rPr lang="en-US" sz="3600" dirty="0"/>
              <a:t>, which is called to register the events and set the properties that are implemented in markup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code-behind, the class must be a partial class with the same name that is specified by the </a:t>
            </a:r>
            <a:r>
              <a:rPr lang="en-US" sz="3600" dirty="0" err="1"/>
              <a:t>x:Class</a:t>
            </a:r>
            <a:r>
              <a:rPr lang="en-US" sz="3600" dirty="0"/>
              <a:t> attribute in markup, and it must derive from </a:t>
            </a:r>
            <a:r>
              <a:rPr lang="en-US" sz="3600" dirty="0" smtClean="0"/>
              <a:t>Page.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allows the code-behind file to be associated with the partial class that is generated for the markup file when the application is built (see Building a WPF Application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code-behind, the Page class must implement a constructor that calls the </a:t>
            </a:r>
            <a:r>
              <a:rPr lang="en-US" sz="3600" dirty="0" err="1"/>
              <a:t>InitializeComponent</a:t>
            </a:r>
            <a:r>
              <a:rPr lang="en-US" sz="3600" dirty="0"/>
              <a:t> method. </a:t>
            </a:r>
            <a:r>
              <a:rPr lang="en-US" sz="3600" dirty="0" err="1"/>
              <a:t>InitializeComponent</a:t>
            </a:r>
            <a:r>
              <a:rPr lang="en-US" sz="3600" dirty="0"/>
              <a:t> is implemented by the markup file's generated partial class to register events and set properties that are defined in markup.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90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175513</TotalTime>
  <Words>1326</Words>
  <Application>Microsoft Macintosh PowerPoint</Application>
  <PresentationFormat>Custom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12335</cp:revision>
  <dcterms:created xsi:type="dcterms:W3CDTF">2014-07-01T16:42:18Z</dcterms:created>
  <dcterms:modified xsi:type="dcterms:W3CDTF">2018-01-13T23:42:36Z</dcterms:modified>
</cp:coreProperties>
</file>