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4"/>
  </p:notesMasterIdLst>
  <p:handoutMasterIdLst>
    <p:handoutMasterId r:id="rId15"/>
  </p:handoutMasterIdLst>
  <p:sldIdLst>
    <p:sldId id="793" r:id="rId2"/>
    <p:sldId id="804" r:id="rId3"/>
    <p:sldId id="795" r:id="rId4"/>
    <p:sldId id="851" r:id="rId5"/>
    <p:sldId id="852" r:id="rId6"/>
    <p:sldId id="853" r:id="rId7"/>
    <p:sldId id="854" r:id="rId8"/>
    <p:sldId id="855" r:id="rId9"/>
    <p:sldId id="857" r:id="rId10"/>
    <p:sldId id="858" r:id="rId11"/>
    <p:sldId id="850" r:id="rId12"/>
    <p:sldId id="794" r:id="rId13"/>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60" d="100"/>
          <a:sy n="60" d="100"/>
        </p:scale>
        <p:origin x="304" y="-17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14/1/18</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14/01/18</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3</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Working with Data in WPF</a:t>
            </a: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How-To Examples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2754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We will look at practical code examples to:</a:t>
            </a:r>
          </a:p>
          <a:p>
            <a:pPr marL="1779783" lvl="1" indent="-571500">
              <a:buFont typeface="Arial" panose="020B0604020202020204" pitchFamily="34" charset="0"/>
              <a:buChar char="•"/>
            </a:pPr>
            <a:r>
              <a:rPr lang="en-US" sz="3600" dirty="0" smtClean="0"/>
              <a:t>Databinding using ADO.NET objects</a:t>
            </a:r>
          </a:p>
          <a:p>
            <a:pPr marL="1779783" lvl="1" indent="-571500">
              <a:buFont typeface="Arial" panose="020B0604020202020204" pitchFamily="34" charset="0"/>
              <a:buChar char="•"/>
            </a:pPr>
            <a:r>
              <a:rPr lang="en-US" sz="3600" dirty="0" smtClean="0"/>
              <a:t>Databinding using XML files</a:t>
            </a:r>
          </a:p>
          <a:p>
            <a:pPr marL="1779783" lvl="1" indent="-571500">
              <a:buFont typeface="Arial" panose="020B0604020202020204" pitchFamily="34" charset="0"/>
              <a:buChar char="•"/>
            </a:pPr>
            <a:r>
              <a:rPr lang="en-US" sz="3600" dirty="0" smtClean="0"/>
              <a:t>Databinding using Custom Classes (</a:t>
            </a:r>
            <a:r>
              <a:rPr lang="en-US" sz="3600" smtClean="0"/>
              <a:t>business objects)</a:t>
            </a:r>
            <a:endParaRPr lang="en-US" sz="3600" dirty="0" smtClean="0"/>
          </a:p>
        </p:txBody>
      </p:sp>
    </p:spTree>
    <p:extLst>
      <p:ext uri="{BB962C8B-B14F-4D97-AF65-F5344CB8AC3E}">
        <p14:creationId xmlns:p14="http://schemas.microsoft.com/office/powerpoint/2010/main" val="77518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69159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Graphics and </a:t>
            </a:r>
            <a:r>
              <a:rPr lang="en-US" sz="4000" dirty="0" smtClean="0">
                <a:ea typeface="Open Sans" panose="020B0606030504020204" pitchFamily="34" charset="0"/>
                <a:cs typeface="Open Sans" panose="020B0606030504020204" pitchFamily="34" charset="0"/>
              </a:rPr>
              <a:t>Interactivity</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Storyboarding</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Themes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Canvas and 2D graphics</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Effects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12</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1906492"/>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Data binding</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Data controls</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Data providers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WPF Databinding</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23047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Data binding is the process that establishes a connection between the application UI and business </a:t>
            </a:r>
            <a:r>
              <a:rPr lang="en-US" sz="3600" dirty="0" smtClean="0"/>
              <a:t>logic.</a:t>
            </a:r>
          </a:p>
          <a:p>
            <a:pPr marL="571500" indent="-571500">
              <a:buFont typeface="Arial" panose="020B0604020202020204" pitchFamily="34" charset="0"/>
              <a:buChar char="•"/>
            </a:pPr>
            <a:r>
              <a:rPr lang="en-US" sz="3600" dirty="0" smtClean="0"/>
              <a:t>If </a:t>
            </a:r>
            <a:r>
              <a:rPr lang="en-US" sz="3600" dirty="0"/>
              <a:t>the binding has the correct settings and the data provides the proper notifications, then, when the data changes its value, the elements that are bound to the data reflect changes automatically.</a:t>
            </a:r>
          </a:p>
          <a:p>
            <a:pPr marL="571500" indent="-571500">
              <a:buFont typeface="Arial" panose="020B0604020202020204" pitchFamily="34" charset="0"/>
              <a:buChar char="•"/>
            </a:pPr>
            <a:r>
              <a:rPr lang="en-US" sz="3600" dirty="0" smtClean="0"/>
              <a:t>Windows </a:t>
            </a:r>
            <a:r>
              <a:rPr lang="en-US" sz="3600" dirty="0"/>
              <a:t>Presentation Foundation (WPF) data binding provides a simple and consistent way for applications to present and interact with </a:t>
            </a:r>
            <a:r>
              <a:rPr lang="en-US" sz="3600" dirty="0" smtClean="0"/>
              <a:t>data.</a:t>
            </a:r>
          </a:p>
          <a:p>
            <a:pPr marL="571500" indent="-571500">
              <a:buFont typeface="Arial" panose="020B0604020202020204" pitchFamily="34" charset="0"/>
              <a:buChar char="•"/>
            </a:pPr>
            <a:r>
              <a:rPr lang="en-US" sz="3600" dirty="0" smtClean="0"/>
              <a:t>Elements </a:t>
            </a:r>
            <a:r>
              <a:rPr lang="en-US" sz="3600" dirty="0"/>
              <a:t>can be bound to data from a variety of data sources in the form of common language runtime (CLR) objects and </a:t>
            </a:r>
            <a:r>
              <a:rPr lang="en-US" sz="3600" dirty="0" smtClean="0"/>
              <a:t>XML.</a:t>
            </a:r>
          </a:p>
          <a:p>
            <a:pPr marL="571500" indent="-571500">
              <a:buFont typeface="Arial" panose="020B0604020202020204" pitchFamily="34" charset="0"/>
              <a:buChar char="•"/>
            </a:pPr>
            <a:r>
              <a:rPr lang="en-US" sz="3600" dirty="0" err="1" smtClean="0"/>
              <a:t>ContentControls</a:t>
            </a:r>
            <a:r>
              <a:rPr lang="en-US" sz="3600" dirty="0" smtClean="0"/>
              <a:t> </a:t>
            </a:r>
            <a:r>
              <a:rPr lang="en-US" sz="3600" dirty="0"/>
              <a:t>such as Button and </a:t>
            </a:r>
            <a:r>
              <a:rPr lang="en-US" sz="3600" dirty="0" err="1"/>
              <a:t>ItemsControls</a:t>
            </a:r>
            <a:r>
              <a:rPr lang="en-US" sz="3600" dirty="0"/>
              <a:t> such as </a:t>
            </a:r>
            <a:r>
              <a:rPr lang="en-US" sz="3600" dirty="0" err="1"/>
              <a:t>ListBox</a:t>
            </a:r>
            <a:r>
              <a:rPr lang="en-US" sz="3600" dirty="0"/>
              <a:t> and </a:t>
            </a:r>
            <a:r>
              <a:rPr lang="en-US" sz="3600" dirty="0" err="1"/>
              <a:t>ListView</a:t>
            </a:r>
            <a:r>
              <a:rPr lang="en-US" sz="3600" dirty="0"/>
              <a:t> have built-in functionality to enable flexible styling of single data items or collections of data </a:t>
            </a:r>
            <a:r>
              <a:rPr lang="en-US" sz="3600" dirty="0" smtClean="0"/>
              <a:t>items.</a:t>
            </a:r>
          </a:p>
          <a:p>
            <a:pPr marL="571500" indent="-571500">
              <a:buFont typeface="Arial" panose="020B0604020202020204" pitchFamily="34" charset="0"/>
              <a:buChar char="•"/>
            </a:pPr>
            <a:r>
              <a:rPr lang="en-US" sz="3600" dirty="0" smtClean="0"/>
              <a:t>Sort</a:t>
            </a:r>
            <a:r>
              <a:rPr lang="en-US" sz="3600" dirty="0"/>
              <a:t>, filter, and group views can be generated on top of the data</a:t>
            </a:r>
            <a:r>
              <a:rPr lang="en-US" sz="3600" dirty="0" smtClean="0"/>
              <a:t>.</a:t>
            </a:r>
          </a:p>
        </p:txBody>
      </p:sp>
      <p:pic>
        <p:nvPicPr>
          <p:cNvPr id="5" name="Picture 4"/>
          <p:cNvPicPr>
            <a:picLocks noChangeAspect="1"/>
          </p:cNvPicPr>
          <p:nvPr/>
        </p:nvPicPr>
        <p:blipFill>
          <a:blip r:embed="rId2"/>
          <a:stretch>
            <a:fillRect/>
          </a:stretch>
        </p:blipFill>
        <p:spPr>
          <a:xfrm>
            <a:off x="6457270" y="8703999"/>
            <a:ext cx="11836316" cy="4242698"/>
          </a:xfrm>
          <a:prstGeom prst="rect">
            <a:avLst/>
          </a:prstGeom>
        </p:spPr>
      </p:pic>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Binding Source Types</a:t>
            </a:r>
          </a:p>
        </p:txBody>
      </p:sp>
      <p:cxnSp>
        <p:nvCxnSpPr>
          <p:cNvPr id="34" name="10 Conector recto"/>
          <p:cNvCxnSpPr/>
          <p:nvPr/>
        </p:nvCxnSpPr>
        <p:spPr>
          <a:xfrm>
            <a:off x="2246688" y="1955687"/>
            <a:ext cx="50855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Presentation Foundation (WPF) data binding supports the following binding source types</a:t>
            </a:r>
            <a:r>
              <a:rPr lang="en-US" sz="3600" dirty="0" smtClean="0"/>
              <a:t>:</a:t>
            </a:r>
          </a:p>
          <a:p>
            <a:pPr marL="1779783" lvl="1" indent="-571500">
              <a:buFont typeface="Arial" panose="020B0604020202020204" pitchFamily="34" charset="0"/>
              <a:buChar char="•"/>
            </a:pPr>
            <a:r>
              <a:rPr lang="en-US" sz="3600" dirty="0"/>
              <a:t>CLR Objects: You can bind to public properties, sub-properties, as well as indexers, of any common language runtime (CLR) </a:t>
            </a:r>
            <a:r>
              <a:rPr lang="en-US" sz="3600" dirty="0" smtClean="0"/>
              <a:t>object.</a:t>
            </a:r>
          </a:p>
          <a:p>
            <a:pPr marL="2988081" lvl="2" indent="-571500">
              <a:buFont typeface="Arial" panose="020B0604020202020204" pitchFamily="34" charset="0"/>
              <a:buChar char="•"/>
            </a:pPr>
            <a:r>
              <a:rPr lang="en-US" sz="3600" dirty="0" smtClean="0"/>
              <a:t>The </a:t>
            </a:r>
            <a:r>
              <a:rPr lang="en-US" sz="3600" dirty="0"/>
              <a:t>binding engine uses CLR reflection to get the values of the </a:t>
            </a:r>
            <a:r>
              <a:rPr lang="en-US" sz="3600" dirty="0" smtClean="0"/>
              <a:t>properties.</a:t>
            </a:r>
          </a:p>
          <a:p>
            <a:pPr marL="2988081" lvl="2" indent="-571500">
              <a:buFont typeface="Arial" panose="020B0604020202020204" pitchFamily="34" charset="0"/>
              <a:buChar char="•"/>
            </a:pPr>
            <a:r>
              <a:rPr lang="en-US" sz="3600" dirty="0" smtClean="0"/>
              <a:t>Alternatively</a:t>
            </a:r>
            <a:r>
              <a:rPr lang="en-US" sz="3600" dirty="0"/>
              <a:t>, objects that implement </a:t>
            </a:r>
            <a:r>
              <a:rPr lang="en-US" sz="3600" dirty="0" err="1"/>
              <a:t>ICustomTypeDescriptor</a:t>
            </a:r>
            <a:r>
              <a:rPr lang="en-US" sz="3600" dirty="0"/>
              <a:t> or have a registered </a:t>
            </a:r>
            <a:r>
              <a:rPr lang="en-US" sz="3600" dirty="0" err="1"/>
              <a:t>TypeDescriptionProvider</a:t>
            </a:r>
            <a:r>
              <a:rPr lang="en-US" sz="3600" dirty="0"/>
              <a:t> also work with the binding engine</a:t>
            </a:r>
            <a:r>
              <a:rPr lang="en-US" sz="3600" dirty="0" smtClean="0"/>
              <a:t>.</a:t>
            </a:r>
          </a:p>
          <a:p>
            <a:pPr marL="1779783" lvl="1" indent="-571500">
              <a:buFont typeface="Arial" panose="020B0604020202020204" pitchFamily="34" charset="0"/>
              <a:buChar char="•"/>
            </a:pPr>
            <a:r>
              <a:rPr lang="en-US" sz="3600" dirty="0"/>
              <a:t>dynamic objects: You can bind to available properties and indexers of an object that implements the </a:t>
            </a:r>
            <a:r>
              <a:rPr lang="en-US" sz="3600" dirty="0" err="1"/>
              <a:t>IDynamicMetaObjectProvider</a:t>
            </a:r>
            <a:r>
              <a:rPr lang="en-US" sz="3600" dirty="0"/>
              <a:t> interface. If you can access the member in code, you can bind to it</a:t>
            </a:r>
            <a:r>
              <a:rPr lang="en-US" sz="3600" dirty="0" smtClean="0"/>
              <a:t>.</a:t>
            </a:r>
          </a:p>
          <a:p>
            <a:pPr marL="1779783" lvl="1" indent="-571500">
              <a:buFont typeface="Arial" panose="020B0604020202020204" pitchFamily="34" charset="0"/>
              <a:buChar char="•"/>
            </a:pPr>
            <a:r>
              <a:rPr lang="en-US" sz="3600" dirty="0"/>
              <a:t>ADO.NET objects: You can bind to ADO.NET objects, such as </a:t>
            </a:r>
            <a:r>
              <a:rPr lang="en-US" sz="3600" dirty="0" err="1"/>
              <a:t>DataTable</a:t>
            </a:r>
            <a:r>
              <a:rPr lang="en-US" sz="3600" dirty="0"/>
              <a:t>. The ADO.NET </a:t>
            </a:r>
            <a:r>
              <a:rPr lang="en-US" sz="3600" dirty="0" err="1"/>
              <a:t>DataView</a:t>
            </a:r>
            <a:r>
              <a:rPr lang="en-US" sz="3600" dirty="0"/>
              <a:t> implements the </a:t>
            </a:r>
            <a:r>
              <a:rPr lang="en-US" sz="3600" dirty="0" err="1"/>
              <a:t>IBindingList</a:t>
            </a:r>
            <a:r>
              <a:rPr lang="en-US" sz="3600" dirty="0"/>
              <a:t> interface, which provides change notifications that the binding engine listens for</a:t>
            </a:r>
            <a:r>
              <a:rPr lang="en-US" sz="3600" dirty="0" smtClean="0"/>
              <a:t>.</a:t>
            </a:r>
          </a:p>
          <a:p>
            <a:pPr marL="1779783" lvl="1" indent="-571500">
              <a:buFont typeface="Arial" panose="020B0604020202020204" pitchFamily="34" charset="0"/>
              <a:buChar char="•"/>
            </a:pPr>
            <a:r>
              <a:rPr lang="en-US" sz="3600" dirty="0"/>
              <a:t>XML objects: You can bind to and run XPath queries on an </a:t>
            </a:r>
            <a:r>
              <a:rPr lang="en-US" sz="3600" dirty="0" err="1"/>
              <a:t>XmlNode</a:t>
            </a:r>
            <a:r>
              <a:rPr lang="en-US" sz="3600" dirty="0"/>
              <a:t>, </a:t>
            </a:r>
            <a:r>
              <a:rPr lang="en-US" sz="3600" dirty="0" err="1"/>
              <a:t>XmlDocument</a:t>
            </a:r>
            <a:r>
              <a:rPr lang="en-US" sz="3600" dirty="0"/>
              <a:t>, or </a:t>
            </a:r>
            <a:r>
              <a:rPr lang="en-US" sz="3600" dirty="0" err="1"/>
              <a:t>XmlElement</a:t>
            </a:r>
            <a:r>
              <a:rPr lang="en-US" sz="3600" dirty="0"/>
              <a:t>. A convenient way to access XML data that is the binding source in markup is to use an </a:t>
            </a:r>
            <a:r>
              <a:rPr lang="en-US" sz="3600" dirty="0" err="1"/>
              <a:t>XmlDataProvider</a:t>
            </a:r>
            <a:r>
              <a:rPr lang="en-US" sz="3600" dirty="0"/>
              <a:t> object</a:t>
            </a:r>
            <a:r>
              <a:rPr lang="en-US" sz="3600" dirty="0" smtClean="0"/>
              <a:t>.</a:t>
            </a:r>
          </a:p>
          <a:p>
            <a:pPr marL="1779783" lvl="1" indent="-571500">
              <a:buFont typeface="Arial" panose="020B0604020202020204" pitchFamily="34" charset="0"/>
              <a:buChar char="•"/>
            </a:pPr>
            <a:r>
              <a:rPr lang="en-US" sz="3600" dirty="0" err="1"/>
              <a:t>DependencyObject</a:t>
            </a:r>
            <a:r>
              <a:rPr lang="en-US" sz="3600" dirty="0"/>
              <a:t> objects: You can bind to dependency properties of any </a:t>
            </a:r>
            <a:r>
              <a:rPr lang="en-US" sz="3600" dirty="0" err="1"/>
              <a:t>DependencyObject</a:t>
            </a:r>
            <a:r>
              <a:rPr lang="en-US" sz="3600" dirty="0"/>
              <a:t>.</a:t>
            </a:r>
            <a:endParaRPr lang="en-US" sz="3600" dirty="0" smtClean="0"/>
          </a:p>
        </p:txBody>
      </p:sp>
    </p:spTree>
    <p:extLst>
      <p:ext uri="{BB962C8B-B14F-4D97-AF65-F5344CB8AC3E}">
        <p14:creationId xmlns:p14="http://schemas.microsoft.com/office/powerpoint/2010/main" val="201004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Providing Change Notifications</a:t>
            </a:r>
          </a:p>
        </p:txBody>
      </p:sp>
      <p:cxnSp>
        <p:nvCxnSpPr>
          <p:cNvPr id="34" name="10 Conector recto"/>
          <p:cNvCxnSpPr/>
          <p:nvPr/>
        </p:nvCxnSpPr>
        <p:spPr>
          <a:xfrm>
            <a:off x="2246688" y="1955687"/>
            <a:ext cx="72458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If you are using either </a:t>
            </a:r>
            <a:r>
              <a:rPr lang="en-US" sz="3600" dirty="0" err="1"/>
              <a:t>OneWay</a:t>
            </a:r>
            <a:r>
              <a:rPr lang="en-US" sz="3600" dirty="0"/>
              <a:t> or </a:t>
            </a:r>
            <a:r>
              <a:rPr lang="en-US" sz="3600" dirty="0" err="1"/>
              <a:t>TwoWay</a:t>
            </a:r>
            <a:r>
              <a:rPr lang="en-US" sz="3600" dirty="0"/>
              <a:t> binding (because you want your UI to update when the binding source properties change dynamically), you must implement a suitable property changed notification </a:t>
            </a:r>
            <a:r>
              <a:rPr lang="en-US" sz="3600" dirty="0" smtClean="0"/>
              <a:t>mechanism.</a:t>
            </a:r>
          </a:p>
          <a:p>
            <a:pPr marL="571500" indent="-571500">
              <a:buFont typeface="Arial" panose="020B0604020202020204" pitchFamily="34" charset="0"/>
              <a:buChar char="•"/>
            </a:pPr>
            <a:r>
              <a:rPr lang="en-US" sz="3600" dirty="0" smtClean="0"/>
              <a:t>The </a:t>
            </a:r>
            <a:r>
              <a:rPr lang="en-US" sz="3600" dirty="0"/>
              <a:t>recommended mechanism is for the CLR or dynamic class to implement the </a:t>
            </a:r>
            <a:r>
              <a:rPr lang="en-US" sz="3600" dirty="0" err="1"/>
              <a:t>INotifyPropertyChanged</a:t>
            </a:r>
            <a:r>
              <a:rPr lang="en-US" sz="3600" dirty="0"/>
              <a:t> </a:t>
            </a:r>
            <a:r>
              <a:rPr lang="en-US" sz="3600" dirty="0" smtClean="0"/>
              <a:t>interface.</a:t>
            </a:r>
          </a:p>
          <a:p>
            <a:pPr marL="571500" indent="-571500">
              <a:buFont typeface="Arial" panose="020B0604020202020204" pitchFamily="34" charset="0"/>
              <a:buChar char="•"/>
            </a:pPr>
            <a:r>
              <a:rPr lang="en-US" sz="3600" dirty="0" smtClean="0"/>
              <a:t>If </a:t>
            </a:r>
            <a:r>
              <a:rPr lang="en-US" sz="3600" dirty="0"/>
              <a:t>you create a CLR object that does not implement </a:t>
            </a:r>
            <a:r>
              <a:rPr lang="en-US" sz="3600" dirty="0" err="1"/>
              <a:t>INotifyPropertyChanged</a:t>
            </a:r>
            <a:r>
              <a:rPr lang="en-US" sz="3600" dirty="0"/>
              <a:t>, then you must arrange for your own notification system to make sure that the data used in a binding stays </a:t>
            </a:r>
            <a:r>
              <a:rPr lang="en-US" sz="3600" dirty="0" smtClean="0"/>
              <a:t>current.</a:t>
            </a:r>
          </a:p>
          <a:p>
            <a:pPr marL="571500" indent="-571500">
              <a:buFont typeface="Arial" panose="020B0604020202020204" pitchFamily="34" charset="0"/>
              <a:buChar char="•"/>
            </a:pPr>
            <a:r>
              <a:rPr lang="en-US" sz="3600" dirty="0" smtClean="0"/>
              <a:t>You </a:t>
            </a:r>
            <a:r>
              <a:rPr lang="en-US" sz="3600" dirty="0"/>
              <a:t>can provide change notifications by supporting the </a:t>
            </a:r>
            <a:r>
              <a:rPr lang="en-US" sz="3600" dirty="0" err="1"/>
              <a:t>PropertyChanged</a:t>
            </a:r>
            <a:r>
              <a:rPr lang="en-US" sz="3600" dirty="0"/>
              <a:t> pattern for each property that you want change notifications </a:t>
            </a:r>
            <a:r>
              <a:rPr lang="en-US" sz="3600" dirty="0" smtClean="0"/>
              <a:t>for.</a:t>
            </a:r>
          </a:p>
          <a:p>
            <a:pPr marL="571500" indent="-571500">
              <a:buFont typeface="Arial" panose="020B0604020202020204" pitchFamily="34" charset="0"/>
              <a:buChar char="•"/>
            </a:pPr>
            <a:r>
              <a:rPr lang="en-US" sz="3600" dirty="0" smtClean="0"/>
              <a:t>To </a:t>
            </a:r>
            <a:r>
              <a:rPr lang="en-US" sz="3600" dirty="0"/>
              <a:t>support this pattern, you define a </a:t>
            </a:r>
            <a:r>
              <a:rPr lang="en-US" sz="3600" dirty="0" err="1"/>
              <a:t>PropertyNameChanged</a:t>
            </a:r>
            <a:r>
              <a:rPr lang="en-US" sz="3600" dirty="0"/>
              <a:t> event for each property, where </a:t>
            </a:r>
            <a:r>
              <a:rPr lang="en-US" sz="3600" dirty="0" err="1"/>
              <a:t>PropertyName</a:t>
            </a:r>
            <a:r>
              <a:rPr lang="en-US" sz="3600" dirty="0"/>
              <a:t> is the name of the </a:t>
            </a:r>
            <a:r>
              <a:rPr lang="en-US" sz="3600" dirty="0" smtClean="0"/>
              <a:t>property.</a:t>
            </a:r>
          </a:p>
          <a:p>
            <a:pPr marL="571500" indent="-571500">
              <a:buFont typeface="Arial" panose="020B0604020202020204" pitchFamily="34" charset="0"/>
              <a:buChar char="•"/>
            </a:pPr>
            <a:r>
              <a:rPr lang="en-US" sz="3600" dirty="0" smtClean="0"/>
              <a:t>You </a:t>
            </a:r>
            <a:r>
              <a:rPr lang="en-US" sz="3600" dirty="0"/>
              <a:t>raise the event every time the property </a:t>
            </a:r>
            <a:r>
              <a:rPr lang="en-US" sz="3600" dirty="0" err="1"/>
              <a:t>changes.If</a:t>
            </a:r>
            <a:r>
              <a:rPr lang="en-US" sz="3600" dirty="0"/>
              <a:t> your binding source implements one of these notification mechanisms, target updates happen </a:t>
            </a:r>
            <a:r>
              <a:rPr lang="en-US" sz="3600" dirty="0" smtClean="0"/>
              <a:t>automatically.</a:t>
            </a:r>
          </a:p>
          <a:p>
            <a:pPr marL="571500" indent="-571500">
              <a:buFont typeface="Arial" panose="020B0604020202020204" pitchFamily="34" charset="0"/>
              <a:buChar char="•"/>
            </a:pPr>
            <a:r>
              <a:rPr lang="en-US" sz="3600" dirty="0" smtClean="0"/>
              <a:t>If </a:t>
            </a:r>
            <a:r>
              <a:rPr lang="en-US" sz="3600" dirty="0"/>
              <a:t>for any reason your binding source does not provide the proper property changed notifications, you have the option to use the </a:t>
            </a:r>
            <a:r>
              <a:rPr lang="en-US" sz="3600" dirty="0" err="1"/>
              <a:t>UpdateTarget</a:t>
            </a:r>
            <a:r>
              <a:rPr lang="en-US" sz="3600" dirty="0"/>
              <a:t> method to update the target property explicitly.</a:t>
            </a:r>
            <a:endParaRPr lang="en-US" sz="3600" dirty="0" smtClean="0"/>
          </a:p>
        </p:txBody>
      </p:sp>
    </p:spTree>
    <p:extLst>
      <p:ext uri="{BB962C8B-B14F-4D97-AF65-F5344CB8AC3E}">
        <p14:creationId xmlns:p14="http://schemas.microsoft.com/office/powerpoint/2010/main" val="724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Providing Change Notifications</a:t>
            </a:r>
          </a:p>
        </p:txBody>
      </p:sp>
      <p:cxnSp>
        <p:nvCxnSpPr>
          <p:cNvPr id="34" name="10 Conector recto"/>
          <p:cNvCxnSpPr/>
          <p:nvPr/>
        </p:nvCxnSpPr>
        <p:spPr>
          <a:xfrm>
            <a:off x="2246688" y="1955687"/>
            <a:ext cx="72458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If you are using either </a:t>
            </a:r>
            <a:r>
              <a:rPr lang="en-US" sz="3600" dirty="0" err="1"/>
              <a:t>OneWay</a:t>
            </a:r>
            <a:r>
              <a:rPr lang="en-US" sz="3600" dirty="0"/>
              <a:t> or </a:t>
            </a:r>
            <a:r>
              <a:rPr lang="en-US" sz="3600" dirty="0" err="1"/>
              <a:t>TwoWay</a:t>
            </a:r>
            <a:r>
              <a:rPr lang="en-US" sz="3600" dirty="0"/>
              <a:t> binding (because you want your UI to update when the binding source properties change dynamically), you must implement a suitable property changed notification </a:t>
            </a:r>
            <a:r>
              <a:rPr lang="en-US" sz="3600" dirty="0" smtClean="0"/>
              <a:t>mechanism.</a:t>
            </a:r>
          </a:p>
          <a:p>
            <a:pPr marL="571500" indent="-571500">
              <a:buFont typeface="Arial" panose="020B0604020202020204" pitchFamily="34" charset="0"/>
              <a:buChar char="•"/>
            </a:pPr>
            <a:r>
              <a:rPr lang="en-US" sz="3600" dirty="0" smtClean="0"/>
              <a:t>The </a:t>
            </a:r>
            <a:r>
              <a:rPr lang="en-US" sz="3600" dirty="0"/>
              <a:t>recommended mechanism is for the CLR or dynamic class to implement the </a:t>
            </a:r>
            <a:r>
              <a:rPr lang="en-US" sz="3600" dirty="0" err="1"/>
              <a:t>INotifyPropertyChanged</a:t>
            </a:r>
            <a:r>
              <a:rPr lang="en-US" sz="3600" dirty="0"/>
              <a:t> </a:t>
            </a:r>
            <a:r>
              <a:rPr lang="en-US" sz="3600" dirty="0" smtClean="0"/>
              <a:t>interface.</a:t>
            </a:r>
          </a:p>
          <a:p>
            <a:pPr marL="571500" indent="-571500">
              <a:buFont typeface="Arial" panose="020B0604020202020204" pitchFamily="34" charset="0"/>
              <a:buChar char="•"/>
            </a:pPr>
            <a:r>
              <a:rPr lang="en-US" sz="3600" dirty="0" smtClean="0"/>
              <a:t>If </a:t>
            </a:r>
            <a:r>
              <a:rPr lang="en-US" sz="3600" dirty="0"/>
              <a:t>you create a CLR object that does not implement </a:t>
            </a:r>
            <a:r>
              <a:rPr lang="en-US" sz="3600" dirty="0" err="1"/>
              <a:t>INotifyPropertyChanged</a:t>
            </a:r>
            <a:r>
              <a:rPr lang="en-US" sz="3600" dirty="0"/>
              <a:t>, then you must arrange for your own notification system to make sure that the data used in a binding stays </a:t>
            </a:r>
            <a:r>
              <a:rPr lang="en-US" sz="3600" dirty="0" smtClean="0"/>
              <a:t>current.</a:t>
            </a:r>
          </a:p>
          <a:p>
            <a:pPr marL="571500" indent="-571500">
              <a:buFont typeface="Arial" panose="020B0604020202020204" pitchFamily="34" charset="0"/>
              <a:buChar char="•"/>
            </a:pPr>
            <a:r>
              <a:rPr lang="en-US" sz="3600" dirty="0" smtClean="0"/>
              <a:t>You </a:t>
            </a:r>
            <a:r>
              <a:rPr lang="en-US" sz="3600" dirty="0"/>
              <a:t>can provide change notifications by supporting the </a:t>
            </a:r>
            <a:r>
              <a:rPr lang="en-US" sz="3600" dirty="0" err="1"/>
              <a:t>PropertyChanged</a:t>
            </a:r>
            <a:r>
              <a:rPr lang="en-US" sz="3600" dirty="0"/>
              <a:t> pattern for each property that you want change notifications </a:t>
            </a:r>
            <a:r>
              <a:rPr lang="en-US" sz="3600" dirty="0" smtClean="0"/>
              <a:t>for.</a:t>
            </a:r>
          </a:p>
          <a:p>
            <a:pPr marL="571500" indent="-571500">
              <a:buFont typeface="Arial" panose="020B0604020202020204" pitchFamily="34" charset="0"/>
              <a:buChar char="•"/>
            </a:pPr>
            <a:r>
              <a:rPr lang="en-US" sz="3600" dirty="0" smtClean="0"/>
              <a:t>To </a:t>
            </a:r>
            <a:r>
              <a:rPr lang="en-US" sz="3600" dirty="0"/>
              <a:t>support this pattern, you define a </a:t>
            </a:r>
            <a:r>
              <a:rPr lang="en-US" sz="3600" dirty="0" err="1"/>
              <a:t>PropertyNameChanged</a:t>
            </a:r>
            <a:r>
              <a:rPr lang="en-US" sz="3600" dirty="0"/>
              <a:t> event for each property, where </a:t>
            </a:r>
            <a:r>
              <a:rPr lang="en-US" sz="3600" dirty="0" err="1"/>
              <a:t>PropertyName</a:t>
            </a:r>
            <a:r>
              <a:rPr lang="en-US" sz="3600" dirty="0"/>
              <a:t> is the name of the </a:t>
            </a:r>
            <a:r>
              <a:rPr lang="en-US" sz="3600" dirty="0" smtClean="0"/>
              <a:t>property.</a:t>
            </a:r>
          </a:p>
          <a:p>
            <a:pPr marL="571500" indent="-571500">
              <a:buFont typeface="Arial" panose="020B0604020202020204" pitchFamily="34" charset="0"/>
              <a:buChar char="•"/>
            </a:pPr>
            <a:r>
              <a:rPr lang="en-US" sz="3600" dirty="0" smtClean="0"/>
              <a:t>You </a:t>
            </a:r>
            <a:r>
              <a:rPr lang="en-US" sz="3600" dirty="0"/>
              <a:t>raise the event every time the property </a:t>
            </a:r>
            <a:r>
              <a:rPr lang="en-US" sz="3600" dirty="0" err="1"/>
              <a:t>changes.If</a:t>
            </a:r>
            <a:r>
              <a:rPr lang="en-US" sz="3600" dirty="0"/>
              <a:t> your binding source implements one of these notification mechanisms, target updates </a:t>
            </a:r>
            <a:r>
              <a:rPr lang="en-US" sz="3600"/>
              <a:t>happen </a:t>
            </a:r>
            <a:r>
              <a:rPr lang="en-US" sz="3600" smtClean="0"/>
              <a:t>automatically.</a:t>
            </a:r>
          </a:p>
          <a:p>
            <a:pPr marL="571500" indent="-571500">
              <a:buFont typeface="Arial" panose="020B0604020202020204" pitchFamily="34" charset="0"/>
              <a:buChar char="•"/>
            </a:pPr>
            <a:r>
              <a:rPr lang="en-US" sz="3600" smtClean="0"/>
              <a:t>If </a:t>
            </a:r>
            <a:r>
              <a:rPr lang="en-US" sz="3600" dirty="0"/>
              <a:t>for any reason your binding source does not provide the proper property changed notifications, you have the option to use the </a:t>
            </a:r>
            <a:r>
              <a:rPr lang="en-US" sz="3600" dirty="0" err="1"/>
              <a:t>UpdateTarget</a:t>
            </a:r>
            <a:r>
              <a:rPr lang="en-US" sz="3600" dirty="0"/>
              <a:t> method to update the target property explicitly.</a:t>
            </a:r>
            <a:endParaRPr lang="en-US" sz="3600" dirty="0" smtClean="0"/>
          </a:p>
        </p:txBody>
      </p:sp>
    </p:spTree>
    <p:extLst>
      <p:ext uri="{BB962C8B-B14F-4D97-AF65-F5344CB8AC3E}">
        <p14:creationId xmlns:p14="http://schemas.microsoft.com/office/powerpoint/2010/main" val="77843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Data Controls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2853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ListView</a:t>
            </a:r>
            <a:r>
              <a:rPr lang="en-US" sz="3600" dirty="0"/>
              <a:t> Control: The </a:t>
            </a:r>
            <a:r>
              <a:rPr lang="en-US" sz="3600" dirty="0" err="1"/>
              <a:t>ListView</a:t>
            </a:r>
            <a:r>
              <a:rPr lang="en-US" sz="3600" dirty="0"/>
              <a:t> control allows you to display a list of items from a collection. </a:t>
            </a:r>
            <a:endParaRPr lang="en-US" sz="3600" dirty="0" smtClean="0"/>
          </a:p>
          <a:p>
            <a:pPr marL="1779783" lvl="1" indent="-571500">
              <a:buFont typeface="Arial" panose="020B0604020202020204" pitchFamily="34" charset="0"/>
              <a:buChar char="•"/>
            </a:pPr>
            <a:r>
              <a:rPr lang="en-US" sz="3600" dirty="0" smtClean="0"/>
              <a:t>The </a:t>
            </a:r>
            <a:r>
              <a:rPr lang="en-US" sz="3600" dirty="0"/>
              <a:t>display format is highly </a:t>
            </a:r>
            <a:r>
              <a:rPr lang="en-US" sz="3600" dirty="0" err="1"/>
              <a:t>customisable</a:t>
            </a:r>
            <a:r>
              <a:rPr lang="en-US" sz="3600" dirty="0"/>
              <a:t>, as you can specify a view that determines exactly how the items in the list should </a:t>
            </a:r>
            <a:r>
              <a:rPr lang="en-US" sz="3600" dirty="0" smtClean="0"/>
              <a:t>appear.</a:t>
            </a:r>
          </a:p>
          <a:p>
            <a:pPr marL="1779783" lvl="1" indent="-571500">
              <a:buFont typeface="Arial" panose="020B0604020202020204" pitchFamily="34" charset="0"/>
              <a:buChar char="•"/>
            </a:pPr>
            <a:r>
              <a:rPr lang="en-US" sz="3600" dirty="0" smtClean="0"/>
              <a:t>This </a:t>
            </a:r>
            <a:r>
              <a:rPr lang="en-US" sz="3600" dirty="0"/>
              <a:t>can be a standard view, provided by the .NET framework, or a custom view that you create yourself. In this article we'll use a standard view</a:t>
            </a:r>
            <a:r>
              <a:rPr lang="en-US" sz="3600" dirty="0" smtClean="0"/>
              <a:t>.</a:t>
            </a:r>
          </a:p>
          <a:p>
            <a:pPr marL="1779783" lvl="1" indent="-571500">
              <a:buFont typeface="Arial" panose="020B0604020202020204" pitchFamily="34" charset="0"/>
              <a:buChar char="•"/>
            </a:pPr>
            <a:r>
              <a:rPr lang="en-US" sz="3600" dirty="0" err="1" smtClean="0"/>
              <a:t>ListView</a:t>
            </a:r>
            <a:r>
              <a:rPr lang="en-US" sz="3600" dirty="0" smtClean="0"/>
              <a:t> </a:t>
            </a:r>
            <a:r>
              <a:rPr lang="en-US" sz="3600" dirty="0"/>
              <a:t>inherits functionality from </a:t>
            </a:r>
            <a:r>
              <a:rPr lang="en-US" sz="3600" dirty="0" err="1"/>
              <a:t>ListBox</a:t>
            </a:r>
            <a:r>
              <a:rPr lang="en-US" sz="3600" dirty="0"/>
              <a:t>, which we saw in an earlier </a:t>
            </a:r>
            <a:r>
              <a:rPr lang="en-US" sz="3600" dirty="0" smtClean="0"/>
              <a:t>article.</a:t>
            </a:r>
          </a:p>
          <a:p>
            <a:pPr marL="1779783" lvl="1" indent="-571500">
              <a:buFont typeface="Arial" panose="020B0604020202020204" pitchFamily="34" charset="0"/>
              <a:buChar char="•"/>
            </a:pPr>
            <a:r>
              <a:rPr lang="en-US" sz="3600" dirty="0" smtClean="0"/>
              <a:t>This </a:t>
            </a:r>
            <a:r>
              <a:rPr lang="en-US" sz="3600" dirty="0"/>
              <a:t>means that you can use all of the features of a list box, such as the Items collection, the </a:t>
            </a:r>
            <a:r>
              <a:rPr lang="en-US" sz="3600" dirty="0" err="1"/>
              <a:t>ItemsSource</a:t>
            </a:r>
            <a:r>
              <a:rPr lang="en-US" sz="3600" dirty="0"/>
              <a:t> property for binding and the currently selected item </a:t>
            </a:r>
            <a:r>
              <a:rPr lang="en-US" sz="3600" dirty="0" smtClean="0"/>
              <a:t>properties.</a:t>
            </a:r>
          </a:p>
          <a:p>
            <a:pPr marL="1779783" lvl="1" indent="-571500">
              <a:buFont typeface="Arial" panose="020B0604020202020204" pitchFamily="34" charset="0"/>
              <a:buChar char="•"/>
            </a:pPr>
            <a:r>
              <a:rPr lang="en-US" sz="3600" dirty="0" smtClean="0"/>
              <a:t>You </a:t>
            </a:r>
            <a:r>
              <a:rPr lang="en-US" sz="3600" dirty="0"/>
              <a:t>can substitute a </a:t>
            </a:r>
            <a:r>
              <a:rPr lang="en-US" sz="3600" dirty="0" err="1"/>
              <a:t>ListView</a:t>
            </a:r>
            <a:r>
              <a:rPr lang="en-US" sz="3600" dirty="0"/>
              <a:t> for a </a:t>
            </a:r>
            <a:r>
              <a:rPr lang="en-US" sz="3600" dirty="0" err="1"/>
              <a:t>ListBox</a:t>
            </a:r>
            <a:r>
              <a:rPr lang="en-US" sz="3600" dirty="0"/>
              <a:t> to achieve the same results but with a richer user interface</a:t>
            </a:r>
            <a:r>
              <a:rPr lang="en-US" sz="3600" dirty="0" smtClean="0"/>
              <a:t>.</a:t>
            </a:r>
          </a:p>
        </p:txBody>
      </p:sp>
    </p:spTree>
    <p:extLst>
      <p:ext uri="{BB962C8B-B14F-4D97-AF65-F5344CB8AC3E}">
        <p14:creationId xmlns:p14="http://schemas.microsoft.com/office/powerpoint/2010/main" val="205253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Data Controls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2853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err="1" smtClean="0"/>
              <a:t>GridView</a:t>
            </a:r>
            <a:r>
              <a:rPr lang="en-US" sz="3600" dirty="0"/>
              <a:t>: </a:t>
            </a:r>
            <a:r>
              <a:rPr lang="en-US" sz="3600" dirty="0" err="1"/>
              <a:t>GridViews</a:t>
            </a:r>
            <a:r>
              <a:rPr lang="en-US" sz="3600" dirty="0"/>
              <a:t> arrange the items in the source collection into a list with multiple </a:t>
            </a:r>
            <a:r>
              <a:rPr lang="en-US" sz="3600" dirty="0" smtClean="0"/>
              <a:t>columns.</a:t>
            </a:r>
          </a:p>
          <a:p>
            <a:pPr marL="1779783" lvl="1" indent="-571500">
              <a:buFont typeface="Arial" panose="020B0604020202020204" pitchFamily="34" charset="0"/>
              <a:buChar char="•"/>
            </a:pPr>
            <a:r>
              <a:rPr lang="en-US" sz="3600" dirty="0" smtClean="0"/>
              <a:t>Each </a:t>
            </a:r>
            <a:r>
              <a:rPr lang="en-US" sz="3600" dirty="0"/>
              <a:t>column includes a header that the user can manipulate to resize or reorder the entire </a:t>
            </a:r>
            <a:r>
              <a:rPr lang="en-US" sz="3600" dirty="0" smtClean="0"/>
              <a:t>column.</a:t>
            </a:r>
          </a:p>
          <a:p>
            <a:pPr marL="1779783" lvl="1" indent="-571500">
              <a:buFont typeface="Arial" panose="020B0604020202020204" pitchFamily="34" charset="0"/>
              <a:buChar char="•"/>
            </a:pPr>
            <a:r>
              <a:rPr lang="en-US" sz="3600" dirty="0" smtClean="0"/>
              <a:t>The </a:t>
            </a:r>
            <a:r>
              <a:rPr lang="en-US" sz="3600" dirty="0"/>
              <a:t>data in the column is obtained using a data binding expression</a:t>
            </a:r>
            <a:r>
              <a:rPr lang="en-US" sz="3600" dirty="0" smtClean="0"/>
              <a:t>.</a:t>
            </a:r>
          </a:p>
          <a:p>
            <a:pPr marL="1779783" lvl="1" indent="-571500">
              <a:buFont typeface="Arial" panose="020B0604020202020204" pitchFamily="34" charset="0"/>
              <a:buChar char="•"/>
            </a:pPr>
            <a:r>
              <a:rPr lang="en-US" sz="3600" dirty="0" err="1" smtClean="0"/>
              <a:t>DisplayMemberBinding</a:t>
            </a:r>
            <a:r>
              <a:rPr lang="en-US" sz="3600" dirty="0" smtClean="0"/>
              <a:t>: </a:t>
            </a:r>
            <a:r>
              <a:rPr lang="en-US" sz="3600" dirty="0"/>
              <a:t>This property determines the data that will be displayed in the column. You use a data binding expression to identify the information to retrieve from each item in the collection</a:t>
            </a:r>
            <a:r>
              <a:rPr lang="en-US" sz="3600" dirty="0" smtClean="0"/>
              <a:t>.</a:t>
            </a:r>
          </a:p>
          <a:p>
            <a:pPr marL="1779783" lvl="1" indent="-571500">
              <a:buFont typeface="Arial" panose="020B0604020202020204" pitchFamily="34" charset="0"/>
              <a:buChar char="•"/>
            </a:pPr>
            <a:r>
              <a:rPr lang="en-US" sz="3600" dirty="0" smtClean="0"/>
              <a:t>Header: </a:t>
            </a:r>
            <a:r>
              <a:rPr lang="en-US" sz="3600" dirty="0"/>
              <a:t>This property sets the content of the header of the column. As you might expect with WPF, you can set the value to plain text or use other controls, including content controls with children, as the column header</a:t>
            </a:r>
            <a:r>
              <a:rPr lang="en-US" sz="3600" dirty="0" smtClean="0"/>
              <a:t>.</a:t>
            </a:r>
          </a:p>
          <a:p>
            <a:pPr marL="1779783" lvl="1" indent="-571500">
              <a:buFont typeface="Arial" panose="020B0604020202020204" pitchFamily="34" charset="0"/>
              <a:buChar char="•"/>
            </a:pPr>
            <a:r>
              <a:rPr lang="en-US" sz="3600" dirty="0"/>
              <a:t>Width. Use this property to define the initial width for the column. If you supply a numeric value the width is measure in device-independent units. You can also use a qualified value that includes a measurement unit.</a:t>
            </a:r>
            <a:endParaRPr lang="en-US" sz="3600" dirty="0" smtClean="0"/>
          </a:p>
        </p:txBody>
      </p:sp>
    </p:spTree>
    <p:extLst>
      <p:ext uri="{BB962C8B-B14F-4D97-AF65-F5344CB8AC3E}">
        <p14:creationId xmlns:p14="http://schemas.microsoft.com/office/powerpoint/2010/main" val="16982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Data Controls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2853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TreeView</a:t>
            </a:r>
            <a:r>
              <a:rPr lang="en-US" sz="3600" dirty="0"/>
              <a:t>: The tree view control is ideal for displaying hierarchical data, with either a single root or many top-level </a:t>
            </a:r>
            <a:r>
              <a:rPr lang="en-US" sz="3600" dirty="0" smtClean="0"/>
              <a:t>items.</a:t>
            </a:r>
          </a:p>
          <a:p>
            <a:pPr marL="1779783" lvl="1" indent="-571500">
              <a:buFont typeface="Arial" panose="020B0604020202020204" pitchFamily="34" charset="0"/>
              <a:buChar char="•"/>
            </a:pPr>
            <a:r>
              <a:rPr lang="en-US" sz="3600" dirty="0" smtClean="0"/>
              <a:t>The </a:t>
            </a:r>
            <a:r>
              <a:rPr lang="en-US" sz="3600" dirty="0"/>
              <a:t>control shows a list of nodes that can be expanded and collapsed in order to show or hide child </a:t>
            </a:r>
            <a:r>
              <a:rPr lang="en-US" sz="3600" dirty="0" smtClean="0"/>
              <a:t>values.</a:t>
            </a:r>
          </a:p>
          <a:p>
            <a:pPr marL="1779783" lvl="1" indent="-571500">
              <a:buFont typeface="Arial" panose="020B0604020202020204" pitchFamily="34" charset="0"/>
              <a:buChar char="•"/>
            </a:pPr>
            <a:r>
              <a:rPr lang="en-US" sz="3600" dirty="0" smtClean="0"/>
              <a:t>Due </a:t>
            </a:r>
            <a:r>
              <a:rPr lang="en-US" sz="3600" dirty="0"/>
              <a:t>to the expansion, a large number of items can be navigated quickly, with minimal use of screen space</a:t>
            </a:r>
            <a:r>
              <a:rPr lang="en-US" sz="3600" dirty="0" smtClean="0"/>
              <a:t>.</a:t>
            </a:r>
          </a:p>
          <a:p>
            <a:pPr marL="1779783" lvl="1" indent="-571500">
              <a:buFont typeface="Arial" panose="020B0604020202020204" pitchFamily="34" charset="0"/>
              <a:buChar char="•"/>
            </a:pPr>
            <a:r>
              <a:rPr lang="en-US" sz="3600" dirty="0"/>
              <a:t>Tree views are created using the </a:t>
            </a:r>
            <a:r>
              <a:rPr lang="en-US" sz="3600" dirty="0" err="1"/>
              <a:t>TreeView</a:t>
            </a:r>
            <a:r>
              <a:rPr lang="en-US" sz="3600" dirty="0"/>
              <a:t> </a:t>
            </a:r>
            <a:r>
              <a:rPr lang="en-US" sz="3600" dirty="0" smtClean="0"/>
              <a:t>class.</a:t>
            </a:r>
          </a:p>
          <a:p>
            <a:pPr marL="1779783" lvl="1" indent="-571500">
              <a:buFont typeface="Arial" panose="020B0604020202020204" pitchFamily="34" charset="0"/>
              <a:buChar char="•"/>
            </a:pPr>
            <a:r>
              <a:rPr lang="en-US" sz="3600" dirty="0" smtClean="0"/>
              <a:t>This </a:t>
            </a:r>
            <a:r>
              <a:rPr lang="en-US" sz="3600" dirty="0"/>
              <a:t>inherits much of its functionality from </a:t>
            </a:r>
            <a:r>
              <a:rPr lang="en-US" sz="3600" dirty="0" err="1" smtClean="0"/>
              <a:t>ItemsControl</a:t>
            </a:r>
            <a:r>
              <a:rPr lang="en-US" sz="3600" dirty="0" smtClean="0"/>
              <a:t>.</a:t>
            </a:r>
          </a:p>
          <a:p>
            <a:pPr marL="1779783" lvl="1" indent="-571500">
              <a:buFont typeface="Arial" panose="020B0604020202020204" pitchFamily="34" charset="0"/>
              <a:buChar char="•"/>
            </a:pPr>
            <a:r>
              <a:rPr lang="en-US" sz="3600" dirty="0" smtClean="0"/>
              <a:t>This </a:t>
            </a:r>
            <a:r>
              <a:rPr lang="en-US" sz="3600" dirty="0"/>
              <a:t>base class provides for a list of items. In the case of the </a:t>
            </a:r>
            <a:r>
              <a:rPr lang="en-US" sz="3600" dirty="0" err="1"/>
              <a:t>TreeView</a:t>
            </a:r>
            <a:r>
              <a:rPr lang="en-US" sz="3600" dirty="0"/>
              <a:t>, each object in the Items collection is a </a:t>
            </a:r>
            <a:r>
              <a:rPr lang="en-US" sz="3600" dirty="0" err="1"/>
              <a:t>TreeViewItem</a:t>
            </a:r>
            <a:r>
              <a:rPr lang="en-US" sz="3600" dirty="0"/>
              <a:t> instance that represents a root-level element in the </a:t>
            </a:r>
            <a:r>
              <a:rPr lang="en-US" sz="3600" dirty="0" smtClean="0"/>
              <a:t>list.</a:t>
            </a:r>
          </a:p>
          <a:p>
            <a:pPr marL="1779783" lvl="1" indent="-571500">
              <a:buFont typeface="Arial" panose="020B0604020202020204" pitchFamily="34" charset="0"/>
              <a:buChar char="•"/>
            </a:pPr>
            <a:r>
              <a:rPr lang="en-US" sz="3600" dirty="0" err="1" smtClean="0"/>
              <a:t>TreeViewItem</a:t>
            </a:r>
            <a:r>
              <a:rPr lang="en-US" sz="3600" dirty="0" smtClean="0"/>
              <a:t> </a:t>
            </a:r>
            <a:r>
              <a:rPr lang="en-US" sz="3600" dirty="0"/>
              <a:t>inherits from </a:t>
            </a:r>
            <a:r>
              <a:rPr lang="en-US" sz="3600" dirty="0" err="1"/>
              <a:t>HeaderedItemsControl</a:t>
            </a:r>
            <a:r>
              <a:rPr lang="en-US" sz="3600" dirty="0"/>
              <a:t>. The displayed information in the tree view control is defined in the </a:t>
            </a:r>
            <a:r>
              <a:rPr lang="en-US" sz="3600" dirty="0" err="1"/>
              <a:t>TreeViewItem's</a:t>
            </a:r>
            <a:r>
              <a:rPr lang="en-US" sz="3600" dirty="0"/>
              <a:t> Header </a:t>
            </a:r>
            <a:r>
              <a:rPr lang="en-US" sz="3600" dirty="0" smtClean="0"/>
              <a:t>property.</a:t>
            </a:r>
          </a:p>
          <a:p>
            <a:pPr marL="1779783" lvl="1" indent="-571500">
              <a:buFont typeface="Arial" panose="020B0604020202020204" pitchFamily="34" charset="0"/>
              <a:buChar char="•"/>
            </a:pPr>
            <a:r>
              <a:rPr lang="en-US" sz="3600" dirty="0" smtClean="0"/>
              <a:t>The </a:t>
            </a:r>
            <a:r>
              <a:rPr lang="en-US" sz="3600" dirty="0"/>
              <a:t>Items property holds the child items in the hierarchy, also as </a:t>
            </a:r>
            <a:r>
              <a:rPr lang="en-US" sz="3600" dirty="0" err="1" smtClean="0"/>
              <a:t>TreeViewItems</a:t>
            </a:r>
            <a:r>
              <a:rPr lang="en-US" sz="3600" dirty="0" smtClean="0"/>
              <a:t>.</a:t>
            </a:r>
          </a:p>
          <a:p>
            <a:pPr marL="1779783" lvl="1" indent="-571500">
              <a:buFont typeface="Arial" panose="020B0604020202020204" pitchFamily="34" charset="0"/>
              <a:buChar char="•"/>
            </a:pPr>
            <a:r>
              <a:rPr lang="en-US" sz="3600" dirty="0" smtClean="0"/>
              <a:t>This </a:t>
            </a:r>
            <a:r>
              <a:rPr lang="en-US" sz="3600" dirty="0"/>
              <a:t>allows many levels of tree view node to be nested</a:t>
            </a:r>
            <a:r>
              <a:rPr lang="en-US" sz="3600" dirty="0" smtClean="0"/>
              <a:t>.</a:t>
            </a:r>
          </a:p>
          <a:p>
            <a:pPr marL="1779783" lvl="1" indent="-571500">
              <a:buFont typeface="Arial" panose="020B0604020202020204" pitchFamily="34" charset="0"/>
              <a:buChar char="•"/>
            </a:pPr>
            <a:r>
              <a:rPr lang="en-US" sz="3600" dirty="0"/>
              <a:t>There are three common ways in which you can populate a tree view </a:t>
            </a:r>
            <a:r>
              <a:rPr lang="en-US" sz="3600" dirty="0" smtClean="0"/>
              <a:t>control.</a:t>
            </a:r>
          </a:p>
          <a:p>
            <a:pPr marL="1779783" lvl="1" indent="-571500">
              <a:buFont typeface="Arial" panose="020B0604020202020204" pitchFamily="34" charset="0"/>
              <a:buChar char="•"/>
            </a:pPr>
            <a:r>
              <a:rPr lang="en-US" sz="3600" dirty="0" smtClean="0"/>
              <a:t>You </a:t>
            </a:r>
            <a:r>
              <a:rPr lang="en-US" sz="3600" dirty="0"/>
              <a:t>can define the items in XAML, add them using the Items collection from code, or use data binding.</a:t>
            </a:r>
            <a:endParaRPr lang="en-US" sz="3600" dirty="0" smtClean="0"/>
          </a:p>
        </p:txBody>
      </p:sp>
    </p:spTree>
    <p:extLst>
      <p:ext uri="{BB962C8B-B14F-4D97-AF65-F5344CB8AC3E}">
        <p14:creationId xmlns:p14="http://schemas.microsoft.com/office/powerpoint/2010/main" val="15453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162807</TotalTime>
  <Words>1318</Words>
  <Application>Microsoft Macintosh PowerPoint</Application>
  <PresentationFormat>Custom</PresentationFormat>
  <Paragraphs>78</Paragraphs>
  <Slides>12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12326</cp:revision>
  <dcterms:created xsi:type="dcterms:W3CDTF">2014-07-01T16:42:18Z</dcterms:created>
  <dcterms:modified xsi:type="dcterms:W3CDTF">2018-01-13T23:48:57Z</dcterms:modified>
</cp:coreProperties>
</file>