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0"/>
  </p:notesMasterIdLst>
  <p:handoutMasterIdLst>
    <p:handoutMasterId r:id="rId21"/>
  </p:handoutMasterIdLst>
  <p:sldIdLst>
    <p:sldId id="793" r:id="rId2"/>
    <p:sldId id="804" r:id="rId3"/>
    <p:sldId id="795" r:id="rId4"/>
    <p:sldId id="851" r:id="rId5"/>
    <p:sldId id="852" r:id="rId6"/>
    <p:sldId id="853" r:id="rId7"/>
    <p:sldId id="854" r:id="rId8"/>
    <p:sldId id="856" r:id="rId9"/>
    <p:sldId id="857" r:id="rId10"/>
    <p:sldId id="858" r:id="rId11"/>
    <p:sldId id="859" r:id="rId12"/>
    <p:sldId id="860" r:id="rId13"/>
    <p:sldId id="861" r:id="rId14"/>
    <p:sldId id="862" r:id="rId15"/>
    <p:sldId id="863" r:id="rId16"/>
    <p:sldId id="855" r:id="rId17"/>
    <p:sldId id="850" r:id="rId18"/>
    <p:sldId id="794" r:id="rId19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5958" autoAdjust="0"/>
  </p:normalViewPr>
  <p:slideViewPr>
    <p:cSldViewPr>
      <p:cViewPr>
        <p:scale>
          <a:sx n="60" d="100"/>
          <a:sy n="60" d="100"/>
        </p:scale>
        <p:origin x="304" y="-176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14/1/18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14/01/18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4: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Graphics and Interactivity</a:t>
            </a: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4946989" y="6719212"/>
            <a:ext cx="14491610" cy="54480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Drawing Object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378042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Drawing object describes visible content, such as a shape, bitmap, video, or a line of </a:t>
            </a:r>
            <a:r>
              <a:rPr lang="en-US" sz="3600" dirty="0" smtClean="0"/>
              <a:t>text.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Different </a:t>
            </a:r>
            <a:r>
              <a:rPr lang="en-US" sz="3600" dirty="0"/>
              <a:t>types of drawings describe different types of </a:t>
            </a:r>
            <a:r>
              <a:rPr lang="en-US" sz="3600" dirty="0" smtClean="0"/>
              <a:t>content.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following is a list of the different types of drawing objects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GeometryDrawing</a:t>
            </a:r>
            <a:r>
              <a:rPr lang="en-US" sz="3600" dirty="0" smtClean="0"/>
              <a:t> </a:t>
            </a:r>
            <a:r>
              <a:rPr lang="en-US" sz="3600" dirty="0"/>
              <a:t>– Draws a shape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ImageDrawing</a:t>
            </a:r>
            <a:r>
              <a:rPr lang="en-US" sz="3600" dirty="0" smtClean="0"/>
              <a:t> </a:t>
            </a:r>
            <a:r>
              <a:rPr lang="en-US" sz="3600" dirty="0"/>
              <a:t>– Draws an image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GlyphRunDrawing</a:t>
            </a:r>
            <a:r>
              <a:rPr lang="en-US" sz="3600" dirty="0" smtClean="0"/>
              <a:t> </a:t>
            </a:r>
            <a:r>
              <a:rPr lang="en-US" sz="3600" dirty="0"/>
              <a:t>– Draws text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VideoDrawing</a:t>
            </a:r>
            <a:r>
              <a:rPr lang="en-US" sz="3600" dirty="0" smtClean="0"/>
              <a:t> </a:t>
            </a:r>
            <a:r>
              <a:rPr lang="en-US" sz="3600" dirty="0"/>
              <a:t>– Plays an audio or video file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DrawingGroup</a:t>
            </a:r>
            <a:r>
              <a:rPr lang="en-US" sz="3600" dirty="0" smtClean="0"/>
              <a:t> </a:t>
            </a:r>
            <a:r>
              <a:rPr lang="en-US" sz="3600" dirty="0"/>
              <a:t>– Draws other drawings. Use a drawing group to combine other drawings into a single composite drawing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Drawing objects are versatile; there are many ways you can use a Drawing </a:t>
            </a:r>
            <a:r>
              <a:rPr lang="en-US" sz="3600" dirty="0" smtClean="0"/>
              <a:t>object.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display it as an image by using a </a:t>
            </a:r>
            <a:r>
              <a:rPr lang="en-US" sz="3600" dirty="0" err="1"/>
              <a:t>DrawingImage</a:t>
            </a:r>
            <a:r>
              <a:rPr lang="en-US" sz="3600" dirty="0"/>
              <a:t> and an Image control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it with a </a:t>
            </a:r>
            <a:r>
              <a:rPr lang="en-US" sz="3600" dirty="0" err="1"/>
              <a:t>DrawingBrush</a:t>
            </a:r>
            <a:r>
              <a:rPr lang="en-US" sz="3600" dirty="0"/>
              <a:t> to paint an object, such as the Background of a Page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it to describe the appearance of a </a:t>
            </a:r>
            <a:r>
              <a:rPr lang="en-US" sz="3600" dirty="0" err="1"/>
              <a:t>DrawingVisual</a:t>
            </a:r>
            <a:r>
              <a:rPr lang="en-US" sz="360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smtClean="0"/>
              <a:t>You </a:t>
            </a:r>
            <a:r>
              <a:rPr lang="en-US" sz="3600" dirty="0"/>
              <a:t>can use it to enumerate the contents of a Visual.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62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Imaging Component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607567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WPF Imaging provides significant enhancements in imaging capabilities within Microsoft </a:t>
            </a:r>
            <a:r>
              <a:rPr lang="en-US" sz="3600" dirty="0" smtClean="0"/>
              <a:t>Windows.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Imaging </a:t>
            </a:r>
            <a:r>
              <a:rPr lang="en-US" sz="3600" dirty="0"/>
              <a:t>capabilities, such as displaying a bitmap or using an image on a common control were previously reliant upon the Microsoft Windows Graphics Device Interface (GDI) or Microsoft Windows GDI+ </a:t>
            </a:r>
            <a:r>
              <a:rPr lang="en-US" sz="3600" dirty="0" smtClean="0"/>
              <a:t>libraries.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These </a:t>
            </a:r>
            <a:r>
              <a:rPr lang="en-US" sz="3600" dirty="0"/>
              <a:t>API provide baseline imaging functionality, but lack features such as support for codec extensibility and high fidelity image </a:t>
            </a:r>
            <a:r>
              <a:rPr lang="en-US" sz="3600" dirty="0" smtClean="0"/>
              <a:t>support.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WPF </a:t>
            </a:r>
            <a:r>
              <a:rPr lang="en-US" sz="3600" dirty="0"/>
              <a:t>Imaging is designed to overcome the shortcomings of GDI and GDI+ and provide a new set of API to display and use images within your applications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There </a:t>
            </a:r>
            <a:r>
              <a:rPr lang="en-US" sz="3600" dirty="0"/>
              <a:t>are two ways to access the WPF Imaging API, a managed component and an unmanaged component. The unmanaged component provides the following features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Extensibility </a:t>
            </a:r>
            <a:r>
              <a:rPr lang="en-US" sz="3600" dirty="0"/>
              <a:t>model for new or proprietary image formats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Improved </a:t>
            </a:r>
            <a:r>
              <a:rPr lang="en-US" sz="3600" dirty="0"/>
              <a:t>performance and security on native image formats including </a:t>
            </a:r>
            <a:r>
              <a:rPr lang="en-US" sz="3600" dirty="0" smtClean="0"/>
              <a:t>BMP, JPEG/JPG, PNG, TIFF, </a:t>
            </a:r>
            <a:r>
              <a:rPr lang="en-US" sz="3600" dirty="0"/>
              <a:t>Microsoft Windows Media Photo, </a:t>
            </a:r>
            <a:r>
              <a:rPr lang="en-US" sz="3600" dirty="0" smtClean="0"/>
              <a:t>GIF, </a:t>
            </a:r>
            <a:r>
              <a:rPr lang="en-US" sz="3600" dirty="0"/>
              <a:t>and </a:t>
            </a:r>
            <a:r>
              <a:rPr lang="en-US" sz="3600" dirty="0" smtClean="0"/>
              <a:t>ICO.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Preservation </a:t>
            </a:r>
            <a:r>
              <a:rPr lang="en-US" sz="3600" dirty="0"/>
              <a:t>of high bit-depth image data up to 8 bits per channel (32 bits per pixel).Nondestructive image scaling, cropping, and rotations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Simplified </a:t>
            </a:r>
            <a:r>
              <a:rPr lang="en-US" sz="3600" dirty="0"/>
              <a:t>color management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Support </a:t>
            </a:r>
            <a:r>
              <a:rPr lang="en-US" sz="3600" dirty="0"/>
              <a:t>for in-file, proprietary metadata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9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Imaging Component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607567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managed component utilizes the unmanaged infrastructure to provide seamless integration of images with other WPF features such as user interface (UI), animation, and </a:t>
            </a:r>
            <a:r>
              <a:rPr lang="en-US" sz="3600" dirty="0" smtClean="0"/>
              <a:t>graphics.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managed component also benefits from the Windows Presentation Foundation (WPF) imaging codec extensibility model which enables automatic recognition of new image formats in WPF applications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majority of the managed WPF Imaging API reside in the </a:t>
            </a:r>
            <a:r>
              <a:rPr lang="en-US" sz="3600" dirty="0" err="1"/>
              <a:t>System.Windows.Media.Imaging</a:t>
            </a:r>
            <a:r>
              <a:rPr lang="en-US" sz="3600" dirty="0"/>
              <a:t> namespace, though several important types, such as </a:t>
            </a:r>
            <a:r>
              <a:rPr lang="en-US" sz="3600" dirty="0" err="1"/>
              <a:t>ImageBrush</a:t>
            </a:r>
            <a:r>
              <a:rPr lang="en-US" sz="3600" dirty="0"/>
              <a:t> and </a:t>
            </a:r>
            <a:r>
              <a:rPr lang="en-US" sz="3600" dirty="0" err="1"/>
              <a:t>ImageDrawing</a:t>
            </a:r>
            <a:r>
              <a:rPr lang="en-US" sz="3600" dirty="0"/>
              <a:t> reside in the </a:t>
            </a:r>
            <a:r>
              <a:rPr lang="en-US" sz="3600" dirty="0" err="1"/>
              <a:t>System.Windows.Media</a:t>
            </a:r>
            <a:r>
              <a:rPr lang="en-US" sz="3600" dirty="0"/>
              <a:t> namespace and Image resides in the </a:t>
            </a:r>
            <a:r>
              <a:rPr lang="en-US" sz="3600" dirty="0" err="1"/>
              <a:t>System.Windows.Controls</a:t>
            </a:r>
            <a:r>
              <a:rPr lang="en-US" sz="3600" dirty="0"/>
              <a:t> namespace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502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Animations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79031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you understand a few important concepts about the timing system, WPF animations can be easier to </a:t>
            </a:r>
            <a:r>
              <a:rPr lang="en-US" sz="3600" dirty="0" smtClean="0"/>
              <a:t>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Most </a:t>
            </a:r>
            <a:r>
              <a:rPr lang="en-US" sz="3600" dirty="0"/>
              <a:t>important is that, in WPF, you animate objects by applying animation to their individual </a:t>
            </a:r>
            <a:r>
              <a:rPr lang="en-US" sz="3600" dirty="0" smtClean="0"/>
              <a:t>properties.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example, to make a framework element grow, you animate its Width and Height </a:t>
            </a:r>
            <a:r>
              <a:rPr lang="en-US" sz="3600" dirty="0" smtClean="0"/>
              <a:t>properties.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 </a:t>
            </a:r>
            <a:r>
              <a:rPr lang="en-US" sz="3600" dirty="0"/>
              <a:t>make an object fade from view, you animate its Opacity property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a property to have animation capabilities, it must meet the following three requirements</a:t>
            </a:r>
            <a:r>
              <a:rPr lang="en-US" sz="3600" dirty="0" smtClean="0"/>
              <a:t>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must be a dependency property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must belong to a class that inherits from </a:t>
            </a:r>
            <a:r>
              <a:rPr lang="en-US" sz="3600" dirty="0" err="1"/>
              <a:t>DependencyObject</a:t>
            </a:r>
            <a:r>
              <a:rPr lang="en-US" sz="3600" dirty="0"/>
              <a:t> and implements the </a:t>
            </a:r>
            <a:r>
              <a:rPr lang="en-US" sz="3600" dirty="0" err="1"/>
              <a:t>IAnimatable</a:t>
            </a:r>
            <a:r>
              <a:rPr lang="en-US" sz="3600" dirty="0"/>
              <a:t> interface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There </a:t>
            </a:r>
            <a:r>
              <a:rPr lang="en-US" sz="3600" dirty="0"/>
              <a:t>must be a compatible animation type </a:t>
            </a:r>
            <a:r>
              <a:rPr lang="en-US" sz="3600" dirty="0" smtClean="0"/>
              <a:t>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WPF </a:t>
            </a:r>
            <a:r>
              <a:rPr lang="en-US" sz="3600" dirty="0"/>
              <a:t>contains many objects that have </a:t>
            </a:r>
            <a:r>
              <a:rPr lang="en-US" sz="3600" dirty="0" err="1"/>
              <a:t>IAnimatable</a:t>
            </a:r>
            <a:r>
              <a:rPr lang="en-US" sz="3600" dirty="0"/>
              <a:t> </a:t>
            </a:r>
            <a:r>
              <a:rPr lang="en-US" sz="3600" dirty="0" smtClean="0"/>
              <a:t>properties.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Controls </a:t>
            </a:r>
            <a:r>
              <a:rPr lang="en-US" sz="3600" dirty="0"/>
              <a:t>such as Button and </a:t>
            </a:r>
            <a:r>
              <a:rPr lang="en-US" sz="3600" dirty="0" err="1"/>
              <a:t>TabControl</a:t>
            </a:r>
            <a:r>
              <a:rPr lang="en-US" sz="3600" dirty="0"/>
              <a:t>, and also Panel and Shape objects inherit from </a:t>
            </a:r>
            <a:r>
              <a:rPr lang="en-US" sz="3600" dirty="0" err="1" smtClean="0"/>
              <a:t>DependencyObject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Most </a:t>
            </a:r>
            <a:r>
              <a:rPr lang="en-US" sz="3600" dirty="0"/>
              <a:t>of their properties are dependency properties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animations almost anywhere, which includes in styles and control </a:t>
            </a:r>
            <a:r>
              <a:rPr lang="en-US" sz="3600" dirty="0" smtClean="0"/>
              <a:t>templates.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Animations </a:t>
            </a:r>
            <a:r>
              <a:rPr lang="en-US" sz="3600" dirty="0"/>
              <a:t>do not have to be visual;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50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Storyboard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79031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Animations are not the only useful type of </a:t>
            </a:r>
            <a:r>
              <a:rPr lang="en-US" sz="3600" dirty="0" smtClean="0"/>
              <a:t>timeline.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Other </a:t>
            </a:r>
            <a:r>
              <a:rPr lang="en-US" sz="3600" dirty="0"/>
              <a:t>timeline classes are provided to help you organize sets of timelines, and to apply timelines to </a:t>
            </a:r>
            <a:r>
              <a:rPr lang="en-US" sz="3600" dirty="0" smtClean="0"/>
              <a:t>properties.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Container </a:t>
            </a:r>
            <a:r>
              <a:rPr lang="en-US" sz="3600" dirty="0"/>
              <a:t>timelines derive from the </a:t>
            </a:r>
            <a:r>
              <a:rPr lang="en-US" sz="3600" dirty="0" err="1"/>
              <a:t>TimelineGroup</a:t>
            </a:r>
            <a:r>
              <a:rPr lang="en-US" sz="3600" dirty="0"/>
              <a:t> class, and include </a:t>
            </a:r>
            <a:r>
              <a:rPr lang="en-US" sz="3600" dirty="0" err="1"/>
              <a:t>ParallelTimeline</a:t>
            </a:r>
            <a:r>
              <a:rPr lang="en-US" sz="3600" dirty="0"/>
              <a:t> and Storyboard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Storyboard is a type of container timeline that provides targeting information for the timelines it </a:t>
            </a:r>
            <a:r>
              <a:rPr lang="en-US" sz="3600" dirty="0" smtClean="0"/>
              <a:t>contains.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Storyboard can contain any type of Timeline, including other container timelines and animations. Storyboard objects enable you to combine timelines that affect a variety of objects and properties into a single timeline tree, making it easy to organize and control complex timing </a:t>
            </a:r>
            <a:r>
              <a:rPr lang="en-US" sz="3600" dirty="0" smtClean="0"/>
              <a:t>behaviors.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example, suppose you want a button that does these three things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Grow </a:t>
            </a:r>
            <a:r>
              <a:rPr lang="en-US" sz="3600" dirty="0"/>
              <a:t>and change color when the user selects the button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Shrink </a:t>
            </a:r>
            <a:r>
              <a:rPr lang="en-US" sz="3600" dirty="0"/>
              <a:t>away and then grow back to its original size when clicked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Shrink </a:t>
            </a:r>
            <a:r>
              <a:rPr lang="en-US" sz="3600" dirty="0"/>
              <a:t>and fade to 50 percent opacity when it becomes disabled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this case, you have multiple sets of animations that apply to the same object, and you want to play at different times, dependent on the state of the </a:t>
            </a:r>
            <a:r>
              <a:rPr lang="en-US" sz="3600" dirty="0" smtClean="0"/>
              <a:t>button.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Storyboard </a:t>
            </a:r>
            <a:r>
              <a:rPr lang="en-US" sz="3600" dirty="0"/>
              <a:t>objects enable you to organize animations and apply them in groups to one or more objects.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23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Canvas and 2D graphics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58062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Windows Presentation Foundation (WPF) offers several layers of access to graphics and rendering </a:t>
            </a:r>
            <a:r>
              <a:rPr lang="en-US" sz="3600" dirty="0" smtClean="0"/>
              <a:t>services.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At </a:t>
            </a:r>
            <a:r>
              <a:rPr lang="en-US" sz="3600" dirty="0"/>
              <a:t>the top layer, Shape objects are easy to use and provide many useful features, such as layout and participation in the Windows Presentation Foundation (WPF) event system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WPF provides a number of ready-to-use Shape </a:t>
            </a:r>
            <a:r>
              <a:rPr lang="en-US" sz="3600" dirty="0" smtClean="0"/>
              <a:t>objects.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All </a:t>
            </a:r>
            <a:r>
              <a:rPr lang="en-US" sz="3600" dirty="0"/>
              <a:t>shape objects inherit from the Shape class. Available shape objects include Ellipse, Line, Path, Polygon, Polyline, and </a:t>
            </a:r>
            <a:r>
              <a:rPr lang="en-US" sz="3600" dirty="0" smtClean="0"/>
              <a:t>Rectangle.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Shape </a:t>
            </a:r>
            <a:r>
              <a:rPr lang="en-US" sz="3600" dirty="0"/>
              <a:t>objects share the following common properties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Stroke</a:t>
            </a:r>
            <a:r>
              <a:rPr lang="en-US" sz="3600" dirty="0"/>
              <a:t>: Describes how the shape's outline is painted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StrokeThickness</a:t>
            </a:r>
            <a:r>
              <a:rPr lang="en-US" sz="3600" dirty="0"/>
              <a:t>: Describes the thickness of the shape's outline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Fill</a:t>
            </a:r>
            <a:r>
              <a:rPr lang="en-US" sz="3600" dirty="0"/>
              <a:t>: Describes how the interior of the shape is painted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Data </a:t>
            </a:r>
            <a:r>
              <a:rPr lang="en-US" sz="3600" dirty="0"/>
              <a:t>properties to specify coordinates and vertices, measured in device-independent pixels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Because </a:t>
            </a:r>
            <a:r>
              <a:rPr lang="en-US" sz="3600" dirty="0"/>
              <a:t>they derive from </a:t>
            </a:r>
            <a:r>
              <a:rPr lang="en-US" sz="3600" dirty="0" err="1"/>
              <a:t>UIElement</a:t>
            </a:r>
            <a:r>
              <a:rPr lang="en-US" sz="3600" dirty="0"/>
              <a:t>, shape objects can be used inside panels and most </a:t>
            </a:r>
            <a:r>
              <a:rPr lang="en-US" sz="3600" dirty="0" smtClean="0"/>
              <a:t>controls.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Canvas panel is a particularly good choice for creating complex drawings because it supports absolute positioning of its child objects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Line class enables you to draw a line between two points.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06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Bitmap Effects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463551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Bitmap effects (</a:t>
            </a:r>
            <a:r>
              <a:rPr lang="en-US" sz="3600" dirty="0" err="1"/>
              <a:t>BitmapEffect</a:t>
            </a:r>
            <a:r>
              <a:rPr lang="en-US" sz="3600" dirty="0"/>
              <a:t> object) are simple pixel processing </a:t>
            </a:r>
            <a:r>
              <a:rPr lang="en-US" sz="3600" dirty="0" smtClean="0"/>
              <a:t>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bitmap effect takes a </a:t>
            </a:r>
            <a:r>
              <a:rPr lang="en-US" sz="3600" dirty="0" err="1"/>
              <a:t>BitmapSource</a:t>
            </a:r>
            <a:r>
              <a:rPr lang="en-US" sz="3600" dirty="0"/>
              <a:t> as an input and produces a new </a:t>
            </a:r>
            <a:r>
              <a:rPr lang="en-US" sz="3600" dirty="0" err="1"/>
              <a:t>BitmapSource</a:t>
            </a:r>
            <a:r>
              <a:rPr lang="en-US" sz="3600" dirty="0"/>
              <a:t> after applying the effect, such as a blur or drop </a:t>
            </a:r>
            <a:r>
              <a:rPr lang="en-US" sz="3600" dirty="0" smtClean="0"/>
              <a:t>shadow.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</a:t>
            </a:r>
            <a:r>
              <a:rPr lang="en-US" sz="3600" dirty="0"/>
              <a:t>bitmap effect exposes properties that can control the filtering properties, such as Radius of </a:t>
            </a:r>
            <a:r>
              <a:rPr lang="en-US" sz="3600" dirty="0" err="1"/>
              <a:t>BlurBitmapEffect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 </a:t>
            </a:r>
            <a:r>
              <a:rPr lang="en-US" sz="3600" dirty="0"/>
              <a:t>a special case, in WPF, effects can be set as properties on live Visual objects, such as a Button or </a:t>
            </a:r>
            <a:r>
              <a:rPr lang="en-US" sz="3600" dirty="0" err="1" smtClean="0"/>
              <a:t>TextBox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pixel processing is applied and rendered at run-time. In this case, at the time of rendering, a Visual is automatically converted to its </a:t>
            </a:r>
            <a:r>
              <a:rPr lang="en-US" sz="3600" dirty="0" err="1"/>
              <a:t>BitmapSource</a:t>
            </a:r>
            <a:r>
              <a:rPr lang="en-US" sz="3600" dirty="0"/>
              <a:t> equivalent and is fed as input to the </a:t>
            </a:r>
            <a:r>
              <a:rPr lang="en-US" sz="3600" dirty="0" err="1" smtClean="0"/>
              <a:t>BitmapEffect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output replaces the Visual object's default rendering </a:t>
            </a:r>
            <a:r>
              <a:rPr lang="en-US" sz="3600" dirty="0" smtClean="0"/>
              <a:t>behavior.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is why </a:t>
            </a:r>
            <a:r>
              <a:rPr lang="en-US" sz="3600" dirty="0" err="1"/>
              <a:t>BitmapEffect</a:t>
            </a:r>
            <a:r>
              <a:rPr lang="en-US" sz="3600" dirty="0"/>
              <a:t> objects force visuals to render in software only i.e. no hardware acceleration on visuals when effects are applied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BlurBitmapEffect</a:t>
            </a:r>
            <a:r>
              <a:rPr lang="en-US" sz="3600" dirty="0" smtClean="0"/>
              <a:t> </a:t>
            </a:r>
            <a:r>
              <a:rPr lang="en-US" sz="3600" dirty="0"/>
              <a:t>simulates an object that appears out-of-focus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OuterGlowBitmapEffect</a:t>
            </a:r>
            <a:r>
              <a:rPr lang="en-US" sz="3600" dirty="0" smtClean="0"/>
              <a:t> </a:t>
            </a:r>
            <a:r>
              <a:rPr lang="en-US" sz="3600" dirty="0"/>
              <a:t>creates a halo of color around the perimeter of an object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DropShadowBitmapEffect</a:t>
            </a:r>
            <a:r>
              <a:rPr lang="en-US" sz="3600" dirty="0" smtClean="0"/>
              <a:t> </a:t>
            </a:r>
            <a:r>
              <a:rPr lang="en-US" sz="3600" dirty="0"/>
              <a:t>creates a shadow behind an object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BevelBitmapEffect</a:t>
            </a:r>
            <a:r>
              <a:rPr lang="en-US" sz="3600" dirty="0" smtClean="0"/>
              <a:t> </a:t>
            </a:r>
            <a:r>
              <a:rPr lang="en-US" sz="3600" dirty="0"/>
              <a:t>creates a bevel which raises the surface of an image according to a specified curve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EmbossBitmapEffect</a:t>
            </a:r>
            <a:r>
              <a:rPr lang="en-US" sz="3600" dirty="0" smtClean="0"/>
              <a:t> </a:t>
            </a:r>
            <a:r>
              <a:rPr lang="en-US" sz="3600" dirty="0"/>
              <a:t>creates a bump mapping of a Visual to give the impression of depth and texture from an artificial light source.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685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4136899" y="4473529"/>
            <a:ext cx="15166684" cy="313759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will learn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about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Asynchronous model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will learn about: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Multi-threading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Asynchronous operations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Thread safety.</a:t>
            </a:r>
            <a:endParaRPr lang="en-US" sz="36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18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2460490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Storyboarding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Themes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Canvas and 2D graphics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>
                <a:ea typeface="Open Sans" panose="020B0606030504020204" pitchFamily="34" charset="0"/>
                <a:cs typeface="Open Sans" panose="020B0606030504020204" pitchFamily="34" charset="0"/>
              </a:rPr>
              <a:t>Effects</a:t>
            </a:r>
            <a:endParaRPr lang="en-US" sz="36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Graphics and Rendering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58062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WPF includes support for high quality 2-D graphics. The functionality includes brushes, geometries, images, shapes and transformations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rendering of graphical elements is based on the Visual class. The structure of visual objects on the screen is described by the visual tree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WPF provides a library of commonly used, vector-drawn 2-D shapes, such as rectangles and </a:t>
            </a:r>
            <a:r>
              <a:rPr lang="en-US" sz="3600" dirty="0" smtClean="0"/>
              <a:t>ellipses.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These intrinsic WPF shapes are not just shapes: they are programmable elements that implement many of the features that you expect from most common controls, which include keyboard and mouse input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2-D </a:t>
            </a:r>
            <a:r>
              <a:rPr lang="en-US" sz="3600" dirty="0" smtClean="0"/>
              <a:t>Geometries: When </a:t>
            </a:r>
            <a:r>
              <a:rPr lang="en-US" sz="3600" dirty="0"/>
              <a:t>the 2-D shapes that WPF provides are not sufficient, you can use WPF support for geometries and paths to create your own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2-D </a:t>
            </a:r>
            <a:r>
              <a:rPr lang="en-US" sz="3600" dirty="0" smtClean="0"/>
              <a:t>Effects: WPF </a:t>
            </a:r>
            <a:r>
              <a:rPr lang="en-US" sz="3600" dirty="0"/>
              <a:t>provides a library of 2-D classes that you can use to create a variety of </a:t>
            </a:r>
            <a:r>
              <a:rPr lang="en-US" sz="3600" dirty="0" smtClean="0"/>
              <a:t>effects.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2-D rendering capability of WPF provides the ability to paint UI elements that have gradients, bitmaps, drawings, and videos; and to manipulate them by using rotation, scaling, and skewing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3-D </a:t>
            </a:r>
            <a:r>
              <a:rPr lang="en-US" sz="3600" dirty="0" smtClean="0"/>
              <a:t>Rendering: WPF </a:t>
            </a:r>
            <a:r>
              <a:rPr lang="en-US" sz="3600" dirty="0"/>
              <a:t>provides a set of 3-D rendering capabilities that integrate with 2-D graphics support in WPF in order for you to create more exciting layout, UI, and data </a:t>
            </a:r>
            <a:r>
              <a:rPr lang="en-US" sz="3600" dirty="0" smtClean="0"/>
              <a:t>visualization.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At </a:t>
            </a:r>
            <a:r>
              <a:rPr lang="en-US" sz="3600" dirty="0"/>
              <a:t>one end of the spectrum, WPF enables you to render 2-D images onto the surfaces of 3-D </a:t>
            </a:r>
            <a:r>
              <a:rPr lang="en-US" sz="3600" dirty="0" smtClean="0"/>
              <a:t>shapes.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Graphics and Rendering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58062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WPF includes support for high quality 2-D graphics. The functionality includes brushes, geometries, images, shapes and transformations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rendering of graphical elements is based on the Visual class. The structure of visual objects on the screen is described by the visual tree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WPF provides a library of commonly used, vector-drawn 2-D shapes, such as rectangles and </a:t>
            </a:r>
            <a:r>
              <a:rPr lang="en-US" sz="3600" dirty="0" smtClean="0"/>
              <a:t>ellipses.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These intrinsic WPF shapes are not just shapes: they are programmable elements that implement many of the features that you expect from most common controls, which include keyboard and mouse input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2-D </a:t>
            </a:r>
            <a:r>
              <a:rPr lang="en-US" sz="3600" dirty="0" smtClean="0"/>
              <a:t>Geometries: When </a:t>
            </a:r>
            <a:r>
              <a:rPr lang="en-US" sz="3600" dirty="0"/>
              <a:t>the 2-D shapes that WPF provides are not sufficient, you can use WPF support for geometries and paths to create your own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2-D </a:t>
            </a:r>
            <a:r>
              <a:rPr lang="en-US" sz="3600" dirty="0" smtClean="0"/>
              <a:t>Effects: WPF </a:t>
            </a:r>
            <a:r>
              <a:rPr lang="en-US" sz="3600" dirty="0"/>
              <a:t>provides a library of 2-D classes that you can use to create a variety of </a:t>
            </a:r>
            <a:r>
              <a:rPr lang="en-US" sz="3600" dirty="0" smtClean="0"/>
              <a:t>effects.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2-D rendering capability of WPF provides the ability to paint UI elements that have gradients, bitmaps, drawings, and videos; and to manipulate them by using rotation, scaling, and skewing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3-D </a:t>
            </a:r>
            <a:r>
              <a:rPr lang="en-US" sz="3600" dirty="0" smtClean="0"/>
              <a:t>Rendering: WPF </a:t>
            </a:r>
            <a:r>
              <a:rPr lang="en-US" sz="3600" dirty="0"/>
              <a:t>provides a set of 3-D rendering capabilities that integrate with 2-D graphics support in WPF in order for you to create more exciting layout, UI, and data </a:t>
            </a:r>
            <a:r>
              <a:rPr lang="en-US" sz="3600" dirty="0" smtClean="0"/>
              <a:t>visualization.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smtClean="0"/>
              <a:t>At </a:t>
            </a:r>
            <a:r>
              <a:rPr lang="en-US" sz="3600" dirty="0"/>
              <a:t>one end of the spectrum, WPF enables you to render 2-D images onto the surfaces of </a:t>
            </a:r>
            <a:r>
              <a:rPr lang="en-US" sz="3600"/>
              <a:t>3-D </a:t>
            </a:r>
            <a:r>
              <a:rPr lang="en-US" sz="3600" smtClean="0"/>
              <a:t>shapes.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63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Graphics Rendering Overview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819091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Visual class is the basic abstraction from which every </a:t>
            </a:r>
            <a:r>
              <a:rPr lang="en-US" sz="3600" dirty="0" err="1"/>
              <a:t>FrameworkElement</a:t>
            </a:r>
            <a:r>
              <a:rPr lang="en-US" sz="3600" dirty="0"/>
              <a:t> object </a:t>
            </a:r>
            <a:r>
              <a:rPr lang="en-US" sz="3600" dirty="0" smtClean="0"/>
              <a:t>derives.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also serves as the entry point for writing new controls in </a:t>
            </a:r>
            <a:r>
              <a:rPr lang="en-US" sz="3600" dirty="0" smtClean="0"/>
              <a:t>WPF.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Visual object is a core WPF object, whose primary role is to provide rendering </a:t>
            </a:r>
            <a:r>
              <a:rPr lang="en-US" sz="3600" dirty="0" smtClean="0"/>
              <a:t>support.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User </a:t>
            </a:r>
            <a:r>
              <a:rPr lang="en-US" sz="3600" dirty="0"/>
              <a:t>interface controls, such as Button and </a:t>
            </a:r>
            <a:r>
              <a:rPr lang="en-US" sz="3600" dirty="0" err="1"/>
              <a:t>TextBox</a:t>
            </a:r>
            <a:r>
              <a:rPr lang="en-US" sz="3600" dirty="0"/>
              <a:t>, derive from the Visual class, and use it for persisting their rendering </a:t>
            </a:r>
            <a:r>
              <a:rPr lang="en-US" sz="3600" dirty="0" smtClean="0"/>
              <a:t>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Visual object provides support for</a:t>
            </a:r>
            <a:r>
              <a:rPr lang="en-US" sz="3600" dirty="0" smtClean="0"/>
              <a:t>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Output </a:t>
            </a:r>
            <a:r>
              <a:rPr lang="en-US" sz="3600" dirty="0"/>
              <a:t>display: Rendering the persisted, serialized drawing content of a visual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Transformations</a:t>
            </a:r>
            <a:r>
              <a:rPr lang="en-US" sz="3600" dirty="0"/>
              <a:t>: Performing transformations on a visual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Clipping</a:t>
            </a:r>
            <a:r>
              <a:rPr lang="en-US" sz="3600" dirty="0"/>
              <a:t>: Providing clipping region support for a visual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Hit </a:t>
            </a:r>
            <a:r>
              <a:rPr lang="en-US" sz="3600" dirty="0"/>
              <a:t>testing: Determining whether a coordinate or geometry is contained within the bounds of a visual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Bounding </a:t>
            </a:r>
            <a:r>
              <a:rPr lang="en-US" sz="3600" dirty="0"/>
              <a:t>box calculations: Determining the bounding rectangle of a visual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However, the Visual object does not include support for non-rendering features, such as</a:t>
            </a:r>
            <a:r>
              <a:rPr lang="en-US" sz="3600" dirty="0" smtClean="0"/>
              <a:t>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Event handling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Layout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Styles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Data binding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Globalization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388" y="10279174"/>
            <a:ext cx="6709746" cy="25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Visual Tree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70030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visual tree contains all visual elements used in an application's user </a:t>
            </a:r>
            <a:r>
              <a:rPr lang="en-US" sz="3600" dirty="0" smtClean="0"/>
              <a:t>interface.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Since </a:t>
            </a:r>
            <a:r>
              <a:rPr lang="en-US" sz="3600" dirty="0"/>
              <a:t>a visual element contains persisted drawing information, you can think of the visual tree as a scene graph, containing all the rendering information needed to compose the output to the display </a:t>
            </a:r>
            <a:r>
              <a:rPr lang="en-US" sz="3600" dirty="0" smtClean="0"/>
              <a:t>device.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tree is the accumulation of all visual elements created directly by the application, whether in code or in </a:t>
            </a:r>
            <a:r>
              <a:rPr lang="en-US" sz="3600" dirty="0" smtClean="0"/>
              <a:t>markup.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visual tree also contains all visual elements created by the template expansion of elements such as controls and data objects.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87" y="7380101"/>
            <a:ext cx="6030671" cy="566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98" y="8814438"/>
            <a:ext cx="60198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9859" y="8280199"/>
            <a:ext cx="4127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Visual Tree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70030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visual tree contains all visual elements used in an application's user </a:t>
            </a:r>
            <a:r>
              <a:rPr lang="en-US" sz="3600" dirty="0" smtClean="0"/>
              <a:t>interface.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Since </a:t>
            </a:r>
            <a:r>
              <a:rPr lang="en-US" sz="3600" dirty="0"/>
              <a:t>a visual element contains persisted drawing information, you can think of the visual tree as a scene graph, containing all the rendering information needed to compose the output to the display </a:t>
            </a:r>
            <a:r>
              <a:rPr lang="en-US" sz="3600" dirty="0" smtClean="0"/>
              <a:t>device.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tree is the accumulation of all visual elements created directly by the application, whether in code or in </a:t>
            </a:r>
            <a:r>
              <a:rPr lang="en-US" sz="3600" dirty="0" smtClean="0"/>
              <a:t>markup.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visual tree also contains all visual elements created by the template expansion of elements such as controls and data objects.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77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Brushes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324036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Brush "paints" an area with its output. Different brushes have different types of output. Some brushes paint an area with a solid color, others with a gradient, pattern, image, or drawing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Most visual objects enable you to specify how they are painted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following table lists some common objects and properties with which you can use a </a:t>
            </a:r>
            <a:r>
              <a:rPr lang="en-US" sz="3600" dirty="0" smtClean="0"/>
              <a:t>Brush: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88" y="5179019"/>
            <a:ext cx="19982220" cy="43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5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Drawing Object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378042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Drawing object describes visible content, such as a shape, bitmap, video, or a line of </a:t>
            </a:r>
            <a:r>
              <a:rPr lang="en-US" sz="3600" dirty="0" smtClean="0"/>
              <a:t>text.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Different </a:t>
            </a:r>
            <a:r>
              <a:rPr lang="en-US" sz="3600" dirty="0"/>
              <a:t>types of drawings describe different types of </a:t>
            </a:r>
            <a:r>
              <a:rPr lang="en-US" sz="3600" dirty="0" smtClean="0"/>
              <a:t>content.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following is a list of the different types of drawing objects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GeometryDrawing</a:t>
            </a:r>
            <a:r>
              <a:rPr lang="en-US" sz="3600" dirty="0" smtClean="0"/>
              <a:t> </a:t>
            </a:r>
            <a:r>
              <a:rPr lang="en-US" sz="3600" dirty="0"/>
              <a:t>– Draws a shape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ImageDrawing</a:t>
            </a:r>
            <a:r>
              <a:rPr lang="en-US" sz="3600" dirty="0" smtClean="0"/>
              <a:t> </a:t>
            </a:r>
            <a:r>
              <a:rPr lang="en-US" sz="3600" dirty="0"/>
              <a:t>– Draws an image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GlyphRunDrawing</a:t>
            </a:r>
            <a:r>
              <a:rPr lang="en-US" sz="3600" dirty="0" smtClean="0"/>
              <a:t> </a:t>
            </a:r>
            <a:r>
              <a:rPr lang="en-US" sz="3600" dirty="0"/>
              <a:t>– Draws text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VideoDrawing</a:t>
            </a:r>
            <a:r>
              <a:rPr lang="en-US" sz="3600" dirty="0" smtClean="0"/>
              <a:t> </a:t>
            </a:r>
            <a:r>
              <a:rPr lang="en-US" sz="3600" dirty="0"/>
              <a:t>– Plays an audio or video file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DrawingGroup</a:t>
            </a:r>
            <a:r>
              <a:rPr lang="en-US" sz="3600" dirty="0" smtClean="0"/>
              <a:t> </a:t>
            </a:r>
            <a:r>
              <a:rPr lang="en-US" sz="3600" dirty="0"/>
              <a:t>– Draws other drawings. Use a drawing group to combine other drawings into a single composite drawing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Drawing objects are versatile; there are many ways you can use a Drawing </a:t>
            </a:r>
            <a:r>
              <a:rPr lang="en-US" sz="3600" dirty="0" smtClean="0"/>
              <a:t>object.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display it as an image by using a </a:t>
            </a:r>
            <a:r>
              <a:rPr lang="en-US" sz="3600" dirty="0" err="1"/>
              <a:t>DrawingImage</a:t>
            </a:r>
            <a:r>
              <a:rPr lang="en-US" sz="3600" dirty="0"/>
              <a:t> and an Image control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it with a </a:t>
            </a:r>
            <a:r>
              <a:rPr lang="en-US" sz="3600" dirty="0" err="1"/>
              <a:t>DrawingBrush</a:t>
            </a:r>
            <a:r>
              <a:rPr lang="en-US" sz="3600" dirty="0"/>
              <a:t> to paint an object, such as the Background of a Page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it to describe the appearance of a </a:t>
            </a:r>
            <a:r>
              <a:rPr lang="en-US" sz="3600" dirty="0" err="1"/>
              <a:t>DrawingVisual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it to enumerate the contents of a Visual.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933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158845</TotalTime>
  <Words>2417</Words>
  <Application>Microsoft Macintosh PowerPoint</Application>
  <PresentationFormat>Custom</PresentationFormat>
  <Paragraphs>161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12330</cp:revision>
  <dcterms:created xsi:type="dcterms:W3CDTF">2014-07-01T16:42:18Z</dcterms:created>
  <dcterms:modified xsi:type="dcterms:W3CDTF">2018-01-14T00:23:17Z</dcterms:modified>
</cp:coreProperties>
</file>