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42"/>
  </p:notesMasterIdLst>
  <p:handoutMasterIdLst>
    <p:handoutMasterId r:id="rId43"/>
  </p:handoutMasterIdLst>
  <p:sldIdLst>
    <p:sldId id="793" r:id="rId2"/>
    <p:sldId id="804" r:id="rId3"/>
    <p:sldId id="795" r:id="rId4"/>
    <p:sldId id="851" r:id="rId5"/>
    <p:sldId id="852" r:id="rId6"/>
    <p:sldId id="853" r:id="rId7"/>
    <p:sldId id="854" r:id="rId8"/>
    <p:sldId id="855" r:id="rId9"/>
    <p:sldId id="856" r:id="rId10"/>
    <p:sldId id="857" r:id="rId11"/>
    <p:sldId id="858" r:id="rId12"/>
    <p:sldId id="859" r:id="rId13"/>
    <p:sldId id="860" r:id="rId14"/>
    <p:sldId id="861" r:id="rId15"/>
    <p:sldId id="862" r:id="rId16"/>
    <p:sldId id="863" r:id="rId17"/>
    <p:sldId id="864" r:id="rId18"/>
    <p:sldId id="865" r:id="rId19"/>
    <p:sldId id="866" r:id="rId20"/>
    <p:sldId id="867" r:id="rId21"/>
    <p:sldId id="868" r:id="rId22"/>
    <p:sldId id="869" r:id="rId23"/>
    <p:sldId id="870" r:id="rId24"/>
    <p:sldId id="871" r:id="rId25"/>
    <p:sldId id="872" r:id="rId26"/>
    <p:sldId id="873" r:id="rId27"/>
    <p:sldId id="874" r:id="rId28"/>
    <p:sldId id="875" r:id="rId29"/>
    <p:sldId id="876" r:id="rId30"/>
    <p:sldId id="877" r:id="rId31"/>
    <p:sldId id="878" r:id="rId32"/>
    <p:sldId id="879" r:id="rId33"/>
    <p:sldId id="880" r:id="rId34"/>
    <p:sldId id="881" r:id="rId35"/>
    <p:sldId id="882" r:id="rId36"/>
    <p:sldId id="883" r:id="rId37"/>
    <p:sldId id="885" r:id="rId38"/>
    <p:sldId id="884" r:id="rId39"/>
    <p:sldId id="850" r:id="rId40"/>
    <p:sldId id="794" r:id="rId41"/>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58" autoAdjust="0"/>
  </p:normalViewPr>
  <p:slideViewPr>
    <p:cSldViewPr>
      <p:cViewPr>
        <p:scale>
          <a:sx n="60" d="100"/>
          <a:sy n="60" d="100"/>
        </p:scale>
        <p:origin x="304" y="-128"/>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commentAuthors" Target="commentAuthors.xml"/><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13/1/18</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13/01/18</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3: Common Controls in WinForms</a:t>
            </a:r>
          </a:p>
        </p:txBody>
      </p:sp>
      <p:cxnSp>
        <p:nvCxnSpPr>
          <p:cNvPr id="11" name="10 Conector recto"/>
          <p:cNvCxnSpPr/>
          <p:nvPr/>
        </p:nvCxnSpPr>
        <p:spPr>
          <a:xfrm flipV="1">
            <a:off x="4091894" y="6717148"/>
            <a:ext cx="16255337" cy="61111"/>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58579" y="12484419"/>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DateTimePicker</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92088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402300"/>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Windows Forms </a:t>
            </a:r>
            <a:r>
              <a:rPr lang="en-US" sz="3600" dirty="0" err="1"/>
              <a:t>DateTimePicker</a:t>
            </a:r>
            <a:r>
              <a:rPr lang="en-US" sz="3600" dirty="0"/>
              <a:t> control allows the user to select a single item from a list of dates or </a:t>
            </a:r>
            <a:r>
              <a:rPr lang="en-US" sz="3600" dirty="0" smtClean="0"/>
              <a:t>times.</a:t>
            </a:r>
          </a:p>
          <a:p>
            <a:pPr marL="571500" indent="-571500">
              <a:buFont typeface="Arial" panose="020B0604020202020204" pitchFamily="34" charset="0"/>
              <a:buChar char="•"/>
            </a:pPr>
            <a:r>
              <a:rPr lang="en-US" sz="3600" dirty="0" smtClean="0"/>
              <a:t>When </a:t>
            </a:r>
            <a:r>
              <a:rPr lang="en-US" sz="3600" dirty="0"/>
              <a:t>used to represent a date, it appears in two parts: a drop-down list with a date represented in text, and a grid that appears when you click on the down-arrow next to the </a:t>
            </a:r>
            <a:r>
              <a:rPr lang="en-US" sz="3600" dirty="0" smtClean="0"/>
              <a:t>list.</a:t>
            </a:r>
          </a:p>
          <a:p>
            <a:pPr marL="571500" indent="-571500">
              <a:buFont typeface="Arial" panose="020B0604020202020204" pitchFamily="34" charset="0"/>
              <a:buChar char="•"/>
            </a:pPr>
            <a:r>
              <a:rPr lang="en-US" sz="3600" dirty="0" smtClean="0"/>
              <a:t>If </a:t>
            </a:r>
            <a:r>
              <a:rPr lang="en-US" sz="3600" dirty="0"/>
              <a:t>you wish the </a:t>
            </a:r>
            <a:r>
              <a:rPr lang="en-US" sz="3600" dirty="0" err="1"/>
              <a:t>DateTimePicker</a:t>
            </a:r>
            <a:r>
              <a:rPr lang="en-US" sz="3600" dirty="0"/>
              <a:t> to appear as a control for picking or editing times instead of dates, set the </a:t>
            </a:r>
            <a:r>
              <a:rPr lang="en-US" sz="3600" dirty="0" err="1"/>
              <a:t>ShowUpDown</a:t>
            </a:r>
            <a:r>
              <a:rPr lang="en-US" sz="3600" dirty="0"/>
              <a:t> property to true and the Format property to Time</a:t>
            </a:r>
            <a:r>
              <a:rPr lang="en-US" sz="3600" dirty="0" smtClean="0"/>
              <a:t>.</a:t>
            </a:r>
          </a:p>
          <a:p>
            <a:pPr marL="571500" indent="-571500">
              <a:buFont typeface="Arial" panose="020B0604020202020204" pitchFamily="34" charset="0"/>
              <a:buChar char="•"/>
            </a:pPr>
            <a:r>
              <a:rPr lang="en-US" sz="3600" dirty="0"/>
              <a:t>When the </a:t>
            </a:r>
            <a:r>
              <a:rPr lang="en-US" sz="3600" dirty="0" err="1"/>
              <a:t>ShowCheckBox</a:t>
            </a:r>
            <a:r>
              <a:rPr lang="en-US" sz="3600" dirty="0"/>
              <a:t> property is set to true, a check box is displayed next to the selected date in the </a:t>
            </a:r>
            <a:r>
              <a:rPr lang="en-US" sz="3600" dirty="0" smtClean="0"/>
              <a:t>control.</a:t>
            </a:r>
          </a:p>
          <a:p>
            <a:pPr marL="571500" indent="-571500">
              <a:buFont typeface="Arial" panose="020B0604020202020204" pitchFamily="34" charset="0"/>
              <a:buChar char="•"/>
            </a:pPr>
            <a:r>
              <a:rPr lang="en-US" sz="3600" dirty="0" smtClean="0"/>
              <a:t>When </a:t>
            </a:r>
            <a:r>
              <a:rPr lang="en-US" sz="3600" dirty="0"/>
              <a:t>the check box is checked, the selected date-time value can be updated. When the check box is empty, the value appears unavailable</a:t>
            </a:r>
            <a:r>
              <a:rPr lang="en-US" sz="3600" dirty="0" smtClean="0"/>
              <a:t>.</a:t>
            </a:r>
          </a:p>
          <a:p>
            <a:pPr marL="571500" indent="-571500">
              <a:buFont typeface="Arial" panose="020B0604020202020204" pitchFamily="34" charset="0"/>
              <a:buChar char="•"/>
            </a:pPr>
            <a:r>
              <a:rPr lang="en-US" sz="3600" dirty="0"/>
              <a:t>The control's </a:t>
            </a:r>
            <a:r>
              <a:rPr lang="en-US" sz="3600" dirty="0" err="1"/>
              <a:t>MaxDate</a:t>
            </a:r>
            <a:r>
              <a:rPr lang="en-US" sz="3600" dirty="0"/>
              <a:t> and </a:t>
            </a:r>
            <a:r>
              <a:rPr lang="en-US" sz="3600" dirty="0" err="1"/>
              <a:t>MinDate</a:t>
            </a:r>
            <a:r>
              <a:rPr lang="en-US" sz="3600" dirty="0"/>
              <a:t> properties determine the range of dates and </a:t>
            </a:r>
            <a:r>
              <a:rPr lang="en-US" sz="3600" dirty="0" smtClean="0"/>
              <a:t>times.</a:t>
            </a:r>
          </a:p>
          <a:p>
            <a:pPr marL="571500" indent="-571500">
              <a:buFont typeface="Arial" panose="020B0604020202020204" pitchFamily="34" charset="0"/>
              <a:buChar char="•"/>
            </a:pPr>
            <a:r>
              <a:rPr lang="en-US" sz="3600" dirty="0" smtClean="0"/>
              <a:t>The </a:t>
            </a:r>
            <a:r>
              <a:rPr lang="en-US" sz="3600" dirty="0"/>
              <a:t>Value property contains the current date and time the control is set to</a:t>
            </a:r>
            <a:r>
              <a:rPr lang="en-US" sz="3600" dirty="0" smtClean="0"/>
              <a:t>.</a:t>
            </a:r>
          </a:p>
          <a:p>
            <a:pPr marL="571500" indent="-571500">
              <a:buFont typeface="Arial" panose="020B0604020202020204" pitchFamily="34" charset="0"/>
              <a:buChar char="•"/>
            </a:pPr>
            <a:r>
              <a:rPr lang="en-US" sz="3600" dirty="0"/>
              <a:t>The values can be displayed in four formats, which are set by the Format property: Long, Short, Time, or </a:t>
            </a:r>
            <a:r>
              <a:rPr lang="en-US" sz="3600" dirty="0" smtClean="0"/>
              <a:t>Custom.</a:t>
            </a:r>
          </a:p>
          <a:p>
            <a:pPr marL="571500" indent="-571500">
              <a:buFont typeface="Arial" panose="020B0604020202020204" pitchFamily="34" charset="0"/>
              <a:buChar char="•"/>
            </a:pPr>
            <a:r>
              <a:rPr lang="en-US" sz="3600" dirty="0" smtClean="0"/>
              <a:t>If </a:t>
            </a:r>
            <a:r>
              <a:rPr lang="en-US" sz="3600" dirty="0"/>
              <a:t>a custom format is selected, you must set the </a:t>
            </a:r>
            <a:r>
              <a:rPr lang="en-US" sz="3600" dirty="0" err="1"/>
              <a:t>CustomFormat</a:t>
            </a:r>
            <a:r>
              <a:rPr lang="en-US" sz="3600" dirty="0"/>
              <a:t> property to an appropriate string.</a:t>
            </a:r>
            <a:endParaRPr lang="en-US" sz="3600" dirty="0" smtClean="0"/>
          </a:p>
        </p:txBody>
      </p:sp>
    </p:spTree>
    <p:extLst>
      <p:ext uri="{BB962C8B-B14F-4D97-AF65-F5344CB8AC3E}">
        <p14:creationId xmlns:p14="http://schemas.microsoft.com/office/powerpoint/2010/main" val="165032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ListBox</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07567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186309"/>
          </a:xfrm>
          <a:prstGeom prst="rect">
            <a:avLst/>
          </a:prstGeom>
          <a:noFill/>
        </p:spPr>
        <p:txBody>
          <a:bodyPr wrap="square" rtlCol="0">
            <a:spAutoFit/>
          </a:bodyPr>
          <a:lstStyle/>
          <a:p>
            <a:pPr marL="571500" indent="-571500">
              <a:buFont typeface="Arial" panose="020B0604020202020204" pitchFamily="34" charset="0"/>
              <a:buChar char="•"/>
            </a:pPr>
            <a:r>
              <a:rPr lang="en-US" sz="3600" dirty="0"/>
              <a:t>A Windows Forms </a:t>
            </a:r>
            <a:r>
              <a:rPr lang="en-US" sz="3600" dirty="0" err="1"/>
              <a:t>ListBox</a:t>
            </a:r>
            <a:r>
              <a:rPr lang="en-US" sz="3600" dirty="0"/>
              <a:t> control displays a list from which the user can select one or more </a:t>
            </a:r>
            <a:r>
              <a:rPr lang="en-US" sz="3600" dirty="0" smtClean="0"/>
              <a:t>items.</a:t>
            </a:r>
          </a:p>
          <a:p>
            <a:pPr marL="571500" indent="-571500">
              <a:buFont typeface="Arial" panose="020B0604020202020204" pitchFamily="34" charset="0"/>
              <a:buChar char="•"/>
            </a:pPr>
            <a:r>
              <a:rPr lang="en-US" sz="3600" dirty="0" smtClean="0"/>
              <a:t>If </a:t>
            </a:r>
            <a:r>
              <a:rPr lang="en-US" sz="3600" dirty="0"/>
              <a:t>the total number of items exceeds the number that can be displayed, a scroll bar is automatically added to the </a:t>
            </a:r>
            <a:r>
              <a:rPr lang="en-US" sz="3600" dirty="0" err="1"/>
              <a:t>ListBox</a:t>
            </a:r>
            <a:r>
              <a:rPr lang="en-US" sz="3600" dirty="0"/>
              <a:t> </a:t>
            </a:r>
            <a:r>
              <a:rPr lang="en-US" sz="3600" dirty="0" smtClean="0"/>
              <a:t>control.</a:t>
            </a:r>
          </a:p>
          <a:p>
            <a:pPr marL="571500" indent="-571500">
              <a:buFont typeface="Arial" panose="020B0604020202020204" pitchFamily="34" charset="0"/>
              <a:buChar char="•"/>
            </a:pPr>
            <a:r>
              <a:rPr lang="en-US" sz="3600" dirty="0" smtClean="0"/>
              <a:t>When </a:t>
            </a:r>
            <a:r>
              <a:rPr lang="en-US" sz="3600" dirty="0"/>
              <a:t>the </a:t>
            </a:r>
            <a:r>
              <a:rPr lang="en-US" sz="3600" dirty="0" err="1"/>
              <a:t>MultiColumn</a:t>
            </a:r>
            <a:r>
              <a:rPr lang="en-US" sz="3600" dirty="0"/>
              <a:t> property is set to true, the list box displays items in multiple columns and a horizontal scroll bar </a:t>
            </a:r>
            <a:r>
              <a:rPr lang="en-US" sz="3600" dirty="0" smtClean="0"/>
              <a:t>appears.</a:t>
            </a:r>
          </a:p>
          <a:p>
            <a:pPr marL="571500" indent="-571500">
              <a:buFont typeface="Arial" panose="020B0604020202020204" pitchFamily="34" charset="0"/>
              <a:buChar char="•"/>
            </a:pPr>
            <a:r>
              <a:rPr lang="en-US" sz="3600" dirty="0" smtClean="0"/>
              <a:t>When </a:t>
            </a:r>
            <a:r>
              <a:rPr lang="en-US" sz="3600" dirty="0"/>
              <a:t>the </a:t>
            </a:r>
            <a:r>
              <a:rPr lang="en-US" sz="3600" dirty="0" err="1"/>
              <a:t>MultiColumn</a:t>
            </a:r>
            <a:r>
              <a:rPr lang="en-US" sz="3600" dirty="0"/>
              <a:t> property is set to false, the list box displays items in a single column and a vertical scroll bar </a:t>
            </a:r>
            <a:r>
              <a:rPr lang="en-US" sz="3600" dirty="0" smtClean="0"/>
              <a:t>appears.</a:t>
            </a:r>
          </a:p>
          <a:p>
            <a:pPr marL="571500" indent="-571500">
              <a:buFont typeface="Arial" panose="020B0604020202020204" pitchFamily="34" charset="0"/>
              <a:buChar char="•"/>
            </a:pPr>
            <a:r>
              <a:rPr lang="en-US" sz="3600" dirty="0" smtClean="0"/>
              <a:t>When </a:t>
            </a:r>
            <a:r>
              <a:rPr lang="en-US" sz="3600" dirty="0" err="1"/>
              <a:t>ScrollAlwaysVisible</a:t>
            </a:r>
            <a:r>
              <a:rPr lang="en-US" sz="3600" dirty="0"/>
              <a:t> is set to true, the scroll bar appears regardless of the number of </a:t>
            </a:r>
            <a:r>
              <a:rPr lang="en-US" sz="3600" dirty="0" smtClean="0"/>
              <a:t>items.</a:t>
            </a:r>
          </a:p>
          <a:p>
            <a:pPr marL="571500" indent="-571500">
              <a:buFont typeface="Arial" panose="020B0604020202020204" pitchFamily="34" charset="0"/>
              <a:buChar char="•"/>
            </a:pPr>
            <a:r>
              <a:rPr lang="en-US" sz="3600" dirty="0" smtClean="0"/>
              <a:t>The </a:t>
            </a:r>
            <a:r>
              <a:rPr lang="en-US" sz="3600" dirty="0" err="1"/>
              <a:t>SelectionMode</a:t>
            </a:r>
            <a:r>
              <a:rPr lang="en-US" sz="3600" dirty="0"/>
              <a:t> property determines how many list items can be selected at a time</a:t>
            </a:r>
            <a:r>
              <a:rPr lang="en-US" sz="3600" dirty="0" smtClean="0"/>
              <a:t>.</a:t>
            </a:r>
          </a:p>
          <a:p>
            <a:pPr marL="571500" indent="-571500">
              <a:buFont typeface="Arial" panose="020B0604020202020204" pitchFamily="34" charset="0"/>
              <a:buChar char="•"/>
            </a:pPr>
            <a:r>
              <a:rPr lang="en-US" sz="3600" dirty="0"/>
              <a:t>The </a:t>
            </a:r>
            <a:r>
              <a:rPr lang="en-US" sz="3600" dirty="0" err="1"/>
              <a:t>SelectedIndex</a:t>
            </a:r>
            <a:r>
              <a:rPr lang="en-US" sz="3600" dirty="0"/>
              <a:t> property returns an integer value that corresponds to the first selected item in the list </a:t>
            </a:r>
            <a:r>
              <a:rPr lang="en-US" sz="3600" dirty="0" smtClean="0"/>
              <a:t>box.</a:t>
            </a:r>
          </a:p>
        </p:txBody>
      </p:sp>
    </p:spTree>
    <p:extLst>
      <p:ext uri="{BB962C8B-B14F-4D97-AF65-F5344CB8AC3E}">
        <p14:creationId xmlns:p14="http://schemas.microsoft.com/office/powerpoint/2010/main" val="136871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ListBox</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07567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18630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You </a:t>
            </a:r>
            <a:r>
              <a:rPr lang="en-US" sz="3600" dirty="0"/>
              <a:t>can programmatically change the selected item by changing the </a:t>
            </a:r>
            <a:r>
              <a:rPr lang="en-US" sz="3600" dirty="0" err="1"/>
              <a:t>SelectedIndex</a:t>
            </a:r>
            <a:r>
              <a:rPr lang="en-US" sz="3600" dirty="0"/>
              <a:t> value in code; the corresponding item in the list will appear highlighted on the Windows </a:t>
            </a:r>
            <a:r>
              <a:rPr lang="en-US" sz="3600" dirty="0" smtClean="0"/>
              <a:t>Form.</a:t>
            </a:r>
          </a:p>
          <a:p>
            <a:pPr marL="571500" indent="-571500">
              <a:buFont typeface="Arial" panose="020B0604020202020204" pitchFamily="34" charset="0"/>
              <a:buChar char="•"/>
            </a:pPr>
            <a:r>
              <a:rPr lang="en-US" sz="3600" dirty="0" smtClean="0"/>
              <a:t>If </a:t>
            </a:r>
            <a:r>
              <a:rPr lang="en-US" sz="3600" dirty="0"/>
              <a:t>no item is selected, the </a:t>
            </a:r>
            <a:r>
              <a:rPr lang="en-US" sz="3600" dirty="0" err="1"/>
              <a:t>SelectedIndex</a:t>
            </a:r>
            <a:r>
              <a:rPr lang="en-US" sz="3600" dirty="0"/>
              <a:t> value is -1. If the first item in the list is selected, the </a:t>
            </a:r>
            <a:r>
              <a:rPr lang="en-US" sz="3600" dirty="0" err="1"/>
              <a:t>SelectedIndex</a:t>
            </a:r>
            <a:r>
              <a:rPr lang="en-US" sz="3600" dirty="0"/>
              <a:t> value is </a:t>
            </a:r>
            <a:r>
              <a:rPr lang="en-US" sz="3600" dirty="0" smtClean="0"/>
              <a:t>0.</a:t>
            </a:r>
          </a:p>
          <a:p>
            <a:pPr marL="571500" indent="-571500">
              <a:buFont typeface="Arial" panose="020B0604020202020204" pitchFamily="34" charset="0"/>
              <a:buChar char="•"/>
            </a:pPr>
            <a:r>
              <a:rPr lang="en-US" sz="3600" dirty="0" smtClean="0"/>
              <a:t>When </a:t>
            </a:r>
            <a:r>
              <a:rPr lang="en-US" sz="3600" dirty="0"/>
              <a:t>multiple items are selected, the </a:t>
            </a:r>
            <a:r>
              <a:rPr lang="en-US" sz="3600" dirty="0" err="1"/>
              <a:t>SelectedIndex</a:t>
            </a:r>
            <a:r>
              <a:rPr lang="en-US" sz="3600" dirty="0"/>
              <a:t> value reflects the selected item that appears first in the </a:t>
            </a:r>
            <a:r>
              <a:rPr lang="en-US" sz="3600" dirty="0" smtClean="0"/>
              <a:t>list.</a:t>
            </a:r>
          </a:p>
          <a:p>
            <a:pPr marL="571500" indent="-571500">
              <a:buFont typeface="Arial" panose="020B0604020202020204" pitchFamily="34" charset="0"/>
              <a:buChar char="•"/>
            </a:pPr>
            <a:r>
              <a:rPr lang="en-US" sz="3600" dirty="0" smtClean="0"/>
              <a:t>The </a:t>
            </a:r>
            <a:r>
              <a:rPr lang="en-US" sz="3600" dirty="0" err="1"/>
              <a:t>SelectedItem</a:t>
            </a:r>
            <a:r>
              <a:rPr lang="en-US" sz="3600" dirty="0"/>
              <a:t> property is similar to </a:t>
            </a:r>
            <a:r>
              <a:rPr lang="en-US" sz="3600" dirty="0" err="1"/>
              <a:t>SelectedIndex</a:t>
            </a:r>
            <a:r>
              <a:rPr lang="en-US" sz="3600" dirty="0"/>
              <a:t>, but returns the item itself, usually a string </a:t>
            </a:r>
            <a:r>
              <a:rPr lang="en-US" sz="3600" dirty="0" smtClean="0"/>
              <a:t>value.</a:t>
            </a:r>
          </a:p>
          <a:p>
            <a:pPr marL="571500" indent="-571500">
              <a:buFont typeface="Arial" panose="020B0604020202020204" pitchFamily="34" charset="0"/>
              <a:buChar char="•"/>
            </a:pPr>
            <a:r>
              <a:rPr lang="en-US" sz="3600" dirty="0" smtClean="0"/>
              <a:t>The </a:t>
            </a:r>
            <a:r>
              <a:rPr lang="en-US" sz="3600" dirty="0"/>
              <a:t>Count property reflects the number of items in the list, and the value of the Count property is always one more than the largest possible </a:t>
            </a:r>
            <a:r>
              <a:rPr lang="en-US" sz="3600" dirty="0" err="1"/>
              <a:t>SelectedIndex</a:t>
            </a:r>
            <a:r>
              <a:rPr lang="en-US" sz="3600" dirty="0"/>
              <a:t> value because </a:t>
            </a:r>
            <a:r>
              <a:rPr lang="en-US" sz="3600" dirty="0" err="1"/>
              <a:t>SelectedIndex</a:t>
            </a:r>
            <a:r>
              <a:rPr lang="en-US" sz="3600" dirty="0"/>
              <a:t> is zero-based</a:t>
            </a:r>
            <a:r>
              <a:rPr lang="en-US" sz="3600" dirty="0" smtClean="0"/>
              <a:t>.</a:t>
            </a:r>
          </a:p>
          <a:p>
            <a:pPr marL="571500" indent="-571500">
              <a:buFont typeface="Arial" panose="020B0604020202020204" pitchFamily="34" charset="0"/>
              <a:buChar char="•"/>
            </a:pPr>
            <a:r>
              <a:rPr lang="en-US" sz="3600" dirty="0" smtClean="0"/>
              <a:t>To </a:t>
            </a:r>
            <a:r>
              <a:rPr lang="en-US" sz="3600" dirty="0"/>
              <a:t>add or delete items in a </a:t>
            </a:r>
            <a:r>
              <a:rPr lang="en-US" sz="3600" dirty="0" err="1"/>
              <a:t>ListBox</a:t>
            </a:r>
            <a:r>
              <a:rPr lang="en-US" sz="3600" dirty="0"/>
              <a:t> control, use the Add, Insert, Clear or Remove </a:t>
            </a:r>
            <a:r>
              <a:rPr lang="en-US" sz="3600" dirty="0" smtClean="0"/>
              <a:t>method.</a:t>
            </a:r>
          </a:p>
          <a:p>
            <a:pPr marL="571500" indent="-571500">
              <a:buFont typeface="Arial" panose="020B0604020202020204" pitchFamily="34" charset="0"/>
              <a:buChar char="•"/>
            </a:pPr>
            <a:r>
              <a:rPr lang="en-US" sz="3600" dirty="0" smtClean="0"/>
              <a:t>Alternatively</a:t>
            </a:r>
            <a:r>
              <a:rPr lang="en-US" sz="3600" dirty="0"/>
              <a:t>, you can add items to the list by using the Items property at design time.</a:t>
            </a:r>
            <a:endParaRPr lang="en-US" sz="3600" dirty="0" smtClean="0"/>
          </a:p>
        </p:txBody>
      </p:sp>
    </p:spTree>
    <p:extLst>
      <p:ext uri="{BB962C8B-B14F-4D97-AF65-F5344CB8AC3E}">
        <p14:creationId xmlns:p14="http://schemas.microsoft.com/office/powerpoint/2010/main" val="69729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DataGrid</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39071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10064294"/>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Windows Forms </a:t>
            </a:r>
            <a:r>
              <a:rPr lang="en-US" sz="3600" dirty="0" err="1"/>
              <a:t>DataGrid</a:t>
            </a:r>
            <a:r>
              <a:rPr lang="en-US" sz="3600" dirty="0"/>
              <a:t> control displays data in a series of rows and </a:t>
            </a:r>
            <a:r>
              <a:rPr lang="en-US" sz="3600" dirty="0" smtClean="0"/>
              <a:t>columns.</a:t>
            </a:r>
          </a:p>
          <a:p>
            <a:pPr marL="571500" indent="-571500">
              <a:buFont typeface="Arial" panose="020B0604020202020204" pitchFamily="34" charset="0"/>
              <a:buChar char="•"/>
            </a:pPr>
            <a:r>
              <a:rPr lang="en-US" sz="3600" dirty="0" smtClean="0"/>
              <a:t>The </a:t>
            </a:r>
            <a:r>
              <a:rPr lang="en-US" sz="3600" dirty="0"/>
              <a:t>simplest case is when the grid is bound to a data source with a single table that contains no </a:t>
            </a:r>
            <a:r>
              <a:rPr lang="en-US" sz="3600" dirty="0" smtClean="0"/>
              <a:t>relationships.</a:t>
            </a:r>
          </a:p>
          <a:p>
            <a:pPr marL="571500" indent="-571500">
              <a:buFont typeface="Arial" panose="020B0604020202020204" pitchFamily="34" charset="0"/>
              <a:buChar char="•"/>
            </a:pPr>
            <a:r>
              <a:rPr lang="en-US" sz="3600" dirty="0" smtClean="0"/>
              <a:t>In </a:t>
            </a:r>
            <a:r>
              <a:rPr lang="en-US" sz="3600" dirty="0"/>
              <a:t>that case, the data appears in simple rows and columns, as in a </a:t>
            </a:r>
            <a:r>
              <a:rPr lang="en-US" sz="3600" dirty="0" smtClean="0"/>
              <a:t>spreadsheet.</a:t>
            </a:r>
          </a:p>
          <a:p>
            <a:pPr marL="571500" indent="-571500">
              <a:buFont typeface="Arial" panose="020B0604020202020204" pitchFamily="34" charset="0"/>
              <a:buChar char="•"/>
            </a:pPr>
            <a:r>
              <a:rPr lang="en-US" sz="3600" dirty="0" smtClean="0"/>
              <a:t>If the </a:t>
            </a:r>
            <a:r>
              <a:rPr lang="en-US" sz="3600" dirty="0" err="1"/>
              <a:t>DataGrid</a:t>
            </a:r>
            <a:r>
              <a:rPr lang="en-US" sz="3600" dirty="0"/>
              <a:t> is bound to data with multiple related tables, and if navigation is enabled on the grid, the grid will display expanders in each </a:t>
            </a:r>
            <a:r>
              <a:rPr lang="en-US" sz="3600" dirty="0" smtClean="0"/>
              <a:t>row.</a:t>
            </a:r>
          </a:p>
          <a:p>
            <a:pPr marL="571500" indent="-571500">
              <a:buFont typeface="Arial" panose="020B0604020202020204" pitchFamily="34" charset="0"/>
              <a:buChar char="•"/>
            </a:pPr>
            <a:r>
              <a:rPr lang="en-US" sz="3600" dirty="0" smtClean="0"/>
              <a:t>With </a:t>
            </a:r>
            <a:r>
              <a:rPr lang="en-US" sz="3600" dirty="0"/>
              <a:t>an expander, the user can move from a parent table to a child </a:t>
            </a:r>
            <a:r>
              <a:rPr lang="en-US" sz="3600" dirty="0" smtClean="0"/>
              <a:t>table.</a:t>
            </a:r>
          </a:p>
          <a:p>
            <a:pPr marL="571500" indent="-571500">
              <a:buFont typeface="Arial" panose="020B0604020202020204" pitchFamily="34" charset="0"/>
              <a:buChar char="•"/>
            </a:pPr>
            <a:r>
              <a:rPr lang="en-US" sz="3600" dirty="0" smtClean="0"/>
              <a:t>Clicking </a:t>
            </a:r>
            <a:r>
              <a:rPr lang="en-US" sz="3600" dirty="0"/>
              <a:t>a node displays the child table, and clicking a back button displays the original parent </a:t>
            </a:r>
            <a:r>
              <a:rPr lang="en-US" sz="3600" dirty="0" smtClean="0"/>
              <a:t>table.</a:t>
            </a:r>
          </a:p>
          <a:p>
            <a:pPr marL="571500" indent="-571500">
              <a:buFont typeface="Arial" panose="020B0604020202020204" pitchFamily="34" charset="0"/>
              <a:buChar char="•"/>
            </a:pPr>
            <a:r>
              <a:rPr lang="en-US" sz="3600" dirty="0" smtClean="0"/>
              <a:t>In </a:t>
            </a:r>
            <a:r>
              <a:rPr lang="en-US" sz="3600" dirty="0"/>
              <a:t>this manner, the grid displays the hierarchical relationships between tables</a:t>
            </a:r>
            <a:r>
              <a:rPr lang="en-US" sz="3600" dirty="0" smtClean="0"/>
              <a:t>.</a:t>
            </a:r>
          </a:p>
          <a:p>
            <a:pPr marL="571500" indent="-571500">
              <a:buFont typeface="Arial" panose="020B0604020202020204" pitchFamily="34" charset="0"/>
              <a:buChar char="•"/>
            </a:pPr>
            <a:r>
              <a:rPr lang="en-US" sz="3600" dirty="0"/>
              <a:t>The </a:t>
            </a:r>
            <a:r>
              <a:rPr lang="en-US" sz="3600" dirty="0" err="1"/>
              <a:t>DataGrid</a:t>
            </a:r>
            <a:r>
              <a:rPr lang="en-US" sz="3600" dirty="0"/>
              <a:t> can provide a user interface for a dataset, navigation between related tables, and rich formatting and editing capabilities</a:t>
            </a:r>
            <a:r>
              <a:rPr lang="en-US" sz="3600" dirty="0" smtClean="0"/>
              <a:t>.</a:t>
            </a:r>
          </a:p>
          <a:p>
            <a:pPr marL="571500" indent="-571500">
              <a:buFont typeface="Arial" panose="020B0604020202020204" pitchFamily="34" charset="0"/>
              <a:buChar char="•"/>
            </a:pPr>
            <a:r>
              <a:rPr lang="en-US" sz="3600" dirty="0" smtClean="0"/>
              <a:t>The </a:t>
            </a:r>
            <a:r>
              <a:rPr lang="en-US" sz="3600" dirty="0"/>
              <a:t>display and manipulation of data are separate functions: The control handles the user interface, whereas data updates are handled by the Windows Forms data-binding architecture and by .NET Framework data providers. Therefore, multiple controls bound to the same data source will stay in sync</a:t>
            </a:r>
            <a:r>
              <a:rPr lang="en-US" sz="3600" dirty="0" smtClean="0"/>
              <a:t>.</a:t>
            </a:r>
          </a:p>
          <a:p>
            <a:pPr marL="571500" indent="-571500">
              <a:buFont typeface="Arial" panose="020B0604020202020204" pitchFamily="34" charset="0"/>
              <a:buChar char="•"/>
            </a:pPr>
            <a:r>
              <a:rPr lang="en-US" sz="3600" dirty="0"/>
              <a:t>When the grid is bound to a </a:t>
            </a:r>
            <a:r>
              <a:rPr lang="en-US" sz="3600" dirty="0" err="1"/>
              <a:t>DataSet</a:t>
            </a:r>
            <a:r>
              <a:rPr lang="en-US" sz="3600" dirty="0"/>
              <a:t>, the columns and rows are automatically created, formatted, and filled</a:t>
            </a:r>
            <a:r>
              <a:rPr lang="en-US" sz="3600" dirty="0" smtClean="0"/>
              <a:t>.</a:t>
            </a:r>
          </a:p>
          <a:p>
            <a:pPr marL="571500" indent="-571500">
              <a:buFont typeface="Arial" panose="020B0604020202020204" pitchFamily="34" charset="0"/>
              <a:buChar char="•"/>
            </a:pPr>
            <a:r>
              <a:rPr lang="en-US" sz="3600" dirty="0"/>
              <a:t>Following the generation of the </a:t>
            </a:r>
            <a:r>
              <a:rPr lang="en-US" sz="3600" dirty="0" err="1"/>
              <a:t>DataGrid</a:t>
            </a:r>
            <a:r>
              <a:rPr lang="en-US" sz="3600" dirty="0"/>
              <a:t> control, you can add, delete, rearrange, and format columns and rows depending on your needs.</a:t>
            </a:r>
            <a:endParaRPr lang="en-US" sz="3600" dirty="0" smtClean="0"/>
          </a:p>
        </p:txBody>
      </p:sp>
    </p:spTree>
    <p:extLst>
      <p:ext uri="{BB962C8B-B14F-4D97-AF65-F5344CB8AC3E}">
        <p14:creationId xmlns:p14="http://schemas.microsoft.com/office/powerpoint/2010/main" val="116547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DataGridView</a:t>
            </a:r>
            <a:r>
              <a:rPr lang="en-US" sz="4400" dirty="0">
                <a:solidFill>
                  <a:schemeClr val="accent3">
                    <a:lumMod val="75000"/>
                  </a:schemeClr>
                </a:solidFill>
                <a:ea typeface="Open Sans Semibold" panose="020B0706030804020204" pitchFamily="34" charset="0"/>
                <a:cs typeface="Open Sans Semibold" panose="020B0706030804020204" pitchFamily="34" charset="0"/>
              </a:rPr>
              <a:t> </a:t>
            </a:r>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56084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740307"/>
          </a:xfrm>
          <a:prstGeom prst="rect">
            <a:avLst/>
          </a:prstGeom>
          <a:noFill/>
        </p:spPr>
        <p:txBody>
          <a:bodyPr wrap="square" rtlCol="0">
            <a:spAutoFit/>
          </a:bodyPr>
          <a:lstStyle/>
          <a:p>
            <a:pPr marL="571500" indent="-571500">
              <a:buFont typeface="Arial" panose="020B0604020202020204" pitchFamily="34" charset="0"/>
              <a:buChar char="•"/>
            </a:pPr>
            <a:r>
              <a:rPr lang="en-US" sz="3600" dirty="0"/>
              <a:t>With the </a:t>
            </a:r>
            <a:r>
              <a:rPr lang="en-US" sz="3600" dirty="0" err="1"/>
              <a:t>DataGridView</a:t>
            </a:r>
            <a:r>
              <a:rPr lang="en-US" sz="3600" dirty="0"/>
              <a:t> control, you can display and edit tabular data from many different kinds of data sources</a:t>
            </a:r>
            <a:r>
              <a:rPr lang="en-US" sz="3600" dirty="0" smtClean="0"/>
              <a:t>.</a:t>
            </a:r>
          </a:p>
          <a:p>
            <a:pPr marL="571500" indent="-571500">
              <a:buFont typeface="Arial" panose="020B0604020202020204" pitchFamily="34" charset="0"/>
              <a:buChar char="•"/>
            </a:pPr>
            <a:r>
              <a:rPr lang="en-US" sz="3600" dirty="0" smtClean="0"/>
              <a:t>Binding </a:t>
            </a:r>
            <a:r>
              <a:rPr lang="en-US" sz="3600" dirty="0"/>
              <a:t>data to the </a:t>
            </a:r>
            <a:r>
              <a:rPr lang="en-US" sz="3600" dirty="0" err="1"/>
              <a:t>DataGridView</a:t>
            </a:r>
            <a:r>
              <a:rPr lang="en-US" sz="3600" dirty="0"/>
              <a:t> control is straightforward and intuitive, and in many cases it is as simple as setting the </a:t>
            </a:r>
            <a:r>
              <a:rPr lang="en-US" sz="3600" dirty="0" err="1"/>
              <a:t>DataSource</a:t>
            </a:r>
            <a:r>
              <a:rPr lang="en-US" sz="3600" dirty="0"/>
              <a:t> </a:t>
            </a:r>
            <a:r>
              <a:rPr lang="en-US" sz="3600" dirty="0" smtClean="0"/>
              <a:t>property.</a:t>
            </a:r>
          </a:p>
          <a:p>
            <a:pPr marL="571500" indent="-571500">
              <a:buFont typeface="Arial" panose="020B0604020202020204" pitchFamily="34" charset="0"/>
              <a:buChar char="•"/>
            </a:pPr>
            <a:r>
              <a:rPr lang="en-US" sz="3600" dirty="0" smtClean="0"/>
              <a:t>When </a:t>
            </a:r>
            <a:r>
              <a:rPr lang="en-US" sz="3600" dirty="0"/>
              <a:t>you bind to a data source that contains multiple lists or tables, set the </a:t>
            </a:r>
            <a:r>
              <a:rPr lang="en-US" sz="3600" dirty="0" err="1"/>
              <a:t>DataMember</a:t>
            </a:r>
            <a:r>
              <a:rPr lang="en-US" sz="3600" dirty="0"/>
              <a:t> property to a string that specifies the list or table to bind to</a:t>
            </a:r>
            <a:r>
              <a:rPr lang="en-US" sz="3600" dirty="0" smtClean="0"/>
              <a:t>.</a:t>
            </a:r>
          </a:p>
          <a:p>
            <a:pPr marL="571500" indent="-571500">
              <a:buFont typeface="Arial" panose="020B0604020202020204" pitchFamily="34" charset="0"/>
              <a:buChar char="•"/>
            </a:pPr>
            <a:r>
              <a:rPr lang="en-US" sz="3600" dirty="0" smtClean="0"/>
              <a:t>The </a:t>
            </a:r>
            <a:r>
              <a:rPr lang="en-US" sz="3600" dirty="0" err="1"/>
              <a:t>DataGridView</a:t>
            </a:r>
            <a:r>
              <a:rPr lang="en-US" sz="3600" dirty="0"/>
              <a:t> control supports the standard Windows Forms data binding model, so it will bind to instances of classes described in the following list</a:t>
            </a:r>
            <a:r>
              <a:rPr lang="en-US" sz="3600" dirty="0" smtClean="0"/>
              <a:t>:</a:t>
            </a:r>
          </a:p>
          <a:p>
            <a:pPr marL="1779783" lvl="1" indent="-571500">
              <a:buFont typeface="Arial" panose="020B0604020202020204" pitchFamily="34" charset="0"/>
              <a:buChar char="•"/>
            </a:pPr>
            <a:r>
              <a:rPr lang="en-US" sz="3600" dirty="0" smtClean="0"/>
              <a:t>Any </a:t>
            </a:r>
            <a:r>
              <a:rPr lang="en-US" sz="3600" dirty="0"/>
              <a:t>class that implements the </a:t>
            </a:r>
            <a:r>
              <a:rPr lang="en-US" sz="3600" dirty="0" err="1"/>
              <a:t>IList</a:t>
            </a:r>
            <a:r>
              <a:rPr lang="en-US" sz="3600" dirty="0"/>
              <a:t> interface, including one-dimensional arrays</a:t>
            </a:r>
            <a:r>
              <a:rPr lang="en-US" sz="3600" dirty="0" smtClean="0"/>
              <a:t>.</a:t>
            </a:r>
          </a:p>
          <a:p>
            <a:pPr marL="1779783" lvl="1" indent="-571500">
              <a:buFont typeface="Arial" panose="020B0604020202020204" pitchFamily="34" charset="0"/>
              <a:buChar char="•"/>
            </a:pPr>
            <a:r>
              <a:rPr lang="en-US" sz="3600" dirty="0" smtClean="0"/>
              <a:t>Any </a:t>
            </a:r>
            <a:r>
              <a:rPr lang="en-US" sz="3600" dirty="0"/>
              <a:t>class that implements the </a:t>
            </a:r>
            <a:r>
              <a:rPr lang="en-US" sz="3600" dirty="0" err="1"/>
              <a:t>IListSource</a:t>
            </a:r>
            <a:r>
              <a:rPr lang="en-US" sz="3600" dirty="0"/>
              <a:t> interface, such as the </a:t>
            </a:r>
            <a:r>
              <a:rPr lang="en-US" sz="3600" dirty="0" err="1"/>
              <a:t>DataTable</a:t>
            </a:r>
            <a:r>
              <a:rPr lang="en-US" sz="3600" dirty="0"/>
              <a:t> and </a:t>
            </a:r>
            <a:r>
              <a:rPr lang="en-US" sz="3600" dirty="0" err="1"/>
              <a:t>DataSet</a:t>
            </a:r>
            <a:r>
              <a:rPr lang="en-US" sz="3600" dirty="0"/>
              <a:t> classes</a:t>
            </a:r>
            <a:r>
              <a:rPr lang="en-US" sz="3600" dirty="0" smtClean="0"/>
              <a:t>.</a:t>
            </a:r>
          </a:p>
          <a:p>
            <a:pPr marL="1779783" lvl="1" indent="-571500">
              <a:buFont typeface="Arial" panose="020B0604020202020204" pitchFamily="34" charset="0"/>
              <a:buChar char="•"/>
            </a:pPr>
            <a:r>
              <a:rPr lang="en-US" sz="3600" dirty="0" smtClean="0"/>
              <a:t>Any </a:t>
            </a:r>
            <a:r>
              <a:rPr lang="en-US" sz="3600" dirty="0"/>
              <a:t>class that implements the </a:t>
            </a:r>
            <a:r>
              <a:rPr lang="en-US" sz="3600" dirty="0" err="1"/>
              <a:t>IBindingList</a:t>
            </a:r>
            <a:r>
              <a:rPr lang="en-US" sz="3600" dirty="0"/>
              <a:t> interface, such as the </a:t>
            </a:r>
            <a:r>
              <a:rPr lang="en-US" sz="3600" dirty="0" err="1"/>
              <a:t>BindingList</a:t>
            </a:r>
            <a:r>
              <a:rPr lang="en-US" sz="3600" dirty="0"/>
              <a:t>&lt;T&gt; class</a:t>
            </a:r>
            <a:r>
              <a:rPr lang="en-US" sz="3600" dirty="0" smtClean="0"/>
              <a:t>.</a:t>
            </a:r>
          </a:p>
          <a:p>
            <a:pPr marL="1779783" lvl="1" indent="-571500">
              <a:buFont typeface="Arial" panose="020B0604020202020204" pitchFamily="34" charset="0"/>
              <a:buChar char="•"/>
            </a:pPr>
            <a:r>
              <a:rPr lang="en-US" sz="3600" dirty="0" smtClean="0"/>
              <a:t>Any </a:t>
            </a:r>
            <a:r>
              <a:rPr lang="en-US" sz="3600" dirty="0"/>
              <a:t>class that implements the </a:t>
            </a:r>
            <a:r>
              <a:rPr lang="en-US" sz="3600" dirty="0" err="1"/>
              <a:t>IBindingListView</a:t>
            </a:r>
            <a:r>
              <a:rPr lang="en-US" sz="3600" dirty="0"/>
              <a:t> interface, such as the </a:t>
            </a:r>
            <a:r>
              <a:rPr lang="en-US" sz="3600" dirty="0" err="1"/>
              <a:t>BindingSource</a:t>
            </a:r>
            <a:r>
              <a:rPr lang="en-US" sz="3600" dirty="0"/>
              <a:t> class</a:t>
            </a:r>
            <a:r>
              <a:rPr lang="en-US" sz="3600" dirty="0" smtClean="0"/>
              <a:t>.</a:t>
            </a:r>
          </a:p>
        </p:txBody>
      </p:sp>
    </p:spTree>
    <p:extLst>
      <p:ext uri="{BB962C8B-B14F-4D97-AF65-F5344CB8AC3E}">
        <p14:creationId xmlns:p14="http://schemas.microsoft.com/office/powerpoint/2010/main" val="153428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DataGridView</a:t>
            </a:r>
            <a:r>
              <a:rPr lang="en-US" sz="4400" dirty="0">
                <a:solidFill>
                  <a:schemeClr val="accent3">
                    <a:lumMod val="75000"/>
                  </a:schemeClr>
                </a:solidFill>
                <a:ea typeface="Open Sans Semibold" panose="020B0706030804020204" pitchFamily="34" charset="0"/>
                <a:cs typeface="Open Sans Semibold" panose="020B0706030804020204" pitchFamily="34" charset="0"/>
              </a:rPr>
              <a:t> </a:t>
            </a:r>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56084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402300"/>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The </a:t>
            </a:r>
            <a:r>
              <a:rPr lang="en-US" sz="3600" dirty="0" err="1"/>
              <a:t>DataGridView</a:t>
            </a:r>
            <a:r>
              <a:rPr lang="en-US" sz="3600" dirty="0"/>
              <a:t> control supports data binding to the public properties of the objects returned by these interfaces or to the properties collection returned by an </a:t>
            </a:r>
            <a:r>
              <a:rPr lang="en-US" sz="3600" dirty="0" err="1"/>
              <a:t>ICustomTypeDescriptor</a:t>
            </a:r>
            <a:r>
              <a:rPr lang="en-US" sz="3600" dirty="0"/>
              <a:t> interface, if implemented on the returned objects</a:t>
            </a:r>
            <a:r>
              <a:rPr lang="en-US" sz="3600" dirty="0" smtClean="0"/>
              <a:t>.</a:t>
            </a:r>
          </a:p>
          <a:p>
            <a:pPr marL="571500" indent="-571500">
              <a:buFont typeface="Arial" panose="020B0604020202020204" pitchFamily="34" charset="0"/>
              <a:buChar char="•"/>
            </a:pPr>
            <a:r>
              <a:rPr lang="en-US" sz="3600" dirty="0" smtClean="0"/>
              <a:t>Typically</a:t>
            </a:r>
            <a:r>
              <a:rPr lang="en-US" sz="3600" dirty="0"/>
              <a:t>, you will bind to a </a:t>
            </a:r>
            <a:r>
              <a:rPr lang="en-US" sz="3600" dirty="0" err="1"/>
              <a:t>BindingSource</a:t>
            </a:r>
            <a:r>
              <a:rPr lang="en-US" sz="3600" dirty="0"/>
              <a:t> component and bind the </a:t>
            </a:r>
            <a:r>
              <a:rPr lang="en-US" sz="3600" dirty="0" err="1"/>
              <a:t>BindingSource</a:t>
            </a:r>
            <a:r>
              <a:rPr lang="en-US" sz="3600" dirty="0"/>
              <a:t> component to another data source or populate it with business </a:t>
            </a:r>
            <a:r>
              <a:rPr lang="en-US" sz="3600" dirty="0" smtClean="0"/>
              <a:t>objects.</a:t>
            </a:r>
          </a:p>
          <a:p>
            <a:pPr marL="571500" indent="-571500">
              <a:buFont typeface="Arial" panose="020B0604020202020204" pitchFamily="34" charset="0"/>
              <a:buChar char="•"/>
            </a:pPr>
            <a:r>
              <a:rPr lang="en-US" sz="3600" dirty="0" smtClean="0"/>
              <a:t>The </a:t>
            </a:r>
            <a:r>
              <a:rPr lang="en-US" sz="3600" dirty="0" err="1"/>
              <a:t>BindingSource</a:t>
            </a:r>
            <a:r>
              <a:rPr lang="en-US" sz="3600" dirty="0"/>
              <a:t> component is the preferred data source because it can bind to a wide variety of data sources and can resolve many data binding issues </a:t>
            </a:r>
            <a:r>
              <a:rPr lang="en-US" sz="3600" dirty="0" smtClean="0"/>
              <a:t>automatically.</a:t>
            </a:r>
          </a:p>
          <a:p>
            <a:pPr marL="571500" indent="-571500">
              <a:buFont typeface="Arial" panose="020B0604020202020204" pitchFamily="34" charset="0"/>
              <a:buChar char="•"/>
            </a:pPr>
            <a:r>
              <a:rPr lang="en-US" sz="3600" dirty="0" smtClean="0"/>
              <a:t>The </a:t>
            </a:r>
            <a:r>
              <a:rPr lang="en-US" sz="3600" dirty="0" err="1"/>
              <a:t>DataGridView</a:t>
            </a:r>
            <a:r>
              <a:rPr lang="en-US" sz="3600" dirty="0"/>
              <a:t> control can also be used in unbound mode, with no underlying data </a:t>
            </a:r>
            <a:r>
              <a:rPr lang="en-US" sz="3600" dirty="0" smtClean="0"/>
              <a:t>store.</a:t>
            </a:r>
          </a:p>
          <a:p>
            <a:pPr marL="571500" indent="-571500">
              <a:buFont typeface="Arial" panose="020B0604020202020204" pitchFamily="34" charset="0"/>
              <a:buChar char="•"/>
            </a:pPr>
            <a:r>
              <a:rPr lang="en-US" sz="3600" dirty="0" smtClean="0"/>
              <a:t>The </a:t>
            </a:r>
            <a:r>
              <a:rPr lang="en-US" sz="3600" dirty="0" err="1"/>
              <a:t>DataGridView</a:t>
            </a:r>
            <a:r>
              <a:rPr lang="en-US" sz="3600" dirty="0"/>
              <a:t> control is highly configurable and extensible, and it provides many properties, methods, and events to customize its appearance and </a:t>
            </a:r>
            <a:r>
              <a:rPr lang="en-US" sz="3600" dirty="0" smtClean="0"/>
              <a:t>behavior.</a:t>
            </a:r>
          </a:p>
          <a:p>
            <a:pPr marL="571500" indent="-571500">
              <a:buFont typeface="Arial" panose="020B0604020202020204" pitchFamily="34" charset="0"/>
              <a:buChar char="•"/>
            </a:pPr>
            <a:r>
              <a:rPr lang="en-US" sz="3600" dirty="0" smtClean="0"/>
              <a:t>When </a:t>
            </a:r>
            <a:r>
              <a:rPr lang="en-US" sz="3600" dirty="0"/>
              <a:t>you want your Windows Forms application to display tabular data, consider using the </a:t>
            </a:r>
            <a:r>
              <a:rPr lang="en-US" sz="3600" dirty="0" err="1"/>
              <a:t>DataGridView</a:t>
            </a:r>
            <a:r>
              <a:rPr lang="en-US" sz="3600" dirty="0"/>
              <a:t> control before others (for example, </a:t>
            </a:r>
            <a:r>
              <a:rPr lang="en-US" sz="3600" dirty="0" err="1"/>
              <a:t>DataGrid</a:t>
            </a:r>
            <a:r>
              <a:rPr lang="en-US" sz="3600" dirty="0" smtClean="0"/>
              <a:t>).</a:t>
            </a:r>
          </a:p>
          <a:p>
            <a:pPr marL="571500" indent="-571500">
              <a:buFont typeface="Arial" panose="020B0604020202020204" pitchFamily="34" charset="0"/>
              <a:buChar char="•"/>
            </a:pPr>
            <a:r>
              <a:rPr lang="en-US" sz="3600" dirty="0" smtClean="0"/>
              <a:t>If </a:t>
            </a:r>
            <a:r>
              <a:rPr lang="en-US" sz="3600" dirty="0"/>
              <a:t>you are displaying a small grid of read-only values, or if you are enabling a user to edit a table with millions of records, the </a:t>
            </a:r>
            <a:r>
              <a:rPr lang="en-US" sz="3600" dirty="0" err="1"/>
              <a:t>DataGridView</a:t>
            </a:r>
            <a:r>
              <a:rPr lang="en-US" sz="3600" dirty="0"/>
              <a:t> control will provide you with a readily programmable, memory-efficient solution.</a:t>
            </a:r>
            <a:endParaRPr lang="en-US" sz="3600" dirty="0" smtClean="0"/>
          </a:p>
        </p:txBody>
      </p:sp>
    </p:spTree>
    <p:extLst>
      <p:ext uri="{BB962C8B-B14F-4D97-AF65-F5344CB8AC3E}">
        <p14:creationId xmlns:p14="http://schemas.microsoft.com/office/powerpoint/2010/main" val="178896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ListView</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25569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Windows Forms </a:t>
            </a:r>
            <a:r>
              <a:rPr lang="en-US" sz="3600" dirty="0" err="1"/>
              <a:t>ListView</a:t>
            </a:r>
            <a:r>
              <a:rPr lang="en-US" sz="3600" dirty="0"/>
              <a:t> control displays a list of items with </a:t>
            </a:r>
            <a:r>
              <a:rPr lang="en-US" sz="3600" dirty="0" smtClean="0"/>
              <a:t>icons.</a:t>
            </a:r>
          </a:p>
          <a:p>
            <a:pPr marL="571500" indent="-571500">
              <a:buFont typeface="Arial" panose="020B0604020202020204" pitchFamily="34" charset="0"/>
              <a:buChar char="•"/>
            </a:pPr>
            <a:r>
              <a:rPr lang="en-US" sz="3600" dirty="0" smtClean="0"/>
              <a:t>You </a:t>
            </a:r>
            <a:r>
              <a:rPr lang="en-US" sz="3600" dirty="0"/>
              <a:t>can use a list view to create a user interface like the right pane of Windows </a:t>
            </a:r>
            <a:r>
              <a:rPr lang="en-US" sz="3600" dirty="0" smtClean="0"/>
              <a:t>Explorer.</a:t>
            </a:r>
          </a:p>
          <a:p>
            <a:pPr marL="571500" indent="-571500">
              <a:buFont typeface="Arial" panose="020B0604020202020204" pitchFamily="34" charset="0"/>
              <a:buChar char="•"/>
            </a:pPr>
            <a:r>
              <a:rPr lang="en-US" sz="3600" dirty="0" smtClean="0"/>
              <a:t>The </a:t>
            </a:r>
            <a:r>
              <a:rPr lang="en-US" sz="3600" dirty="0"/>
              <a:t>control has four view modes: </a:t>
            </a:r>
            <a:r>
              <a:rPr lang="en-US" sz="3600" dirty="0" err="1"/>
              <a:t>LargeIcon</a:t>
            </a:r>
            <a:r>
              <a:rPr lang="en-US" sz="3600" dirty="0"/>
              <a:t>, </a:t>
            </a:r>
            <a:r>
              <a:rPr lang="en-US" sz="3600" dirty="0" err="1"/>
              <a:t>SmallIcon</a:t>
            </a:r>
            <a:r>
              <a:rPr lang="en-US" sz="3600" dirty="0"/>
              <a:t>, List, and </a:t>
            </a:r>
            <a:r>
              <a:rPr lang="en-US" sz="3600" dirty="0" smtClean="0"/>
              <a:t>Details.</a:t>
            </a:r>
          </a:p>
          <a:p>
            <a:pPr marL="571500" indent="-571500">
              <a:buFont typeface="Arial" panose="020B0604020202020204" pitchFamily="34" charset="0"/>
              <a:buChar char="•"/>
            </a:pPr>
            <a:r>
              <a:rPr lang="en-US" sz="3600" dirty="0" smtClean="0"/>
              <a:t>The </a:t>
            </a:r>
            <a:r>
              <a:rPr lang="en-US" sz="3600" dirty="0" err="1"/>
              <a:t>LargeIcon</a:t>
            </a:r>
            <a:r>
              <a:rPr lang="en-US" sz="3600" dirty="0"/>
              <a:t> mode displays large icons next to the item text; the items appear in multiple columns if the control is large </a:t>
            </a:r>
            <a:r>
              <a:rPr lang="en-US" sz="3600" dirty="0" smtClean="0"/>
              <a:t>enough.</a:t>
            </a:r>
          </a:p>
          <a:p>
            <a:pPr marL="571500" indent="-571500">
              <a:buFont typeface="Arial" panose="020B0604020202020204" pitchFamily="34" charset="0"/>
              <a:buChar char="•"/>
            </a:pPr>
            <a:r>
              <a:rPr lang="en-US" sz="3600" dirty="0" smtClean="0"/>
              <a:t>The </a:t>
            </a:r>
            <a:r>
              <a:rPr lang="en-US" sz="3600" dirty="0" err="1"/>
              <a:t>SmallIcon</a:t>
            </a:r>
            <a:r>
              <a:rPr lang="en-US" sz="3600" dirty="0"/>
              <a:t> mode is the same except that it displays small </a:t>
            </a:r>
            <a:r>
              <a:rPr lang="en-US" sz="3600" dirty="0" smtClean="0"/>
              <a:t>icons.</a:t>
            </a:r>
          </a:p>
          <a:p>
            <a:pPr marL="571500" indent="-571500">
              <a:buFont typeface="Arial" panose="020B0604020202020204" pitchFamily="34" charset="0"/>
              <a:buChar char="•"/>
            </a:pPr>
            <a:r>
              <a:rPr lang="en-US" sz="3600" dirty="0" smtClean="0"/>
              <a:t>The </a:t>
            </a:r>
            <a:r>
              <a:rPr lang="en-US" sz="3600" dirty="0"/>
              <a:t>List mode displays small icons but is always in a single </a:t>
            </a:r>
            <a:r>
              <a:rPr lang="en-US" sz="3600" dirty="0" smtClean="0"/>
              <a:t>column.</a:t>
            </a:r>
          </a:p>
          <a:p>
            <a:pPr marL="571500" indent="-571500">
              <a:buFont typeface="Arial" panose="020B0604020202020204" pitchFamily="34" charset="0"/>
              <a:buChar char="•"/>
            </a:pPr>
            <a:r>
              <a:rPr lang="en-US" sz="3600" dirty="0" smtClean="0"/>
              <a:t>The </a:t>
            </a:r>
            <a:r>
              <a:rPr lang="en-US" sz="3600" dirty="0"/>
              <a:t>Details mode displays items in multiple columns. </a:t>
            </a:r>
            <a:endParaRPr lang="en-US" sz="3600" dirty="0" smtClean="0"/>
          </a:p>
          <a:p>
            <a:pPr marL="571500" indent="-571500">
              <a:buFont typeface="Arial" panose="020B0604020202020204" pitchFamily="34" charset="0"/>
              <a:buChar char="•"/>
            </a:pPr>
            <a:r>
              <a:rPr lang="en-US" sz="3600" dirty="0" smtClean="0"/>
              <a:t>The </a:t>
            </a:r>
            <a:r>
              <a:rPr lang="en-US" sz="3600" dirty="0"/>
              <a:t>view mode is determined by the View </a:t>
            </a:r>
            <a:r>
              <a:rPr lang="en-US" sz="3600" dirty="0" smtClean="0"/>
              <a:t>property.</a:t>
            </a:r>
          </a:p>
          <a:p>
            <a:pPr marL="571500" indent="-571500">
              <a:buFont typeface="Arial" panose="020B0604020202020204" pitchFamily="34" charset="0"/>
              <a:buChar char="•"/>
            </a:pPr>
            <a:r>
              <a:rPr lang="en-US" sz="3600" dirty="0" smtClean="0"/>
              <a:t>All </a:t>
            </a:r>
            <a:r>
              <a:rPr lang="en-US" sz="3600" dirty="0"/>
              <a:t>of the view modes can display images from image lists</a:t>
            </a:r>
            <a:r>
              <a:rPr lang="en-US" sz="3600" dirty="0" smtClean="0"/>
              <a:t>.</a:t>
            </a:r>
          </a:p>
        </p:txBody>
      </p:sp>
    </p:spTree>
    <p:extLst>
      <p:ext uri="{BB962C8B-B14F-4D97-AF65-F5344CB8AC3E}">
        <p14:creationId xmlns:p14="http://schemas.microsoft.com/office/powerpoint/2010/main" val="142890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ListView</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25569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956298"/>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The </a:t>
            </a:r>
            <a:r>
              <a:rPr lang="en-US" sz="3600" dirty="0"/>
              <a:t>key property of the </a:t>
            </a:r>
            <a:r>
              <a:rPr lang="en-US" sz="3600" dirty="0" err="1"/>
              <a:t>ListView</a:t>
            </a:r>
            <a:r>
              <a:rPr lang="en-US" sz="3600" dirty="0"/>
              <a:t> control is Items, which contains the items displayed by the </a:t>
            </a:r>
            <a:r>
              <a:rPr lang="en-US" sz="3600" dirty="0" smtClean="0"/>
              <a:t>control.</a:t>
            </a:r>
          </a:p>
          <a:p>
            <a:pPr marL="571500" indent="-571500">
              <a:buFont typeface="Arial" panose="020B0604020202020204" pitchFamily="34" charset="0"/>
              <a:buChar char="•"/>
            </a:pPr>
            <a:r>
              <a:rPr lang="en-US" sz="3600" dirty="0" smtClean="0"/>
              <a:t>The </a:t>
            </a:r>
            <a:r>
              <a:rPr lang="en-US" sz="3600" dirty="0" err="1"/>
              <a:t>SelectedItems</a:t>
            </a:r>
            <a:r>
              <a:rPr lang="en-US" sz="3600" dirty="0"/>
              <a:t> property contains a collection of the items currently selected in the </a:t>
            </a:r>
            <a:r>
              <a:rPr lang="en-US" sz="3600" dirty="0" smtClean="0"/>
              <a:t>control.</a:t>
            </a:r>
          </a:p>
          <a:p>
            <a:pPr marL="571500" indent="-571500">
              <a:buFont typeface="Arial" panose="020B0604020202020204" pitchFamily="34" charset="0"/>
              <a:buChar char="•"/>
            </a:pPr>
            <a:r>
              <a:rPr lang="en-US" sz="3600" dirty="0" smtClean="0"/>
              <a:t>The </a:t>
            </a:r>
            <a:r>
              <a:rPr lang="en-US" sz="3600" dirty="0"/>
              <a:t>user can select multiple items, for example to drag and drop several items at a time to another control, if the </a:t>
            </a:r>
            <a:r>
              <a:rPr lang="en-US" sz="3600" dirty="0" err="1"/>
              <a:t>MultiSelect</a:t>
            </a:r>
            <a:r>
              <a:rPr lang="en-US" sz="3600" dirty="0"/>
              <a:t> property is set to </a:t>
            </a:r>
            <a:r>
              <a:rPr lang="en-US" sz="3600" dirty="0" smtClean="0"/>
              <a:t>true.</a:t>
            </a:r>
          </a:p>
          <a:p>
            <a:pPr marL="571500" indent="-571500">
              <a:buFont typeface="Arial" panose="020B0604020202020204" pitchFamily="34" charset="0"/>
              <a:buChar char="•"/>
            </a:pPr>
            <a:r>
              <a:rPr lang="en-US" sz="3600" dirty="0" smtClean="0"/>
              <a:t>The </a:t>
            </a:r>
            <a:r>
              <a:rPr lang="en-US" sz="3600" dirty="0" err="1"/>
              <a:t>ListView</a:t>
            </a:r>
            <a:r>
              <a:rPr lang="en-US" sz="3600" dirty="0"/>
              <a:t> control can display check boxes next to the items, if the </a:t>
            </a:r>
            <a:r>
              <a:rPr lang="en-US" sz="3600" dirty="0" err="1"/>
              <a:t>CheckBoxes</a:t>
            </a:r>
            <a:r>
              <a:rPr lang="en-US" sz="3600" dirty="0"/>
              <a:t> property is set to true</a:t>
            </a:r>
            <a:r>
              <a:rPr lang="en-US" sz="3600" dirty="0" smtClean="0"/>
              <a:t>.</a:t>
            </a:r>
          </a:p>
          <a:p>
            <a:pPr marL="571500" indent="-571500">
              <a:buFont typeface="Arial" panose="020B0604020202020204" pitchFamily="34" charset="0"/>
              <a:buChar char="•"/>
            </a:pPr>
            <a:r>
              <a:rPr lang="en-US" sz="3600" dirty="0"/>
              <a:t>The Activation property determines what type of action the user must take to activate an item in the list: the options are Standard, </a:t>
            </a:r>
            <a:r>
              <a:rPr lang="en-US" sz="3600" dirty="0" err="1"/>
              <a:t>OneClick</a:t>
            </a:r>
            <a:r>
              <a:rPr lang="en-US" sz="3600" dirty="0"/>
              <a:t>, and </a:t>
            </a:r>
            <a:r>
              <a:rPr lang="en-US" sz="3600" dirty="0" err="1" smtClean="0"/>
              <a:t>TwoClick</a:t>
            </a:r>
            <a:r>
              <a:rPr lang="en-US" sz="3600" dirty="0" smtClean="0"/>
              <a:t>.</a:t>
            </a:r>
          </a:p>
          <a:p>
            <a:pPr marL="571500" indent="-571500">
              <a:buFont typeface="Arial" panose="020B0604020202020204" pitchFamily="34" charset="0"/>
              <a:buChar char="•"/>
            </a:pPr>
            <a:r>
              <a:rPr lang="en-US" sz="3600" dirty="0" err="1" smtClean="0"/>
              <a:t>OneClick</a:t>
            </a:r>
            <a:r>
              <a:rPr lang="en-US" sz="3600" dirty="0" smtClean="0"/>
              <a:t> </a:t>
            </a:r>
            <a:r>
              <a:rPr lang="en-US" sz="3600" dirty="0"/>
              <a:t>activation requires a single click to activate the </a:t>
            </a:r>
            <a:r>
              <a:rPr lang="en-US" sz="3600" dirty="0" smtClean="0"/>
              <a:t>item.</a:t>
            </a:r>
          </a:p>
          <a:p>
            <a:pPr marL="571500" indent="-571500">
              <a:buFont typeface="Arial" panose="020B0604020202020204" pitchFamily="34" charset="0"/>
              <a:buChar char="•"/>
            </a:pPr>
            <a:r>
              <a:rPr lang="en-US" sz="3600" dirty="0" err="1" smtClean="0"/>
              <a:t>TwoClick</a:t>
            </a:r>
            <a:r>
              <a:rPr lang="en-US" sz="3600" dirty="0" smtClean="0"/>
              <a:t> </a:t>
            </a:r>
            <a:r>
              <a:rPr lang="en-US" sz="3600" dirty="0"/>
              <a:t>activation requires the user to double-click to activate the item; a single click changes the color of the item </a:t>
            </a:r>
            <a:r>
              <a:rPr lang="en-US" sz="3600" dirty="0" smtClean="0"/>
              <a:t>text.</a:t>
            </a:r>
          </a:p>
          <a:p>
            <a:pPr marL="571500" indent="-571500">
              <a:buFont typeface="Arial" panose="020B0604020202020204" pitchFamily="34" charset="0"/>
              <a:buChar char="•"/>
            </a:pPr>
            <a:r>
              <a:rPr lang="en-US" sz="3600" dirty="0" smtClean="0"/>
              <a:t>Standard </a:t>
            </a:r>
            <a:r>
              <a:rPr lang="en-US" sz="3600" dirty="0"/>
              <a:t>activation requires the user to double-click to activate an item, but the item does not change appearance</a:t>
            </a:r>
            <a:r>
              <a:rPr lang="en-US" sz="3600" dirty="0" smtClean="0"/>
              <a:t>.</a:t>
            </a:r>
          </a:p>
          <a:p>
            <a:pPr marL="571500" indent="-571500">
              <a:buFont typeface="Arial" panose="020B0604020202020204" pitchFamily="34" charset="0"/>
              <a:buChar char="•"/>
            </a:pPr>
            <a:r>
              <a:rPr lang="en-US" sz="3600" dirty="0"/>
              <a:t>The </a:t>
            </a:r>
            <a:r>
              <a:rPr lang="en-US" sz="3600" dirty="0" err="1"/>
              <a:t>ListView</a:t>
            </a:r>
            <a:r>
              <a:rPr lang="en-US" sz="3600" dirty="0"/>
              <a:t> control also supports the visual styles and other features available on the Windows XP platform, including grouping, tile view, and insertion marks.</a:t>
            </a:r>
          </a:p>
          <a:p>
            <a:pPr marL="571500" indent="-571500">
              <a:buFont typeface="Arial" panose="020B0604020202020204" pitchFamily="34" charset="0"/>
              <a:buChar char="•"/>
            </a:pPr>
            <a:endParaRPr lang="en-US" sz="3600" dirty="0" smtClean="0"/>
          </a:p>
          <a:p>
            <a:pPr marL="571500" indent="-571500">
              <a:buFont typeface="Arial" panose="020B0604020202020204" pitchFamily="34" charset="0"/>
              <a:buChar char="•"/>
            </a:pPr>
            <a:endParaRPr lang="en-US" sz="3600" dirty="0" smtClean="0"/>
          </a:p>
        </p:txBody>
      </p:sp>
    </p:spTree>
    <p:extLst>
      <p:ext uri="{BB962C8B-B14F-4D97-AF65-F5344CB8AC3E}">
        <p14:creationId xmlns:p14="http://schemas.microsoft.com/office/powerpoint/2010/main" val="109949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ListView</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25569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402300"/>
          </a:xfrm>
          <a:prstGeom prst="rect">
            <a:avLst/>
          </a:prstGeom>
          <a:noFill/>
        </p:spPr>
        <p:txBody>
          <a:bodyPr wrap="square" rtlCol="0">
            <a:spAutoFit/>
          </a:bodyPr>
          <a:lstStyle/>
          <a:p>
            <a:pPr marL="571500" indent="-571500">
              <a:buFont typeface="Arial" panose="020B0604020202020204" pitchFamily="34" charset="0"/>
              <a:buChar char="•"/>
            </a:pPr>
            <a:r>
              <a:rPr lang="en-US" sz="3600" dirty="0"/>
              <a:t>With the Windows Forms </a:t>
            </a:r>
            <a:r>
              <a:rPr lang="en-US" sz="3600" dirty="0" err="1"/>
              <a:t>TreeView</a:t>
            </a:r>
            <a:r>
              <a:rPr lang="en-US" sz="3600" dirty="0"/>
              <a:t> control, you can display a hierarchy of nodes to users, like the way files and folders are displayed in the left pane of the Windows Explorer feature of the Windows operating </a:t>
            </a:r>
            <a:r>
              <a:rPr lang="en-US" sz="3600" dirty="0" smtClean="0"/>
              <a:t>system.</a:t>
            </a:r>
          </a:p>
          <a:p>
            <a:pPr marL="571500" indent="-571500">
              <a:buFont typeface="Arial" panose="020B0604020202020204" pitchFamily="34" charset="0"/>
              <a:buChar char="•"/>
            </a:pPr>
            <a:r>
              <a:rPr lang="en-US" sz="3600" dirty="0" smtClean="0"/>
              <a:t>Each </a:t>
            </a:r>
            <a:r>
              <a:rPr lang="en-US" sz="3600" dirty="0"/>
              <a:t>node in the tree view might contain other nodes, called child </a:t>
            </a:r>
            <a:r>
              <a:rPr lang="en-US" sz="3600" dirty="0" smtClean="0"/>
              <a:t>nodes.</a:t>
            </a:r>
          </a:p>
          <a:p>
            <a:pPr marL="571500" indent="-571500">
              <a:buFont typeface="Arial" panose="020B0604020202020204" pitchFamily="34" charset="0"/>
              <a:buChar char="•"/>
            </a:pPr>
            <a:r>
              <a:rPr lang="en-US" sz="3600" dirty="0" smtClean="0"/>
              <a:t>You </a:t>
            </a:r>
            <a:r>
              <a:rPr lang="en-US" sz="3600" dirty="0"/>
              <a:t>can display parent nodes, or nodes that contain child nodes, as expanded or </a:t>
            </a:r>
            <a:r>
              <a:rPr lang="en-US" sz="3600" dirty="0" smtClean="0"/>
              <a:t>collapsed.</a:t>
            </a:r>
          </a:p>
          <a:p>
            <a:pPr marL="571500" indent="-571500">
              <a:buFont typeface="Arial" panose="020B0604020202020204" pitchFamily="34" charset="0"/>
              <a:buChar char="•"/>
            </a:pPr>
            <a:r>
              <a:rPr lang="en-US" sz="3600" dirty="0" smtClean="0"/>
              <a:t>You </a:t>
            </a:r>
            <a:r>
              <a:rPr lang="en-US" sz="3600" dirty="0"/>
              <a:t>can also display a tree view with check boxes next to the nodes by setting the tree view's </a:t>
            </a:r>
            <a:r>
              <a:rPr lang="en-US" sz="3600" dirty="0" err="1"/>
              <a:t>CheckBoxes</a:t>
            </a:r>
            <a:r>
              <a:rPr lang="en-US" sz="3600" dirty="0"/>
              <a:t> property to </a:t>
            </a:r>
            <a:r>
              <a:rPr lang="en-US" sz="3600" dirty="0" smtClean="0"/>
              <a:t>true.</a:t>
            </a:r>
          </a:p>
          <a:p>
            <a:pPr marL="571500" indent="-571500">
              <a:buFont typeface="Arial" panose="020B0604020202020204" pitchFamily="34" charset="0"/>
              <a:buChar char="•"/>
            </a:pPr>
            <a:r>
              <a:rPr lang="en-US" sz="3600" dirty="0" smtClean="0"/>
              <a:t>You </a:t>
            </a:r>
            <a:r>
              <a:rPr lang="en-US" sz="3600" dirty="0"/>
              <a:t>can then programmatically select or clear nodes by setting the node's Checked property to true or false</a:t>
            </a:r>
            <a:r>
              <a:rPr lang="en-US" sz="3600" dirty="0" smtClean="0"/>
              <a:t>.</a:t>
            </a:r>
          </a:p>
          <a:p>
            <a:pPr marL="571500" indent="-571500">
              <a:buFont typeface="Arial" panose="020B0604020202020204" pitchFamily="34" charset="0"/>
              <a:buChar char="•"/>
            </a:pPr>
            <a:r>
              <a:rPr lang="en-US" sz="3600" dirty="0"/>
              <a:t>The key properties of the </a:t>
            </a:r>
            <a:r>
              <a:rPr lang="en-US" sz="3600" dirty="0" err="1"/>
              <a:t>TreeView</a:t>
            </a:r>
            <a:r>
              <a:rPr lang="en-US" sz="3600" dirty="0"/>
              <a:t> control are Nodes and </a:t>
            </a:r>
            <a:r>
              <a:rPr lang="en-US" sz="3600" dirty="0" err="1" smtClean="0"/>
              <a:t>SelectedNode</a:t>
            </a:r>
            <a:r>
              <a:rPr lang="en-US" sz="3600" dirty="0" smtClean="0"/>
              <a:t>.</a:t>
            </a:r>
          </a:p>
          <a:p>
            <a:pPr marL="571500" indent="-571500">
              <a:buFont typeface="Arial" panose="020B0604020202020204" pitchFamily="34" charset="0"/>
              <a:buChar char="•"/>
            </a:pPr>
            <a:r>
              <a:rPr lang="en-US" sz="3600" dirty="0" smtClean="0"/>
              <a:t>The </a:t>
            </a:r>
            <a:r>
              <a:rPr lang="en-US" sz="3600" dirty="0"/>
              <a:t>Nodes property contains the list of top-level nodes in the tree </a:t>
            </a:r>
            <a:r>
              <a:rPr lang="en-US" sz="3600" dirty="0" smtClean="0"/>
              <a:t>view.</a:t>
            </a:r>
          </a:p>
          <a:p>
            <a:pPr marL="571500" indent="-571500">
              <a:buFont typeface="Arial" panose="020B0604020202020204" pitchFamily="34" charset="0"/>
              <a:buChar char="•"/>
            </a:pPr>
            <a:r>
              <a:rPr lang="en-US" sz="3600" dirty="0" smtClean="0"/>
              <a:t>The </a:t>
            </a:r>
            <a:r>
              <a:rPr lang="en-US" sz="3600" dirty="0" err="1"/>
              <a:t>SelectedNode</a:t>
            </a:r>
            <a:r>
              <a:rPr lang="en-US" sz="3600" dirty="0"/>
              <a:t> property sets the currently selected </a:t>
            </a:r>
            <a:r>
              <a:rPr lang="en-US" sz="3600" dirty="0" smtClean="0"/>
              <a:t>node.</a:t>
            </a:r>
          </a:p>
          <a:p>
            <a:pPr marL="571500" indent="-571500">
              <a:buFont typeface="Arial" panose="020B0604020202020204" pitchFamily="34" charset="0"/>
              <a:buChar char="•"/>
            </a:pPr>
            <a:r>
              <a:rPr lang="en-US" sz="3600" dirty="0" smtClean="0"/>
              <a:t>You </a:t>
            </a:r>
            <a:r>
              <a:rPr lang="en-US" sz="3600" dirty="0"/>
              <a:t>can display icons next to the </a:t>
            </a:r>
            <a:r>
              <a:rPr lang="en-US" sz="3600" dirty="0" smtClean="0"/>
              <a:t>nodes.</a:t>
            </a:r>
          </a:p>
          <a:p>
            <a:pPr marL="571500" indent="-571500">
              <a:buFont typeface="Arial" panose="020B0604020202020204" pitchFamily="34" charset="0"/>
              <a:buChar char="•"/>
            </a:pPr>
            <a:r>
              <a:rPr lang="en-US" sz="3600" dirty="0" smtClean="0"/>
              <a:t>The </a:t>
            </a:r>
            <a:r>
              <a:rPr lang="en-US" sz="3600" dirty="0"/>
              <a:t>control uses images from the </a:t>
            </a:r>
            <a:r>
              <a:rPr lang="en-US" sz="3600" dirty="0" err="1"/>
              <a:t>ImageList</a:t>
            </a:r>
            <a:r>
              <a:rPr lang="en-US" sz="3600" dirty="0"/>
              <a:t> named in the tree view's </a:t>
            </a:r>
            <a:r>
              <a:rPr lang="en-US" sz="3600" dirty="0" err="1"/>
              <a:t>ImageList</a:t>
            </a:r>
            <a:r>
              <a:rPr lang="en-US" sz="3600" dirty="0"/>
              <a:t> </a:t>
            </a:r>
            <a:r>
              <a:rPr lang="en-US" sz="3600" dirty="0" smtClean="0"/>
              <a:t>property.</a:t>
            </a:r>
          </a:p>
          <a:p>
            <a:pPr marL="571500" indent="-571500">
              <a:buFont typeface="Arial" panose="020B0604020202020204" pitchFamily="34" charset="0"/>
              <a:buChar char="•"/>
            </a:pPr>
            <a:r>
              <a:rPr lang="en-US" sz="3600" dirty="0" smtClean="0"/>
              <a:t>The </a:t>
            </a:r>
            <a:r>
              <a:rPr lang="en-US" sz="3600" dirty="0" err="1"/>
              <a:t>ImageIndex</a:t>
            </a:r>
            <a:r>
              <a:rPr lang="en-US" sz="3600" dirty="0"/>
              <a:t> property sets the default image for nodes in the tree view.</a:t>
            </a:r>
            <a:endParaRPr lang="en-US" sz="3600" dirty="0" smtClean="0"/>
          </a:p>
        </p:txBody>
      </p:sp>
    </p:spTree>
    <p:extLst>
      <p:ext uri="{BB962C8B-B14F-4D97-AF65-F5344CB8AC3E}">
        <p14:creationId xmlns:p14="http://schemas.microsoft.com/office/powerpoint/2010/main" val="82425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smtClean="0">
                <a:solidFill>
                  <a:schemeClr val="accent3">
                    <a:lumMod val="75000"/>
                  </a:schemeClr>
                </a:solidFill>
                <a:ea typeface="Open Sans Semibold" panose="020B0706030804020204" pitchFamily="34" charset="0"/>
                <a:cs typeface="Open Sans Semibold" panose="020B0706030804020204" pitchFamily="34" charset="0"/>
              </a:rPr>
              <a:t>TreeView</a:t>
            </a:r>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 </a:t>
            </a:r>
            <a:r>
              <a:rPr lang="en-US" sz="4400" dirty="0">
                <a:solidFill>
                  <a:schemeClr val="accent3">
                    <a:lumMod val="75000"/>
                  </a:schemeClr>
                </a:solidFill>
                <a:ea typeface="Open Sans Semibold" panose="020B0706030804020204" pitchFamily="34" charset="0"/>
                <a:cs typeface="Open Sans Semibold" panose="020B0706030804020204" pitchFamily="34" charset="0"/>
              </a:rPr>
              <a:t>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48072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402300"/>
          </a:xfrm>
          <a:prstGeom prst="rect">
            <a:avLst/>
          </a:prstGeom>
          <a:noFill/>
        </p:spPr>
        <p:txBody>
          <a:bodyPr wrap="square" rtlCol="0">
            <a:spAutoFit/>
          </a:bodyPr>
          <a:lstStyle/>
          <a:p>
            <a:pPr marL="571500" indent="-571500">
              <a:buFont typeface="Arial" panose="020B0604020202020204" pitchFamily="34" charset="0"/>
              <a:buChar char="•"/>
            </a:pPr>
            <a:r>
              <a:rPr lang="en-US" sz="3600" dirty="0"/>
              <a:t>With the Windows Forms </a:t>
            </a:r>
            <a:r>
              <a:rPr lang="en-US" sz="3600" dirty="0" err="1"/>
              <a:t>TreeView</a:t>
            </a:r>
            <a:r>
              <a:rPr lang="en-US" sz="3600" dirty="0"/>
              <a:t> control, you can display a hierarchy of nodes to users, like the way files and folders are displayed in the left pane of the Windows Explorer feature of the Windows operating </a:t>
            </a:r>
            <a:r>
              <a:rPr lang="en-US" sz="3600" dirty="0" smtClean="0"/>
              <a:t>system.</a:t>
            </a:r>
          </a:p>
          <a:p>
            <a:pPr marL="571500" indent="-571500">
              <a:buFont typeface="Arial" panose="020B0604020202020204" pitchFamily="34" charset="0"/>
              <a:buChar char="•"/>
            </a:pPr>
            <a:r>
              <a:rPr lang="en-US" sz="3600" dirty="0" smtClean="0"/>
              <a:t>Each </a:t>
            </a:r>
            <a:r>
              <a:rPr lang="en-US" sz="3600" dirty="0"/>
              <a:t>node in the tree view might contain other nodes, called child </a:t>
            </a:r>
            <a:r>
              <a:rPr lang="en-US" sz="3600" dirty="0" smtClean="0"/>
              <a:t>nodes.</a:t>
            </a:r>
          </a:p>
          <a:p>
            <a:pPr marL="571500" indent="-571500">
              <a:buFont typeface="Arial" panose="020B0604020202020204" pitchFamily="34" charset="0"/>
              <a:buChar char="•"/>
            </a:pPr>
            <a:r>
              <a:rPr lang="en-US" sz="3600" dirty="0" smtClean="0"/>
              <a:t>You </a:t>
            </a:r>
            <a:r>
              <a:rPr lang="en-US" sz="3600" dirty="0"/>
              <a:t>can display parent nodes, or nodes that contain child nodes, as expanded or </a:t>
            </a:r>
            <a:r>
              <a:rPr lang="en-US" sz="3600" dirty="0" smtClean="0"/>
              <a:t>collapsed.</a:t>
            </a:r>
          </a:p>
          <a:p>
            <a:pPr marL="571500" indent="-571500">
              <a:buFont typeface="Arial" panose="020B0604020202020204" pitchFamily="34" charset="0"/>
              <a:buChar char="•"/>
            </a:pPr>
            <a:r>
              <a:rPr lang="en-US" sz="3600" dirty="0" smtClean="0"/>
              <a:t>You </a:t>
            </a:r>
            <a:r>
              <a:rPr lang="en-US" sz="3600" dirty="0"/>
              <a:t>can also display a tree view with check boxes next to the nodes by setting the tree view's </a:t>
            </a:r>
            <a:r>
              <a:rPr lang="en-US" sz="3600" dirty="0" err="1"/>
              <a:t>CheckBoxes</a:t>
            </a:r>
            <a:r>
              <a:rPr lang="en-US" sz="3600" dirty="0"/>
              <a:t> property to </a:t>
            </a:r>
            <a:r>
              <a:rPr lang="en-US" sz="3600" dirty="0" smtClean="0"/>
              <a:t>true.</a:t>
            </a:r>
          </a:p>
          <a:p>
            <a:pPr marL="571500" indent="-571500">
              <a:buFont typeface="Arial" panose="020B0604020202020204" pitchFamily="34" charset="0"/>
              <a:buChar char="•"/>
            </a:pPr>
            <a:r>
              <a:rPr lang="en-US" sz="3600" dirty="0" smtClean="0"/>
              <a:t>You </a:t>
            </a:r>
            <a:r>
              <a:rPr lang="en-US" sz="3600" dirty="0"/>
              <a:t>can then programmatically select or clear nodes by setting the node's Checked property to true or false</a:t>
            </a:r>
            <a:r>
              <a:rPr lang="en-US" sz="3600" dirty="0" smtClean="0"/>
              <a:t>.</a:t>
            </a:r>
          </a:p>
          <a:p>
            <a:pPr marL="571500" indent="-571500">
              <a:buFont typeface="Arial" panose="020B0604020202020204" pitchFamily="34" charset="0"/>
              <a:buChar char="•"/>
            </a:pPr>
            <a:r>
              <a:rPr lang="en-US" sz="3600" dirty="0"/>
              <a:t>The key properties of the </a:t>
            </a:r>
            <a:r>
              <a:rPr lang="en-US" sz="3600" dirty="0" err="1"/>
              <a:t>TreeView</a:t>
            </a:r>
            <a:r>
              <a:rPr lang="en-US" sz="3600" dirty="0"/>
              <a:t> control are Nodes and </a:t>
            </a:r>
            <a:r>
              <a:rPr lang="en-US" sz="3600" dirty="0" err="1" smtClean="0"/>
              <a:t>SelectedNode</a:t>
            </a:r>
            <a:r>
              <a:rPr lang="en-US" sz="3600" dirty="0" smtClean="0"/>
              <a:t>.</a:t>
            </a:r>
          </a:p>
          <a:p>
            <a:pPr marL="571500" indent="-571500">
              <a:buFont typeface="Arial" panose="020B0604020202020204" pitchFamily="34" charset="0"/>
              <a:buChar char="•"/>
            </a:pPr>
            <a:r>
              <a:rPr lang="en-US" sz="3600" dirty="0" smtClean="0"/>
              <a:t>The </a:t>
            </a:r>
            <a:r>
              <a:rPr lang="en-US" sz="3600" dirty="0"/>
              <a:t>Nodes property contains the list of top-level nodes in the tree </a:t>
            </a:r>
            <a:r>
              <a:rPr lang="en-US" sz="3600" dirty="0" smtClean="0"/>
              <a:t>view.</a:t>
            </a:r>
          </a:p>
          <a:p>
            <a:pPr marL="571500" indent="-571500">
              <a:buFont typeface="Arial" panose="020B0604020202020204" pitchFamily="34" charset="0"/>
              <a:buChar char="•"/>
            </a:pPr>
            <a:r>
              <a:rPr lang="en-US" sz="3600" dirty="0" smtClean="0"/>
              <a:t>The </a:t>
            </a:r>
            <a:r>
              <a:rPr lang="en-US" sz="3600" dirty="0" err="1"/>
              <a:t>SelectedNode</a:t>
            </a:r>
            <a:r>
              <a:rPr lang="en-US" sz="3600" dirty="0"/>
              <a:t> property sets the currently selected </a:t>
            </a:r>
            <a:r>
              <a:rPr lang="en-US" sz="3600" dirty="0" smtClean="0"/>
              <a:t>node.</a:t>
            </a:r>
          </a:p>
          <a:p>
            <a:pPr marL="571500" indent="-571500">
              <a:buFont typeface="Arial" panose="020B0604020202020204" pitchFamily="34" charset="0"/>
              <a:buChar char="•"/>
            </a:pPr>
            <a:r>
              <a:rPr lang="en-US" sz="3600" dirty="0" smtClean="0"/>
              <a:t>You </a:t>
            </a:r>
            <a:r>
              <a:rPr lang="en-US" sz="3600" dirty="0"/>
              <a:t>can display icons next to the </a:t>
            </a:r>
            <a:r>
              <a:rPr lang="en-US" sz="3600" dirty="0" smtClean="0"/>
              <a:t>nodes.</a:t>
            </a:r>
          </a:p>
          <a:p>
            <a:pPr marL="571500" indent="-571500">
              <a:buFont typeface="Arial" panose="020B0604020202020204" pitchFamily="34" charset="0"/>
              <a:buChar char="•"/>
            </a:pPr>
            <a:r>
              <a:rPr lang="en-US" sz="3600" dirty="0" smtClean="0"/>
              <a:t>The </a:t>
            </a:r>
            <a:r>
              <a:rPr lang="en-US" sz="3600" dirty="0"/>
              <a:t>control uses images from the </a:t>
            </a:r>
            <a:r>
              <a:rPr lang="en-US" sz="3600" dirty="0" err="1"/>
              <a:t>ImageList</a:t>
            </a:r>
            <a:r>
              <a:rPr lang="en-US" sz="3600" dirty="0"/>
              <a:t> named in the tree view's </a:t>
            </a:r>
            <a:r>
              <a:rPr lang="en-US" sz="3600" dirty="0" err="1"/>
              <a:t>ImageList</a:t>
            </a:r>
            <a:r>
              <a:rPr lang="en-US" sz="3600" dirty="0"/>
              <a:t> </a:t>
            </a:r>
            <a:r>
              <a:rPr lang="en-US" sz="3600" dirty="0" smtClean="0"/>
              <a:t>property.</a:t>
            </a:r>
          </a:p>
          <a:p>
            <a:pPr marL="571500" indent="-571500">
              <a:buFont typeface="Arial" panose="020B0604020202020204" pitchFamily="34" charset="0"/>
              <a:buChar char="•"/>
            </a:pPr>
            <a:r>
              <a:rPr lang="en-US" sz="3600" dirty="0" smtClean="0"/>
              <a:t>The </a:t>
            </a:r>
            <a:r>
              <a:rPr lang="en-US" sz="3600" dirty="0" err="1"/>
              <a:t>ImageIndex</a:t>
            </a:r>
            <a:r>
              <a:rPr lang="en-US" sz="3600" dirty="0"/>
              <a:t> property sets the default image for nodes in the tree view.</a:t>
            </a:r>
            <a:endParaRPr lang="en-US" sz="3600" dirty="0" smtClean="0"/>
          </a:p>
        </p:txBody>
      </p:sp>
    </p:spTree>
    <p:extLst>
      <p:ext uri="{BB962C8B-B14F-4D97-AF65-F5344CB8AC3E}">
        <p14:creationId xmlns:p14="http://schemas.microsoft.com/office/powerpoint/2010/main" val="58674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4553370"/>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Button</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Labels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Text Boxes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Panels and containers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Check boxes and radio buttons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Menus and toolbars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Dialogs - file open/save</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ImageList</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Component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47083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4524315"/>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Windows Forms </a:t>
            </a:r>
            <a:r>
              <a:rPr lang="en-US" sz="3600" dirty="0" err="1"/>
              <a:t>ImageList</a:t>
            </a:r>
            <a:r>
              <a:rPr lang="en-US" sz="3600" dirty="0"/>
              <a:t> component is used to store images, which can then be displayed by </a:t>
            </a:r>
            <a:r>
              <a:rPr lang="en-US" sz="3600" dirty="0" smtClean="0"/>
              <a:t>controls.</a:t>
            </a:r>
          </a:p>
          <a:p>
            <a:pPr marL="571500" indent="-571500">
              <a:buFont typeface="Arial" panose="020B0604020202020204" pitchFamily="34" charset="0"/>
              <a:buChar char="•"/>
            </a:pPr>
            <a:r>
              <a:rPr lang="en-US" sz="3600" dirty="0" smtClean="0"/>
              <a:t>An </a:t>
            </a:r>
            <a:r>
              <a:rPr lang="en-US" sz="3600" dirty="0"/>
              <a:t>image list allows you to write code for a single, consistent catalog of </a:t>
            </a:r>
            <a:r>
              <a:rPr lang="en-US" sz="3600" dirty="0" smtClean="0"/>
              <a:t>images.</a:t>
            </a:r>
          </a:p>
          <a:p>
            <a:pPr marL="571500" indent="-571500">
              <a:buFont typeface="Arial" panose="020B0604020202020204" pitchFamily="34" charset="0"/>
              <a:buChar char="•"/>
            </a:pPr>
            <a:r>
              <a:rPr lang="en-US" sz="3600" dirty="0" smtClean="0"/>
              <a:t>For </a:t>
            </a:r>
            <a:r>
              <a:rPr lang="en-US" sz="3600" dirty="0"/>
              <a:t>example, you can rotate images displayed by a Button control simply by changing the button's </a:t>
            </a:r>
            <a:r>
              <a:rPr lang="en-US" sz="3600" dirty="0" err="1"/>
              <a:t>ImageIndex</a:t>
            </a:r>
            <a:r>
              <a:rPr lang="en-US" sz="3600" dirty="0"/>
              <a:t> or </a:t>
            </a:r>
            <a:r>
              <a:rPr lang="en-US" sz="3600" dirty="0" err="1"/>
              <a:t>ImageKey</a:t>
            </a:r>
            <a:r>
              <a:rPr lang="en-US" sz="3600" dirty="0"/>
              <a:t> </a:t>
            </a:r>
            <a:r>
              <a:rPr lang="en-US" sz="3600" dirty="0" smtClean="0"/>
              <a:t>property.</a:t>
            </a:r>
          </a:p>
          <a:p>
            <a:pPr marL="571500" indent="-571500">
              <a:buFont typeface="Arial" panose="020B0604020202020204" pitchFamily="34" charset="0"/>
              <a:buChar char="•"/>
            </a:pPr>
            <a:r>
              <a:rPr lang="en-US" sz="3600" dirty="0" smtClean="0"/>
              <a:t>You </a:t>
            </a:r>
            <a:r>
              <a:rPr lang="en-US" sz="3600" dirty="0"/>
              <a:t>can also associate the same image list with multiple </a:t>
            </a:r>
            <a:r>
              <a:rPr lang="en-US" sz="3600" dirty="0" smtClean="0"/>
              <a:t>controls.</a:t>
            </a:r>
          </a:p>
          <a:p>
            <a:pPr marL="571500" indent="-571500">
              <a:buFont typeface="Arial" panose="020B0604020202020204" pitchFamily="34" charset="0"/>
              <a:buChar char="•"/>
            </a:pPr>
            <a:r>
              <a:rPr lang="en-US" sz="3600" dirty="0" smtClean="0"/>
              <a:t>For </a:t>
            </a:r>
            <a:r>
              <a:rPr lang="en-US" sz="3600" dirty="0"/>
              <a:t>example, if you are using both a </a:t>
            </a:r>
            <a:r>
              <a:rPr lang="en-US" sz="3600" dirty="0" err="1"/>
              <a:t>ListView</a:t>
            </a:r>
            <a:r>
              <a:rPr lang="en-US" sz="3600" dirty="0"/>
              <a:t> control and a </a:t>
            </a:r>
            <a:r>
              <a:rPr lang="en-US" sz="3600" dirty="0" err="1"/>
              <a:t>TreeView</a:t>
            </a:r>
            <a:r>
              <a:rPr lang="en-US" sz="3600" dirty="0"/>
              <a:t> control to display the same list of files, changing a file's icon in the image list will cause the new icon to appear in both views</a:t>
            </a:r>
            <a:r>
              <a:rPr lang="en-US" sz="3600" dirty="0" smtClean="0"/>
              <a:t>.</a:t>
            </a:r>
          </a:p>
        </p:txBody>
      </p:sp>
    </p:spTree>
    <p:extLst>
      <p:ext uri="{BB962C8B-B14F-4D97-AF65-F5344CB8AC3E}">
        <p14:creationId xmlns:p14="http://schemas.microsoft.com/office/powerpoint/2010/main" val="124757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ImageList</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Component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47083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740307"/>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You </a:t>
            </a:r>
            <a:r>
              <a:rPr lang="en-US" sz="3600" dirty="0"/>
              <a:t>can use an image list with any control that has an </a:t>
            </a:r>
            <a:r>
              <a:rPr lang="en-US" sz="3600" dirty="0" err="1"/>
              <a:t>ImageList</a:t>
            </a:r>
            <a:r>
              <a:rPr lang="en-US" sz="3600" dirty="0"/>
              <a:t> property — or in the case of the </a:t>
            </a:r>
            <a:r>
              <a:rPr lang="en-US" sz="3600" dirty="0" err="1"/>
              <a:t>ListView</a:t>
            </a:r>
            <a:r>
              <a:rPr lang="en-US" sz="3600" dirty="0"/>
              <a:t> control, </a:t>
            </a:r>
            <a:r>
              <a:rPr lang="en-US" sz="3600" dirty="0" err="1"/>
              <a:t>SmallImageList</a:t>
            </a:r>
            <a:r>
              <a:rPr lang="en-US" sz="3600" dirty="0"/>
              <a:t> and </a:t>
            </a:r>
            <a:r>
              <a:rPr lang="en-US" sz="3600" dirty="0" err="1"/>
              <a:t>LargeImageList</a:t>
            </a:r>
            <a:r>
              <a:rPr lang="en-US" sz="3600" dirty="0"/>
              <a:t> </a:t>
            </a:r>
            <a:r>
              <a:rPr lang="en-US" sz="3600" dirty="0" smtClean="0"/>
              <a:t>properties.</a:t>
            </a:r>
          </a:p>
          <a:p>
            <a:pPr marL="571500" indent="-571500">
              <a:buFont typeface="Arial" panose="020B0604020202020204" pitchFamily="34" charset="0"/>
              <a:buChar char="•"/>
            </a:pPr>
            <a:r>
              <a:rPr lang="en-US" sz="3600" dirty="0" smtClean="0"/>
              <a:t>The </a:t>
            </a:r>
            <a:r>
              <a:rPr lang="en-US" sz="3600" dirty="0"/>
              <a:t>controls that can be associated with an image list include: the </a:t>
            </a:r>
            <a:r>
              <a:rPr lang="en-US" sz="3600" dirty="0" err="1"/>
              <a:t>ListView</a:t>
            </a:r>
            <a:r>
              <a:rPr lang="en-US" sz="3600" dirty="0"/>
              <a:t>, </a:t>
            </a:r>
            <a:r>
              <a:rPr lang="en-US" sz="3600" dirty="0" err="1"/>
              <a:t>TreeView</a:t>
            </a:r>
            <a:r>
              <a:rPr lang="en-US" sz="3600" dirty="0"/>
              <a:t>, </a:t>
            </a:r>
            <a:r>
              <a:rPr lang="en-US" sz="3600" dirty="0" err="1"/>
              <a:t>ToolBar</a:t>
            </a:r>
            <a:r>
              <a:rPr lang="en-US" sz="3600" dirty="0"/>
              <a:t>, </a:t>
            </a:r>
            <a:r>
              <a:rPr lang="en-US" sz="3600" dirty="0" err="1"/>
              <a:t>TabControl</a:t>
            </a:r>
            <a:r>
              <a:rPr lang="en-US" sz="3600" dirty="0"/>
              <a:t>, Button, </a:t>
            </a:r>
            <a:r>
              <a:rPr lang="en-US" sz="3600" dirty="0" err="1"/>
              <a:t>CheckBox</a:t>
            </a:r>
            <a:r>
              <a:rPr lang="en-US" sz="3600" dirty="0"/>
              <a:t>, </a:t>
            </a:r>
            <a:r>
              <a:rPr lang="en-US" sz="3600" dirty="0" err="1"/>
              <a:t>RadioButton</a:t>
            </a:r>
            <a:r>
              <a:rPr lang="en-US" sz="3600" dirty="0"/>
              <a:t>, and Label </a:t>
            </a:r>
            <a:r>
              <a:rPr lang="en-US" sz="3600" dirty="0" smtClean="0"/>
              <a:t>controls.</a:t>
            </a:r>
          </a:p>
          <a:p>
            <a:pPr marL="571500" indent="-571500">
              <a:buFont typeface="Arial" panose="020B0604020202020204" pitchFamily="34" charset="0"/>
              <a:buChar char="•"/>
            </a:pPr>
            <a:r>
              <a:rPr lang="en-US" sz="3600" dirty="0" smtClean="0"/>
              <a:t>To </a:t>
            </a:r>
            <a:r>
              <a:rPr lang="en-US" sz="3600" dirty="0"/>
              <a:t>associate the image list with a control, set the control's </a:t>
            </a:r>
            <a:r>
              <a:rPr lang="en-US" sz="3600" dirty="0" err="1"/>
              <a:t>ImageList</a:t>
            </a:r>
            <a:r>
              <a:rPr lang="en-US" sz="3600" dirty="0"/>
              <a:t> property to the name of the </a:t>
            </a:r>
            <a:r>
              <a:rPr lang="en-US" sz="3600" dirty="0" err="1"/>
              <a:t>ImageList</a:t>
            </a:r>
            <a:r>
              <a:rPr lang="en-US" sz="3600" dirty="0"/>
              <a:t> component</a:t>
            </a:r>
            <a:r>
              <a:rPr lang="en-US" sz="3600" dirty="0" smtClean="0"/>
              <a:t>.</a:t>
            </a:r>
          </a:p>
          <a:p>
            <a:pPr marL="571500" indent="-571500">
              <a:buFont typeface="Arial" panose="020B0604020202020204" pitchFamily="34" charset="0"/>
              <a:buChar char="•"/>
            </a:pPr>
            <a:r>
              <a:rPr lang="en-US" sz="3600" dirty="0"/>
              <a:t>The key property of the </a:t>
            </a:r>
            <a:r>
              <a:rPr lang="en-US" sz="3600" dirty="0" err="1"/>
              <a:t>ImageList</a:t>
            </a:r>
            <a:r>
              <a:rPr lang="en-US" sz="3600" dirty="0"/>
              <a:t> component is Images, which contains the pictures to be used by the associated </a:t>
            </a:r>
            <a:r>
              <a:rPr lang="en-US" sz="3600" dirty="0" smtClean="0"/>
              <a:t>control.</a:t>
            </a:r>
          </a:p>
          <a:p>
            <a:pPr marL="571500" indent="-571500">
              <a:buFont typeface="Arial" panose="020B0604020202020204" pitchFamily="34" charset="0"/>
              <a:buChar char="•"/>
            </a:pPr>
            <a:r>
              <a:rPr lang="en-US" sz="3600" dirty="0" smtClean="0"/>
              <a:t>Each </a:t>
            </a:r>
            <a:r>
              <a:rPr lang="en-US" sz="3600" dirty="0"/>
              <a:t>individual image can be accessed by its index value or by its </a:t>
            </a:r>
            <a:r>
              <a:rPr lang="en-US" sz="3600" dirty="0" smtClean="0"/>
              <a:t>key.</a:t>
            </a:r>
          </a:p>
          <a:p>
            <a:pPr marL="571500" indent="-571500">
              <a:buFont typeface="Arial" panose="020B0604020202020204" pitchFamily="34" charset="0"/>
              <a:buChar char="•"/>
            </a:pPr>
            <a:r>
              <a:rPr lang="en-US" sz="3600" dirty="0" smtClean="0"/>
              <a:t>The </a:t>
            </a:r>
            <a:r>
              <a:rPr lang="en-US" sz="3600" dirty="0" err="1"/>
              <a:t>ColorDepth</a:t>
            </a:r>
            <a:r>
              <a:rPr lang="en-US" sz="3600" dirty="0"/>
              <a:t> property determines the number of colors that the images are rendered </a:t>
            </a:r>
            <a:r>
              <a:rPr lang="en-US" sz="3600" dirty="0" smtClean="0"/>
              <a:t>with.</a:t>
            </a:r>
          </a:p>
          <a:p>
            <a:pPr marL="571500" indent="-571500">
              <a:buFont typeface="Arial" panose="020B0604020202020204" pitchFamily="34" charset="0"/>
              <a:buChar char="•"/>
            </a:pPr>
            <a:r>
              <a:rPr lang="en-US" sz="3600" dirty="0" smtClean="0"/>
              <a:t>The </a:t>
            </a:r>
            <a:r>
              <a:rPr lang="en-US" sz="3600" dirty="0"/>
              <a:t>images will all be displayed at the same size, set by the </a:t>
            </a:r>
            <a:r>
              <a:rPr lang="en-US" sz="3600" dirty="0" err="1"/>
              <a:t>ImageSize</a:t>
            </a:r>
            <a:r>
              <a:rPr lang="en-US" sz="3600" dirty="0"/>
              <a:t> </a:t>
            </a:r>
            <a:r>
              <a:rPr lang="en-US" sz="3600" dirty="0" smtClean="0"/>
              <a:t>property.</a:t>
            </a:r>
          </a:p>
          <a:p>
            <a:pPr marL="571500" indent="-571500">
              <a:buFont typeface="Arial" panose="020B0604020202020204" pitchFamily="34" charset="0"/>
              <a:buChar char="•"/>
            </a:pPr>
            <a:r>
              <a:rPr lang="en-US" sz="3600" dirty="0" smtClean="0"/>
              <a:t>Images </a:t>
            </a:r>
            <a:r>
              <a:rPr lang="en-US" sz="3600" dirty="0"/>
              <a:t>that are larger will be scaled to fit.</a:t>
            </a:r>
            <a:endParaRPr lang="en-US" sz="3600" dirty="0" smtClean="0"/>
          </a:p>
        </p:txBody>
      </p:sp>
    </p:spTree>
    <p:extLst>
      <p:ext uri="{BB962C8B-B14F-4D97-AF65-F5344CB8AC3E}">
        <p14:creationId xmlns:p14="http://schemas.microsoft.com/office/powerpoint/2010/main" val="47519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GroupBox</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57073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a:t>Windows Forms </a:t>
            </a:r>
            <a:r>
              <a:rPr lang="en-US" sz="3600" dirty="0" err="1"/>
              <a:t>GroupBox</a:t>
            </a:r>
            <a:r>
              <a:rPr lang="en-US" sz="3600" dirty="0"/>
              <a:t> controls are used to provide an identifiable grouping for other </a:t>
            </a:r>
            <a:r>
              <a:rPr lang="en-US" sz="3600" dirty="0" smtClean="0"/>
              <a:t>controls.</a:t>
            </a:r>
          </a:p>
          <a:p>
            <a:pPr marL="571500" indent="-571500">
              <a:buFont typeface="Arial" panose="020B0604020202020204" pitchFamily="34" charset="0"/>
              <a:buChar char="•"/>
            </a:pPr>
            <a:r>
              <a:rPr lang="en-US" sz="3600" dirty="0" smtClean="0"/>
              <a:t>Typically</a:t>
            </a:r>
            <a:r>
              <a:rPr lang="en-US" sz="3600" dirty="0"/>
              <a:t>, you use group boxes to subdivide a form by </a:t>
            </a:r>
            <a:r>
              <a:rPr lang="en-US" sz="3600" dirty="0" smtClean="0"/>
              <a:t>function.</a:t>
            </a:r>
          </a:p>
          <a:p>
            <a:pPr marL="571500" indent="-571500">
              <a:buFont typeface="Arial" panose="020B0604020202020204" pitchFamily="34" charset="0"/>
              <a:buChar char="•"/>
            </a:pPr>
            <a:r>
              <a:rPr lang="en-US" sz="3600" dirty="0" smtClean="0"/>
              <a:t>For </a:t>
            </a:r>
            <a:r>
              <a:rPr lang="en-US" sz="3600" dirty="0"/>
              <a:t>example, you may have an order form that specifies mailing options such as which overnight carrier to </a:t>
            </a:r>
            <a:r>
              <a:rPr lang="en-US" sz="3600" dirty="0" smtClean="0"/>
              <a:t>use.</a:t>
            </a:r>
          </a:p>
          <a:p>
            <a:pPr marL="571500" indent="-571500">
              <a:buFont typeface="Arial" panose="020B0604020202020204" pitchFamily="34" charset="0"/>
              <a:buChar char="•"/>
            </a:pPr>
            <a:r>
              <a:rPr lang="en-US" sz="3600" dirty="0" smtClean="0"/>
              <a:t>Grouping </a:t>
            </a:r>
            <a:r>
              <a:rPr lang="en-US" sz="3600" dirty="0"/>
              <a:t>all options in a group box gives the user a logical visual cue, and at design time all the controls can be moved easily — when you move the single </a:t>
            </a:r>
            <a:r>
              <a:rPr lang="en-US" sz="3600" dirty="0" err="1"/>
              <a:t>GroupBox</a:t>
            </a:r>
            <a:r>
              <a:rPr lang="en-US" sz="3600" dirty="0"/>
              <a:t> control, all its contained controls move, too</a:t>
            </a:r>
            <a:r>
              <a:rPr lang="en-US" sz="3600" dirty="0" smtClean="0"/>
              <a:t>.</a:t>
            </a:r>
          </a:p>
          <a:p>
            <a:pPr marL="571500" indent="-571500">
              <a:buFont typeface="Arial" panose="020B0604020202020204" pitchFamily="34" charset="0"/>
              <a:buChar char="•"/>
            </a:pPr>
            <a:r>
              <a:rPr lang="en-US" sz="3600" dirty="0" smtClean="0"/>
              <a:t>The </a:t>
            </a:r>
            <a:r>
              <a:rPr lang="en-US" sz="3600" dirty="0"/>
              <a:t>group box's caption is defined by the Text property</a:t>
            </a:r>
            <a:r>
              <a:rPr lang="en-US" sz="3600" dirty="0" smtClean="0"/>
              <a:t>.</a:t>
            </a:r>
          </a:p>
          <a:p>
            <a:pPr marL="571500" indent="-571500">
              <a:buFont typeface="Arial" panose="020B0604020202020204" pitchFamily="34" charset="0"/>
              <a:buChar char="•"/>
            </a:pPr>
            <a:r>
              <a:rPr lang="en-US" sz="3600" dirty="0"/>
              <a:t>The </a:t>
            </a:r>
            <a:r>
              <a:rPr lang="en-US" sz="3600" dirty="0" err="1"/>
              <a:t>GroupBox</a:t>
            </a:r>
            <a:r>
              <a:rPr lang="en-US" sz="3600" dirty="0"/>
              <a:t> control is similar to the Panel control; however, only the </a:t>
            </a:r>
            <a:r>
              <a:rPr lang="en-US" sz="3600" dirty="0" err="1"/>
              <a:t>GroupBox</a:t>
            </a:r>
            <a:r>
              <a:rPr lang="en-US" sz="3600" dirty="0"/>
              <a:t> control displays a caption, and only the Panel control can have scroll bars</a:t>
            </a:r>
            <a:r>
              <a:rPr lang="en-US" sz="3600" dirty="0" smtClean="0"/>
              <a:t>.</a:t>
            </a:r>
            <a:endParaRPr lang="en-US" sz="3600" dirty="0" smtClean="0"/>
          </a:p>
        </p:txBody>
      </p:sp>
    </p:spTree>
    <p:extLst>
      <p:ext uri="{BB962C8B-B14F-4D97-AF65-F5344CB8AC3E}">
        <p14:creationId xmlns:p14="http://schemas.microsoft.com/office/powerpoint/2010/main" val="36051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Panel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62562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7294305"/>
          </a:xfrm>
          <a:prstGeom prst="rect">
            <a:avLst/>
          </a:prstGeom>
          <a:noFill/>
        </p:spPr>
        <p:txBody>
          <a:bodyPr wrap="square" rtlCol="0">
            <a:spAutoFit/>
          </a:bodyPr>
          <a:lstStyle/>
          <a:p>
            <a:pPr marL="571500" indent="-571500">
              <a:buFont typeface="Arial" panose="020B0604020202020204" pitchFamily="34" charset="0"/>
              <a:buChar char="•"/>
            </a:pPr>
            <a:r>
              <a:rPr lang="en-US" sz="3600" dirty="0"/>
              <a:t>Windows Forms Panel controls are used to provide an identifiable grouping for other </a:t>
            </a:r>
            <a:r>
              <a:rPr lang="en-US" sz="3600" dirty="0" smtClean="0"/>
              <a:t>controls.</a:t>
            </a:r>
          </a:p>
          <a:p>
            <a:pPr marL="571500" indent="-571500">
              <a:buFont typeface="Arial" panose="020B0604020202020204" pitchFamily="34" charset="0"/>
              <a:buChar char="•"/>
            </a:pPr>
            <a:r>
              <a:rPr lang="en-US" sz="3600" dirty="0" smtClean="0"/>
              <a:t>Typically</a:t>
            </a:r>
            <a:r>
              <a:rPr lang="en-US" sz="3600" dirty="0"/>
              <a:t>, you use panels to subdivide a form by function. For example, you may have an order form that specifies mailing options such as which overnight carrier to </a:t>
            </a:r>
            <a:r>
              <a:rPr lang="en-US" sz="3600" dirty="0" smtClean="0"/>
              <a:t>use.</a:t>
            </a:r>
          </a:p>
          <a:p>
            <a:pPr marL="571500" indent="-571500">
              <a:buFont typeface="Arial" panose="020B0604020202020204" pitchFamily="34" charset="0"/>
              <a:buChar char="•"/>
            </a:pPr>
            <a:r>
              <a:rPr lang="en-US" sz="3600" dirty="0" smtClean="0"/>
              <a:t>Grouping </a:t>
            </a:r>
            <a:r>
              <a:rPr lang="en-US" sz="3600" dirty="0"/>
              <a:t>all options in a panel gives the user a logical visual cue. At design time all the controls can be moved easily — when you move the Panel control, all its contained controls move, </a:t>
            </a:r>
            <a:r>
              <a:rPr lang="en-US" sz="3600" dirty="0" smtClean="0"/>
              <a:t>too.</a:t>
            </a:r>
          </a:p>
          <a:p>
            <a:pPr marL="571500" indent="-571500">
              <a:buFont typeface="Arial" panose="020B0604020202020204" pitchFamily="34" charset="0"/>
              <a:buChar char="•"/>
            </a:pPr>
            <a:r>
              <a:rPr lang="en-US" sz="3600" dirty="0" smtClean="0"/>
              <a:t>The </a:t>
            </a:r>
            <a:r>
              <a:rPr lang="en-US" sz="3600" dirty="0"/>
              <a:t>controls grouped in a panel can be accessed through its Controls </a:t>
            </a:r>
            <a:r>
              <a:rPr lang="en-US" sz="3600" dirty="0" smtClean="0"/>
              <a:t>property.</a:t>
            </a:r>
          </a:p>
          <a:p>
            <a:pPr marL="571500" indent="-571500">
              <a:buFont typeface="Arial" panose="020B0604020202020204" pitchFamily="34" charset="0"/>
              <a:buChar char="•"/>
            </a:pPr>
            <a:r>
              <a:rPr lang="en-US" sz="3600" dirty="0" smtClean="0"/>
              <a:t>This </a:t>
            </a:r>
            <a:r>
              <a:rPr lang="en-US" sz="3600" dirty="0"/>
              <a:t>property returns a collection of Control instances, so you will typically need to cast a control retrieved this way to its specific type</a:t>
            </a:r>
            <a:r>
              <a:rPr lang="en-US" sz="3600" dirty="0" smtClean="0"/>
              <a:t>.</a:t>
            </a:r>
          </a:p>
          <a:p>
            <a:pPr marL="571500" indent="-571500">
              <a:buFont typeface="Arial" panose="020B0604020202020204" pitchFamily="34" charset="0"/>
              <a:buChar char="•"/>
            </a:pPr>
            <a:r>
              <a:rPr lang="en-US" sz="3600" dirty="0"/>
              <a:t>To display scroll bars, set the AutoScroll property to </a:t>
            </a:r>
            <a:r>
              <a:rPr lang="en-US" sz="3600" dirty="0" smtClean="0"/>
              <a:t>true.</a:t>
            </a:r>
          </a:p>
          <a:p>
            <a:pPr marL="571500" indent="-571500">
              <a:buFont typeface="Arial" panose="020B0604020202020204" pitchFamily="34" charset="0"/>
              <a:buChar char="•"/>
            </a:pPr>
            <a:r>
              <a:rPr lang="en-US" sz="3600" dirty="0" smtClean="0"/>
              <a:t>You </a:t>
            </a:r>
            <a:r>
              <a:rPr lang="en-US" sz="3600" dirty="0"/>
              <a:t>can also customize the appearance of the panel by setting the </a:t>
            </a:r>
            <a:r>
              <a:rPr lang="en-US" sz="3600" dirty="0" err="1"/>
              <a:t>BackColor</a:t>
            </a:r>
            <a:r>
              <a:rPr lang="en-US" sz="3600" dirty="0"/>
              <a:t>, </a:t>
            </a:r>
            <a:r>
              <a:rPr lang="en-US" sz="3600" dirty="0" err="1"/>
              <a:t>BackgroundImage</a:t>
            </a:r>
            <a:r>
              <a:rPr lang="en-US" sz="3600" dirty="0"/>
              <a:t>, and </a:t>
            </a:r>
            <a:r>
              <a:rPr lang="en-US" sz="3600" dirty="0" err="1"/>
              <a:t>BorderStyle</a:t>
            </a:r>
            <a:r>
              <a:rPr lang="en-US" sz="3600" dirty="0"/>
              <a:t> properties</a:t>
            </a:r>
            <a:r>
              <a:rPr lang="en-US" sz="3600" dirty="0" smtClean="0"/>
              <a:t>.</a:t>
            </a:r>
          </a:p>
          <a:p>
            <a:pPr marL="571500" indent="-571500">
              <a:buFont typeface="Arial" panose="020B0604020202020204" pitchFamily="34" charset="0"/>
              <a:buChar char="•"/>
            </a:pPr>
            <a:r>
              <a:rPr lang="en-US" sz="3600" dirty="0"/>
              <a:t>The </a:t>
            </a:r>
            <a:r>
              <a:rPr lang="en-US" sz="3600" dirty="0" err="1"/>
              <a:t>BorderStyle</a:t>
            </a:r>
            <a:r>
              <a:rPr lang="en-US" sz="3600" dirty="0"/>
              <a:t> property determines if the panel is outlined with no visible border (None), a plain line (</a:t>
            </a:r>
            <a:r>
              <a:rPr lang="en-US" sz="3600" dirty="0" err="1"/>
              <a:t>FixedSingle</a:t>
            </a:r>
            <a:r>
              <a:rPr lang="en-US" sz="3600" dirty="0"/>
              <a:t>), or a shadowed line (Fixed3D).</a:t>
            </a:r>
            <a:endParaRPr lang="en-US" sz="3600" dirty="0" smtClean="0"/>
          </a:p>
        </p:txBody>
      </p:sp>
    </p:spTree>
    <p:extLst>
      <p:ext uri="{BB962C8B-B14F-4D97-AF65-F5344CB8AC3E}">
        <p14:creationId xmlns:p14="http://schemas.microsoft.com/office/powerpoint/2010/main" val="106511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Panel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62562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7294305"/>
          </a:xfrm>
          <a:prstGeom prst="rect">
            <a:avLst/>
          </a:prstGeom>
          <a:noFill/>
        </p:spPr>
        <p:txBody>
          <a:bodyPr wrap="square" rtlCol="0">
            <a:spAutoFit/>
          </a:bodyPr>
          <a:lstStyle/>
          <a:p>
            <a:pPr marL="571500" indent="-571500">
              <a:buFont typeface="Arial" panose="020B0604020202020204" pitchFamily="34" charset="0"/>
              <a:buChar char="•"/>
            </a:pPr>
            <a:r>
              <a:rPr lang="en-US" sz="3600" dirty="0"/>
              <a:t>Windows Forms Panel controls are used to provide an identifiable grouping for other </a:t>
            </a:r>
            <a:r>
              <a:rPr lang="en-US" sz="3600" dirty="0" smtClean="0"/>
              <a:t>controls.</a:t>
            </a:r>
          </a:p>
          <a:p>
            <a:pPr marL="571500" indent="-571500">
              <a:buFont typeface="Arial" panose="020B0604020202020204" pitchFamily="34" charset="0"/>
              <a:buChar char="•"/>
            </a:pPr>
            <a:r>
              <a:rPr lang="en-US" sz="3600" dirty="0" smtClean="0"/>
              <a:t>Typically</a:t>
            </a:r>
            <a:r>
              <a:rPr lang="en-US" sz="3600" dirty="0"/>
              <a:t>, you use panels to subdivide a form by function. For example, you may have an order form that specifies mailing options such as which overnight carrier to </a:t>
            </a:r>
            <a:r>
              <a:rPr lang="en-US" sz="3600" dirty="0" smtClean="0"/>
              <a:t>use.</a:t>
            </a:r>
          </a:p>
          <a:p>
            <a:pPr marL="571500" indent="-571500">
              <a:buFont typeface="Arial" panose="020B0604020202020204" pitchFamily="34" charset="0"/>
              <a:buChar char="•"/>
            </a:pPr>
            <a:r>
              <a:rPr lang="en-US" sz="3600" dirty="0" smtClean="0"/>
              <a:t>Grouping </a:t>
            </a:r>
            <a:r>
              <a:rPr lang="en-US" sz="3600" dirty="0"/>
              <a:t>all options in a panel gives the user a logical visual cue. At design time all the controls can be moved easily — when you move the Panel control, all its contained controls move, </a:t>
            </a:r>
            <a:r>
              <a:rPr lang="en-US" sz="3600" dirty="0" smtClean="0"/>
              <a:t>too.</a:t>
            </a:r>
          </a:p>
          <a:p>
            <a:pPr marL="571500" indent="-571500">
              <a:buFont typeface="Arial" panose="020B0604020202020204" pitchFamily="34" charset="0"/>
              <a:buChar char="•"/>
            </a:pPr>
            <a:r>
              <a:rPr lang="en-US" sz="3600" dirty="0" smtClean="0"/>
              <a:t>The </a:t>
            </a:r>
            <a:r>
              <a:rPr lang="en-US" sz="3600" dirty="0"/>
              <a:t>controls grouped in a panel can be accessed through its Controls </a:t>
            </a:r>
            <a:r>
              <a:rPr lang="en-US" sz="3600" dirty="0" smtClean="0"/>
              <a:t>property.</a:t>
            </a:r>
          </a:p>
          <a:p>
            <a:pPr marL="571500" indent="-571500">
              <a:buFont typeface="Arial" panose="020B0604020202020204" pitchFamily="34" charset="0"/>
              <a:buChar char="•"/>
            </a:pPr>
            <a:r>
              <a:rPr lang="en-US" sz="3600" dirty="0" smtClean="0"/>
              <a:t>This </a:t>
            </a:r>
            <a:r>
              <a:rPr lang="en-US" sz="3600" dirty="0"/>
              <a:t>property returns a collection of Control instances, so you will typically need to cast a control retrieved this way to its specific type</a:t>
            </a:r>
            <a:r>
              <a:rPr lang="en-US" sz="3600" dirty="0" smtClean="0"/>
              <a:t>.</a:t>
            </a:r>
          </a:p>
          <a:p>
            <a:pPr marL="571500" indent="-571500">
              <a:buFont typeface="Arial" panose="020B0604020202020204" pitchFamily="34" charset="0"/>
              <a:buChar char="•"/>
            </a:pPr>
            <a:r>
              <a:rPr lang="en-US" sz="3600" dirty="0"/>
              <a:t>To display scroll bars, set the AutoScroll property to </a:t>
            </a:r>
            <a:r>
              <a:rPr lang="en-US" sz="3600" dirty="0" smtClean="0"/>
              <a:t>true.</a:t>
            </a:r>
          </a:p>
          <a:p>
            <a:pPr marL="571500" indent="-571500">
              <a:buFont typeface="Arial" panose="020B0604020202020204" pitchFamily="34" charset="0"/>
              <a:buChar char="•"/>
            </a:pPr>
            <a:r>
              <a:rPr lang="en-US" sz="3600" dirty="0" smtClean="0"/>
              <a:t>You </a:t>
            </a:r>
            <a:r>
              <a:rPr lang="en-US" sz="3600" dirty="0"/>
              <a:t>can also customize the appearance of the panel by setting the </a:t>
            </a:r>
            <a:r>
              <a:rPr lang="en-US" sz="3600" dirty="0" err="1"/>
              <a:t>BackColor</a:t>
            </a:r>
            <a:r>
              <a:rPr lang="en-US" sz="3600" dirty="0"/>
              <a:t>, </a:t>
            </a:r>
            <a:r>
              <a:rPr lang="en-US" sz="3600" dirty="0" err="1"/>
              <a:t>BackgroundImage</a:t>
            </a:r>
            <a:r>
              <a:rPr lang="en-US" sz="3600" dirty="0"/>
              <a:t>, and </a:t>
            </a:r>
            <a:r>
              <a:rPr lang="en-US" sz="3600" dirty="0" err="1"/>
              <a:t>BorderStyle</a:t>
            </a:r>
            <a:r>
              <a:rPr lang="en-US" sz="3600" dirty="0"/>
              <a:t> properties</a:t>
            </a:r>
            <a:r>
              <a:rPr lang="en-US" sz="3600" dirty="0" smtClean="0"/>
              <a:t>.</a:t>
            </a:r>
          </a:p>
          <a:p>
            <a:pPr marL="571500" indent="-571500">
              <a:buFont typeface="Arial" panose="020B0604020202020204" pitchFamily="34" charset="0"/>
              <a:buChar char="•"/>
            </a:pPr>
            <a:r>
              <a:rPr lang="en-US" sz="3600" dirty="0"/>
              <a:t>The </a:t>
            </a:r>
            <a:r>
              <a:rPr lang="en-US" sz="3600" dirty="0" err="1"/>
              <a:t>BorderStyle</a:t>
            </a:r>
            <a:r>
              <a:rPr lang="en-US" sz="3600" dirty="0"/>
              <a:t> property determines if the panel is outlined with no visible border (None), a plain line (</a:t>
            </a:r>
            <a:r>
              <a:rPr lang="en-US" sz="3600" dirty="0" err="1"/>
              <a:t>FixedSingle</a:t>
            </a:r>
            <a:r>
              <a:rPr lang="en-US" sz="3600" dirty="0"/>
              <a:t>), or a shadowed line (Fixed3D).</a:t>
            </a:r>
            <a:endParaRPr lang="en-US" sz="3600" dirty="0" smtClean="0"/>
          </a:p>
        </p:txBody>
      </p:sp>
    </p:spTree>
    <p:extLst>
      <p:ext uri="{BB962C8B-B14F-4D97-AF65-F5344CB8AC3E}">
        <p14:creationId xmlns:p14="http://schemas.microsoft.com/office/powerpoint/2010/main" val="201907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Splitter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62562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4524315"/>
          </a:xfrm>
          <a:prstGeom prst="rect">
            <a:avLst/>
          </a:prstGeom>
          <a:noFill/>
        </p:spPr>
        <p:txBody>
          <a:bodyPr wrap="square" rtlCol="0">
            <a:spAutoFit/>
          </a:bodyPr>
          <a:lstStyle/>
          <a:p>
            <a:pPr marL="571500" indent="-571500">
              <a:buFont typeface="Arial" panose="020B0604020202020204" pitchFamily="34" charset="0"/>
              <a:buChar char="•"/>
            </a:pPr>
            <a:r>
              <a:rPr lang="en-US" sz="3600" dirty="0"/>
              <a:t>Windows Forms Splitter controls are used to resize docked controls at run </a:t>
            </a:r>
            <a:r>
              <a:rPr lang="en-US" sz="3600" dirty="0" smtClean="0"/>
              <a:t>time.</a:t>
            </a:r>
          </a:p>
          <a:p>
            <a:pPr marL="571500" indent="-571500">
              <a:buFont typeface="Arial" panose="020B0604020202020204" pitchFamily="34" charset="0"/>
              <a:buChar char="•"/>
            </a:pPr>
            <a:r>
              <a:rPr lang="en-US" sz="3600" dirty="0" smtClean="0"/>
              <a:t>The </a:t>
            </a:r>
            <a:r>
              <a:rPr lang="en-US" sz="3600" dirty="0"/>
              <a:t>Splitter control is often used on forms with controls that have varying lengths of data to present, like Windows Explorer, whose data panes contain information of varying widths at different times</a:t>
            </a:r>
            <a:r>
              <a:rPr lang="en-US" sz="3600" dirty="0" smtClean="0"/>
              <a:t>.</a:t>
            </a:r>
          </a:p>
          <a:p>
            <a:pPr marL="571500" indent="-571500">
              <a:buFont typeface="Arial" panose="020B0604020202020204" pitchFamily="34" charset="0"/>
              <a:buChar char="•"/>
            </a:pPr>
            <a:r>
              <a:rPr lang="en-US" sz="3600" dirty="0"/>
              <a:t>When the user points the mouse pointer at the undocked edge of a control that can be resized by a splitter control, the pointer changes its appearance to indicate that the control can be </a:t>
            </a:r>
            <a:r>
              <a:rPr lang="en-US" sz="3600" dirty="0" smtClean="0"/>
              <a:t>resized.</a:t>
            </a:r>
          </a:p>
          <a:p>
            <a:pPr marL="571500" indent="-571500">
              <a:buFont typeface="Arial" panose="020B0604020202020204" pitchFamily="34" charset="0"/>
              <a:buChar char="•"/>
            </a:pPr>
            <a:r>
              <a:rPr lang="en-US" sz="3600" dirty="0" smtClean="0"/>
              <a:t>With </a:t>
            </a:r>
            <a:r>
              <a:rPr lang="en-US" sz="3600" dirty="0"/>
              <a:t>the splitter control, the user can resize the docked control that is immediately before </a:t>
            </a:r>
            <a:r>
              <a:rPr lang="en-US" sz="3600" dirty="0" smtClean="0"/>
              <a:t>it.</a:t>
            </a:r>
          </a:p>
          <a:p>
            <a:pPr marL="571500" indent="-571500">
              <a:buFont typeface="Arial" panose="020B0604020202020204" pitchFamily="34" charset="0"/>
              <a:buChar char="•"/>
            </a:pPr>
            <a:r>
              <a:rPr lang="en-US" sz="3600" dirty="0" smtClean="0"/>
              <a:t>Therefore</a:t>
            </a:r>
            <a:r>
              <a:rPr lang="en-US" sz="3600" dirty="0"/>
              <a:t>, to enable the user to resize a docked control at run time, dock the control to be resized to an edge of a container, and then dock a splitter control to the same side of that container.</a:t>
            </a:r>
            <a:endParaRPr lang="en-US" sz="3600" dirty="0" smtClean="0"/>
          </a:p>
        </p:txBody>
      </p:sp>
    </p:spTree>
    <p:extLst>
      <p:ext uri="{BB962C8B-B14F-4D97-AF65-F5344CB8AC3E}">
        <p14:creationId xmlns:p14="http://schemas.microsoft.com/office/powerpoint/2010/main" val="1295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SplitContainer</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51583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740307"/>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Windows Forms </a:t>
            </a:r>
            <a:r>
              <a:rPr lang="en-US" sz="3600" dirty="0" err="1"/>
              <a:t>SplitContainer</a:t>
            </a:r>
            <a:r>
              <a:rPr lang="en-US" sz="3600" dirty="0"/>
              <a:t> control can be thought of as a composite; it is two panels separated by a movable </a:t>
            </a:r>
            <a:r>
              <a:rPr lang="en-US" sz="3600" dirty="0" smtClean="0"/>
              <a:t>bar.</a:t>
            </a:r>
          </a:p>
          <a:p>
            <a:pPr marL="571500" indent="-571500">
              <a:buFont typeface="Arial" panose="020B0604020202020204" pitchFamily="34" charset="0"/>
              <a:buChar char="•"/>
            </a:pPr>
            <a:r>
              <a:rPr lang="en-US" sz="3600" dirty="0" smtClean="0"/>
              <a:t>When </a:t>
            </a:r>
            <a:r>
              <a:rPr lang="en-US" sz="3600" dirty="0"/>
              <a:t>the mouse pointer is over the bar, the pointer changes shape to show that the bar is movable</a:t>
            </a:r>
            <a:r>
              <a:rPr lang="en-US" sz="3600" dirty="0" smtClean="0"/>
              <a:t>.</a:t>
            </a:r>
          </a:p>
          <a:p>
            <a:pPr marL="571500" indent="-571500">
              <a:buFont typeface="Arial" panose="020B0604020202020204" pitchFamily="34" charset="0"/>
              <a:buChar char="•"/>
            </a:pPr>
            <a:r>
              <a:rPr lang="en-US" sz="3600" dirty="0"/>
              <a:t>With the </a:t>
            </a:r>
            <a:r>
              <a:rPr lang="en-US" sz="3600" dirty="0" err="1"/>
              <a:t>SplitContainer</a:t>
            </a:r>
            <a:r>
              <a:rPr lang="en-US" sz="3600" dirty="0"/>
              <a:t> control, you can create complex user interfaces; often, a selection in one panel determines what objects are shown in the other </a:t>
            </a:r>
            <a:r>
              <a:rPr lang="en-US" sz="3600" dirty="0" smtClean="0"/>
              <a:t>panel.</a:t>
            </a:r>
          </a:p>
          <a:p>
            <a:pPr marL="571500" indent="-571500">
              <a:buFont typeface="Arial" panose="020B0604020202020204" pitchFamily="34" charset="0"/>
              <a:buChar char="•"/>
            </a:pPr>
            <a:r>
              <a:rPr lang="en-US" sz="3600" dirty="0" smtClean="0"/>
              <a:t>This </a:t>
            </a:r>
            <a:r>
              <a:rPr lang="en-US" sz="3600" dirty="0"/>
              <a:t>arrangement is very effective for displaying and browsing </a:t>
            </a:r>
            <a:r>
              <a:rPr lang="en-US" sz="3600" dirty="0" smtClean="0"/>
              <a:t>information.</a:t>
            </a:r>
          </a:p>
          <a:p>
            <a:pPr marL="571500" indent="-571500">
              <a:buFont typeface="Arial" panose="020B0604020202020204" pitchFamily="34" charset="0"/>
              <a:buChar char="•"/>
            </a:pPr>
            <a:r>
              <a:rPr lang="en-US" sz="3600" dirty="0" smtClean="0"/>
              <a:t>Having </a:t>
            </a:r>
            <a:r>
              <a:rPr lang="en-US" sz="3600" dirty="0"/>
              <a:t>two panels lets you aggregate information in areas, and the bar, or "splitter," makes it easy for users to resize the </a:t>
            </a:r>
            <a:r>
              <a:rPr lang="en-US" sz="3600" dirty="0" smtClean="0"/>
              <a:t>panels.</a:t>
            </a:r>
          </a:p>
          <a:p>
            <a:pPr marL="571500" indent="-571500">
              <a:buFont typeface="Arial" panose="020B0604020202020204" pitchFamily="34" charset="0"/>
              <a:buChar char="•"/>
            </a:pPr>
            <a:r>
              <a:rPr lang="en-US" sz="3600" dirty="0" smtClean="0"/>
              <a:t>More </a:t>
            </a:r>
            <a:r>
              <a:rPr lang="en-US" sz="3600" dirty="0"/>
              <a:t>than one </a:t>
            </a:r>
            <a:r>
              <a:rPr lang="en-US" sz="3600" dirty="0" err="1"/>
              <a:t>SplitContainer</a:t>
            </a:r>
            <a:r>
              <a:rPr lang="en-US" sz="3600" dirty="0"/>
              <a:t> control can also be nested, with the second </a:t>
            </a:r>
            <a:r>
              <a:rPr lang="en-US" sz="3600" dirty="0" err="1"/>
              <a:t>SplitContainer</a:t>
            </a:r>
            <a:r>
              <a:rPr lang="en-US" sz="3600" dirty="0"/>
              <a:t> control oriented horizontally, to create top and bottom panels</a:t>
            </a:r>
            <a:r>
              <a:rPr lang="en-US" sz="3600" dirty="0" smtClean="0"/>
              <a:t>.</a:t>
            </a:r>
          </a:p>
          <a:p>
            <a:pPr marL="571500" indent="-571500">
              <a:buFont typeface="Arial" panose="020B0604020202020204" pitchFamily="34" charset="0"/>
              <a:buChar char="•"/>
            </a:pPr>
            <a:r>
              <a:rPr lang="en-US" sz="3600" dirty="0" smtClean="0"/>
              <a:t>Be </a:t>
            </a:r>
            <a:r>
              <a:rPr lang="en-US" sz="3600" dirty="0"/>
              <a:t>aware that the </a:t>
            </a:r>
            <a:r>
              <a:rPr lang="en-US" sz="3600" dirty="0" err="1"/>
              <a:t>SplitContainer</a:t>
            </a:r>
            <a:r>
              <a:rPr lang="en-US" sz="3600" dirty="0"/>
              <a:t> control is keyboard-accessible by default; users can press the ARROW keys to move the splitter if the </a:t>
            </a:r>
            <a:r>
              <a:rPr lang="en-US" sz="3600" dirty="0" err="1"/>
              <a:t>IsSplitterFixed</a:t>
            </a:r>
            <a:r>
              <a:rPr lang="en-US" sz="3600" dirty="0"/>
              <a:t> property is set to false</a:t>
            </a:r>
            <a:r>
              <a:rPr lang="en-US" sz="3600" dirty="0" smtClean="0"/>
              <a:t>.</a:t>
            </a:r>
          </a:p>
        </p:txBody>
      </p:sp>
    </p:spTree>
    <p:extLst>
      <p:ext uri="{BB962C8B-B14F-4D97-AF65-F5344CB8AC3E}">
        <p14:creationId xmlns:p14="http://schemas.microsoft.com/office/powerpoint/2010/main" val="135890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SplitContainer</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51583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The </a:t>
            </a:r>
            <a:r>
              <a:rPr lang="en-US" sz="3600" dirty="0"/>
              <a:t>Orientation property of the </a:t>
            </a:r>
            <a:r>
              <a:rPr lang="en-US" sz="3600" dirty="0" err="1"/>
              <a:t>SplitContainer</a:t>
            </a:r>
            <a:r>
              <a:rPr lang="en-US" sz="3600" dirty="0"/>
              <a:t> control determines the direction of the splitter, not of the control itself. Hence, when this property is set to Vertical, the splitter runs from top to bottom, creating left and right panels</a:t>
            </a:r>
            <a:r>
              <a:rPr lang="en-US" sz="3600" dirty="0" smtClean="0"/>
              <a:t>.</a:t>
            </a:r>
          </a:p>
          <a:p>
            <a:pPr marL="571500" indent="-571500">
              <a:buFont typeface="Arial" panose="020B0604020202020204" pitchFamily="34" charset="0"/>
              <a:buChar char="•"/>
            </a:pPr>
            <a:r>
              <a:rPr lang="en-US" sz="3600" dirty="0" smtClean="0"/>
              <a:t>Additionally</a:t>
            </a:r>
            <a:r>
              <a:rPr lang="en-US" sz="3600" dirty="0"/>
              <a:t>, be aware that the value of the </a:t>
            </a:r>
            <a:r>
              <a:rPr lang="en-US" sz="3600" dirty="0" err="1"/>
              <a:t>SplitterRectangle</a:t>
            </a:r>
            <a:r>
              <a:rPr lang="en-US" sz="3600" dirty="0"/>
              <a:t> property varies depending on the value of the Orientation </a:t>
            </a:r>
            <a:r>
              <a:rPr lang="en-US" sz="3600" dirty="0" smtClean="0"/>
              <a:t>property.</a:t>
            </a:r>
          </a:p>
          <a:p>
            <a:pPr marL="571500" indent="-571500">
              <a:buFont typeface="Arial" panose="020B0604020202020204" pitchFamily="34" charset="0"/>
              <a:buChar char="•"/>
            </a:pPr>
            <a:r>
              <a:rPr lang="en-US" sz="3600" dirty="0" smtClean="0"/>
              <a:t>You </a:t>
            </a:r>
            <a:r>
              <a:rPr lang="en-US" sz="3600" dirty="0"/>
              <a:t>can also restrict the size and movement of the </a:t>
            </a:r>
            <a:r>
              <a:rPr lang="en-US" sz="3600" dirty="0" err="1"/>
              <a:t>SplitContainer</a:t>
            </a:r>
            <a:r>
              <a:rPr lang="en-US" sz="3600" dirty="0"/>
              <a:t> </a:t>
            </a:r>
            <a:r>
              <a:rPr lang="en-US" sz="3600" dirty="0" smtClean="0"/>
              <a:t>control.</a:t>
            </a:r>
          </a:p>
          <a:p>
            <a:pPr marL="571500" indent="-571500">
              <a:buFont typeface="Arial" panose="020B0604020202020204" pitchFamily="34" charset="0"/>
              <a:buChar char="•"/>
            </a:pPr>
            <a:r>
              <a:rPr lang="en-US" sz="3600" dirty="0" smtClean="0"/>
              <a:t>The </a:t>
            </a:r>
            <a:r>
              <a:rPr lang="en-US" sz="3600" dirty="0" err="1"/>
              <a:t>FixedPanel</a:t>
            </a:r>
            <a:r>
              <a:rPr lang="en-US" sz="3600" dirty="0"/>
              <a:t> property determines which panel will remain the same size after the </a:t>
            </a:r>
            <a:r>
              <a:rPr lang="en-US" sz="3600" dirty="0" err="1"/>
              <a:t>SplitContainer</a:t>
            </a:r>
            <a:r>
              <a:rPr lang="en-US" sz="3600" dirty="0"/>
              <a:t> control is resized, and the </a:t>
            </a:r>
            <a:r>
              <a:rPr lang="en-US" sz="3600" dirty="0" err="1"/>
              <a:t>IsSplitterFixed</a:t>
            </a:r>
            <a:r>
              <a:rPr lang="en-US" sz="3600" dirty="0"/>
              <a:t> property determines if the splitter is movable by the keyboard or mouse</a:t>
            </a:r>
            <a:r>
              <a:rPr lang="en-US" sz="3600" dirty="0" smtClean="0"/>
              <a:t>.</a:t>
            </a:r>
          </a:p>
          <a:p>
            <a:pPr marL="571500" indent="-571500">
              <a:buFont typeface="Arial" panose="020B0604020202020204" pitchFamily="34" charset="0"/>
              <a:buChar char="•"/>
            </a:pPr>
            <a:r>
              <a:rPr lang="en-US" sz="3600" dirty="0"/>
              <a:t>Finally, each panel of the </a:t>
            </a:r>
            <a:r>
              <a:rPr lang="en-US" sz="3600" dirty="0" err="1"/>
              <a:t>SplitContainer</a:t>
            </a:r>
            <a:r>
              <a:rPr lang="en-US" sz="3600" dirty="0"/>
              <a:t> control has properties to determine its individual size</a:t>
            </a:r>
            <a:r>
              <a:rPr lang="en-US" sz="3600" dirty="0" smtClean="0"/>
              <a:t>.</a:t>
            </a:r>
          </a:p>
        </p:txBody>
      </p:sp>
    </p:spTree>
    <p:extLst>
      <p:ext uri="{BB962C8B-B14F-4D97-AF65-F5344CB8AC3E}">
        <p14:creationId xmlns:p14="http://schemas.microsoft.com/office/powerpoint/2010/main" val="164869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TabControl</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79575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Windows Forms </a:t>
            </a:r>
            <a:r>
              <a:rPr lang="en-US" sz="3600" dirty="0" err="1"/>
              <a:t>TabControl</a:t>
            </a:r>
            <a:r>
              <a:rPr lang="en-US" sz="3600" dirty="0"/>
              <a:t> displays multiple tabs, like dividers in a notebook or labels in a set of folders in a filing </a:t>
            </a:r>
            <a:r>
              <a:rPr lang="en-US" sz="3600" dirty="0" smtClean="0"/>
              <a:t>cabinet.</a:t>
            </a:r>
          </a:p>
          <a:p>
            <a:pPr marL="571500" indent="-571500">
              <a:buFont typeface="Arial" panose="020B0604020202020204" pitchFamily="34" charset="0"/>
              <a:buChar char="•"/>
            </a:pPr>
            <a:r>
              <a:rPr lang="en-US" sz="3600" dirty="0" smtClean="0"/>
              <a:t>The </a:t>
            </a:r>
            <a:r>
              <a:rPr lang="en-US" sz="3600" dirty="0"/>
              <a:t>tabs can contain pictures and other controls. You can use the tab control to produce the kind of multiple-page dialog box that appears many places in the Windows operating system, such as the Control Panel Display </a:t>
            </a:r>
            <a:r>
              <a:rPr lang="en-US" sz="3600" dirty="0" smtClean="0"/>
              <a:t>Properties.</a:t>
            </a:r>
          </a:p>
          <a:p>
            <a:pPr marL="571500" indent="-571500">
              <a:buFont typeface="Arial" panose="020B0604020202020204" pitchFamily="34" charset="0"/>
              <a:buChar char="•"/>
            </a:pPr>
            <a:r>
              <a:rPr lang="en-US" sz="3600" dirty="0" smtClean="0"/>
              <a:t>Additionally</a:t>
            </a:r>
            <a:r>
              <a:rPr lang="en-US" sz="3600" dirty="0"/>
              <a:t>, the </a:t>
            </a:r>
            <a:r>
              <a:rPr lang="en-US" sz="3600" dirty="0" err="1"/>
              <a:t>TabControl</a:t>
            </a:r>
            <a:r>
              <a:rPr lang="en-US" sz="3600" dirty="0"/>
              <a:t> can be used to create property pages, which are used to set a group of related properties</a:t>
            </a:r>
            <a:r>
              <a:rPr lang="en-US" sz="3600" dirty="0" smtClean="0"/>
              <a:t>.</a:t>
            </a:r>
          </a:p>
          <a:p>
            <a:pPr marL="571500" indent="-571500">
              <a:buFont typeface="Arial" panose="020B0604020202020204" pitchFamily="34" charset="0"/>
              <a:buChar char="•"/>
            </a:pPr>
            <a:r>
              <a:rPr lang="en-US" sz="3600" dirty="0"/>
              <a:t>The most important property of the </a:t>
            </a:r>
            <a:r>
              <a:rPr lang="en-US" sz="3600" dirty="0" err="1"/>
              <a:t>TabControl</a:t>
            </a:r>
            <a:r>
              <a:rPr lang="en-US" sz="3600" dirty="0"/>
              <a:t> is </a:t>
            </a:r>
            <a:r>
              <a:rPr lang="en-US" sz="3600" dirty="0" err="1"/>
              <a:t>TabPages</a:t>
            </a:r>
            <a:r>
              <a:rPr lang="en-US" sz="3600" dirty="0"/>
              <a:t>, which contains the individual </a:t>
            </a:r>
            <a:r>
              <a:rPr lang="en-US" sz="3600" dirty="0" smtClean="0"/>
              <a:t>tabs.</a:t>
            </a:r>
          </a:p>
          <a:p>
            <a:pPr marL="571500" indent="-571500">
              <a:buFont typeface="Arial" panose="020B0604020202020204" pitchFamily="34" charset="0"/>
              <a:buChar char="•"/>
            </a:pPr>
            <a:r>
              <a:rPr lang="en-US" sz="3600" dirty="0" smtClean="0"/>
              <a:t>Each </a:t>
            </a:r>
            <a:r>
              <a:rPr lang="en-US" sz="3600" dirty="0"/>
              <a:t>individual tab is a </a:t>
            </a:r>
            <a:r>
              <a:rPr lang="en-US" sz="3600" dirty="0" err="1"/>
              <a:t>TabPage</a:t>
            </a:r>
            <a:r>
              <a:rPr lang="en-US" sz="3600" dirty="0"/>
              <a:t> object. When a tab is clicked, it raises the Click event for that </a:t>
            </a:r>
            <a:r>
              <a:rPr lang="en-US" sz="3600" dirty="0" err="1"/>
              <a:t>TabPage</a:t>
            </a:r>
            <a:r>
              <a:rPr lang="en-US" sz="3600" dirty="0"/>
              <a:t> object.</a:t>
            </a:r>
            <a:endParaRPr lang="en-US" sz="3600" dirty="0" smtClean="0"/>
          </a:p>
        </p:txBody>
      </p:sp>
    </p:spTree>
    <p:extLst>
      <p:ext uri="{BB962C8B-B14F-4D97-AF65-F5344CB8AC3E}">
        <p14:creationId xmlns:p14="http://schemas.microsoft.com/office/powerpoint/2010/main" val="147885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ProgressBar</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97577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7294305"/>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Windows Forms </a:t>
            </a:r>
            <a:r>
              <a:rPr lang="en-US" sz="3600" dirty="0" err="1"/>
              <a:t>ProgressBar</a:t>
            </a:r>
            <a:r>
              <a:rPr lang="en-US" sz="3600" dirty="0"/>
              <a:t> control indicates the progress of a process by displaying an appropriate number of rectangles arranged in a horizontal bar. When the process is complete, the bar is </a:t>
            </a:r>
            <a:r>
              <a:rPr lang="en-US" sz="3600" dirty="0" smtClean="0"/>
              <a:t>filled.</a:t>
            </a:r>
          </a:p>
          <a:p>
            <a:pPr marL="571500" indent="-571500">
              <a:buFont typeface="Arial" panose="020B0604020202020204" pitchFamily="34" charset="0"/>
              <a:buChar char="•"/>
            </a:pPr>
            <a:r>
              <a:rPr lang="en-US" sz="3600" dirty="0" smtClean="0"/>
              <a:t>Progress </a:t>
            </a:r>
            <a:r>
              <a:rPr lang="en-US" sz="3600" dirty="0"/>
              <a:t>bars are commonly used to give the user an idea of how long to wait for a process to complete; for instance, when a large file is being loaded</a:t>
            </a:r>
            <a:r>
              <a:rPr lang="en-US" sz="3600" dirty="0" smtClean="0"/>
              <a:t>.</a:t>
            </a:r>
          </a:p>
          <a:p>
            <a:pPr marL="571500" indent="-571500">
              <a:buFont typeface="Arial" panose="020B0604020202020204" pitchFamily="34" charset="0"/>
              <a:buChar char="•"/>
            </a:pPr>
            <a:r>
              <a:rPr lang="en-US" sz="3600" dirty="0"/>
              <a:t>The key properties of the </a:t>
            </a:r>
            <a:r>
              <a:rPr lang="en-US" sz="3600" dirty="0" err="1"/>
              <a:t>ProgressBar</a:t>
            </a:r>
            <a:r>
              <a:rPr lang="en-US" sz="3600" dirty="0"/>
              <a:t> control are Value, Minimum, and </a:t>
            </a:r>
            <a:r>
              <a:rPr lang="en-US" sz="3600" dirty="0" smtClean="0"/>
              <a:t>Maximum.</a:t>
            </a:r>
          </a:p>
          <a:p>
            <a:pPr marL="571500" indent="-571500">
              <a:buFont typeface="Arial" panose="020B0604020202020204" pitchFamily="34" charset="0"/>
              <a:buChar char="•"/>
            </a:pPr>
            <a:r>
              <a:rPr lang="en-US" sz="3600" dirty="0" smtClean="0"/>
              <a:t>The </a:t>
            </a:r>
            <a:r>
              <a:rPr lang="en-US" sz="3600" dirty="0"/>
              <a:t>Minimum and Maximum properties set the maximum and minimum values the progress bar can </a:t>
            </a:r>
            <a:r>
              <a:rPr lang="en-US" sz="3600" dirty="0" smtClean="0"/>
              <a:t>display.</a:t>
            </a:r>
          </a:p>
          <a:p>
            <a:pPr marL="571500" indent="-571500">
              <a:buFont typeface="Arial" panose="020B0604020202020204" pitchFamily="34" charset="0"/>
              <a:buChar char="•"/>
            </a:pPr>
            <a:r>
              <a:rPr lang="en-US" sz="3600" dirty="0" smtClean="0"/>
              <a:t>The </a:t>
            </a:r>
            <a:r>
              <a:rPr lang="en-US" sz="3600" dirty="0"/>
              <a:t>Value property represents the progress that has been made toward completing the </a:t>
            </a:r>
            <a:r>
              <a:rPr lang="en-US" sz="3600" dirty="0" smtClean="0"/>
              <a:t>operation.</a:t>
            </a:r>
          </a:p>
          <a:p>
            <a:pPr marL="571500" indent="-571500">
              <a:buFont typeface="Arial" panose="020B0604020202020204" pitchFamily="34" charset="0"/>
              <a:buChar char="•"/>
            </a:pPr>
            <a:r>
              <a:rPr lang="en-US" sz="3600" dirty="0" smtClean="0"/>
              <a:t>Because </a:t>
            </a:r>
            <a:r>
              <a:rPr lang="en-US" sz="3600" dirty="0"/>
              <a:t>the bar displayed in the control is composed of blocks, the value displayed by the </a:t>
            </a:r>
            <a:r>
              <a:rPr lang="en-US" sz="3600" dirty="0" err="1"/>
              <a:t>ProgressBar</a:t>
            </a:r>
            <a:r>
              <a:rPr lang="en-US" sz="3600" dirty="0"/>
              <a:t> control only approximates the Value property's current </a:t>
            </a:r>
            <a:r>
              <a:rPr lang="en-US" sz="3600" dirty="0" smtClean="0"/>
              <a:t>value.</a:t>
            </a:r>
          </a:p>
          <a:p>
            <a:pPr marL="571500" indent="-571500">
              <a:buFont typeface="Arial" panose="020B0604020202020204" pitchFamily="34" charset="0"/>
              <a:buChar char="•"/>
            </a:pPr>
            <a:r>
              <a:rPr lang="en-US" sz="3600" dirty="0" smtClean="0"/>
              <a:t>Based </a:t>
            </a:r>
            <a:r>
              <a:rPr lang="en-US" sz="3600" dirty="0"/>
              <a:t>on the size of the </a:t>
            </a:r>
            <a:r>
              <a:rPr lang="en-US" sz="3600" dirty="0" err="1"/>
              <a:t>ProgressBar</a:t>
            </a:r>
            <a:r>
              <a:rPr lang="en-US" sz="3600" dirty="0"/>
              <a:t> control, the Value property determines when to display the next block</a:t>
            </a:r>
            <a:r>
              <a:rPr lang="en-US" sz="3600" dirty="0" smtClean="0"/>
              <a:t>.</a:t>
            </a:r>
          </a:p>
        </p:txBody>
      </p:sp>
    </p:spTree>
    <p:extLst>
      <p:ext uri="{BB962C8B-B14F-4D97-AF65-F5344CB8AC3E}">
        <p14:creationId xmlns:p14="http://schemas.microsoft.com/office/powerpoint/2010/main" val="207357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252028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956298"/>
          </a:xfrm>
          <a:prstGeom prst="rect">
            <a:avLst/>
          </a:prstGeom>
          <a:noFill/>
        </p:spPr>
        <p:txBody>
          <a:bodyPr wrap="square" rtlCol="0">
            <a:spAutoFit/>
          </a:bodyPr>
          <a:lstStyle/>
          <a:p>
            <a:pPr marL="571500" indent="-571500">
              <a:buFont typeface="Arial" panose="020B0604020202020204" pitchFamily="34" charset="0"/>
              <a:buChar char="•"/>
            </a:pPr>
            <a:r>
              <a:rPr lang="en-US" sz="3600" dirty="0"/>
              <a:t>As you design and modify the user interface of your Windows Forms applications, you will need to add, align, and position </a:t>
            </a:r>
            <a:r>
              <a:rPr lang="en-US" sz="3600" dirty="0" smtClean="0"/>
              <a:t>controls.</a:t>
            </a:r>
          </a:p>
          <a:p>
            <a:pPr marL="571500" indent="-571500">
              <a:buFont typeface="Arial" panose="020B0604020202020204" pitchFamily="34" charset="0"/>
              <a:buChar char="•"/>
            </a:pPr>
            <a:r>
              <a:rPr lang="en-US" sz="3600" dirty="0" smtClean="0"/>
              <a:t>Controls </a:t>
            </a:r>
            <a:r>
              <a:rPr lang="en-US" sz="3600" dirty="0"/>
              <a:t>are objects that are contained within form </a:t>
            </a:r>
            <a:r>
              <a:rPr lang="en-US" sz="3600" dirty="0" smtClean="0"/>
              <a:t>objects.</a:t>
            </a:r>
          </a:p>
          <a:p>
            <a:pPr marL="571500" indent="-571500">
              <a:buFont typeface="Arial" panose="020B0604020202020204" pitchFamily="34" charset="0"/>
              <a:buChar char="•"/>
            </a:pPr>
            <a:r>
              <a:rPr lang="en-US" sz="3600" dirty="0" smtClean="0"/>
              <a:t>Each </a:t>
            </a:r>
            <a:r>
              <a:rPr lang="en-US" sz="3600" dirty="0"/>
              <a:t>type of control has its own set of properties, methods, and events that make it suitable for a particular </a:t>
            </a:r>
            <a:r>
              <a:rPr lang="en-US" sz="3600" dirty="0" smtClean="0"/>
              <a:t>purpose.</a:t>
            </a:r>
          </a:p>
          <a:p>
            <a:pPr marL="571500" indent="-571500">
              <a:buFont typeface="Arial" panose="020B0604020202020204" pitchFamily="34" charset="0"/>
              <a:buChar char="•"/>
            </a:pPr>
            <a:r>
              <a:rPr lang="en-US" sz="3600" dirty="0" smtClean="0"/>
              <a:t>You </a:t>
            </a:r>
            <a:r>
              <a:rPr lang="en-US" sz="3600" dirty="0"/>
              <a:t>can manipulate controls in the designer and write code to add controls dynamically at run time</a:t>
            </a:r>
            <a:r>
              <a:rPr lang="en-US" sz="3600" dirty="0" smtClean="0"/>
              <a:t>.</a:t>
            </a:r>
          </a:p>
          <a:p>
            <a:pPr marL="571500" indent="-571500">
              <a:buFont typeface="Arial" panose="020B0604020202020204" pitchFamily="34" charset="0"/>
              <a:buChar char="•"/>
            </a:pPr>
            <a:r>
              <a:rPr lang="en-US" sz="3600" dirty="0"/>
              <a:t>The base class for all Windows controls is located in the </a:t>
            </a:r>
            <a:r>
              <a:rPr lang="en-US" sz="3600" dirty="0" err="1"/>
              <a:t>System.Windows.Forms</a:t>
            </a:r>
            <a:r>
              <a:rPr lang="en-US" sz="3600" dirty="0"/>
              <a:t> namespace. These controls are built into the .NET framework and form the basis for derived controls</a:t>
            </a:r>
            <a:r>
              <a:rPr lang="en-US" sz="3600" dirty="0" smtClean="0"/>
              <a:t>.</a:t>
            </a:r>
            <a:endParaRPr lang="en-US" sz="3600" dirty="0"/>
          </a:p>
          <a:p>
            <a:pPr marL="571500" indent="-571500">
              <a:buFont typeface="Arial" panose="020B0604020202020204" pitchFamily="34" charset="0"/>
              <a:buChar char="•"/>
            </a:pPr>
            <a:r>
              <a:rPr lang="en-US" sz="3600" dirty="0" smtClean="0"/>
              <a:t>We will be covering the functionality and usage of these common controls one by one in this lesson</a:t>
            </a:r>
            <a:r>
              <a:rPr lang="en-US" sz="3600" dirty="0" smtClean="0"/>
              <a:t>.</a:t>
            </a:r>
          </a:p>
          <a:p>
            <a:pPr marL="1779783" lvl="1" indent="-571500">
              <a:buFont typeface="Arial" panose="020B0604020202020204" pitchFamily="34" charset="0"/>
              <a:buChar char="•"/>
            </a:pPr>
            <a:r>
              <a:rPr lang="en-US" sz="3600" dirty="0" smtClean="0"/>
              <a:t>Buttons, Checkboxes, </a:t>
            </a:r>
            <a:r>
              <a:rPr lang="en-US" sz="3600" dirty="0" err="1" smtClean="0"/>
              <a:t>Radiobuttons</a:t>
            </a:r>
            <a:endParaRPr lang="en-US" sz="3600" dirty="0" smtClean="0"/>
          </a:p>
          <a:p>
            <a:pPr marL="1779783" lvl="1" indent="-571500">
              <a:buFont typeface="Arial" panose="020B0604020202020204" pitchFamily="34" charset="0"/>
              <a:buChar char="•"/>
            </a:pPr>
            <a:r>
              <a:rPr lang="en-US" sz="3600" dirty="0" smtClean="0"/>
              <a:t>Labels, Textboxes, </a:t>
            </a:r>
            <a:r>
              <a:rPr lang="en-US" sz="3600" dirty="0" err="1" smtClean="0"/>
              <a:t>Comboboxes</a:t>
            </a:r>
            <a:r>
              <a:rPr lang="en-US" sz="3600" dirty="0" smtClean="0"/>
              <a:t>, </a:t>
            </a:r>
            <a:r>
              <a:rPr lang="en-US" sz="3600" dirty="0" err="1" smtClean="0"/>
              <a:t>Datetimepickers</a:t>
            </a:r>
            <a:endParaRPr lang="en-US" sz="3600" dirty="0" smtClean="0"/>
          </a:p>
          <a:p>
            <a:pPr marL="1779783" lvl="1" indent="-571500">
              <a:buFont typeface="Arial" panose="020B0604020202020204" pitchFamily="34" charset="0"/>
              <a:buChar char="•"/>
            </a:pPr>
            <a:r>
              <a:rPr lang="en-US" sz="3600" dirty="0" err="1" smtClean="0"/>
              <a:t>Listboxes</a:t>
            </a:r>
            <a:r>
              <a:rPr lang="en-US" sz="3600" dirty="0" smtClean="0"/>
              <a:t>, </a:t>
            </a:r>
            <a:r>
              <a:rPr lang="en-US" sz="3600" dirty="0" err="1" smtClean="0"/>
              <a:t>Datagrids</a:t>
            </a:r>
            <a:r>
              <a:rPr lang="en-US" sz="3600" dirty="0" smtClean="0"/>
              <a:t> and </a:t>
            </a:r>
            <a:r>
              <a:rPr lang="en-US" sz="3600" dirty="0" err="1" smtClean="0"/>
              <a:t>Datagridviews</a:t>
            </a:r>
            <a:r>
              <a:rPr lang="en-US" sz="3600" dirty="0" smtClean="0"/>
              <a:t>, </a:t>
            </a:r>
            <a:r>
              <a:rPr lang="en-US" sz="3600" dirty="0" err="1" smtClean="0"/>
              <a:t>Listviews</a:t>
            </a:r>
            <a:r>
              <a:rPr lang="en-US" sz="3600" dirty="0" smtClean="0"/>
              <a:t> and </a:t>
            </a:r>
            <a:r>
              <a:rPr lang="en-US" sz="3600" dirty="0" err="1" smtClean="0"/>
              <a:t>Treeviews</a:t>
            </a:r>
            <a:endParaRPr lang="en-US" sz="3600" dirty="0"/>
          </a:p>
          <a:p>
            <a:pPr marL="1779783" lvl="1" indent="-571500">
              <a:buFont typeface="Arial" panose="020B0604020202020204" pitchFamily="34" charset="0"/>
              <a:buChar char="•"/>
            </a:pPr>
            <a:r>
              <a:rPr lang="en-US" sz="3600" dirty="0" err="1" smtClean="0"/>
              <a:t>Groupboxes</a:t>
            </a:r>
            <a:r>
              <a:rPr lang="en-US" sz="3600" dirty="0" smtClean="0"/>
              <a:t>, Panels, Splitters, </a:t>
            </a:r>
            <a:r>
              <a:rPr lang="en-US" sz="3600" dirty="0" err="1" smtClean="0"/>
              <a:t>Tabcontrols</a:t>
            </a:r>
            <a:endParaRPr lang="en-US" sz="3600" dirty="0" smtClean="0"/>
          </a:p>
          <a:p>
            <a:pPr marL="1779783" lvl="1" indent="-571500">
              <a:buFont typeface="Arial" panose="020B0604020202020204" pitchFamily="34" charset="0"/>
              <a:buChar char="•"/>
            </a:pPr>
            <a:r>
              <a:rPr lang="en-US" sz="3600" dirty="0" err="1" smtClean="0"/>
              <a:t>Progressbars</a:t>
            </a:r>
            <a:r>
              <a:rPr lang="en-US" sz="3600" dirty="0" smtClean="0"/>
              <a:t>, Timers, Sliders</a:t>
            </a:r>
          </a:p>
          <a:p>
            <a:pPr marL="1779783" lvl="1" indent="-571500">
              <a:buFont typeface="Arial" panose="020B0604020202020204" pitchFamily="34" charset="0"/>
              <a:buChar char="•"/>
            </a:pPr>
            <a:r>
              <a:rPr lang="en-US" sz="3600" dirty="0" smtClean="0"/>
              <a:t>Menus and Toolbars, </a:t>
            </a:r>
            <a:r>
              <a:rPr lang="en-US" sz="3600" dirty="0" err="1" smtClean="0"/>
              <a:t>OpenFile</a:t>
            </a:r>
            <a:r>
              <a:rPr lang="en-US" sz="3600" dirty="0" smtClean="0"/>
              <a:t> and </a:t>
            </a:r>
            <a:r>
              <a:rPr lang="en-US" sz="3600" dirty="0" err="1" smtClean="0"/>
              <a:t>SaveFile</a:t>
            </a:r>
            <a:r>
              <a:rPr lang="en-US" sz="3600" dirty="0" smtClean="0"/>
              <a:t> dialogs</a:t>
            </a:r>
          </a:p>
          <a:p>
            <a:pPr marL="1779783" lvl="1" indent="-571500">
              <a:buFont typeface="Arial" panose="020B0604020202020204" pitchFamily="34" charset="0"/>
              <a:buChar char="•"/>
            </a:pPr>
            <a:endParaRPr lang="en-US" sz="3600" dirty="0" smtClean="0"/>
          </a:p>
        </p:txBody>
      </p:sp>
    </p:spTree>
    <p:extLst>
      <p:ext uri="{BB962C8B-B14F-4D97-AF65-F5344CB8AC3E}">
        <p14:creationId xmlns:p14="http://schemas.microsoft.com/office/powerpoint/2010/main" val="30854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ProgressBar</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97577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The </a:t>
            </a:r>
            <a:r>
              <a:rPr lang="en-US" sz="3600" dirty="0"/>
              <a:t>most common way to update the current progress value is to write code to set the Value </a:t>
            </a:r>
            <a:r>
              <a:rPr lang="en-US" sz="3600" dirty="0" smtClean="0"/>
              <a:t>property.</a:t>
            </a:r>
          </a:p>
          <a:p>
            <a:pPr marL="571500" indent="-571500">
              <a:buFont typeface="Arial" panose="020B0604020202020204" pitchFamily="34" charset="0"/>
              <a:buChar char="•"/>
            </a:pPr>
            <a:r>
              <a:rPr lang="en-US" sz="3600" dirty="0" smtClean="0"/>
              <a:t>In </a:t>
            </a:r>
            <a:r>
              <a:rPr lang="en-US" sz="3600" dirty="0"/>
              <a:t>the example of loading a large file, you might set the maximum to the size of the file in kilobytes. For example, if the Maximum property is set to 100, the Minimum property is set to 10, and the Value property is set to 50, 5 rectangles will be displayed. This is half of the number that can be displayed</a:t>
            </a:r>
            <a:r>
              <a:rPr lang="en-US" sz="3600" dirty="0" smtClean="0"/>
              <a:t>.</a:t>
            </a:r>
          </a:p>
          <a:p>
            <a:pPr marL="571500" indent="-571500">
              <a:buFont typeface="Arial" panose="020B0604020202020204" pitchFamily="34" charset="0"/>
              <a:buChar char="•"/>
            </a:pPr>
            <a:r>
              <a:rPr lang="en-US" sz="3600" dirty="0" smtClean="0"/>
              <a:t>However</a:t>
            </a:r>
            <a:r>
              <a:rPr lang="en-US" sz="3600" dirty="0"/>
              <a:t>, there are other ways to modify the value displayed by the </a:t>
            </a:r>
            <a:r>
              <a:rPr lang="en-US" sz="3600" dirty="0" err="1"/>
              <a:t>ProgressBar</a:t>
            </a:r>
            <a:r>
              <a:rPr lang="en-US" sz="3600" dirty="0"/>
              <a:t> control, aside from setting the Value property </a:t>
            </a:r>
            <a:r>
              <a:rPr lang="en-US" sz="3600" dirty="0" smtClean="0"/>
              <a:t>directly.</a:t>
            </a:r>
          </a:p>
          <a:p>
            <a:pPr marL="571500" indent="-571500">
              <a:buFont typeface="Arial" panose="020B0604020202020204" pitchFamily="34" charset="0"/>
              <a:buChar char="•"/>
            </a:pPr>
            <a:r>
              <a:rPr lang="en-US" sz="3600" dirty="0" smtClean="0"/>
              <a:t>The </a:t>
            </a:r>
            <a:r>
              <a:rPr lang="en-US" sz="3600" dirty="0"/>
              <a:t>Step property can be used to specify a value to increment the Value property by. </a:t>
            </a:r>
            <a:endParaRPr lang="en-US" sz="3600" dirty="0" smtClean="0"/>
          </a:p>
          <a:p>
            <a:pPr marL="571500" indent="-571500">
              <a:buFont typeface="Arial" panose="020B0604020202020204" pitchFamily="34" charset="0"/>
              <a:buChar char="•"/>
            </a:pPr>
            <a:r>
              <a:rPr lang="en-US" sz="3600" dirty="0" smtClean="0"/>
              <a:t>Then</a:t>
            </a:r>
            <a:r>
              <a:rPr lang="en-US" sz="3600" dirty="0"/>
              <a:t>, calling the </a:t>
            </a:r>
            <a:r>
              <a:rPr lang="en-US" sz="3600" dirty="0" err="1"/>
              <a:t>PerformStep</a:t>
            </a:r>
            <a:r>
              <a:rPr lang="en-US" sz="3600" dirty="0"/>
              <a:t> method will increment the value. </a:t>
            </a:r>
            <a:endParaRPr lang="en-US" sz="3600" dirty="0" smtClean="0"/>
          </a:p>
          <a:p>
            <a:pPr marL="571500" indent="-571500">
              <a:buFont typeface="Arial" panose="020B0604020202020204" pitchFamily="34" charset="0"/>
              <a:buChar char="•"/>
            </a:pPr>
            <a:r>
              <a:rPr lang="en-US" sz="3600" dirty="0" smtClean="0"/>
              <a:t>To </a:t>
            </a:r>
            <a:r>
              <a:rPr lang="en-US" sz="3600" dirty="0"/>
              <a:t>vary the increment value, you can use the Increment method and specify a value with which to increment the Value property</a:t>
            </a:r>
            <a:r>
              <a:rPr lang="en-US" sz="3600" dirty="0" smtClean="0"/>
              <a:t>.</a:t>
            </a:r>
          </a:p>
        </p:txBody>
      </p:sp>
    </p:spTree>
    <p:extLst>
      <p:ext uri="{BB962C8B-B14F-4D97-AF65-F5344CB8AC3E}">
        <p14:creationId xmlns:p14="http://schemas.microsoft.com/office/powerpoint/2010/main" val="60875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Timer Component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61573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10064294"/>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Windows Forms Timer is a component that raises an event at regular </a:t>
            </a:r>
            <a:r>
              <a:rPr lang="en-US" sz="3600" dirty="0" smtClean="0"/>
              <a:t>intervals.</a:t>
            </a:r>
          </a:p>
          <a:p>
            <a:pPr marL="571500" indent="-571500">
              <a:buFont typeface="Arial" panose="020B0604020202020204" pitchFamily="34" charset="0"/>
              <a:buChar char="•"/>
            </a:pPr>
            <a:r>
              <a:rPr lang="en-US" sz="3600" dirty="0" smtClean="0"/>
              <a:t>This </a:t>
            </a:r>
            <a:r>
              <a:rPr lang="en-US" sz="3600" dirty="0"/>
              <a:t>component is designed for a Windows Forms environment</a:t>
            </a:r>
            <a:r>
              <a:rPr lang="en-US" sz="3600" dirty="0" smtClean="0"/>
              <a:t>.</a:t>
            </a:r>
          </a:p>
          <a:p>
            <a:pPr marL="571500" indent="-571500">
              <a:buFont typeface="Arial" panose="020B0604020202020204" pitchFamily="34" charset="0"/>
              <a:buChar char="•"/>
            </a:pPr>
            <a:r>
              <a:rPr lang="en-US" sz="3600" dirty="0"/>
              <a:t>The length of the intervals is defined by the Interval property, whose value is in </a:t>
            </a:r>
            <a:r>
              <a:rPr lang="en-US" sz="3600" dirty="0" smtClean="0"/>
              <a:t>milliseconds.</a:t>
            </a:r>
          </a:p>
          <a:p>
            <a:pPr marL="571500" indent="-571500">
              <a:buFont typeface="Arial" panose="020B0604020202020204" pitchFamily="34" charset="0"/>
              <a:buChar char="•"/>
            </a:pPr>
            <a:r>
              <a:rPr lang="en-US" sz="3600" dirty="0" smtClean="0"/>
              <a:t>When </a:t>
            </a:r>
            <a:r>
              <a:rPr lang="en-US" sz="3600" dirty="0"/>
              <a:t>the component is enabled, the Tick event is raised every </a:t>
            </a:r>
            <a:r>
              <a:rPr lang="en-US" sz="3600" dirty="0" smtClean="0"/>
              <a:t>interval.</a:t>
            </a:r>
          </a:p>
          <a:p>
            <a:pPr marL="571500" indent="-571500">
              <a:buFont typeface="Arial" panose="020B0604020202020204" pitchFamily="34" charset="0"/>
              <a:buChar char="•"/>
            </a:pPr>
            <a:r>
              <a:rPr lang="en-US" sz="3600" dirty="0" smtClean="0"/>
              <a:t>This </a:t>
            </a:r>
            <a:r>
              <a:rPr lang="en-US" sz="3600" dirty="0"/>
              <a:t>is where you would add code to be executed</a:t>
            </a:r>
            <a:r>
              <a:rPr lang="en-US" sz="3600" dirty="0" smtClean="0"/>
              <a:t>.</a:t>
            </a:r>
          </a:p>
          <a:p>
            <a:pPr marL="571500" indent="-571500">
              <a:buFont typeface="Arial" panose="020B0604020202020204" pitchFamily="34" charset="0"/>
              <a:buChar char="•"/>
            </a:pPr>
            <a:r>
              <a:rPr lang="en-US" sz="3600" dirty="0"/>
              <a:t>The key methods of the Timer component are Start and Stop, which turn the timer on and </a:t>
            </a:r>
            <a:r>
              <a:rPr lang="en-US" sz="3600" dirty="0" smtClean="0"/>
              <a:t>off.</a:t>
            </a:r>
          </a:p>
          <a:p>
            <a:pPr marL="571500" indent="-571500">
              <a:buFont typeface="Arial" panose="020B0604020202020204" pitchFamily="34" charset="0"/>
              <a:buChar char="•"/>
            </a:pPr>
            <a:r>
              <a:rPr lang="en-US" sz="3600" dirty="0" smtClean="0"/>
              <a:t>When </a:t>
            </a:r>
            <a:r>
              <a:rPr lang="en-US" sz="3600" dirty="0"/>
              <a:t>the timer is switched off, it resets; there is no way to pause a Timer component</a:t>
            </a:r>
            <a:r>
              <a:rPr lang="en-US" sz="3600" dirty="0" smtClean="0"/>
              <a:t>.</a:t>
            </a:r>
          </a:p>
          <a:p>
            <a:pPr marL="571500" indent="-571500">
              <a:buFont typeface="Arial" panose="020B0604020202020204" pitchFamily="34" charset="0"/>
              <a:buChar char="•"/>
            </a:pPr>
            <a:r>
              <a:rPr lang="en-US" sz="3600" dirty="0"/>
              <a:t>The Interval property has a few limitations to consider when you are programming a Timer component</a:t>
            </a:r>
            <a:r>
              <a:rPr lang="en-US" sz="3600" dirty="0" smtClean="0"/>
              <a:t>:</a:t>
            </a:r>
          </a:p>
          <a:p>
            <a:pPr marL="1779783" lvl="1" indent="-571500">
              <a:buFont typeface="Arial" panose="020B0604020202020204" pitchFamily="34" charset="0"/>
              <a:buChar char="•"/>
            </a:pPr>
            <a:r>
              <a:rPr lang="en-US" sz="3600" dirty="0" smtClean="0"/>
              <a:t>If </a:t>
            </a:r>
            <a:r>
              <a:rPr lang="en-US" sz="3600" dirty="0"/>
              <a:t>your application or another application is making heavy demands on the system — such as long loops, intensive calculations, or drive, network, or port access — your application may not get timer events as often as the Interval property specifies</a:t>
            </a:r>
            <a:r>
              <a:rPr lang="en-US" sz="3600" dirty="0" smtClean="0"/>
              <a:t>.</a:t>
            </a:r>
          </a:p>
          <a:p>
            <a:pPr marL="1779783" lvl="1" indent="-571500">
              <a:buFont typeface="Arial" panose="020B0604020202020204" pitchFamily="34" charset="0"/>
              <a:buChar char="•"/>
            </a:pPr>
            <a:r>
              <a:rPr lang="en-US" sz="3600" dirty="0" smtClean="0"/>
              <a:t>The </a:t>
            </a:r>
            <a:r>
              <a:rPr lang="en-US" sz="3600" dirty="0"/>
              <a:t>interval is not guaranteed to elapse exactly on </a:t>
            </a:r>
            <a:r>
              <a:rPr lang="en-US" sz="3600" dirty="0" smtClean="0"/>
              <a:t>time.</a:t>
            </a:r>
          </a:p>
          <a:p>
            <a:pPr marL="1779783" lvl="1" indent="-571500">
              <a:buFont typeface="Arial" panose="020B0604020202020204" pitchFamily="34" charset="0"/>
              <a:buChar char="•"/>
            </a:pPr>
            <a:r>
              <a:rPr lang="en-US" sz="3600" dirty="0" smtClean="0"/>
              <a:t>To </a:t>
            </a:r>
            <a:r>
              <a:rPr lang="en-US" sz="3600" dirty="0"/>
              <a:t>ensure accuracy, the timer should check the system clock as needed, rather than try to keep track of accumulated time internally</a:t>
            </a:r>
            <a:r>
              <a:rPr lang="en-US" sz="3600" dirty="0" smtClean="0"/>
              <a:t>.</a:t>
            </a:r>
          </a:p>
          <a:p>
            <a:pPr marL="1779783" lvl="1" indent="-571500">
              <a:buFont typeface="Arial" panose="020B0604020202020204" pitchFamily="34" charset="0"/>
              <a:buChar char="•"/>
            </a:pPr>
            <a:r>
              <a:rPr lang="en-US" sz="3600" dirty="0" smtClean="0"/>
              <a:t>The </a:t>
            </a:r>
            <a:r>
              <a:rPr lang="en-US" sz="3600" dirty="0"/>
              <a:t>precision of the Interval property is in </a:t>
            </a:r>
            <a:r>
              <a:rPr lang="en-US" sz="3600" dirty="0" smtClean="0"/>
              <a:t>milliseconds.</a:t>
            </a:r>
          </a:p>
          <a:p>
            <a:pPr marL="1779783" lvl="1" indent="-571500">
              <a:buFont typeface="Arial" panose="020B0604020202020204" pitchFamily="34" charset="0"/>
              <a:buChar char="•"/>
            </a:pPr>
            <a:r>
              <a:rPr lang="en-US" sz="3600" dirty="0" smtClean="0"/>
              <a:t>Some </a:t>
            </a:r>
            <a:r>
              <a:rPr lang="en-US" sz="3600" dirty="0"/>
              <a:t>computers provide a high-resolution counter that has a resolution higher than </a:t>
            </a:r>
            <a:r>
              <a:rPr lang="en-US" sz="3600" dirty="0" smtClean="0"/>
              <a:t>milliseconds.</a:t>
            </a:r>
          </a:p>
          <a:p>
            <a:pPr marL="1779783" lvl="1" indent="-571500">
              <a:buFont typeface="Arial" panose="020B0604020202020204" pitchFamily="34" charset="0"/>
              <a:buChar char="•"/>
            </a:pPr>
            <a:r>
              <a:rPr lang="en-US" sz="3600" dirty="0" smtClean="0"/>
              <a:t>The </a:t>
            </a:r>
            <a:r>
              <a:rPr lang="en-US" sz="3600" dirty="0"/>
              <a:t>availability of such a counter depends on the processor hardware of your computer.</a:t>
            </a:r>
            <a:endParaRPr lang="en-US" sz="3600" dirty="0" smtClean="0"/>
          </a:p>
        </p:txBody>
      </p:sp>
    </p:spTree>
    <p:extLst>
      <p:ext uri="{BB962C8B-B14F-4D97-AF65-F5344CB8AC3E}">
        <p14:creationId xmlns:p14="http://schemas.microsoft.com/office/powerpoint/2010/main" val="80565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TrackBar</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25569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956298"/>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Windows Forms </a:t>
            </a:r>
            <a:r>
              <a:rPr lang="en-US" sz="3600" dirty="0" err="1"/>
              <a:t>TrackBar</a:t>
            </a:r>
            <a:r>
              <a:rPr lang="en-US" sz="3600" dirty="0"/>
              <a:t> control (also sometimes called a "slider" control) is used for navigating through a large amount of information or for visually adjusting a numeric </a:t>
            </a:r>
            <a:r>
              <a:rPr lang="en-US" sz="3600" dirty="0" smtClean="0"/>
              <a:t>setting.</a:t>
            </a:r>
          </a:p>
          <a:p>
            <a:pPr marL="571500" indent="-571500">
              <a:buFont typeface="Arial" panose="020B0604020202020204" pitchFamily="34" charset="0"/>
              <a:buChar char="•"/>
            </a:pPr>
            <a:r>
              <a:rPr lang="en-US" sz="3600" dirty="0" smtClean="0"/>
              <a:t>The </a:t>
            </a:r>
            <a:r>
              <a:rPr lang="en-US" sz="3600" dirty="0" err="1"/>
              <a:t>TrackBar</a:t>
            </a:r>
            <a:r>
              <a:rPr lang="en-US" sz="3600" dirty="0"/>
              <a:t> control has two parts: the thumb, also known as a slider, and the tick </a:t>
            </a:r>
            <a:r>
              <a:rPr lang="en-US" sz="3600" dirty="0" smtClean="0"/>
              <a:t>marks.</a:t>
            </a:r>
          </a:p>
          <a:p>
            <a:pPr marL="571500" indent="-571500">
              <a:buFont typeface="Arial" panose="020B0604020202020204" pitchFamily="34" charset="0"/>
              <a:buChar char="•"/>
            </a:pPr>
            <a:r>
              <a:rPr lang="en-US" sz="3600" dirty="0" smtClean="0"/>
              <a:t>The </a:t>
            </a:r>
            <a:r>
              <a:rPr lang="en-US" sz="3600" dirty="0"/>
              <a:t>thumb is the part that can be adjusted. Its position corresponds to the Value </a:t>
            </a:r>
            <a:r>
              <a:rPr lang="en-US" sz="3600" dirty="0" smtClean="0"/>
              <a:t>property.</a:t>
            </a:r>
          </a:p>
          <a:p>
            <a:pPr marL="571500" indent="-571500">
              <a:buFont typeface="Arial" panose="020B0604020202020204" pitchFamily="34" charset="0"/>
              <a:buChar char="•"/>
            </a:pPr>
            <a:r>
              <a:rPr lang="en-US" sz="3600" dirty="0" smtClean="0"/>
              <a:t>The </a:t>
            </a:r>
            <a:r>
              <a:rPr lang="en-US" sz="3600" dirty="0"/>
              <a:t>tick marks are visual indicators that are spaced at regular </a:t>
            </a:r>
            <a:r>
              <a:rPr lang="en-US" sz="3600" dirty="0" smtClean="0"/>
              <a:t>intervals.</a:t>
            </a:r>
          </a:p>
          <a:p>
            <a:pPr marL="571500" indent="-571500">
              <a:buFont typeface="Arial" panose="020B0604020202020204" pitchFamily="34" charset="0"/>
              <a:buChar char="•"/>
            </a:pPr>
            <a:r>
              <a:rPr lang="en-US" sz="3600" dirty="0" smtClean="0"/>
              <a:t>The </a:t>
            </a:r>
            <a:r>
              <a:rPr lang="en-US" sz="3600" dirty="0" err="1"/>
              <a:t>trackbar</a:t>
            </a:r>
            <a:r>
              <a:rPr lang="en-US" sz="3600" dirty="0"/>
              <a:t> moves in increments that you specify and can be aligned horizontally or </a:t>
            </a:r>
            <a:r>
              <a:rPr lang="en-US" sz="3600" dirty="0" smtClean="0"/>
              <a:t>vertically.</a:t>
            </a:r>
          </a:p>
          <a:p>
            <a:pPr marL="571500" indent="-571500">
              <a:buFont typeface="Arial" panose="020B0604020202020204" pitchFamily="34" charset="0"/>
              <a:buChar char="•"/>
            </a:pPr>
            <a:r>
              <a:rPr lang="en-US" sz="3600" dirty="0" smtClean="0"/>
              <a:t>For </a:t>
            </a:r>
            <a:r>
              <a:rPr lang="en-US" sz="3600" dirty="0"/>
              <a:t>example, you might use the track bar to control the cursor blink rate or mouse speed for a system</a:t>
            </a:r>
            <a:r>
              <a:rPr lang="en-US" sz="3600" dirty="0" smtClean="0"/>
              <a:t>.</a:t>
            </a:r>
          </a:p>
          <a:p>
            <a:pPr marL="571500" indent="-571500">
              <a:buFont typeface="Arial" panose="020B0604020202020204" pitchFamily="34" charset="0"/>
              <a:buChar char="•"/>
            </a:pPr>
            <a:r>
              <a:rPr lang="en-US" sz="3600" dirty="0"/>
              <a:t>The key properties of the </a:t>
            </a:r>
            <a:r>
              <a:rPr lang="en-US" sz="3600" dirty="0" err="1"/>
              <a:t>TrackBar</a:t>
            </a:r>
            <a:r>
              <a:rPr lang="en-US" sz="3600" dirty="0"/>
              <a:t> control are Value, </a:t>
            </a:r>
            <a:r>
              <a:rPr lang="en-US" sz="3600" dirty="0" err="1"/>
              <a:t>TickFrequency</a:t>
            </a:r>
            <a:r>
              <a:rPr lang="en-US" sz="3600" dirty="0"/>
              <a:t>, Minimum, and Maximum. </a:t>
            </a:r>
            <a:r>
              <a:rPr lang="en-US" sz="3600" dirty="0" err="1"/>
              <a:t>TickFrequency</a:t>
            </a:r>
            <a:r>
              <a:rPr lang="en-US" sz="3600" dirty="0"/>
              <a:t> is the spacing of the </a:t>
            </a:r>
            <a:r>
              <a:rPr lang="en-US" sz="3600" dirty="0" smtClean="0"/>
              <a:t>ticks.</a:t>
            </a:r>
          </a:p>
          <a:p>
            <a:pPr marL="571500" indent="-571500">
              <a:buFont typeface="Arial" panose="020B0604020202020204" pitchFamily="34" charset="0"/>
              <a:buChar char="•"/>
            </a:pPr>
            <a:r>
              <a:rPr lang="en-US" sz="3600" dirty="0" smtClean="0"/>
              <a:t>Minimum </a:t>
            </a:r>
            <a:r>
              <a:rPr lang="en-US" sz="3600" dirty="0"/>
              <a:t>and Maximum are the smallest and largest values that can be represented on the track bar</a:t>
            </a:r>
            <a:r>
              <a:rPr lang="en-US" sz="3600" dirty="0" smtClean="0"/>
              <a:t>.</a:t>
            </a:r>
          </a:p>
          <a:p>
            <a:pPr marL="571500" indent="-571500">
              <a:buFont typeface="Arial" panose="020B0604020202020204" pitchFamily="34" charset="0"/>
              <a:buChar char="•"/>
            </a:pPr>
            <a:r>
              <a:rPr lang="en-US" sz="3600" dirty="0" smtClean="0"/>
              <a:t>Two </a:t>
            </a:r>
            <a:r>
              <a:rPr lang="en-US" sz="3600" dirty="0"/>
              <a:t>other important properties are </a:t>
            </a:r>
            <a:r>
              <a:rPr lang="en-US" sz="3600" dirty="0" err="1"/>
              <a:t>SmallChange</a:t>
            </a:r>
            <a:r>
              <a:rPr lang="en-US" sz="3600" dirty="0"/>
              <a:t> and </a:t>
            </a:r>
            <a:r>
              <a:rPr lang="en-US" sz="3600" dirty="0" err="1" smtClean="0"/>
              <a:t>LargeChange</a:t>
            </a:r>
            <a:r>
              <a:rPr lang="en-US" sz="3600" dirty="0" smtClean="0"/>
              <a:t>.</a:t>
            </a:r>
          </a:p>
          <a:p>
            <a:pPr marL="571500" indent="-571500">
              <a:buFont typeface="Arial" panose="020B0604020202020204" pitchFamily="34" charset="0"/>
              <a:buChar char="•"/>
            </a:pPr>
            <a:r>
              <a:rPr lang="en-US" sz="3600" dirty="0" smtClean="0"/>
              <a:t>The </a:t>
            </a:r>
            <a:r>
              <a:rPr lang="en-US" sz="3600" dirty="0"/>
              <a:t>value of the </a:t>
            </a:r>
            <a:r>
              <a:rPr lang="en-US" sz="3600" dirty="0" err="1"/>
              <a:t>SmallChange</a:t>
            </a:r>
            <a:r>
              <a:rPr lang="en-US" sz="3600" dirty="0"/>
              <a:t> property is the number of positions the thumb moves in response to having the LEFT or RIGHT ARROW key </a:t>
            </a:r>
            <a:r>
              <a:rPr lang="en-US" sz="3600" dirty="0" smtClean="0"/>
              <a:t>pressed.</a:t>
            </a:r>
          </a:p>
          <a:p>
            <a:pPr marL="571500" indent="-571500">
              <a:buFont typeface="Arial" panose="020B0604020202020204" pitchFamily="34" charset="0"/>
              <a:buChar char="•"/>
            </a:pPr>
            <a:r>
              <a:rPr lang="en-US" sz="3600" dirty="0" smtClean="0"/>
              <a:t>The </a:t>
            </a:r>
            <a:r>
              <a:rPr lang="en-US" sz="3600" dirty="0"/>
              <a:t>value of the </a:t>
            </a:r>
            <a:r>
              <a:rPr lang="en-US" sz="3600" dirty="0" err="1"/>
              <a:t>LargeChange</a:t>
            </a:r>
            <a:r>
              <a:rPr lang="en-US" sz="3600" dirty="0"/>
              <a:t> property is the number of positions the thumb moves in response to having the PAGE UP or PAGE DOWN key pressed, or in response to mouse clicks on the track bar on either side of the thumb.</a:t>
            </a:r>
            <a:endParaRPr lang="en-US" sz="3600" dirty="0" smtClean="0"/>
          </a:p>
        </p:txBody>
      </p:sp>
    </p:spTree>
    <p:extLst>
      <p:ext uri="{BB962C8B-B14F-4D97-AF65-F5344CB8AC3E}">
        <p14:creationId xmlns:p14="http://schemas.microsoft.com/office/powerpoint/2010/main" val="81939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MainMenu</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Component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87587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5078313"/>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Windows Forms </a:t>
            </a:r>
            <a:r>
              <a:rPr lang="en-US" sz="3600" dirty="0" err="1"/>
              <a:t>MainMenu</a:t>
            </a:r>
            <a:r>
              <a:rPr lang="en-US" sz="3600" dirty="0"/>
              <a:t> component displays a menu at run </a:t>
            </a:r>
            <a:r>
              <a:rPr lang="en-US" sz="3600" dirty="0" smtClean="0"/>
              <a:t>time.</a:t>
            </a:r>
          </a:p>
          <a:p>
            <a:pPr marL="571500" indent="-571500">
              <a:buFont typeface="Arial" panose="020B0604020202020204" pitchFamily="34" charset="0"/>
              <a:buChar char="•"/>
            </a:pPr>
            <a:r>
              <a:rPr lang="en-US" sz="3600" dirty="0" smtClean="0"/>
              <a:t>All </a:t>
            </a:r>
            <a:r>
              <a:rPr lang="en-US" sz="3600" dirty="0"/>
              <a:t>submenus of the main menu and individual items are </a:t>
            </a:r>
            <a:r>
              <a:rPr lang="en-US" sz="3600" dirty="0" err="1"/>
              <a:t>MenuItem</a:t>
            </a:r>
            <a:r>
              <a:rPr lang="en-US" sz="3600" dirty="0"/>
              <a:t> objects</a:t>
            </a:r>
            <a:r>
              <a:rPr lang="en-US" sz="3600" dirty="0" smtClean="0"/>
              <a:t>.</a:t>
            </a:r>
          </a:p>
          <a:p>
            <a:pPr marL="571500" indent="-571500">
              <a:buFont typeface="Arial" panose="020B0604020202020204" pitchFamily="34" charset="0"/>
              <a:buChar char="•"/>
            </a:pPr>
            <a:r>
              <a:rPr lang="en-US" sz="3600" dirty="0"/>
              <a:t>A menu item can be designated as the default item by setting the </a:t>
            </a:r>
            <a:r>
              <a:rPr lang="en-US" sz="3600" dirty="0" err="1"/>
              <a:t>DefaultItem</a:t>
            </a:r>
            <a:r>
              <a:rPr lang="en-US" sz="3600" dirty="0"/>
              <a:t> property to </a:t>
            </a:r>
            <a:r>
              <a:rPr lang="en-US" sz="3600" dirty="0" smtClean="0"/>
              <a:t>true.</a:t>
            </a:r>
          </a:p>
          <a:p>
            <a:pPr marL="571500" indent="-571500">
              <a:buFont typeface="Arial" panose="020B0604020202020204" pitchFamily="34" charset="0"/>
              <a:buChar char="•"/>
            </a:pPr>
            <a:r>
              <a:rPr lang="en-US" sz="3600" dirty="0" smtClean="0"/>
              <a:t>The </a:t>
            </a:r>
            <a:r>
              <a:rPr lang="en-US" sz="3600" dirty="0"/>
              <a:t>default item appears in bold text when the menu is </a:t>
            </a:r>
            <a:r>
              <a:rPr lang="en-US" sz="3600" dirty="0" smtClean="0"/>
              <a:t>clicked.</a:t>
            </a:r>
          </a:p>
          <a:p>
            <a:pPr marL="571500" indent="-571500">
              <a:buFont typeface="Arial" panose="020B0604020202020204" pitchFamily="34" charset="0"/>
              <a:buChar char="•"/>
            </a:pPr>
            <a:r>
              <a:rPr lang="en-US" sz="3600" dirty="0" smtClean="0"/>
              <a:t>The </a:t>
            </a:r>
            <a:r>
              <a:rPr lang="en-US" sz="3600" dirty="0"/>
              <a:t>menu item's Checked property is either true or false, and indicates whether the menu item is </a:t>
            </a:r>
            <a:r>
              <a:rPr lang="en-US" sz="3600" dirty="0" smtClean="0"/>
              <a:t>selected.</a:t>
            </a:r>
          </a:p>
          <a:p>
            <a:pPr marL="571500" indent="-571500">
              <a:buFont typeface="Arial" panose="020B0604020202020204" pitchFamily="34" charset="0"/>
              <a:buChar char="•"/>
            </a:pPr>
            <a:r>
              <a:rPr lang="en-US" sz="3600" dirty="0" smtClean="0"/>
              <a:t>The </a:t>
            </a:r>
            <a:r>
              <a:rPr lang="en-US" sz="3600" dirty="0"/>
              <a:t>menu item's </a:t>
            </a:r>
            <a:r>
              <a:rPr lang="en-US" sz="3600" dirty="0" err="1"/>
              <a:t>RadioCheck</a:t>
            </a:r>
            <a:r>
              <a:rPr lang="en-US" sz="3600" dirty="0"/>
              <a:t> property customizes the appearance of the selected </a:t>
            </a:r>
            <a:r>
              <a:rPr lang="en-US" sz="3600" dirty="0" smtClean="0"/>
              <a:t>item:</a:t>
            </a:r>
          </a:p>
          <a:p>
            <a:pPr marL="1779783" lvl="1" indent="-571500">
              <a:buFont typeface="Arial" panose="020B0604020202020204" pitchFamily="34" charset="0"/>
              <a:buChar char="•"/>
            </a:pPr>
            <a:r>
              <a:rPr lang="en-US" sz="3600" dirty="0" smtClean="0"/>
              <a:t>if </a:t>
            </a:r>
            <a:r>
              <a:rPr lang="en-US" sz="3600" dirty="0" err="1"/>
              <a:t>RadioCheck</a:t>
            </a:r>
            <a:r>
              <a:rPr lang="en-US" sz="3600" dirty="0"/>
              <a:t> is set to true, a radio button appears next to the </a:t>
            </a:r>
            <a:r>
              <a:rPr lang="en-US" sz="3600" dirty="0" smtClean="0"/>
              <a:t>item;</a:t>
            </a:r>
          </a:p>
          <a:p>
            <a:pPr marL="1779783" lvl="1" indent="-571500">
              <a:buFont typeface="Arial" panose="020B0604020202020204" pitchFamily="34" charset="0"/>
              <a:buChar char="•"/>
            </a:pPr>
            <a:r>
              <a:rPr lang="en-US" sz="3600" dirty="0" smtClean="0"/>
              <a:t>if </a:t>
            </a:r>
            <a:r>
              <a:rPr lang="en-US" sz="3600" dirty="0" err="1"/>
              <a:t>RadioCheck</a:t>
            </a:r>
            <a:r>
              <a:rPr lang="en-US" sz="3600" dirty="0"/>
              <a:t> is set to false, a check mark appears next to the item.</a:t>
            </a:r>
            <a:endParaRPr lang="en-US" sz="3600" dirty="0" smtClean="0"/>
          </a:p>
        </p:txBody>
      </p:sp>
    </p:spTree>
    <p:extLst>
      <p:ext uri="{BB962C8B-B14F-4D97-AF65-F5344CB8AC3E}">
        <p14:creationId xmlns:p14="http://schemas.microsoft.com/office/powerpoint/2010/main" val="197065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ToolBar</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07567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9510296"/>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Windows Forms </a:t>
            </a:r>
            <a:r>
              <a:rPr lang="en-US" sz="3600" dirty="0" err="1"/>
              <a:t>ToolBar</a:t>
            </a:r>
            <a:r>
              <a:rPr lang="en-US" sz="3600" dirty="0"/>
              <a:t> control is used on forms as a control bar that displays a row of drop-down menus and bitmapped buttons that activate </a:t>
            </a:r>
            <a:r>
              <a:rPr lang="en-US" sz="3600" dirty="0" smtClean="0"/>
              <a:t>commands.</a:t>
            </a:r>
          </a:p>
          <a:p>
            <a:pPr marL="571500" indent="-571500">
              <a:buFont typeface="Arial" panose="020B0604020202020204" pitchFamily="34" charset="0"/>
              <a:buChar char="•"/>
            </a:pPr>
            <a:r>
              <a:rPr lang="en-US" sz="3600" dirty="0" smtClean="0"/>
              <a:t>Thus</a:t>
            </a:r>
            <a:r>
              <a:rPr lang="en-US" sz="3600" dirty="0"/>
              <a:t>, clicking a toolbar button can be an equivalent to choosing a menu </a:t>
            </a:r>
            <a:r>
              <a:rPr lang="en-US" sz="3600" dirty="0" smtClean="0"/>
              <a:t>command.</a:t>
            </a:r>
          </a:p>
          <a:p>
            <a:pPr marL="571500" indent="-571500">
              <a:buFont typeface="Arial" panose="020B0604020202020204" pitchFamily="34" charset="0"/>
              <a:buChar char="•"/>
            </a:pPr>
            <a:r>
              <a:rPr lang="en-US" sz="3600" dirty="0" smtClean="0"/>
              <a:t>The </a:t>
            </a:r>
            <a:r>
              <a:rPr lang="en-US" sz="3600" dirty="0"/>
              <a:t>buttons can be configured to appear and behave as pushbuttons, drop-down menus, or </a:t>
            </a:r>
            <a:r>
              <a:rPr lang="en-US" sz="3600" dirty="0" smtClean="0"/>
              <a:t>separators.</a:t>
            </a:r>
          </a:p>
          <a:p>
            <a:pPr marL="571500" indent="-571500">
              <a:buFont typeface="Arial" panose="020B0604020202020204" pitchFamily="34" charset="0"/>
              <a:buChar char="•"/>
            </a:pPr>
            <a:r>
              <a:rPr lang="en-US" sz="3600" dirty="0" smtClean="0"/>
              <a:t>Typically</a:t>
            </a:r>
            <a:r>
              <a:rPr lang="en-US" sz="3600" dirty="0"/>
              <a:t>, a toolbar contains buttons and menus that correspond to items in an application's menu structure, providing quick access to an application's most frequently used functions and commands</a:t>
            </a:r>
            <a:r>
              <a:rPr lang="en-US" sz="3600" dirty="0" smtClean="0"/>
              <a:t>.</a:t>
            </a:r>
          </a:p>
          <a:p>
            <a:pPr marL="571500" indent="-571500">
              <a:buFont typeface="Arial" panose="020B0604020202020204" pitchFamily="34" charset="0"/>
              <a:buChar char="•"/>
            </a:pPr>
            <a:r>
              <a:rPr lang="en-US" sz="3600" dirty="0"/>
              <a:t>A </a:t>
            </a:r>
            <a:r>
              <a:rPr lang="en-US" sz="3600" dirty="0" err="1"/>
              <a:t>ToolBar</a:t>
            </a:r>
            <a:r>
              <a:rPr lang="en-US" sz="3600" dirty="0"/>
              <a:t> control is usually "docked" along the top of its parent window, but it can also be docked to any side of the </a:t>
            </a:r>
            <a:r>
              <a:rPr lang="en-US" sz="3600" dirty="0" smtClean="0"/>
              <a:t>window.</a:t>
            </a:r>
          </a:p>
          <a:p>
            <a:pPr marL="571500" indent="-571500">
              <a:buFont typeface="Arial" panose="020B0604020202020204" pitchFamily="34" charset="0"/>
              <a:buChar char="•"/>
            </a:pPr>
            <a:r>
              <a:rPr lang="en-US" sz="3600" dirty="0" smtClean="0"/>
              <a:t>A </a:t>
            </a:r>
            <a:r>
              <a:rPr lang="en-US" sz="3600" dirty="0"/>
              <a:t>toolbar can display tooltips when the user points the mouse pointer at a toolbar </a:t>
            </a:r>
            <a:r>
              <a:rPr lang="en-US" sz="3600" dirty="0" smtClean="0"/>
              <a:t>button.</a:t>
            </a:r>
          </a:p>
          <a:p>
            <a:pPr marL="571500" indent="-571500">
              <a:buFont typeface="Arial" panose="020B0604020202020204" pitchFamily="34" charset="0"/>
              <a:buChar char="•"/>
            </a:pPr>
            <a:r>
              <a:rPr lang="en-US" sz="3600" dirty="0" smtClean="0"/>
              <a:t>A </a:t>
            </a:r>
            <a:r>
              <a:rPr lang="en-US" sz="3600" dirty="0"/>
              <a:t>ToolTip is a small pop-up window that briefly describes the button or menu's </a:t>
            </a:r>
            <a:r>
              <a:rPr lang="en-US" sz="3600" dirty="0" smtClean="0"/>
              <a:t>purpose.</a:t>
            </a:r>
          </a:p>
          <a:p>
            <a:pPr marL="571500" indent="-571500">
              <a:buFont typeface="Arial" panose="020B0604020202020204" pitchFamily="34" charset="0"/>
              <a:buChar char="•"/>
            </a:pPr>
            <a:r>
              <a:rPr lang="en-US" sz="3600" dirty="0" smtClean="0"/>
              <a:t>To </a:t>
            </a:r>
            <a:r>
              <a:rPr lang="en-US" sz="3600" dirty="0"/>
              <a:t>display ToolTips, the </a:t>
            </a:r>
            <a:r>
              <a:rPr lang="en-US" sz="3600" dirty="0" err="1"/>
              <a:t>ShowToolTips</a:t>
            </a:r>
            <a:r>
              <a:rPr lang="en-US" sz="3600" dirty="0"/>
              <a:t> property must be set to true</a:t>
            </a:r>
            <a:r>
              <a:rPr lang="en-US" sz="3600" dirty="0" smtClean="0"/>
              <a:t>.</a:t>
            </a:r>
          </a:p>
          <a:p>
            <a:pPr marL="571500" indent="-571500">
              <a:buFont typeface="Arial" panose="020B0604020202020204" pitchFamily="34" charset="0"/>
              <a:buChar char="•"/>
            </a:pPr>
            <a:r>
              <a:rPr lang="en-US" sz="3600" dirty="0"/>
              <a:t>When the Appearance property is set to </a:t>
            </a:r>
            <a:r>
              <a:rPr lang="en-US" sz="3600" dirty="0" err="1"/>
              <a:t>ToolBarAppearance</a:t>
            </a:r>
            <a:r>
              <a:rPr lang="en-US" sz="3600" dirty="0"/>
              <a:t>, the toolbar buttons appear raised and </a:t>
            </a:r>
            <a:r>
              <a:rPr lang="en-US" sz="3600" dirty="0" smtClean="0"/>
              <a:t>three-dimensional.</a:t>
            </a:r>
          </a:p>
          <a:p>
            <a:pPr marL="571500" indent="-571500">
              <a:buFont typeface="Arial" panose="020B0604020202020204" pitchFamily="34" charset="0"/>
              <a:buChar char="•"/>
            </a:pPr>
            <a:r>
              <a:rPr lang="en-US" sz="3600" dirty="0" smtClean="0"/>
              <a:t>You </a:t>
            </a:r>
            <a:r>
              <a:rPr lang="en-US" sz="3600" dirty="0"/>
              <a:t>can set the Appearance property of the toolbar to </a:t>
            </a:r>
            <a:r>
              <a:rPr lang="en-US" sz="3600" dirty="0" err="1"/>
              <a:t>ToolBarAppearance</a:t>
            </a:r>
            <a:r>
              <a:rPr lang="en-US" sz="3600" dirty="0"/>
              <a:t> to give the toolbar and its buttons a flat </a:t>
            </a:r>
            <a:r>
              <a:rPr lang="en-US" sz="3600" dirty="0" smtClean="0"/>
              <a:t>appearance.</a:t>
            </a:r>
          </a:p>
          <a:p>
            <a:pPr marL="571500" indent="-571500">
              <a:buFont typeface="Arial" panose="020B0604020202020204" pitchFamily="34" charset="0"/>
              <a:buChar char="•"/>
            </a:pPr>
            <a:r>
              <a:rPr lang="en-US" sz="3600" dirty="0" smtClean="0"/>
              <a:t>When </a:t>
            </a:r>
            <a:r>
              <a:rPr lang="en-US" sz="3600" dirty="0"/>
              <a:t>the mouse pointer moves over a flat button, the button's appearance changes to </a:t>
            </a:r>
            <a:r>
              <a:rPr lang="en-US" sz="3600" dirty="0" smtClean="0"/>
              <a:t>three-dimensional.</a:t>
            </a:r>
          </a:p>
        </p:txBody>
      </p:sp>
    </p:spTree>
    <p:extLst>
      <p:ext uri="{BB962C8B-B14F-4D97-AF65-F5344CB8AC3E}">
        <p14:creationId xmlns:p14="http://schemas.microsoft.com/office/powerpoint/2010/main" val="100424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ToolBar</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07567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7294305"/>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Toolbar </a:t>
            </a:r>
            <a:r>
              <a:rPr lang="en-US" sz="3600" dirty="0"/>
              <a:t>buttons can be divided into logical groups by using </a:t>
            </a:r>
            <a:r>
              <a:rPr lang="en-US" sz="3600" dirty="0" smtClean="0"/>
              <a:t>separators.</a:t>
            </a:r>
          </a:p>
          <a:p>
            <a:pPr marL="571500" indent="-571500">
              <a:buFont typeface="Arial" panose="020B0604020202020204" pitchFamily="34" charset="0"/>
              <a:buChar char="•"/>
            </a:pPr>
            <a:r>
              <a:rPr lang="en-US" sz="3600" dirty="0" smtClean="0"/>
              <a:t>A </a:t>
            </a:r>
            <a:r>
              <a:rPr lang="en-US" sz="3600" dirty="0"/>
              <a:t>separator is a toolbar button with the Style property set to </a:t>
            </a:r>
            <a:r>
              <a:rPr lang="en-US" sz="3600" dirty="0" err="1"/>
              <a:t>ToolBarButtonStyle</a:t>
            </a:r>
            <a:r>
              <a:rPr lang="en-US" sz="3600" dirty="0"/>
              <a:t>. It appears as empty space on the toolbar. </a:t>
            </a:r>
            <a:endParaRPr lang="en-US" sz="3600" dirty="0" smtClean="0"/>
          </a:p>
          <a:p>
            <a:pPr marL="571500" indent="-571500">
              <a:buFont typeface="Arial" panose="020B0604020202020204" pitchFamily="34" charset="0"/>
              <a:buChar char="•"/>
            </a:pPr>
            <a:r>
              <a:rPr lang="en-US" sz="3600" dirty="0" smtClean="0"/>
              <a:t>When </a:t>
            </a:r>
            <a:r>
              <a:rPr lang="en-US" sz="3600" dirty="0"/>
              <a:t>the toolbar has a flat appearance, button separators appear as lines rather than spaces between the buttons</a:t>
            </a:r>
            <a:r>
              <a:rPr lang="en-US" sz="3600" dirty="0" smtClean="0"/>
              <a:t>.</a:t>
            </a:r>
          </a:p>
          <a:p>
            <a:pPr marL="571500" indent="-571500">
              <a:buFont typeface="Arial" panose="020B0604020202020204" pitchFamily="34" charset="0"/>
              <a:buChar char="•"/>
            </a:pPr>
            <a:r>
              <a:rPr lang="en-US" sz="3600" dirty="0" smtClean="0"/>
              <a:t>The </a:t>
            </a:r>
            <a:r>
              <a:rPr lang="en-US" sz="3600" dirty="0" err="1"/>
              <a:t>ToolBar</a:t>
            </a:r>
            <a:r>
              <a:rPr lang="en-US" sz="3600" dirty="0"/>
              <a:t> control allows you to create toolbars by adding Button objects to a Buttons </a:t>
            </a:r>
            <a:r>
              <a:rPr lang="en-US" sz="3600" dirty="0" smtClean="0"/>
              <a:t>collection.</a:t>
            </a:r>
          </a:p>
          <a:p>
            <a:pPr marL="571500" indent="-571500">
              <a:buFont typeface="Arial" panose="020B0604020202020204" pitchFamily="34" charset="0"/>
              <a:buChar char="•"/>
            </a:pPr>
            <a:r>
              <a:rPr lang="en-US" sz="3600" dirty="0" smtClean="0"/>
              <a:t>You </a:t>
            </a:r>
            <a:r>
              <a:rPr lang="en-US" sz="3600" dirty="0"/>
              <a:t>can use the Collection Editor to add buttons to a </a:t>
            </a:r>
            <a:r>
              <a:rPr lang="en-US" sz="3600" dirty="0" err="1"/>
              <a:t>ToolBar</a:t>
            </a:r>
            <a:r>
              <a:rPr lang="en-US" sz="3600" dirty="0"/>
              <a:t> control; each Button object should have text or an image assigned, although you can assign </a:t>
            </a:r>
            <a:r>
              <a:rPr lang="en-US" sz="3600" dirty="0" smtClean="0"/>
              <a:t>both.</a:t>
            </a:r>
          </a:p>
          <a:p>
            <a:pPr marL="571500" indent="-571500">
              <a:buFont typeface="Arial" panose="020B0604020202020204" pitchFamily="34" charset="0"/>
              <a:buChar char="•"/>
            </a:pPr>
            <a:r>
              <a:rPr lang="en-US" sz="3600" dirty="0" smtClean="0"/>
              <a:t>The </a:t>
            </a:r>
            <a:r>
              <a:rPr lang="en-US" sz="3600" dirty="0"/>
              <a:t>image is supplied by an associated </a:t>
            </a:r>
            <a:r>
              <a:rPr lang="en-US" sz="3600" dirty="0" err="1"/>
              <a:t>ImageList</a:t>
            </a:r>
            <a:r>
              <a:rPr lang="en-US" sz="3600" dirty="0"/>
              <a:t> </a:t>
            </a:r>
            <a:r>
              <a:rPr lang="en-US" sz="3600" dirty="0" smtClean="0"/>
              <a:t>component.</a:t>
            </a:r>
          </a:p>
          <a:p>
            <a:pPr marL="571500" indent="-571500">
              <a:buFont typeface="Arial" panose="020B0604020202020204" pitchFamily="34" charset="0"/>
              <a:buChar char="•"/>
            </a:pPr>
            <a:r>
              <a:rPr lang="en-US" sz="3600" dirty="0" smtClean="0"/>
              <a:t>At </a:t>
            </a:r>
            <a:r>
              <a:rPr lang="en-US" sz="3600" dirty="0"/>
              <a:t>run time, you can add or remove buttons from the </a:t>
            </a:r>
            <a:r>
              <a:rPr lang="en-US" sz="3600" dirty="0" err="1"/>
              <a:t>ToolBar.ToolBarButtonCollection</a:t>
            </a:r>
            <a:r>
              <a:rPr lang="en-US" sz="3600" dirty="0"/>
              <a:t> using the Add and Remove </a:t>
            </a:r>
            <a:r>
              <a:rPr lang="en-US" sz="3600" dirty="0" smtClean="0"/>
              <a:t>methods.</a:t>
            </a:r>
          </a:p>
          <a:p>
            <a:pPr marL="571500" indent="-571500">
              <a:buFont typeface="Arial" panose="020B0604020202020204" pitchFamily="34" charset="0"/>
              <a:buChar char="•"/>
            </a:pPr>
            <a:r>
              <a:rPr lang="en-US" sz="3600" dirty="0" smtClean="0"/>
              <a:t>To </a:t>
            </a:r>
            <a:r>
              <a:rPr lang="en-US" sz="3600" dirty="0"/>
              <a:t>program the buttons of a </a:t>
            </a:r>
            <a:r>
              <a:rPr lang="en-US" sz="3600" dirty="0" err="1"/>
              <a:t>ToolBar</a:t>
            </a:r>
            <a:r>
              <a:rPr lang="en-US" sz="3600" dirty="0"/>
              <a:t>, add code to the </a:t>
            </a:r>
            <a:r>
              <a:rPr lang="en-US" sz="3600" dirty="0" err="1"/>
              <a:t>ButtonClick</a:t>
            </a:r>
            <a:r>
              <a:rPr lang="en-US" sz="3600" dirty="0"/>
              <a:t> events of the </a:t>
            </a:r>
            <a:r>
              <a:rPr lang="en-US" sz="3600" dirty="0" err="1"/>
              <a:t>ToolBar</a:t>
            </a:r>
            <a:r>
              <a:rPr lang="en-US" sz="3600" dirty="0"/>
              <a:t>, using the Button property of the </a:t>
            </a:r>
            <a:r>
              <a:rPr lang="en-US" sz="3600" dirty="0" err="1"/>
              <a:t>ToolBarButtonClickEventArgs</a:t>
            </a:r>
            <a:r>
              <a:rPr lang="en-US" sz="3600" dirty="0"/>
              <a:t> class to determine which button was clicked.</a:t>
            </a:r>
            <a:endParaRPr lang="en-US" sz="3600" dirty="0" smtClean="0"/>
          </a:p>
        </p:txBody>
      </p:sp>
    </p:spTree>
    <p:extLst>
      <p:ext uri="{BB962C8B-B14F-4D97-AF65-F5344CB8AC3E}">
        <p14:creationId xmlns:p14="http://schemas.microsoft.com/office/powerpoint/2010/main" val="196269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smtClean="0">
                <a:solidFill>
                  <a:schemeClr val="accent3">
                    <a:lumMod val="75000"/>
                  </a:schemeClr>
                </a:solidFill>
                <a:ea typeface="Open Sans Semibold" panose="020B0706030804020204" pitchFamily="34" charset="0"/>
                <a:cs typeface="Open Sans Semibold" panose="020B0706030804020204" pitchFamily="34" charset="0"/>
              </a:rPr>
              <a:t>OpenFileDialog</a:t>
            </a:r>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 </a:t>
            </a:r>
            <a:r>
              <a:rPr lang="en-US" sz="4400" dirty="0">
                <a:solidFill>
                  <a:schemeClr val="accent3">
                    <a:lumMod val="75000"/>
                  </a:schemeClr>
                </a:solidFill>
                <a:ea typeface="Open Sans Semibold" panose="020B0706030804020204" pitchFamily="34" charset="0"/>
                <a:cs typeface="Open Sans Semibold" panose="020B0706030804020204" pitchFamily="34" charset="0"/>
              </a:rPr>
              <a:t>C</a:t>
            </a:r>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lass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24580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5078313"/>
          </a:xfrm>
          <a:prstGeom prst="rect">
            <a:avLst/>
          </a:prstGeom>
          <a:noFill/>
        </p:spPr>
        <p:txBody>
          <a:bodyPr wrap="square" rtlCol="0">
            <a:spAutoFit/>
          </a:bodyPr>
          <a:lstStyle/>
          <a:p>
            <a:pPr marL="571500" indent="-571500">
              <a:buFont typeface="Arial" panose="020B0604020202020204" pitchFamily="34" charset="0"/>
              <a:buChar char="•"/>
            </a:pPr>
            <a:r>
              <a:rPr lang="en-US" sz="3600" dirty="0"/>
              <a:t>This class allows you to check whether a file exists and to open </a:t>
            </a:r>
            <a:r>
              <a:rPr lang="en-US" sz="3600" dirty="0" smtClean="0"/>
              <a:t>it.</a:t>
            </a:r>
          </a:p>
          <a:p>
            <a:pPr marL="571500" indent="-571500">
              <a:buFont typeface="Arial" panose="020B0604020202020204" pitchFamily="34" charset="0"/>
              <a:buChar char="•"/>
            </a:pPr>
            <a:r>
              <a:rPr lang="en-US" sz="3600" dirty="0" smtClean="0"/>
              <a:t>The </a:t>
            </a:r>
            <a:r>
              <a:rPr lang="en-US" sz="3600" dirty="0" err="1"/>
              <a:t>ShowReadOnly</a:t>
            </a:r>
            <a:r>
              <a:rPr lang="en-US" sz="3600" dirty="0"/>
              <a:t> property determines whether a read-only check box appears in the dialog </a:t>
            </a:r>
            <a:r>
              <a:rPr lang="en-US" sz="3600" dirty="0" smtClean="0"/>
              <a:t>box.</a:t>
            </a:r>
          </a:p>
          <a:p>
            <a:pPr marL="571500" indent="-571500">
              <a:buFont typeface="Arial" panose="020B0604020202020204" pitchFamily="34" charset="0"/>
              <a:buChar char="•"/>
            </a:pPr>
            <a:r>
              <a:rPr lang="en-US" sz="3600" dirty="0" smtClean="0"/>
              <a:t>The </a:t>
            </a:r>
            <a:r>
              <a:rPr lang="en-US" sz="3600" dirty="0" err="1"/>
              <a:t>ReadOnlyChecked</a:t>
            </a:r>
            <a:r>
              <a:rPr lang="en-US" sz="3600" dirty="0"/>
              <a:t> property indicates whether the read-only check box is checked</a:t>
            </a:r>
            <a:r>
              <a:rPr lang="en-US" sz="3600" dirty="0" smtClean="0"/>
              <a:t>.</a:t>
            </a:r>
          </a:p>
          <a:p>
            <a:pPr marL="571500" indent="-571500">
              <a:buFont typeface="Arial" panose="020B0604020202020204" pitchFamily="34" charset="0"/>
              <a:buChar char="•"/>
            </a:pPr>
            <a:r>
              <a:rPr lang="en-US" sz="3600" dirty="0" smtClean="0"/>
              <a:t>Most </a:t>
            </a:r>
            <a:r>
              <a:rPr lang="en-US" sz="3600" dirty="0"/>
              <a:t>of the core functionality for this class is found in the </a:t>
            </a:r>
            <a:r>
              <a:rPr lang="en-US" sz="3600" dirty="0" err="1"/>
              <a:t>FileDialog</a:t>
            </a:r>
            <a:r>
              <a:rPr lang="en-US" sz="3600" dirty="0"/>
              <a:t> class</a:t>
            </a:r>
            <a:r>
              <a:rPr lang="en-US" sz="3600" dirty="0" smtClean="0"/>
              <a:t>.</a:t>
            </a:r>
          </a:p>
          <a:p>
            <a:pPr marL="571500" indent="-571500">
              <a:buFont typeface="Arial" panose="020B0604020202020204" pitchFamily="34" charset="0"/>
              <a:buChar char="•"/>
            </a:pPr>
            <a:r>
              <a:rPr lang="en-US" sz="3600" dirty="0" smtClean="0"/>
              <a:t>On </a:t>
            </a:r>
            <a:r>
              <a:rPr lang="en-US" sz="3600" dirty="0"/>
              <a:t>a right-to-left operating system, setting the containing form's </a:t>
            </a:r>
            <a:r>
              <a:rPr lang="en-US" sz="3600" dirty="0" err="1"/>
              <a:t>RightToLeft</a:t>
            </a:r>
            <a:r>
              <a:rPr lang="en-US" sz="3600" dirty="0"/>
              <a:t> property to </a:t>
            </a:r>
            <a:r>
              <a:rPr lang="en-US" sz="3600" dirty="0" err="1"/>
              <a:t>RightToLeft</a:t>
            </a:r>
            <a:r>
              <a:rPr lang="en-US" sz="3600" dirty="0" smtClean="0"/>
              <a:t>.</a:t>
            </a:r>
          </a:p>
          <a:p>
            <a:pPr marL="1779783" lvl="1" indent="-571500">
              <a:buFont typeface="Arial" panose="020B0604020202020204" pitchFamily="34" charset="0"/>
              <a:buChar char="•"/>
            </a:pPr>
            <a:r>
              <a:rPr lang="en-US" sz="3600" dirty="0" smtClean="0"/>
              <a:t>Yes </a:t>
            </a:r>
            <a:r>
              <a:rPr lang="en-US" sz="3600" dirty="0"/>
              <a:t>localizes the dialog's File Name, Open, and Cancel buttons. </a:t>
            </a:r>
            <a:endParaRPr lang="en-US" sz="3600" dirty="0" smtClean="0"/>
          </a:p>
          <a:p>
            <a:pPr marL="1779783" lvl="1" indent="-571500">
              <a:buFont typeface="Arial" panose="020B0604020202020204" pitchFamily="34" charset="0"/>
              <a:buChar char="•"/>
            </a:pPr>
            <a:r>
              <a:rPr lang="en-US" sz="3600" dirty="0" smtClean="0"/>
              <a:t>If </a:t>
            </a:r>
            <a:r>
              <a:rPr lang="en-US" sz="3600" dirty="0"/>
              <a:t>the property is not set to </a:t>
            </a:r>
            <a:r>
              <a:rPr lang="en-US" sz="3600" dirty="0" err="1"/>
              <a:t>RightToLeft.Yes</a:t>
            </a:r>
            <a:r>
              <a:rPr lang="en-US" sz="3600" dirty="0"/>
              <a:t>, English text is used instead</a:t>
            </a:r>
            <a:r>
              <a:rPr lang="en-US" sz="3600" dirty="0" smtClean="0"/>
              <a:t>.</a:t>
            </a:r>
          </a:p>
          <a:p>
            <a:pPr marL="571500" indent="-571500">
              <a:buFont typeface="Arial" panose="020B0604020202020204" pitchFamily="34" charset="0"/>
              <a:buChar char="•"/>
            </a:pPr>
            <a:r>
              <a:rPr lang="en-US" sz="3600" dirty="0" smtClean="0"/>
              <a:t>If </a:t>
            </a:r>
            <a:r>
              <a:rPr lang="en-US" sz="3600" dirty="0"/>
              <a:t>you want to give the user the ability to select a folder instead of a file, use </a:t>
            </a:r>
            <a:r>
              <a:rPr lang="en-US" sz="3600" dirty="0" err="1"/>
              <a:t>FolderBrowserDialog</a:t>
            </a:r>
            <a:r>
              <a:rPr lang="en-US" sz="3600" dirty="0"/>
              <a:t> instead</a:t>
            </a:r>
            <a:r>
              <a:rPr lang="en-US" sz="3600" dirty="0" smtClean="0"/>
              <a:t>.</a:t>
            </a:r>
          </a:p>
        </p:txBody>
      </p:sp>
    </p:spTree>
    <p:extLst>
      <p:ext uri="{BB962C8B-B14F-4D97-AF65-F5344CB8AC3E}">
        <p14:creationId xmlns:p14="http://schemas.microsoft.com/office/powerpoint/2010/main" val="82835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smtClean="0">
                <a:solidFill>
                  <a:schemeClr val="accent3">
                    <a:lumMod val="75000"/>
                  </a:schemeClr>
                </a:solidFill>
                <a:ea typeface="Open Sans Semibold" panose="020B0706030804020204" pitchFamily="34" charset="0"/>
                <a:cs typeface="Open Sans Semibold" panose="020B0706030804020204" pitchFamily="34" charset="0"/>
              </a:rPr>
              <a:t>FolderBrowserDialog</a:t>
            </a:r>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 Class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859595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10618291"/>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This </a:t>
            </a:r>
            <a:r>
              <a:rPr lang="en-US" sz="3600" dirty="0"/>
              <a:t>class provides a way to prompt the user to browse, create, and eventually select a folder. Use this class when you only want to allow the user to select folders, not </a:t>
            </a:r>
            <a:r>
              <a:rPr lang="en-US" sz="3600" dirty="0" smtClean="0"/>
              <a:t>files.</a:t>
            </a:r>
          </a:p>
          <a:p>
            <a:pPr marL="571500" indent="-571500">
              <a:buFont typeface="Arial" panose="020B0604020202020204" pitchFamily="34" charset="0"/>
              <a:buChar char="•"/>
            </a:pPr>
            <a:r>
              <a:rPr lang="en-US" sz="3600" dirty="0" smtClean="0"/>
              <a:t>Browsing </a:t>
            </a:r>
            <a:r>
              <a:rPr lang="en-US" sz="3600" dirty="0"/>
              <a:t>of the folders is done through a tree control. Only folders from the file system can be selected; virtual folders cannot</a:t>
            </a:r>
            <a:r>
              <a:rPr lang="en-US" sz="3600" dirty="0" smtClean="0"/>
              <a:t>.</a:t>
            </a:r>
          </a:p>
          <a:p>
            <a:pPr marL="571500" indent="-571500">
              <a:buFont typeface="Arial" panose="020B0604020202020204" pitchFamily="34" charset="0"/>
              <a:buChar char="•"/>
            </a:pPr>
            <a:r>
              <a:rPr lang="en-US" sz="3600" dirty="0" smtClean="0"/>
              <a:t>Typically</a:t>
            </a:r>
            <a:r>
              <a:rPr lang="en-US" sz="3600" dirty="0"/>
              <a:t>, after creating a new </a:t>
            </a:r>
            <a:r>
              <a:rPr lang="en-US" sz="3600" dirty="0" err="1"/>
              <a:t>FolderBrowserDialog</a:t>
            </a:r>
            <a:r>
              <a:rPr lang="en-US" sz="3600" dirty="0"/>
              <a:t>, you set the </a:t>
            </a:r>
            <a:r>
              <a:rPr lang="en-US" sz="3600" dirty="0" err="1"/>
              <a:t>RootFolder</a:t>
            </a:r>
            <a:r>
              <a:rPr lang="en-US" sz="3600" dirty="0"/>
              <a:t> to the location from which to start </a:t>
            </a:r>
            <a:r>
              <a:rPr lang="en-US" sz="3600" dirty="0" smtClean="0"/>
              <a:t>browsing.</a:t>
            </a:r>
          </a:p>
          <a:p>
            <a:pPr marL="571500" indent="-571500">
              <a:buFont typeface="Arial" panose="020B0604020202020204" pitchFamily="34" charset="0"/>
              <a:buChar char="•"/>
            </a:pPr>
            <a:r>
              <a:rPr lang="en-US" sz="3600" dirty="0" smtClean="0"/>
              <a:t>Optionally</a:t>
            </a:r>
            <a:r>
              <a:rPr lang="en-US" sz="3600" dirty="0"/>
              <a:t>, you can set the </a:t>
            </a:r>
            <a:r>
              <a:rPr lang="en-US" sz="3600" dirty="0" err="1"/>
              <a:t>SelectedPath</a:t>
            </a:r>
            <a:r>
              <a:rPr lang="en-US" sz="3600" dirty="0"/>
              <a:t> to an absolute path of a subfolder of </a:t>
            </a:r>
            <a:r>
              <a:rPr lang="en-US" sz="3600" dirty="0" err="1"/>
              <a:t>RootFolder</a:t>
            </a:r>
            <a:r>
              <a:rPr lang="en-US" sz="3600" dirty="0"/>
              <a:t> that will initially be </a:t>
            </a:r>
            <a:r>
              <a:rPr lang="en-US" sz="3600" dirty="0" smtClean="0"/>
              <a:t>selected.</a:t>
            </a:r>
          </a:p>
          <a:p>
            <a:pPr marL="571500" indent="-571500">
              <a:buFont typeface="Arial" panose="020B0604020202020204" pitchFamily="34" charset="0"/>
              <a:buChar char="•"/>
            </a:pPr>
            <a:r>
              <a:rPr lang="en-US" sz="3600" dirty="0" smtClean="0"/>
              <a:t>You </a:t>
            </a:r>
            <a:r>
              <a:rPr lang="en-US" sz="3600" dirty="0"/>
              <a:t>can also optionally set the Description property to provide additional instructions to the </a:t>
            </a:r>
            <a:r>
              <a:rPr lang="en-US" sz="3600" dirty="0" smtClean="0"/>
              <a:t>user.</a:t>
            </a:r>
          </a:p>
          <a:p>
            <a:pPr marL="571500" indent="-571500">
              <a:buFont typeface="Arial" panose="020B0604020202020204" pitchFamily="34" charset="0"/>
              <a:buChar char="•"/>
            </a:pPr>
            <a:r>
              <a:rPr lang="en-US" sz="3600" dirty="0" smtClean="0"/>
              <a:t>Finally</a:t>
            </a:r>
            <a:r>
              <a:rPr lang="en-US" sz="3600" dirty="0"/>
              <a:t>, call the </a:t>
            </a:r>
            <a:r>
              <a:rPr lang="en-US" sz="3600" dirty="0" err="1"/>
              <a:t>ShowDialog</a:t>
            </a:r>
            <a:r>
              <a:rPr lang="en-US" sz="3600" dirty="0"/>
              <a:t> method to display the dialog box to the </a:t>
            </a:r>
            <a:r>
              <a:rPr lang="en-US" sz="3600" dirty="0" smtClean="0"/>
              <a:t>user.</a:t>
            </a:r>
          </a:p>
          <a:p>
            <a:pPr marL="571500" indent="-571500">
              <a:buFont typeface="Arial" panose="020B0604020202020204" pitchFamily="34" charset="0"/>
              <a:buChar char="•"/>
            </a:pPr>
            <a:r>
              <a:rPr lang="en-US" sz="3600" dirty="0" smtClean="0"/>
              <a:t>When </a:t>
            </a:r>
            <a:r>
              <a:rPr lang="en-US" sz="3600" dirty="0"/>
              <a:t>the dialog box is closed and the dialog box result from </a:t>
            </a:r>
            <a:r>
              <a:rPr lang="en-US" sz="3600" dirty="0" err="1"/>
              <a:t>ShowDialog</a:t>
            </a:r>
            <a:r>
              <a:rPr lang="en-US" sz="3600" dirty="0"/>
              <a:t> is </a:t>
            </a:r>
            <a:r>
              <a:rPr lang="en-US" sz="3600" dirty="0" err="1"/>
              <a:t>DialogResult.OK</a:t>
            </a:r>
            <a:r>
              <a:rPr lang="en-US" sz="3600" dirty="0"/>
              <a:t>, the </a:t>
            </a:r>
            <a:r>
              <a:rPr lang="en-US" sz="3600" dirty="0" err="1"/>
              <a:t>SelectedPath</a:t>
            </a:r>
            <a:r>
              <a:rPr lang="en-US" sz="3600" dirty="0"/>
              <a:t> will be a string containing the path to the selected folder</a:t>
            </a:r>
            <a:r>
              <a:rPr lang="en-US" sz="3600" dirty="0" smtClean="0"/>
              <a:t>.</a:t>
            </a:r>
          </a:p>
          <a:p>
            <a:pPr marL="571500" indent="-571500">
              <a:buFont typeface="Arial" panose="020B0604020202020204" pitchFamily="34" charset="0"/>
              <a:buChar char="•"/>
            </a:pPr>
            <a:r>
              <a:rPr lang="en-US" sz="3600" dirty="0" smtClean="0"/>
              <a:t>You </a:t>
            </a:r>
            <a:r>
              <a:rPr lang="en-US" sz="3600" dirty="0"/>
              <a:t>can use the </a:t>
            </a:r>
            <a:r>
              <a:rPr lang="en-US" sz="3600" dirty="0" err="1"/>
              <a:t>ShowNewFolderButton</a:t>
            </a:r>
            <a:r>
              <a:rPr lang="en-US" sz="3600" dirty="0"/>
              <a:t> property to control if the user is able to create new folders with the New Folder </a:t>
            </a:r>
            <a:r>
              <a:rPr lang="en-US" sz="3600" dirty="0" err="1"/>
              <a:t>button.FolderBrowserDialog</a:t>
            </a:r>
            <a:r>
              <a:rPr lang="en-US" sz="3600" dirty="0"/>
              <a:t> is a modal dialog box; therefore, when shown, it blocks the rest of the application until the user has chosen a </a:t>
            </a:r>
            <a:r>
              <a:rPr lang="en-US" sz="3600" dirty="0" smtClean="0"/>
              <a:t>folder.</a:t>
            </a:r>
          </a:p>
          <a:p>
            <a:pPr marL="571500" indent="-571500">
              <a:buFont typeface="Arial" panose="020B0604020202020204" pitchFamily="34" charset="0"/>
              <a:buChar char="•"/>
            </a:pPr>
            <a:r>
              <a:rPr lang="en-US" sz="3600" dirty="0" smtClean="0"/>
              <a:t>When </a:t>
            </a:r>
            <a:r>
              <a:rPr lang="en-US" sz="3600" dirty="0"/>
              <a:t>a dialog box is displayed modally, no input (keyboard or mouse click) can occur except to objects on the dialog </a:t>
            </a:r>
            <a:r>
              <a:rPr lang="en-US" sz="3600" dirty="0" smtClean="0"/>
              <a:t>box.</a:t>
            </a:r>
          </a:p>
          <a:p>
            <a:pPr marL="571500" indent="-571500">
              <a:buFont typeface="Arial" panose="020B0604020202020204" pitchFamily="34" charset="0"/>
              <a:buChar char="•"/>
            </a:pPr>
            <a:r>
              <a:rPr lang="en-US" sz="3600" dirty="0" smtClean="0"/>
              <a:t>The </a:t>
            </a:r>
            <a:r>
              <a:rPr lang="en-US" sz="3600" dirty="0"/>
              <a:t>program must hide or close the dialog box (usually in response to some user action) before input to the calling program can occur.</a:t>
            </a:r>
            <a:endParaRPr lang="en-US" sz="3600" dirty="0" smtClean="0"/>
          </a:p>
        </p:txBody>
      </p:sp>
    </p:spTree>
    <p:extLst>
      <p:ext uri="{BB962C8B-B14F-4D97-AF65-F5344CB8AC3E}">
        <p14:creationId xmlns:p14="http://schemas.microsoft.com/office/powerpoint/2010/main" val="155062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smtClean="0">
                <a:solidFill>
                  <a:schemeClr val="accent3">
                    <a:lumMod val="75000"/>
                  </a:schemeClr>
                </a:solidFill>
                <a:ea typeface="Open Sans Semibold" panose="020B0706030804020204" pitchFamily="34" charset="0"/>
                <a:cs typeface="Open Sans Semibold" panose="020B0706030804020204" pitchFamily="34" charset="0"/>
              </a:rPr>
              <a:t>SaveFileDialog</a:t>
            </a:r>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 </a:t>
            </a:r>
            <a:r>
              <a:rPr lang="en-US" sz="4400" dirty="0">
                <a:solidFill>
                  <a:schemeClr val="accent3">
                    <a:lumMod val="75000"/>
                  </a:schemeClr>
                </a:solidFill>
                <a:ea typeface="Open Sans Semibold" panose="020B0706030804020204" pitchFamily="34" charset="0"/>
                <a:cs typeface="Open Sans Semibold" panose="020B0706030804020204" pitchFamily="34" charset="0"/>
              </a:rPr>
              <a:t>Class Overview</a:t>
            </a:r>
          </a:p>
        </p:txBody>
      </p:sp>
      <p:cxnSp>
        <p:nvCxnSpPr>
          <p:cNvPr id="34" name="10 Conector recto"/>
          <p:cNvCxnSpPr/>
          <p:nvPr/>
        </p:nvCxnSpPr>
        <p:spPr>
          <a:xfrm>
            <a:off x="2246688" y="1955687"/>
            <a:ext cx="706578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t>Prompts the user to select a location for saving a file. This class cannot be inherited</a:t>
            </a:r>
            <a:r>
              <a:rPr lang="en-US" sz="3600" dirty="0" smtClean="0"/>
              <a:t>.</a:t>
            </a:r>
          </a:p>
          <a:p>
            <a:pPr marL="571500" indent="-571500">
              <a:buFont typeface="Arial" panose="020B0604020202020204" pitchFamily="34" charset="0"/>
              <a:buChar char="•"/>
            </a:pPr>
            <a:r>
              <a:rPr lang="en-US" sz="3600" dirty="0"/>
              <a:t>This class can either open and overwrite an existing file or create a new file</a:t>
            </a:r>
            <a:r>
              <a:rPr lang="en-US" sz="3600" dirty="0" smtClean="0"/>
              <a:t>.</a:t>
            </a:r>
          </a:p>
          <a:p>
            <a:pPr marL="571500" indent="-571500">
              <a:buFont typeface="Arial" panose="020B0604020202020204" pitchFamily="34" charset="0"/>
              <a:buChar char="•"/>
            </a:pPr>
            <a:r>
              <a:rPr lang="en-US" sz="3600" dirty="0" smtClean="0"/>
              <a:t>The properties and methods are very similar to </a:t>
            </a:r>
            <a:r>
              <a:rPr lang="en-US" sz="3600" dirty="0" err="1" smtClean="0"/>
              <a:t>OpenFileDialog</a:t>
            </a:r>
            <a:r>
              <a:rPr lang="en-US" sz="3600" dirty="0" smtClean="0"/>
              <a:t> class</a:t>
            </a:r>
          </a:p>
        </p:txBody>
      </p:sp>
    </p:spTree>
    <p:extLst>
      <p:ext uri="{BB962C8B-B14F-4D97-AF65-F5344CB8AC3E}">
        <p14:creationId xmlns:p14="http://schemas.microsoft.com/office/powerpoint/2010/main" val="211600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3753151"/>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Working with Data in Windows Forms</a:t>
            </a:r>
            <a:endParaRPr lang="en-US" sz="4000" dirty="0" smtClean="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Data controls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Data binding</a:t>
            </a:r>
          </a:p>
          <a:p>
            <a:pPr marL="4310678" lvl="3" indent="-685800">
              <a:buFont typeface="Wingdings" panose="05000000000000000000" pitchFamily="2" charset="2"/>
              <a:buChar char="ü"/>
            </a:pPr>
            <a:r>
              <a:rPr lang="en-US" sz="3600">
                <a:ea typeface="Open Sans" panose="020B0606030504020204" pitchFamily="34" charset="0"/>
                <a:cs typeface="Open Sans" panose="020B0606030504020204" pitchFamily="34" charset="0"/>
              </a:rPr>
              <a:t>Data providers</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Button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89565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186309"/>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Windows Forms Button control allows the user to click it to perform an </a:t>
            </a:r>
            <a:r>
              <a:rPr lang="en-US" sz="3600" dirty="0" smtClean="0"/>
              <a:t>action.</a:t>
            </a:r>
          </a:p>
          <a:p>
            <a:pPr marL="571500" indent="-571500">
              <a:buFont typeface="Arial" panose="020B0604020202020204" pitchFamily="34" charset="0"/>
              <a:buChar char="•"/>
            </a:pPr>
            <a:r>
              <a:rPr lang="en-US" sz="3600" dirty="0" smtClean="0"/>
              <a:t>When </a:t>
            </a:r>
            <a:r>
              <a:rPr lang="en-US" sz="3600" dirty="0"/>
              <a:t>the button is clicked, it looks as if it is being pushed in and </a:t>
            </a:r>
            <a:r>
              <a:rPr lang="en-US" sz="3600" dirty="0" smtClean="0"/>
              <a:t>released.</a:t>
            </a:r>
          </a:p>
          <a:p>
            <a:pPr marL="571500" indent="-571500">
              <a:buFont typeface="Arial" panose="020B0604020202020204" pitchFamily="34" charset="0"/>
              <a:buChar char="•"/>
            </a:pPr>
            <a:r>
              <a:rPr lang="en-US" sz="3600" dirty="0" smtClean="0"/>
              <a:t>Whenever </a:t>
            </a:r>
            <a:r>
              <a:rPr lang="en-US" sz="3600" dirty="0"/>
              <a:t>the user clicks a button, the Click event handler is </a:t>
            </a:r>
            <a:r>
              <a:rPr lang="en-US" sz="3600" dirty="0" smtClean="0"/>
              <a:t>invoked.</a:t>
            </a:r>
          </a:p>
          <a:p>
            <a:pPr marL="571500" indent="-571500">
              <a:buFont typeface="Arial" panose="020B0604020202020204" pitchFamily="34" charset="0"/>
              <a:buChar char="•"/>
            </a:pPr>
            <a:r>
              <a:rPr lang="en-US" sz="3600" dirty="0" smtClean="0"/>
              <a:t>You </a:t>
            </a:r>
            <a:r>
              <a:rPr lang="en-US" sz="3600" dirty="0"/>
              <a:t>place code in the Click event handler to perform any action you choose</a:t>
            </a:r>
            <a:r>
              <a:rPr lang="en-US" sz="3600" dirty="0" smtClean="0"/>
              <a:t>.</a:t>
            </a:r>
          </a:p>
          <a:p>
            <a:pPr marL="571500" indent="-571500">
              <a:buFont typeface="Arial" panose="020B0604020202020204" pitchFamily="34" charset="0"/>
              <a:buChar char="•"/>
            </a:pPr>
            <a:r>
              <a:rPr lang="en-US" sz="3600" dirty="0" smtClean="0"/>
              <a:t>The </a:t>
            </a:r>
            <a:r>
              <a:rPr lang="en-US" sz="3600" dirty="0"/>
              <a:t>text displayed on the button is contained in the Text property. If your text exceeds the width of the button, it will wrap to the next </a:t>
            </a:r>
            <a:r>
              <a:rPr lang="en-US" sz="3600" dirty="0" smtClean="0"/>
              <a:t>line.</a:t>
            </a:r>
          </a:p>
          <a:p>
            <a:pPr marL="571500" indent="-571500">
              <a:buFont typeface="Arial" panose="020B0604020202020204" pitchFamily="34" charset="0"/>
              <a:buChar char="•"/>
            </a:pPr>
            <a:r>
              <a:rPr lang="en-US" sz="3600" dirty="0" smtClean="0"/>
              <a:t>However</a:t>
            </a:r>
            <a:r>
              <a:rPr lang="en-US" sz="3600" dirty="0"/>
              <a:t>, it will be clipped if the control cannot accommodate its overall </a:t>
            </a:r>
            <a:r>
              <a:rPr lang="en-US" sz="3600" dirty="0" smtClean="0"/>
              <a:t>height.</a:t>
            </a:r>
          </a:p>
          <a:p>
            <a:pPr marL="571500" indent="-571500">
              <a:buFont typeface="Arial" panose="020B0604020202020204" pitchFamily="34" charset="0"/>
              <a:buChar char="•"/>
            </a:pPr>
            <a:r>
              <a:rPr lang="en-US" sz="3600" dirty="0" smtClean="0"/>
              <a:t>The </a:t>
            </a:r>
            <a:r>
              <a:rPr lang="en-US" sz="3600" dirty="0"/>
              <a:t>Text property can contain an access key, which allows a user to "click" the control by pressing the ALT key with the access </a:t>
            </a:r>
            <a:r>
              <a:rPr lang="en-US" sz="3600" dirty="0" smtClean="0"/>
              <a:t>key.</a:t>
            </a:r>
          </a:p>
          <a:p>
            <a:pPr marL="571500" indent="-571500">
              <a:buFont typeface="Arial" panose="020B0604020202020204" pitchFamily="34" charset="0"/>
              <a:buChar char="•"/>
            </a:pPr>
            <a:r>
              <a:rPr lang="en-US" sz="3600" dirty="0" smtClean="0"/>
              <a:t>The </a:t>
            </a:r>
            <a:r>
              <a:rPr lang="en-US" sz="3600" dirty="0"/>
              <a:t>appearance of the text is controlled by the Font property and the </a:t>
            </a:r>
            <a:r>
              <a:rPr lang="en-US" sz="3600" dirty="0" err="1"/>
              <a:t>TextAlign</a:t>
            </a:r>
            <a:r>
              <a:rPr lang="en-US" sz="3600" dirty="0"/>
              <a:t> property</a:t>
            </a:r>
            <a:r>
              <a:rPr lang="en-US" sz="3600" dirty="0" smtClean="0"/>
              <a:t>.</a:t>
            </a:r>
          </a:p>
          <a:p>
            <a:pPr marL="571500" indent="-571500">
              <a:buFont typeface="Arial" panose="020B0604020202020204" pitchFamily="34" charset="0"/>
              <a:buChar char="•"/>
            </a:pPr>
            <a:r>
              <a:rPr lang="en-US" sz="3600" dirty="0"/>
              <a:t>The Button control can also display images using the Image and </a:t>
            </a:r>
            <a:r>
              <a:rPr lang="en-US" sz="3600" dirty="0" err="1"/>
              <a:t>ImageList</a:t>
            </a:r>
            <a:r>
              <a:rPr lang="en-US" sz="3600" dirty="0"/>
              <a:t> properties.</a:t>
            </a:r>
            <a:endParaRPr lang="en-US" sz="3600" dirty="0" smtClean="0"/>
          </a:p>
        </p:txBody>
      </p:sp>
    </p:spTree>
    <p:extLst>
      <p:ext uri="{BB962C8B-B14F-4D97-AF65-F5344CB8AC3E}">
        <p14:creationId xmlns:p14="http://schemas.microsoft.com/office/powerpoint/2010/main" val="51275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40</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CheckBox</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52572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9510296"/>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Windows Forms </a:t>
            </a:r>
            <a:r>
              <a:rPr lang="en-US" sz="3600" dirty="0" err="1"/>
              <a:t>CheckBox</a:t>
            </a:r>
            <a:r>
              <a:rPr lang="en-US" sz="3600" dirty="0"/>
              <a:t> control indicates whether a particular condition is on or </a:t>
            </a:r>
            <a:r>
              <a:rPr lang="en-US" sz="3600" dirty="0" smtClean="0"/>
              <a:t>off.</a:t>
            </a:r>
          </a:p>
          <a:p>
            <a:pPr marL="571500" indent="-571500">
              <a:buFont typeface="Arial" panose="020B0604020202020204" pitchFamily="34" charset="0"/>
              <a:buChar char="•"/>
            </a:pPr>
            <a:r>
              <a:rPr lang="en-US" sz="3600" dirty="0" smtClean="0"/>
              <a:t>It </a:t>
            </a:r>
            <a:r>
              <a:rPr lang="en-US" sz="3600" dirty="0"/>
              <a:t>is commonly used to present a Yes/No or True/False selection to the </a:t>
            </a:r>
            <a:r>
              <a:rPr lang="en-US" sz="3600" dirty="0" smtClean="0"/>
              <a:t>user.</a:t>
            </a:r>
          </a:p>
          <a:p>
            <a:pPr marL="571500" indent="-571500">
              <a:buFont typeface="Arial" panose="020B0604020202020204" pitchFamily="34" charset="0"/>
              <a:buChar char="•"/>
            </a:pPr>
            <a:r>
              <a:rPr lang="en-US" sz="3600" dirty="0" smtClean="0"/>
              <a:t>You </a:t>
            </a:r>
            <a:r>
              <a:rPr lang="en-US" sz="3600" dirty="0"/>
              <a:t>can use check box controls in groups to display multiple choices from which the user can select one or more</a:t>
            </a:r>
            <a:r>
              <a:rPr lang="en-US" sz="3600" dirty="0" smtClean="0"/>
              <a:t>.</a:t>
            </a:r>
          </a:p>
          <a:p>
            <a:pPr marL="571500" indent="-571500">
              <a:buFont typeface="Arial" panose="020B0604020202020204" pitchFamily="34" charset="0"/>
              <a:buChar char="•"/>
            </a:pPr>
            <a:r>
              <a:rPr lang="en-US" sz="3600" dirty="0" smtClean="0"/>
              <a:t>The </a:t>
            </a:r>
            <a:r>
              <a:rPr lang="en-US" sz="3600" dirty="0"/>
              <a:t>check box control is similar to the radio button control in that each is used to indicate a selection that is made by the </a:t>
            </a:r>
            <a:r>
              <a:rPr lang="en-US" sz="3600" dirty="0" smtClean="0"/>
              <a:t>user.</a:t>
            </a:r>
          </a:p>
          <a:p>
            <a:pPr marL="571500" indent="-571500">
              <a:buFont typeface="Arial" panose="020B0604020202020204" pitchFamily="34" charset="0"/>
              <a:buChar char="•"/>
            </a:pPr>
            <a:r>
              <a:rPr lang="en-US" sz="3600" dirty="0" smtClean="0"/>
              <a:t>They </a:t>
            </a:r>
            <a:r>
              <a:rPr lang="en-US" sz="3600" dirty="0"/>
              <a:t>differ in that only one radio button in a group can be selected at a time. With the check box control, however, any number of check boxes may be selected</a:t>
            </a:r>
            <a:r>
              <a:rPr lang="en-US" sz="3600" dirty="0" smtClean="0"/>
              <a:t>.</a:t>
            </a:r>
          </a:p>
          <a:p>
            <a:pPr marL="571500" indent="-571500">
              <a:buFont typeface="Arial" panose="020B0604020202020204" pitchFamily="34" charset="0"/>
              <a:buChar char="•"/>
            </a:pPr>
            <a:r>
              <a:rPr lang="en-US" sz="3600" dirty="0" smtClean="0"/>
              <a:t>A </a:t>
            </a:r>
            <a:r>
              <a:rPr lang="en-US" sz="3600" dirty="0"/>
              <a:t>check box may be connected to elements in a database using simple data </a:t>
            </a:r>
            <a:r>
              <a:rPr lang="en-US" sz="3600" dirty="0" smtClean="0"/>
              <a:t>binding.</a:t>
            </a:r>
          </a:p>
          <a:p>
            <a:pPr marL="571500" indent="-571500">
              <a:buFont typeface="Arial" panose="020B0604020202020204" pitchFamily="34" charset="0"/>
              <a:buChar char="•"/>
            </a:pPr>
            <a:r>
              <a:rPr lang="en-US" sz="3600" dirty="0" smtClean="0"/>
              <a:t>Multiple </a:t>
            </a:r>
            <a:r>
              <a:rPr lang="en-US" sz="3600" dirty="0"/>
              <a:t>check boxes may be grouped using the </a:t>
            </a:r>
            <a:r>
              <a:rPr lang="en-US" sz="3600" dirty="0" err="1"/>
              <a:t>GroupBox</a:t>
            </a:r>
            <a:r>
              <a:rPr lang="en-US" sz="3600" dirty="0"/>
              <a:t> control. This is useful for visual appearance and also for user interface design, since grouped controls can be moved around together on the form designer</a:t>
            </a:r>
            <a:r>
              <a:rPr lang="en-US" sz="3600" dirty="0" smtClean="0"/>
              <a:t>.</a:t>
            </a:r>
          </a:p>
          <a:p>
            <a:pPr marL="571500" indent="-571500">
              <a:buFont typeface="Arial" panose="020B0604020202020204" pitchFamily="34" charset="0"/>
              <a:buChar char="•"/>
            </a:pPr>
            <a:r>
              <a:rPr lang="en-US" sz="3600" dirty="0"/>
              <a:t>The </a:t>
            </a:r>
            <a:r>
              <a:rPr lang="en-US" sz="3600" dirty="0" err="1"/>
              <a:t>CheckBox</a:t>
            </a:r>
            <a:r>
              <a:rPr lang="en-US" sz="3600" dirty="0"/>
              <a:t> control has two important properties, Checked and </a:t>
            </a:r>
            <a:r>
              <a:rPr lang="en-US" sz="3600" dirty="0" err="1" smtClean="0"/>
              <a:t>CheckState</a:t>
            </a:r>
            <a:r>
              <a:rPr lang="en-US" sz="3600" dirty="0" smtClean="0"/>
              <a:t>.</a:t>
            </a:r>
          </a:p>
          <a:p>
            <a:pPr marL="571500" indent="-571500">
              <a:buFont typeface="Arial" panose="020B0604020202020204" pitchFamily="34" charset="0"/>
              <a:buChar char="•"/>
            </a:pPr>
            <a:r>
              <a:rPr lang="en-US" sz="3600" dirty="0" smtClean="0"/>
              <a:t>The </a:t>
            </a:r>
            <a:r>
              <a:rPr lang="en-US" sz="3600" dirty="0"/>
              <a:t>Checked property returns either true or false. The </a:t>
            </a:r>
            <a:r>
              <a:rPr lang="en-US" sz="3600" dirty="0" err="1"/>
              <a:t>CheckState</a:t>
            </a:r>
            <a:r>
              <a:rPr lang="en-US" sz="3600" dirty="0"/>
              <a:t> property returns either Checked or Unchecked; or, if the </a:t>
            </a:r>
            <a:r>
              <a:rPr lang="en-US" sz="3600" dirty="0" err="1"/>
              <a:t>ThreeState</a:t>
            </a:r>
            <a:r>
              <a:rPr lang="en-US" sz="3600" dirty="0"/>
              <a:t> property is set to true, </a:t>
            </a:r>
            <a:r>
              <a:rPr lang="en-US" sz="3600" dirty="0" err="1"/>
              <a:t>CheckState</a:t>
            </a:r>
            <a:r>
              <a:rPr lang="en-US" sz="3600" dirty="0"/>
              <a:t> may also return </a:t>
            </a:r>
            <a:r>
              <a:rPr lang="en-US" sz="3600" dirty="0" smtClean="0"/>
              <a:t>Indeterminate.</a:t>
            </a:r>
          </a:p>
          <a:p>
            <a:pPr marL="571500" indent="-571500">
              <a:buFont typeface="Arial" panose="020B0604020202020204" pitchFamily="34" charset="0"/>
              <a:buChar char="•"/>
            </a:pPr>
            <a:r>
              <a:rPr lang="en-US" sz="3600" dirty="0" smtClean="0"/>
              <a:t>In </a:t>
            </a:r>
            <a:r>
              <a:rPr lang="en-US" sz="3600" dirty="0"/>
              <a:t>the indeterminate state, the box is displayed with a dimmed appearance to indicate the option is unavailable.</a:t>
            </a:r>
            <a:endParaRPr lang="en-US" sz="3600" dirty="0" smtClean="0"/>
          </a:p>
        </p:txBody>
      </p:sp>
    </p:spTree>
    <p:extLst>
      <p:ext uri="{BB962C8B-B14F-4D97-AF65-F5344CB8AC3E}">
        <p14:creationId xmlns:p14="http://schemas.microsoft.com/office/powerpoint/2010/main" val="109130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RadioButton</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20080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9510296"/>
          </a:xfrm>
          <a:prstGeom prst="rect">
            <a:avLst/>
          </a:prstGeom>
          <a:noFill/>
        </p:spPr>
        <p:txBody>
          <a:bodyPr wrap="square" rtlCol="0">
            <a:spAutoFit/>
          </a:bodyPr>
          <a:lstStyle/>
          <a:p>
            <a:pPr marL="571500" indent="-571500">
              <a:buFont typeface="Arial" panose="020B0604020202020204" pitchFamily="34" charset="0"/>
              <a:buChar char="•"/>
            </a:pPr>
            <a:r>
              <a:rPr lang="en-US" sz="3600" dirty="0"/>
              <a:t>Windows Forms </a:t>
            </a:r>
            <a:r>
              <a:rPr lang="en-US" sz="3600" dirty="0" err="1"/>
              <a:t>RadioButton</a:t>
            </a:r>
            <a:r>
              <a:rPr lang="en-US" sz="3600" dirty="0"/>
              <a:t> controls present a set of two or more mutually exclusive choices to the </a:t>
            </a:r>
            <a:r>
              <a:rPr lang="en-US" sz="3600" dirty="0" smtClean="0"/>
              <a:t>user.</a:t>
            </a:r>
          </a:p>
          <a:p>
            <a:pPr marL="571500" indent="-571500">
              <a:buFont typeface="Arial" panose="020B0604020202020204" pitchFamily="34" charset="0"/>
              <a:buChar char="•"/>
            </a:pPr>
            <a:r>
              <a:rPr lang="en-US" sz="3600" dirty="0" smtClean="0"/>
              <a:t>While </a:t>
            </a:r>
            <a:r>
              <a:rPr lang="en-US" sz="3600" dirty="0"/>
              <a:t>radio buttons and check boxes may appear to function similarly, there is an important difference: when a user selects a radio button, the other radio buttons in the same group cannot be selected as </a:t>
            </a:r>
            <a:r>
              <a:rPr lang="en-US" sz="3600" dirty="0" smtClean="0"/>
              <a:t>well.</a:t>
            </a:r>
          </a:p>
          <a:p>
            <a:pPr marL="571500" indent="-571500">
              <a:buFont typeface="Arial" panose="020B0604020202020204" pitchFamily="34" charset="0"/>
              <a:buChar char="•"/>
            </a:pPr>
            <a:r>
              <a:rPr lang="en-US" sz="3600" dirty="0" smtClean="0"/>
              <a:t>In </a:t>
            </a:r>
            <a:r>
              <a:rPr lang="en-US" sz="3600" dirty="0"/>
              <a:t>contrast, any number of check boxes can be selected. Defining a radio button group tells the user, "Here is a set of choices from which you can choose one and only one</a:t>
            </a:r>
            <a:r>
              <a:rPr lang="en-US" sz="3600" dirty="0" smtClean="0"/>
              <a:t>.”</a:t>
            </a:r>
          </a:p>
          <a:p>
            <a:pPr marL="571500" indent="-571500">
              <a:buFont typeface="Arial" panose="020B0604020202020204" pitchFamily="34" charset="0"/>
              <a:buChar char="•"/>
            </a:pPr>
            <a:r>
              <a:rPr lang="en-US" sz="3600" dirty="0"/>
              <a:t>When a </a:t>
            </a:r>
            <a:r>
              <a:rPr lang="en-US" sz="3600" dirty="0" err="1"/>
              <a:t>RadioButton</a:t>
            </a:r>
            <a:r>
              <a:rPr lang="en-US" sz="3600" dirty="0"/>
              <a:t> control is clicked, its Checked property is set to true and the Click event handler is </a:t>
            </a:r>
            <a:r>
              <a:rPr lang="en-US" sz="3600" dirty="0" smtClean="0"/>
              <a:t>called.</a:t>
            </a:r>
          </a:p>
          <a:p>
            <a:pPr marL="571500" indent="-571500">
              <a:buFont typeface="Arial" panose="020B0604020202020204" pitchFamily="34" charset="0"/>
              <a:buChar char="•"/>
            </a:pPr>
            <a:r>
              <a:rPr lang="en-US" sz="3600" dirty="0" smtClean="0"/>
              <a:t>The </a:t>
            </a:r>
            <a:r>
              <a:rPr lang="en-US" sz="3600" dirty="0" err="1"/>
              <a:t>CheckedChanged</a:t>
            </a:r>
            <a:r>
              <a:rPr lang="en-US" sz="3600" dirty="0"/>
              <a:t> event is raised when the value of the Checked property </a:t>
            </a:r>
            <a:r>
              <a:rPr lang="en-US" sz="3600" dirty="0" smtClean="0"/>
              <a:t>changes.</a:t>
            </a:r>
          </a:p>
          <a:p>
            <a:pPr marL="571500" indent="-571500">
              <a:buFont typeface="Arial" panose="020B0604020202020204" pitchFamily="34" charset="0"/>
              <a:buChar char="•"/>
            </a:pPr>
            <a:r>
              <a:rPr lang="en-US" sz="3600" dirty="0" smtClean="0"/>
              <a:t>If </a:t>
            </a:r>
            <a:r>
              <a:rPr lang="en-US" sz="3600" dirty="0"/>
              <a:t>the </a:t>
            </a:r>
            <a:r>
              <a:rPr lang="en-US" sz="3600" dirty="0" err="1"/>
              <a:t>AutoCheck</a:t>
            </a:r>
            <a:r>
              <a:rPr lang="en-US" sz="3600" dirty="0"/>
              <a:t> property is set to true (the default), when the radio button is selected all others in the group are automatically </a:t>
            </a:r>
            <a:r>
              <a:rPr lang="en-US" sz="3600" dirty="0" smtClean="0"/>
              <a:t>cleared.</a:t>
            </a:r>
          </a:p>
          <a:p>
            <a:pPr marL="571500" indent="-571500">
              <a:buFont typeface="Arial" panose="020B0604020202020204" pitchFamily="34" charset="0"/>
              <a:buChar char="•"/>
            </a:pPr>
            <a:r>
              <a:rPr lang="en-US" sz="3600" dirty="0" smtClean="0"/>
              <a:t>This </a:t>
            </a:r>
            <a:r>
              <a:rPr lang="en-US" sz="3600" dirty="0"/>
              <a:t>property is usually only set to false when validation code is used to make sure the radio button selected is an allowable </a:t>
            </a:r>
            <a:r>
              <a:rPr lang="en-US" sz="3600" dirty="0" smtClean="0"/>
              <a:t>option.</a:t>
            </a:r>
          </a:p>
          <a:p>
            <a:pPr marL="571500" indent="-571500">
              <a:buFont typeface="Arial" panose="020B0604020202020204" pitchFamily="34" charset="0"/>
              <a:buChar char="•"/>
            </a:pPr>
            <a:r>
              <a:rPr lang="en-US" sz="3600" dirty="0" smtClean="0"/>
              <a:t>The </a:t>
            </a:r>
            <a:r>
              <a:rPr lang="en-US" sz="3600" dirty="0"/>
              <a:t>text displayed within the control is set with the Text property, which can contain access key </a:t>
            </a:r>
            <a:r>
              <a:rPr lang="en-US" sz="3600" dirty="0" smtClean="0"/>
              <a:t>shortcuts.</a:t>
            </a:r>
          </a:p>
          <a:p>
            <a:pPr marL="571500" indent="-571500">
              <a:buFont typeface="Arial" panose="020B0604020202020204" pitchFamily="34" charset="0"/>
              <a:buChar char="•"/>
            </a:pPr>
            <a:r>
              <a:rPr lang="en-US" sz="3600" dirty="0" smtClean="0"/>
              <a:t>An </a:t>
            </a:r>
            <a:r>
              <a:rPr lang="en-US" sz="3600" dirty="0"/>
              <a:t>access key enables a user to "click" the control by pressing the ALT key with the access key.</a:t>
            </a:r>
            <a:endParaRPr lang="en-US" sz="3600" dirty="0" smtClean="0"/>
          </a:p>
        </p:txBody>
      </p:sp>
    </p:spTree>
    <p:extLst>
      <p:ext uri="{BB962C8B-B14F-4D97-AF65-F5344CB8AC3E}">
        <p14:creationId xmlns:p14="http://schemas.microsoft.com/office/powerpoint/2010/main" val="57218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Label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53561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7848302"/>
          </a:xfrm>
          <a:prstGeom prst="rect">
            <a:avLst/>
          </a:prstGeom>
          <a:noFill/>
        </p:spPr>
        <p:txBody>
          <a:bodyPr wrap="square" rtlCol="0">
            <a:spAutoFit/>
          </a:bodyPr>
          <a:lstStyle/>
          <a:p>
            <a:pPr marL="571500" indent="-571500">
              <a:buFont typeface="Arial" panose="020B0604020202020204" pitchFamily="34" charset="0"/>
              <a:buChar char="•"/>
            </a:pPr>
            <a:r>
              <a:rPr lang="en-US" sz="3600" dirty="0"/>
              <a:t>Windows Forms Label controls are used to display text or images that cannot be edited by the </a:t>
            </a:r>
            <a:r>
              <a:rPr lang="en-US" sz="3600" dirty="0" smtClean="0"/>
              <a:t>user.</a:t>
            </a:r>
          </a:p>
          <a:p>
            <a:pPr marL="571500" indent="-571500">
              <a:buFont typeface="Arial" panose="020B0604020202020204" pitchFamily="34" charset="0"/>
              <a:buChar char="•"/>
            </a:pPr>
            <a:r>
              <a:rPr lang="en-US" sz="3600" dirty="0" smtClean="0"/>
              <a:t>They </a:t>
            </a:r>
            <a:r>
              <a:rPr lang="en-US" sz="3600" dirty="0"/>
              <a:t>are used to identify objects on a form — to provide a description of what a certain control will do if clicked, for example, or to display information in response to a run-time event or process in your </a:t>
            </a:r>
            <a:r>
              <a:rPr lang="en-US" sz="3600" dirty="0" smtClean="0"/>
              <a:t>application.</a:t>
            </a:r>
          </a:p>
          <a:p>
            <a:pPr marL="571500" indent="-571500">
              <a:buFont typeface="Arial" panose="020B0604020202020204" pitchFamily="34" charset="0"/>
              <a:buChar char="•"/>
            </a:pPr>
            <a:r>
              <a:rPr lang="en-US" sz="3600" dirty="0" smtClean="0"/>
              <a:t>For </a:t>
            </a:r>
            <a:r>
              <a:rPr lang="en-US" sz="3600" dirty="0"/>
              <a:t>example, you can use labels to add descriptive captions to text boxes, list boxes, combo boxes, and so </a:t>
            </a:r>
            <a:r>
              <a:rPr lang="en-US" sz="3600" dirty="0" smtClean="0"/>
              <a:t>on.</a:t>
            </a:r>
          </a:p>
          <a:p>
            <a:pPr marL="571500" indent="-571500">
              <a:buFont typeface="Arial" panose="020B0604020202020204" pitchFamily="34" charset="0"/>
              <a:buChar char="•"/>
            </a:pPr>
            <a:r>
              <a:rPr lang="en-US" sz="3600" dirty="0" smtClean="0"/>
              <a:t>You </a:t>
            </a:r>
            <a:r>
              <a:rPr lang="en-US" sz="3600" dirty="0"/>
              <a:t>can also write code that changes the text displayed by a label in response to events at run time. For example, if your application takes a few minutes to process a change, you can display a processing-status message in a label</a:t>
            </a:r>
            <a:r>
              <a:rPr lang="en-US" sz="3600" dirty="0" smtClean="0"/>
              <a:t>.</a:t>
            </a:r>
          </a:p>
          <a:p>
            <a:pPr marL="571500" indent="-571500">
              <a:buFont typeface="Arial" panose="020B0604020202020204" pitchFamily="34" charset="0"/>
              <a:buChar char="•"/>
            </a:pPr>
            <a:r>
              <a:rPr lang="en-US" sz="3600" dirty="0"/>
              <a:t>Because the Label control cannot receive the focus, it can also be used to create access keys for other </a:t>
            </a:r>
            <a:r>
              <a:rPr lang="en-US" sz="3600" dirty="0" smtClean="0"/>
              <a:t>controls.</a:t>
            </a:r>
          </a:p>
          <a:p>
            <a:pPr marL="571500" indent="-571500">
              <a:buFont typeface="Arial" panose="020B0604020202020204" pitchFamily="34" charset="0"/>
              <a:buChar char="•"/>
            </a:pPr>
            <a:r>
              <a:rPr lang="en-US" sz="3600" dirty="0" smtClean="0"/>
              <a:t>An </a:t>
            </a:r>
            <a:r>
              <a:rPr lang="en-US" sz="3600" dirty="0"/>
              <a:t>access key allows a user to select the other control by pressing the ALT key with the access key. </a:t>
            </a:r>
            <a:endParaRPr lang="en-US" sz="3600" dirty="0" smtClean="0"/>
          </a:p>
          <a:p>
            <a:pPr marL="571500" indent="-571500">
              <a:buFont typeface="Arial" panose="020B0604020202020204" pitchFamily="34" charset="0"/>
              <a:buChar char="•"/>
            </a:pPr>
            <a:r>
              <a:rPr lang="en-US" sz="3600" dirty="0" smtClean="0"/>
              <a:t>The </a:t>
            </a:r>
            <a:r>
              <a:rPr lang="en-US" sz="3600" dirty="0"/>
              <a:t>caption displayed in the label is contained in the Text property. </a:t>
            </a:r>
            <a:endParaRPr lang="en-US" sz="3600" dirty="0" smtClean="0"/>
          </a:p>
          <a:p>
            <a:pPr marL="571500" indent="-571500">
              <a:buFont typeface="Arial" panose="020B0604020202020204" pitchFamily="34" charset="0"/>
              <a:buChar char="•"/>
            </a:pPr>
            <a:r>
              <a:rPr lang="en-US" sz="3600" dirty="0" smtClean="0"/>
              <a:t>The </a:t>
            </a:r>
            <a:r>
              <a:rPr lang="en-US" sz="3600" dirty="0" err="1"/>
              <a:t>TextAlign</a:t>
            </a:r>
            <a:r>
              <a:rPr lang="en-US" sz="3600" dirty="0"/>
              <a:t> property allows you to set the alignment of the text within the label.</a:t>
            </a:r>
            <a:endParaRPr lang="en-US" sz="3600" dirty="0" smtClean="0"/>
          </a:p>
        </p:txBody>
      </p:sp>
    </p:spTree>
    <p:extLst>
      <p:ext uri="{BB962C8B-B14F-4D97-AF65-F5344CB8AC3E}">
        <p14:creationId xmlns:p14="http://schemas.microsoft.com/office/powerpoint/2010/main" val="142828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TextBox</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flipV="1">
            <a:off x="2246688" y="1953249"/>
            <a:ext cx="6030671" cy="243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186309"/>
          </a:xfrm>
          <a:prstGeom prst="rect">
            <a:avLst/>
          </a:prstGeom>
          <a:noFill/>
        </p:spPr>
        <p:txBody>
          <a:bodyPr wrap="square" rtlCol="0">
            <a:spAutoFit/>
          </a:bodyPr>
          <a:lstStyle/>
          <a:p>
            <a:pPr marL="571500" indent="-571500">
              <a:buFont typeface="Arial" panose="020B0604020202020204" pitchFamily="34" charset="0"/>
              <a:buChar char="•"/>
            </a:pPr>
            <a:r>
              <a:rPr lang="en-US" sz="3600" dirty="0"/>
              <a:t>Windows Forms text boxes are used to get input from the user or to display </a:t>
            </a:r>
            <a:r>
              <a:rPr lang="en-US" sz="3600" dirty="0" smtClean="0"/>
              <a:t>text.</a:t>
            </a:r>
          </a:p>
          <a:p>
            <a:pPr marL="571500" indent="-571500">
              <a:buFont typeface="Arial" panose="020B0604020202020204" pitchFamily="34" charset="0"/>
              <a:buChar char="•"/>
            </a:pPr>
            <a:r>
              <a:rPr lang="en-US" sz="3600" dirty="0" smtClean="0"/>
              <a:t>The </a:t>
            </a:r>
            <a:r>
              <a:rPr lang="en-US" sz="3600" dirty="0" err="1"/>
              <a:t>TextBox</a:t>
            </a:r>
            <a:r>
              <a:rPr lang="en-US" sz="3600" dirty="0"/>
              <a:t> control is generally used for editable text, although it can also be made </a:t>
            </a:r>
            <a:r>
              <a:rPr lang="en-US" sz="3600" dirty="0" smtClean="0"/>
              <a:t>read-only.</a:t>
            </a:r>
          </a:p>
          <a:p>
            <a:pPr marL="571500" indent="-571500">
              <a:buFont typeface="Arial" panose="020B0604020202020204" pitchFamily="34" charset="0"/>
              <a:buChar char="•"/>
            </a:pPr>
            <a:r>
              <a:rPr lang="en-US" sz="3600" dirty="0" smtClean="0"/>
              <a:t>Text </a:t>
            </a:r>
            <a:r>
              <a:rPr lang="en-US" sz="3600" dirty="0"/>
              <a:t>boxes can display multiple lines, wrap text to the size of the control, and add basic </a:t>
            </a:r>
            <a:r>
              <a:rPr lang="en-US" sz="3600" dirty="0" smtClean="0"/>
              <a:t>formatting.</a:t>
            </a:r>
          </a:p>
          <a:p>
            <a:pPr marL="571500" indent="-571500">
              <a:buFont typeface="Arial" panose="020B0604020202020204" pitchFamily="34" charset="0"/>
              <a:buChar char="•"/>
            </a:pPr>
            <a:r>
              <a:rPr lang="en-US" sz="3600" dirty="0" smtClean="0"/>
              <a:t>The </a:t>
            </a:r>
            <a:r>
              <a:rPr lang="en-US" sz="3600" dirty="0" err="1"/>
              <a:t>TextBox</a:t>
            </a:r>
            <a:r>
              <a:rPr lang="en-US" sz="3600" dirty="0"/>
              <a:t> control provides a single format style for text displayed or entered into the </a:t>
            </a:r>
            <a:r>
              <a:rPr lang="en-US" sz="3600" dirty="0" smtClean="0"/>
              <a:t>control.</a:t>
            </a:r>
          </a:p>
          <a:p>
            <a:pPr marL="571500" indent="-571500">
              <a:buFont typeface="Arial" panose="020B0604020202020204" pitchFamily="34" charset="0"/>
              <a:buChar char="•"/>
            </a:pPr>
            <a:r>
              <a:rPr lang="en-US" sz="3600" dirty="0" smtClean="0"/>
              <a:t>To </a:t>
            </a:r>
            <a:r>
              <a:rPr lang="en-US" sz="3600" dirty="0"/>
              <a:t>display multiple types of formatted text, use the </a:t>
            </a:r>
            <a:r>
              <a:rPr lang="en-US" sz="3600" dirty="0" err="1"/>
              <a:t>RichTextBox</a:t>
            </a:r>
            <a:r>
              <a:rPr lang="en-US" sz="3600" dirty="0"/>
              <a:t> control</a:t>
            </a:r>
            <a:r>
              <a:rPr lang="en-US" sz="3600" dirty="0" smtClean="0"/>
              <a:t>.</a:t>
            </a:r>
          </a:p>
          <a:p>
            <a:pPr marL="571500" indent="-571500">
              <a:buFont typeface="Arial" panose="020B0604020202020204" pitchFamily="34" charset="0"/>
              <a:buChar char="•"/>
            </a:pPr>
            <a:r>
              <a:rPr lang="en-US" sz="3600" dirty="0"/>
              <a:t>The text displayed by the control is contained in the Text </a:t>
            </a:r>
            <a:r>
              <a:rPr lang="en-US" sz="3600" dirty="0" smtClean="0"/>
              <a:t>property.</a:t>
            </a:r>
          </a:p>
          <a:p>
            <a:pPr marL="571500" indent="-571500">
              <a:buFont typeface="Arial" panose="020B0604020202020204" pitchFamily="34" charset="0"/>
              <a:buChar char="•"/>
            </a:pPr>
            <a:r>
              <a:rPr lang="en-US" sz="3600" dirty="0" smtClean="0"/>
              <a:t>By </a:t>
            </a:r>
            <a:r>
              <a:rPr lang="en-US" sz="3600" dirty="0"/>
              <a:t>default, you can enter up to 2048 characters in a text </a:t>
            </a:r>
            <a:r>
              <a:rPr lang="en-US" sz="3600" dirty="0" smtClean="0"/>
              <a:t>box.</a:t>
            </a:r>
          </a:p>
          <a:p>
            <a:pPr marL="571500" indent="-571500">
              <a:buFont typeface="Arial" panose="020B0604020202020204" pitchFamily="34" charset="0"/>
              <a:buChar char="•"/>
            </a:pPr>
            <a:r>
              <a:rPr lang="en-US" sz="3600" dirty="0" smtClean="0"/>
              <a:t>If </a:t>
            </a:r>
            <a:r>
              <a:rPr lang="en-US" sz="3600" dirty="0"/>
              <a:t>you set the Multiline property to true, you can enter up to 32 KB of </a:t>
            </a:r>
            <a:r>
              <a:rPr lang="en-US" sz="3600" dirty="0" smtClean="0"/>
              <a:t>text.</a:t>
            </a:r>
          </a:p>
          <a:p>
            <a:pPr marL="571500" indent="-571500">
              <a:buFont typeface="Arial" panose="020B0604020202020204" pitchFamily="34" charset="0"/>
              <a:buChar char="•"/>
            </a:pPr>
            <a:r>
              <a:rPr lang="en-US" sz="3600" dirty="0" smtClean="0"/>
              <a:t>The </a:t>
            </a:r>
            <a:r>
              <a:rPr lang="en-US" sz="3600" dirty="0"/>
              <a:t>Text property can be set at design time with the Properties Window, at run time in code, or by user input at run </a:t>
            </a:r>
            <a:r>
              <a:rPr lang="en-US" sz="3600" dirty="0" smtClean="0"/>
              <a:t>time.</a:t>
            </a:r>
          </a:p>
          <a:p>
            <a:pPr marL="571500" indent="-571500">
              <a:buFont typeface="Arial" panose="020B0604020202020204" pitchFamily="34" charset="0"/>
              <a:buChar char="•"/>
            </a:pPr>
            <a:r>
              <a:rPr lang="en-US" sz="3600" dirty="0" smtClean="0"/>
              <a:t>The </a:t>
            </a:r>
            <a:r>
              <a:rPr lang="en-US" sz="3600" dirty="0"/>
              <a:t>current contents of a text box can be retrieved at run time by reading the Text property.</a:t>
            </a:r>
            <a:endParaRPr lang="en-US" sz="3600" dirty="0" smtClean="0"/>
          </a:p>
        </p:txBody>
      </p:sp>
    </p:spTree>
    <p:extLst>
      <p:ext uri="{BB962C8B-B14F-4D97-AF65-F5344CB8AC3E}">
        <p14:creationId xmlns:p14="http://schemas.microsoft.com/office/powerpoint/2010/main" val="115824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ComboBox</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Control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93077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7848302"/>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Windows Forms </a:t>
            </a:r>
            <a:r>
              <a:rPr lang="en-US" sz="3600" dirty="0" err="1"/>
              <a:t>ComboBox</a:t>
            </a:r>
            <a:r>
              <a:rPr lang="en-US" sz="3600" dirty="0"/>
              <a:t> control is used to display data in a drop-down combo </a:t>
            </a:r>
            <a:r>
              <a:rPr lang="en-US" sz="3600" dirty="0" smtClean="0"/>
              <a:t>box.</a:t>
            </a:r>
          </a:p>
          <a:p>
            <a:pPr marL="571500" indent="-571500">
              <a:buFont typeface="Arial" panose="020B0604020202020204" pitchFamily="34" charset="0"/>
              <a:buChar char="•"/>
            </a:pPr>
            <a:r>
              <a:rPr lang="en-US" sz="3600" dirty="0" smtClean="0"/>
              <a:t>By </a:t>
            </a:r>
            <a:r>
              <a:rPr lang="en-US" sz="3600" dirty="0"/>
              <a:t>default, the </a:t>
            </a:r>
            <a:r>
              <a:rPr lang="en-US" sz="3600" dirty="0" err="1"/>
              <a:t>ComboBox</a:t>
            </a:r>
            <a:r>
              <a:rPr lang="en-US" sz="3600" dirty="0"/>
              <a:t> control appears in two parts: the top part is a text box that allows the user to type a list </a:t>
            </a:r>
            <a:r>
              <a:rPr lang="en-US" sz="3600" dirty="0" smtClean="0"/>
              <a:t>item.</a:t>
            </a:r>
          </a:p>
          <a:p>
            <a:pPr marL="571500" indent="-571500">
              <a:buFont typeface="Arial" panose="020B0604020202020204" pitchFamily="34" charset="0"/>
              <a:buChar char="•"/>
            </a:pPr>
            <a:r>
              <a:rPr lang="en-US" sz="3600" dirty="0" smtClean="0"/>
              <a:t>The </a:t>
            </a:r>
            <a:r>
              <a:rPr lang="en-US" sz="3600" dirty="0"/>
              <a:t>second part is a list box that displays a list of items from which the user can select one</a:t>
            </a:r>
            <a:r>
              <a:rPr lang="en-US" sz="3600" dirty="0" smtClean="0"/>
              <a:t>.</a:t>
            </a:r>
          </a:p>
          <a:p>
            <a:pPr marL="571500" indent="-571500">
              <a:buFont typeface="Arial" panose="020B0604020202020204" pitchFamily="34" charset="0"/>
              <a:buChar char="•"/>
            </a:pPr>
            <a:r>
              <a:rPr lang="en-US" sz="3600" dirty="0"/>
              <a:t>The </a:t>
            </a:r>
            <a:r>
              <a:rPr lang="en-US" sz="3600" dirty="0" err="1"/>
              <a:t>SelectedIndex</a:t>
            </a:r>
            <a:r>
              <a:rPr lang="en-US" sz="3600" dirty="0"/>
              <a:t> property returns an integer value that corresponds to the selected list </a:t>
            </a:r>
            <a:r>
              <a:rPr lang="en-US" sz="3600" dirty="0" smtClean="0"/>
              <a:t>item.</a:t>
            </a:r>
          </a:p>
          <a:p>
            <a:pPr marL="571500" indent="-571500">
              <a:buFont typeface="Arial" panose="020B0604020202020204" pitchFamily="34" charset="0"/>
              <a:buChar char="•"/>
            </a:pPr>
            <a:r>
              <a:rPr lang="en-US" sz="3600" dirty="0" smtClean="0"/>
              <a:t>You </a:t>
            </a:r>
            <a:r>
              <a:rPr lang="en-US" sz="3600" dirty="0"/>
              <a:t>can programmatically change the selected item by changing the </a:t>
            </a:r>
            <a:r>
              <a:rPr lang="en-US" sz="3600" dirty="0" err="1"/>
              <a:t>SelectedIndex</a:t>
            </a:r>
            <a:r>
              <a:rPr lang="en-US" sz="3600" dirty="0"/>
              <a:t> value in code; the corresponding item in the list will appear in the text box portion of the combo </a:t>
            </a:r>
            <a:r>
              <a:rPr lang="en-US" sz="3600" dirty="0" smtClean="0"/>
              <a:t>box.</a:t>
            </a:r>
          </a:p>
          <a:p>
            <a:pPr marL="571500" indent="-571500">
              <a:buFont typeface="Arial" panose="020B0604020202020204" pitchFamily="34" charset="0"/>
              <a:buChar char="•"/>
            </a:pPr>
            <a:r>
              <a:rPr lang="en-US" sz="3600" dirty="0" smtClean="0"/>
              <a:t>If </a:t>
            </a:r>
            <a:r>
              <a:rPr lang="en-US" sz="3600" dirty="0"/>
              <a:t>no item is selected, the </a:t>
            </a:r>
            <a:r>
              <a:rPr lang="en-US" sz="3600" dirty="0" err="1"/>
              <a:t>SelectedIndex</a:t>
            </a:r>
            <a:r>
              <a:rPr lang="en-US" sz="3600" dirty="0"/>
              <a:t> value is -1. If the first item in the list is selected, then the </a:t>
            </a:r>
            <a:r>
              <a:rPr lang="en-US" sz="3600" dirty="0" err="1"/>
              <a:t>SelectedIndex</a:t>
            </a:r>
            <a:r>
              <a:rPr lang="en-US" sz="3600" dirty="0"/>
              <a:t> value is </a:t>
            </a:r>
            <a:r>
              <a:rPr lang="en-US" sz="3600" dirty="0" smtClean="0"/>
              <a:t>0.</a:t>
            </a:r>
          </a:p>
          <a:p>
            <a:pPr marL="571500" indent="-571500">
              <a:buFont typeface="Arial" panose="020B0604020202020204" pitchFamily="34" charset="0"/>
              <a:buChar char="•"/>
            </a:pPr>
            <a:r>
              <a:rPr lang="en-US" sz="3600" dirty="0" smtClean="0"/>
              <a:t>The </a:t>
            </a:r>
            <a:r>
              <a:rPr lang="en-US" sz="3600" dirty="0" err="1"/>
              <a:t>SelectedItem</a:t>
            </a:r>
            <a:r>
              <a:rPr lang="en-US" sz="3600" dirty="0"/>
              <a:t> property is similar to </a:t>
            </a:r>
            <a:r>
              <a:rPr lang="en-US" sz="3600" dirty="0" err="1"/>
              <a:t>SelectedIndex</a:t>
            </a:r>
            <a:r>
              <a:rPr lang="en-US" sz="3600" dirty="0"/>
              <a:t> , but returns the item itself, usually a string </a:t>
            </a:r>
            <a:r>
              <a:rPr lang="en-US" sz="3600" dirty="0" smtClean="0"/>
              <a:t>value.</a:t>
            </a:r>
          </a:p>
          <a:p>
            <a:pPr marL="571500" indent="-571500">
              <a:buFont typeface="Arial" panose="020B0604020202020204" pitchFamily="34" charset="0"/>
              <a:buChar char="•"/>
            </a:pPr>
            <a:r>
              <a:rPr lang="en-US" sz="3600" dirty="0" smtClean="0"/>
              <a:t>The </a:t>
            </a:r>
            <a:r>
              <a:rPr lang="en-US" sz="3600" dirty="0"/>
              <a:t>Count property reflects the number of items in the list, and the value of the Count property is always one more than the largest possible </a:t>
            </a:r>
            <a:r>
              <a:rPr lang="en-US" sz="3600" dirty="0" err="1"/>
              <a:t>SelectedIndex</a:t>
            </a:r>
            <a:r>
              <a:rPr lang="en-US" sz="3600" dirty="0"/>
              <a:t> value because </a:t>
            </a:r>
            <a:r>
              <a:rPr lang="en-US" sz="3600" dirty="0" err="1"/>
              <a:t>SelectedIndex</a:t>
            </a:r>
            <a:r>
              <a:rPr lang="en-US" sz="3600" dirty="0"/>
              <a:t> is zero-based</a:t>
            </a:r>
            <a:r>
              <a:rPr lang="en-US" sz="3600" dirty="0" smtClean="0"/>
              <a:t>.</a:t>
            </a:r>
          </a:p>
          <a:p>
            <a:pPr marL="571500" indent="-571500">
              <a:buFont typeface="Arial" panose="020B0604020202020204" pitchFamily="34" charset="0"/>
              <a:buChar char="•"/>
            </a:pPr>
            <a:r>
              <a:rPr lang="en-US" sz="3600" dirty="0" smtClean="0"/>
              <a:t>To </a:t>
            </a:r>
            <a:r>
              <a:rPr lang="en-US" sz="3600" dirty="0"/>
              <a:t>add or delete items in a </a:t>
            </a:r>
            <a:r>
              <a:rPr lang="en-US" sz="3600" dirty="0" err="1"/>
              <a:t>ComboBox</a:t>
            </a:r>
            <a:r>
              <a:rPr lang="en-US" sz="3600" dirty="0"/>
              <a:t> control, use the Add, Insert, Clear or Remove </a:t>
            </a:r>
            <a:r>
              <a:rPr lang="en-US" sz="3600" dirty="0" smtClean="0"/>
              <a:t>method.</a:t>
            </a:r>
          </a:p>
          <a:p>
            <a:pPr marL="571500" indent="-571500">
              <a:buFont typeface="Arial" panose="020B0604020202020204" pitchFamily="34" charset="0"/>
              <a:buChar char="•"/>
            </a:pPr>
            <a:r>
              <a:rPr lang="en-US" sz="3600" dirty="0" smtClean="0"/>
              <a:t>Alternatively</a:t>
            </a:r>
            <a:r>
              <a:rPr lang="en-US" sz="3600" dirty="0"/>
              <a:t>, you can add items to the list by using the Items property in the designer.</a:t>
            </a:r>
            <a:endParaRPr lang="en-US" sz="3600" dirty="0" smtClean="0"/>
          </a:p>
        </p:txBody>
      </p:sp>
    </p:spTree>
    <p:extLst>
      <p:ext uri="{BB962C8B-B14F-4D97-AF65-F5344CB8AC3E}">
        <p14:creationId xmlns:p14="http://schemas.microsoft.com/office/powerpoint/2010/main" val="202516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177558</TotalTime>
  <Words>6550</Words>
  <Application>Microsoft Macintosh PowerPoint</Application>
  <PresentationFormat>Custom</PresentationFormat>
  <Paragraphs>354</Paragraphs>
  <Slides>40</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40</vt:i4>
      </vt:variant>
    </vt:vector>
  </HeadingPairs>
  <TitlesOfParts>
    <vt:vector size="53"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12373</cp:revision>
  <dcterms:created xsi:type="dcterms:W3CDTF">2014-07-01T16:42:18Z</dcterms:created>
  <dcterms:modified xsi:type="dcterms:W3CDTF">2018-01-13T14:59:06Z</dcterms:modified>
</cp:coreProperties>
</file>