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8"/>
  </p:notesMasterIdLst>
  <p:handoutMasterIdLst>
    <p:handoutMasterId r:id="rId19"/>
  </p:handoutMasterIdLst>
  <p:sldIdLst>
    <p:sldId id="793" r:id="rId2"/>
    <p:sldId id="804" r:id="rId3"/>
    <p:sldId id="795" r:id="rId4"/>
    <p:sldId id="797" r:id="rId5"/>
    <p:sldId id="798" r:id="rId6"/>
    <p:sldId id="851" r:id="rId7"/>
    <p:sldId id="821" r:id="rId8"/>
    <p:sldId id="818" r:id="rId9"/>
    <p:sldId id="823" r:id="rId10"/>
    <p:sldId id="852" r:id="rId11"/>
    <p:sldId id="853" r:id="rId12"/>
    <p:sldId id="854" r:id="rId13"/>
    <p:sldId id="826" r:id="rId14"/>
    <p:sldId id="827" r:id="rId15"/>
    <p:sldId id="850" r:id="rId16"/>
    <p:sldId id="794" r:id="rId17"/>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60" d="100"/>
          <a:sy n="60" d="100"/>
        </p:scale>
        <p:origin x="304" y="-128"/>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01/10/17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51860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196974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190472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1517036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171626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18312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DotNetTraining/DotNetEssentials/tree/master/Code/OOPC/OOPC-Chapter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2: Object 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4946989" y="6719212"/>
            <a:ext cx="14491610" cy="54480"/>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.NET Reference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A type that is defined as a </a:t>
            </a:r>
            <a:r>
              <a:rPr lang="en-IN" sz="3200" b="1" dirty="0"/>
              <a:t>class</a:t>
            </a:r>
            <a:r>
              <a:rPr lang="en-IN" sz="3200" dirty="0"/>
              <a:t>, </a:t>
            </a:r>
            <a:r>
              <a:rPr lang="en-IN" sz="3200" b="1" dirty="0"/>
              <a:t>delegate</a:t>
            </a:r>
            <a:r>
              <a:rPr lang="en-IN" sz="3200" dirty="0"/>
              <a:t>, </a:t>
            </a:r>
            <a:r>
              <a:rPr lang="en-IN" sz="3200" b="1" dirty="0"/>
              <a:t>array</a:t>
            </a:r>
            <a:r>
              <a:rPr lang="en-IN" sz="3200" dirty="0"/>
              <a:t>, or </a:t>
            </a:r>
            <a:r>
              <a:rPr lang="en-IN" sz="3200" b="1" dirty="0"/>
              <a:t>interface</a:t>
            </a:r>
            <a:r>
              <a:rPr lang="en-IN" sz="3200" dirty="0"/>
              <a:t> is a reference </a:t>
            </a:r>
            <a:r>
              <a:rPr lang="en-IN" sz="3200" dirty="0" smtClean="0"/>
              <a:t>type.</a:t>
            </a:r>
          </a:p>
          <a:p>
            <a:pPr marL="571500" indent="-571500" algn="just">
              <a:buFont typeface="Arial" panose="020B0604020202020204" pitchFamily="34" charset="0"/>
              <a:buChar char="•"/>
            </a:pPr>
            <a:r>
              <a:rPr lang="en-IN" sz="3200" dirty="0" smtClean="0"/>
              <a:t>At </a:t>
            </a:r>
            <a:r>
              <a:rPr lang="en-IN" sz="3200" dirty="0"/>
              <a:t>run time, when you declare a variable of a reference type, the variable contains the value null until you explicitly create an instance of the object by using the </a:t>
            </a:r>
            <a:r>
              <a:rPr lang="en-IN" sz="3200" b="1" i="1" dirty="0" smtClean="0"/>
              <a:t>new</a:t>
            </a:r>
            <a:r>
              <a:rPr lang="en-IN" sz="3200" dirty="0" smtClean="0"/>
              <a:t> </a:t>
            </a:r>
            <a:r>
              <a:rPr lang="en-IN" sz="3200" dirty="0"/>
              <a:t>operator, or assign it an object that has been created elsewhere by using </a:t>
            </a:r>
            <a:r>
              <a:rPr lang="en-IN" sz="3200" b="1" i="1" dirty="0" smtClean="0"/>
              <a:t>new</a:t>
            </a:r>
            <a:r>
              <a:rPr lang="en-IN" sz="3200" dirty="0" smtClean="0"/>
              <a:t>.</a:t>
            </a:r>
          </a:p>
          <a:p>
            <a:pPr marL="571500" indent="-571500" algn="just">
              <a:buFont typeface="Arial" panose="020B0604020202020204" pitchFamily="34" charset="0"/>
              <a:buChar char="•"/>
            </a:pPr>
            <a:r>
              <a:rPr lang="en-IN" sz="3200" dirty="0"/>
              <a:t>An interface must be initialized together with a class object that implements it. If </a:t>
            </a:r>
            <a:r>
              <a:rPr lang="en-IN" sz="3200" dirty="0" err="1"/>
              <a:t>MyClass</a:t>
            </a:r>
            <a:r>
              <a:rPr lang="en-IN" sz="3200" dirty="0"/>
              <a:t> implements </a:t>
            </a:r>
            <a:r>
              <a:rPr lang="en-IN" sz="3200" dirty="0" err="1"/>
              <a:t>IMyInterface</a:t>
            </a:r>
            <a:r>
              <a:rPr lang="en-IN" sz="3200" dirty="0"/>
              <a:t>, you create an instance of </a:t>
            </a:r>
            <a:r>
              <a:rPr lang="en-IN" sz="3200" dirty="0" err="1" smtClean="0"/>
              <a:t>IMyInterface</a:t>
            </a:r>
            <a:r>
              <a:rPr lang="en-IN" sz="3200" dirty="0" smtClean="0"/>
              <a:t>. We will discuss interfaces and classes in more detail in the coming sections (when we will talk about inheritance).</a:t>
            </a:r>
          </a:p>
          <a:p>
            <a:pPr marL="571500" indent="-571500" algn="just">
              <a:buFont typeface="Arial" panose="020B0604020202020204" pitchFamily="34" charset="0"/>
              <a:buChar char="•"/>
            </a:pPr>
            <a:r>
              <a:rPr lang="en-IN" sz="3200" dirty="0"/>
              <a:t>When the object is created, the memory is allocated on the managed heap, and the variable holds only a reference to the location of the </a:t>
            </a:r>
            <a:r>
              <a:rPr lang="en-IN" sz="3200" dirty="0" smtClean="0"/>
              <a:t>object.</a:t>
            </a:r>
          </a:p>
          <a:p>
            <a:pPr marL="571500" indent="-571500" algn="just">
              <a:buFont typeface="Arial" panose="020B0604020202020204" pitchFamily="34" charset="0"/>
              <a:buChar char="•"/>
            </a:pPr>
            <a:r>
              <a:rPr lang="en-IN" sz="3200" dirty="0" smtClean="0"/>
              <a:t>Types </a:t>
            </a:r>
            <a:r>
              <a:rPr lang="en-IN" sz="3200" dirty="0"/>
              <a:t>on the managed heap require overhead both when they are allocated and when they are reclaimed by the automatic memory management functionality of the CLR, which is known as garbage collection. However, garbage collection is also highly optimized, and in most scenarios it does not create a performance </a:t>
            </a:r>
            <a:r>
              <a:rPr lang="en-IN" sz="3200" dirty="0" smtClean="0"/>
              <a:t>issue.</a:t>
            </a:r>
          </a:p>
          <a:p>
            <a:pPr marL="571500" indent="-571500" algn="just">
              <a:buFont typeface="Arial" panose="020B0604020202020204" pitchFamily="34" charset="0"/>
              <a:buChar char="•"/>
            </a:pPr>
            <a:r>
              <a:rPr lang="en-IN" sz="3200" dirty="0"/>
              <a:t>All arrays are reference types, even if their elements are value types. Arrays implicitly derive from the Array class, but you declare and use them with the simplified syntax that is provided by C</a:t>
            </a:r>
            <a:r>
              <a:rPr lang="en-IN" sz="3200" dirty="0" smtClean="0"/>
              <a:t>#.</a:t>
            </a:r>
          </a:p>
          <a:p>
            <a:pPr marL="571500" indent="-571500" algn="just">
              <a:buFont typeface="Arial" panose="020B0604020202020204" pitchFamily="34" charset="0"/>
              <a:buChar char="•"/>
            </a:pPr>
            <a:r>
              <a:rPr lang="en-IN" sz="3200" dirty="0"/>
              <a:t>Reference types fully support inheritance. When you create a class, you can inherit from any other interface or class that is not defined as sealed, and other classes can inherit from your class and override your virtual methods.</a:t>
            </a:r>
            <a:endParaRPr lang="en-IN" sz="3200" dirty="0"/>
          </a:p>
        </p:txBody>
      </p:sp>
      <p:cxnSp>
        <p:nvCxnSpPr>
          <p:cNvPr id="4" name="10 Conector recto"/>
          <p:cNvCxnSpPr/>
          <p:nvPr/>
        </p:nvCxnSpPr>
        <p:spPr>
          <a:xfrm flipV="1">
            <a:off x="1886648" y="2223284"/>
            <a:ext cx="751583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92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Types of Literal Values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2554545"/>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In C#, literal values receive a type from the compiler. You can specify how a numeric literal should be typed by appending a letter to the end of the </a:t>
            </a:r>
            <a:r>
              <a:rPr lang="en-IN" sz="3200" dirty="0" smtClean="0"/>
              <a:t>number.</a:t>
            </a:r>
          </a:p>
          <a:p>
            <a:pPr marL="571500" indent="-571500" algn="just">
              <a:buFont typeface="Arial" panose="020B0604020202020204" pitchFamily="34" charset="0"/>
              <a:buChar char="•"/>
            </a:pPr>
            <a:r>
              <a:rPr lang="en-IN" sz="3200" dirty="0" smtClean="0"/>
              <a:t>For </a:t>
            </a:r>
            <a:r>
              <a:rPr lang="en-IN" sz="3200" dirty="0"/>
              <a:t>example, to specify that the value 4.56 should be treated as a float, append an "f" or "F" after the number: 4.56f. If no letter is appended, the compiler will infer a type for the literal</a:t>
            </a:r>
            <a:r>
              <a:rPr lang="en-IN" sz="3200" dirty="0" smtClean="0"/>
              <a:t>.</a:t>
            </a:r>
          </a:p>
          <a:p>
            <a:pPr marL="571500" indent="-571500" algn="just">
              <a:buFont typeface="Arial" panose="020B0604020202020204" pitchFamily="34" charset="0"/>
              <a:buChar char="•"/>
            </a:pPr>
            <a:endParaRPr lang="en-IN" sz="3200" dirty="0"/>
          </a:p>
        </p:txBody>
      </p:sp>
      <p:cxnSp>
        <p:nvCxnSpPr>
          <p:cNvPr id="4" name="10 Conector recto"/>
          <p:cNvCxnSpPr/>
          <p:nvPr/>
        </p:nvCxnSpPr>
        <p:spPr>
          <a:xfrm flipV="1">
            <a:off x="1886648" y="2223285"/>
            <a:ext cx="805589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Marcador de texto 4"/>
          <p:cNvSpPr txBox="1">
            <a:spLocks/>
          </p:cNvSpPr>
          <p:nvPr/>
        </p:nvSpPr>
        <p:spPr>
          <a:xfrm>
            <a:off x="1908192" y="492968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Generic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24" name="TextBox 23"/>
          <p:cNvSpPr txBox="1"/>
          <p:nvPr/>
        </p:nvSpPr>
        <p:spPr>
          <a:xfrm>
            <a:off x="1812540" y="6733215"/>
            <a:ext cx="18677075" cy="4524315"/>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A type can be declared with one or more type parameters that serve as a placeholder for the actual type (the concrete type) that client code will provide when it creates an instance of the type. Such types are called generic </a:t>
            </a:r>
            <a:r>
              <a:rPr lang="en-IN" sz="3200" dirty="0" smtClean="0"/>
              <a:t>types.</a:t>
            </a:r>
          </a:p>
          <a:p>
            <a:pPr marL="571500" indent="-571500" algn="just">
              <a:buFont typeface="Arial" panose="020B0604020202020204" pitchFamily="34" charset="0"/>
              <a:buChar char="•"/>
            </a:pPr>
            <a:r>
              <a:rPr lang="en-IN" sz="3200" dirty="0" smtClean="0"/>
              <a:t>For </a:t>
            </a:r>
            <a:r>
              <a:rPr lang="en-IN" sz="3200" dirty="0"/>
              <a:t>example, the .NET Framework type List&lt;T&gt; has one type parameter that by convention is given the name T. When you create an instance of the type, you specify the type of the objects that the list will </a:t>
            </a:r>
            <a:r>
              <a:rPr lang="en-IN" sz="3200" dirty="0" smtClean="0"/>
              <a:t>contain.</a:t>
            </a:r>
          </a:p>
          <a:p>
            <a:pPr marL="571500" indent="-571500" algn="just">
              <a:buFont typeface="Arial" panose="020B0604020202020204" pitchFamily="34" charset="0"/>
              <a:buChar char="•"/>
            </a:pPr>
            <a:r>
              <a:rPr lang="en-IN" sz="3200" dirty="0"/>
              <a:t>The use of the type parameter makes it possible to reuse the same class to hold any type of element, without having to convert each element to object. Generic collection classes are called strongly-typed collections because the compiler knows the specific type of the collection's elements and can raise an error at compile-time</a:t>
            </a:r>
            <a:endParaRPr lang="en-IN" sz="3200" dirty="0"/>
          </a:p>
        </p:txBody>
      </p:sp>
      <p:cxnSp>
        <p:nvCxnSpPr>
          <p:cNvPr id="25" name="10 Conector recto"/>
          <p:cNvCxnSpPr/>
          <p:nvPr/>
        </p:nvCxnSpPr>
        <p:spPr>
          <a:xfrm flipV="1">
            <a:off x="1908192" y="6099826"/>
            <a:ext cx="5019017"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98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par>
                                <p:cTn id="18" presetID="2" presetClass="entr" presetSubtype="8"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1000" fill="hold"/>
                                        <p:tgtEl>
                                          <p:spTgt spid="23"/>
                                        </p:tgtEl>
                                        <p:attrNameLst>
                                          <p:attrName>ppt_x</p:attrName>
                                        </p:attrNameLst>
                                      </p:cBhvr>
                                      <p:tavLst>
                                        <p:tav tm="0">
                                          <p:val>
                                            <p:strVal val="0-#ppt_w/2"/>
                                          </p:val>
                                        </p:tav>
                                        <p:tav tm="100000">
                                          <p:val>
                                            <p:strVal val="#ppt_x"/>
                                          </p:val>
                                        </p:tav>
                                      </p:tavLst>
                                    </p:anim>
                                    <p:anim calcmode="lin" valueType="num">
                                      <p:cBhvr additive="base">
                                        <p:cTn id="21" dur="1000" fill="hold"/>
                                        <p:tgtEl>
                                          <p:spTgt spid="23"/>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882972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Implicit Types, Anonymous Types, and </a:t>
            </a:r>
            <a:r>
              <a:rPr lang="en-IN" sz="6600" dirty="0" err="1">
                <a:solidFill>
                  <a:schemeClr val="accent3">
                    <a:lumMod val="75000"/>
                  </a:schemeClr>
                </a:solidFill>
                <a:ea typeface="Open Sans Semibold" panose="020B0706030804020204" pitchFamily="34" charset="0"/>
                <a:cs typeface="Open Sans Semibold" panose="020B0706030804020204" pitchFamily="34" charset="0"/>
              </a:rPr>
              <a:t>Nullable</a:t>
            </a:r>
            <a:r>
              <a:rPr lang="en-IN" sz="6600" dirty="0">
                <a:solidFill>
                  <a:schemeClr val="accent3">
                    <a:lumMod val="75000"/>
                  </a:schemeClr>
                </a:solidFill>
                <a:ea typeface="Open Sans Semibold" panose="020B0706030804020204" pitchFamily="34" charset="0"/>
                <a:cs typeface="Open Sans Semibold" panose="020B0706030804020204" pitchFamily="34" charset="0"/>
              </a:rPr>
              <a:t>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4031873"/>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As stated previously, you can implicitly type a local variable (but not class members) by using the </a:t>
            </a:r>
            <a:r>
              <a:rPr lang="en-IN" sz="3200" dirty="0" err="1"/>
              <a:t>var</a:t>
            </a:r>
            <a:r>
              <a:rPr lang="en-IN" sz="3200" dirty="0"/>
              <a:t> keyword. The variable still receives a type at compile time, but the type is provided by the compiler</a:t>
            </a:r>
            <a:r>
              <a:rPr lang="en-IN" sz="3200" dirty="0" smtClean="0"/>
              <a:t>.</a:t>
            </a:r>
          </a:p>
          <a:p>
            <a:pPr marL="571500" indent="-571500" algn="just">
              <a:buFont typeface="Arial" panose="020B0604020202020204" pitchFamily="34" charset="0"/>
              <a:buChar char="•"/>
            </a:pPr>
            <a:r>
              <a:rPr lang="en-IN" sz="3200" dirty="0"/>
              <a:t>In some cases, it is inconvenient to create a named type for simple sets of related values that you do not intend to store or pass outside method boundaries. You can create anonymous types for this purpose</a:t>
            </a:r>
            <a:r>
              <a:rPr lang="en-IN" sz="3200" dirty="0" smtClean="0"/>
              <a:t>.</a:t>
            </a:r>
          </a:p>
          <a:p>
            <a:pPr marL="571500" indent="-571500" algn="just">
              <a:buFont typeface="Arial" panose="020B0604020202020204" pitchFamily="34" charset="0"/>
              <a:buChar char="•"/>
            </a:pPr>
            <a:r>
              <a:rPr lang="en-IN" sz="3200" dirty="0"/>
              <a:t>Ordinary value types cannot have a value of null. However, you can create </a:t>
            </a:r>
            <a:r>
              <a:rPr lang="en-IN" sz="3200" dirty="0" err="1"/>
              <a:t>nullable</a:t>
            </a:r>
            <a:r>
              <a:rPr lang="en-IN" sz="3200" dirty="0"/>
              <a:t> value types by affixing a ? after the type. For example, </a:t>
            </a:r>
            <a:r>
              <a:rPr lang="en-IN" sz="3200" dirty="0" err="1"/>
              <a:t>int</a:t>
            </a:r>
            <a:r>
              <a:rPr lang="en-IN" sz="3200" dirty="0"/>
              <a:t>? is an </a:t>
            </a:r>
            <a:r>
              <a:rPr lang="en-IN" sz="3200" dirty="0" err="1"/>
              <a:t>int</a:t>
            </a:r>
            <a:r>
              <a:rPr lang="en-IN" sz="3200" dirty="0"/>
              <a:t> type that can also have the value null. In the CTS, </a:t>
            </a:r>
            <a:r>
              <a:rPr lang="en-IN" sz="3200" dirty="0" err="1"/>
              <a:t>nullable</a:t>
            </a:r>
            <a:r>
              <a:rPr lang="en-IN" sz="3200" dirty="0"/>
              <a:t> types are instances of the generic </a:t>
            </a:r>
            <a:r>
              <a:rPr lang="en-IN" sz="3200" dirty="0" err="1"/>
              <a:t>struct</a:t>
            </a:r>
            <a:r>
              <a:rPr lang="en-IN" sz="3200" dirty="0"/>
              <a:t> type </a:t>
            </a:r>
            <a:r>
              <a:rPr lang="en-IN" sz="3200" dirty="0" err="1"/>
              <a:t>Nullable</a:t>
            </a:r>
            <a:r>
              <a:rPr lang="en-IN" sz="3200" dirty="0"/>
              <a:t>&lt;T&gt;. </a:t>
            </a:r>
            <a:r>
              <a:rPr lang="en-IN" sz="3200" dirty="0" err="1"/>
              <a:t>Nullable</a:t>
            </a:r>
            <a:r>
              <a:rPr lang="en-IN" sz="3200" dirty="0"/>
              <a:t> types are especially useful when you are passing data to and from databases in which numeric values might be null.</a:t>
            </a:r>
            <a:endParaRPr lang="en-IN" sz="3200" dirty="0"/>
          </a:p>
        </p:txBody>
      </p:sp>
      <p:cxnSp>
        <p:nvCxnSpPr>
          <p:cNvPr id="4" name="10 Conector recto"/>
          <p:cNvCxnSpPr/>
          <p:nvPr/>
        </p:nvCxnSpPr>
        <p:spPr>
          <a:xfrm flipV="1">
            <a:off x="1886648" y="2223285"/>
            <a:ext cx="18665524"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1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Arrays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You can store multiple variables of the same type in an array data structure. You declare an array by specifying the type of its elements</a:t>
            </a:r>
            <a:r>
              <a:rPr lang="en-IN" sz="3600" dirty="0" smtClean="0"/>
              <a:t>.</a:t>
            </a:r>
          </a:p>
          <a:p>
            <a:pPr marL="571500" indent="-571500" algn="just">
              <a:buFont typeface="Arial" panose="020B0604020202020204" pitchFamily="34" charset="0"/>
              <a:buChar char="•"/>
            </a:pPr>
            <a:r>
              <a:rPr lang="en-IN" sz="3600" dirty="0"/>
              <a:t>Array Overview - An array has the following properties::</a:t>
            </a:r>
          </a:p>
          <a:p>
            <a:pPr marL="1779783" lvl="1" indent="-571500" algn="just">
              <a:buFont typeface="Arial" panose="020B0604020202020204" pitchFamily="34" charset="0"/>
              <a:buChar char="•"/>
            </a:pPr>
            <a:r>
              <a:rPr lang="en-IN" sz="3600" dirty="0"/>
              <a:t>An array can be Single-Dimensional, Multidimensional or Jagged</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number of dimensions and the length of each dimension are established when the array instance is created. These values can't be changed during the lifetime of the instance</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default values of numeric array elements are set to zero, and reference elements are set to null</a:t>
            </a:r>
            <a:r>
              <a:rPr lang="en-IN" sz="3600" dirty="0" smtClean="0"/>
              <a:t>.</a:t>
            </a:r>
          </a:p>
          <a:p>
            <a:pPr marL="1779783" lvl="1" indent="-571500" algn="just">
              <a:buFont typeface="Arial" panose="020B0604020202020204" pitchFamily="34" charset="0"/>
              <a:buChar char="•"/>
            </a:pPr>
            <a:r>
              <a:rPr lang="en-IN" sz="3600" dirty="0" smtClean="0"/>
              <a:t>A </a:t>
            </a:r>
            <a:r>
              <a:rPr lang="en-IN" sz="3600" dirty="0"/>
              <a:t>jagged array is an array of arrays, and therefore its elements are reference types and are initialized to null</a:t>
            </a:r>
            <a:r>
              <a:rPr lang="en-IN" sz="3600" dirty="0" smtClean="0"/>
              <a:t>.</a:t>
            </a:r>
          </a:p>
          <a:p>
            <a:pPr marL="1779783" lvl="1" indent="-571500" algn="just">
              <a:buFont typeface="Arial" panose="020B0604020202020204" pitchFamily="34" charset="0"/>
              <a:buChar char="•"/>
            </a:pPr>
            <a:r>
              <a:rPr lang="en-IN" sz="3600" dirty="0" smtClean="0"/>
              <a:t>Arrays </a:t>
            </a:r>
            <a:r>
              <a:rPr lang="en-IN" sz="3600" dirty="0"/>
              <a:t>are zero indexed: an array with n elements is indexed from 0 to n-1</a:t>
            </a:r>
            <a:r>
              <a:rPr lang="en-IN" sz="3600" dirty="0" smtClean="0"/>
              <a:t>.</a:t>
            </a:r>
          </a:p>
          <a:p>
            <a:pPr marL="1779783" lvl="1" indent="-571500" algn="just">
              <a:buFont typeface="Arial" panose="020B0604020202020204" pitchFamily="34" charset="0"/>
              <a:buChar char="•"/>
            </a:pPr>
            <a:r>
              <a:rPr lang="en-IN" sz="3600" dirty="0" smtClean="0"/>
              <a:t>Array </a:t>
            </a:r>
            <a:r>
              <a:rPr lang="en-IN" sz="3600" dirty="0"/>
              <a:t>elements can be of any type, including an array type</a:t>
            </a:r>
            <a:r>
              <a:rPr lang="en-IN" sz="3600" dirty="0" smtClean="0"/>
              <a:t>.</a:t>
            </a:r>
          </a:p>
          <a:p>
            <a:pPr marL="1779783" lvl="1" indent="-571500" algn="just">
              <a:buFont typeface="Arial" panose="020B0604020202020204" pitchFamily="34" charset="0"/>
              <a:buChar char="•"/>
            </a:pPr>
            <a:r>
              <a:rPr lang="en-IN" sz="3600" smtClean="0"/>
              <a:t>Array </a:t>
            </a:r>
            <a:r>
              <a:rPr lang="en-IN" sz="3600" dirty="0"/>
              <a:t>types are reference types derived from the abstract base type Array. Since this type implements </a:t>
            </a:r>
            <a:r>
              <a:rPr lang="en-IN" sz="3600" dirty="0" err="1"/>
              <a:t>IEnumerable</a:t>
            </a:r>
            <a:r>
              <a:rPr lang="en-IN" sz="3600" dirty="0"/>
              <a:t> and </a:t>
            </a:r>
            <a:r>
              <a:rPr lang="en-IN" sz="3600" dirty="0" err="1"/>
              <a:t>IEnumerable</a:t>
            </a:r>
            <a:r>
              <a:rPr lang="en-IN" sz="3600" dirty="0"/>
              <a:t>&lt;T&gt;, you can use </a:t>
            </a:r>
            <a:r>
              <a:rPr lang="en-IN" sz="3600" dirty="0" err="1"/>
              <a:t>foreach</a:t>
            </a:r>
            <a:r>
              <a:rPr lang="en-IN" sz="3600" dirty="0"/>
              <a:t> iteration on all arrays in C#.</a:t>
            </a:r>
            <a:endParaRPr lang="en-IN" sz="3600" dirty="0" smtClean="0"/>
          </a:p>
        </p:txBody>
      </p:sp>
      <p:cxnSp>
        <p:nvCxnSpPr>
          <p:cNvPr id="4" name="10 Conector recto"/>
          <p:cNvCxnSpPr/>
          <p:nvPr/>
        </p:nvCxnSpPr>
        <p:spPr>
          <a:xfrm flipV="1">
            <a:off x="1886648" y="2206679"/>
            <a:ext cx="3420381" cy="1660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82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Basic Concepts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OOPC-Chapter1 (</a:t>
            </a:r>
            <a:r>
              <a:rPr lang="en-US" sz="3600" dirty="0" err="1" smtClean="0"/>
              <a:t>MainClass.cs</a:t>
            </a:r>
            <a:r>
              <a:rPr lang="en-US" sz="3600" dirty="0"/>
              <a:t>) at </a:t>
            </a:r>
            <a:r>
              <a:rPr lang="en-US" sz="3600" dirty="0" smtClean="0">
                <a:hlinkClick r:id="rId3"/>
              </a:rPr>
              <a:t>https</a:t>
            </a:r>
            <a:r>
              <a:rPr lang="en-US" sz="3600" dirty="0">
                <a:hlinkClick r:id="rId3"/>
              </a:rPr>
              <a:t>://</a:t>
            </a:r>
            <a:r>
              <a:rPr lang="en-US" sz="3600" dirty="0" smtClean="0">
                <a:hlinkClick r:id="rId3"/>
              </a:rPr>
              <a:t>github.com/DotNetTraining/DotNetEssentials/tree/master/Code/OOPC/OOPC-Chapter1</a:t>
            </a:r>
            <a:endParaRPr lang="en-US" sz="3600" dirty="0" smtClean="0"/>
          </a:p>
          <a:p>
            <a:pPr marL="571500" indent="-571500">
              <a:buFont typeface="Arial" panose="020B0604020202020204" pitchFamily="34" charset="0"/>
              <a:buChar char="•"/>
            </a:pPr>
            <a:endParaRPr lang="en-IN" sz="3600" dirty="0" smtClean="0"/>
          </a:p>
        </p:txBody>
      </p:sp>
      <p:cxnSp>
        <p:nvCxnSpPr>
          <p:cNvPr id="4" name="10 Conector recto"/>
          <p:cNvCxnSpPr/>
          <p:nvPr/>
        </p:nvCxnSpPr>
        <p:spPr>
          <a:xfrm flipV="1">
            <a:off x="1886648" y="2178274"/>
            <a:ext cx="873097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82447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4799592"/>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smtClean="0">
                <a:ea typeface="Open Sans" panose="020B0606030504020204" pitchFamily="34" charset="0"/>
                <a:cs typeface="Open Sans" panose="020B0606030504020204" pitchFamily="34" charset="0"/>
              </a:rPr>
              <a:t>Object-Oriented Programming</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OOPs Introduction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Typing (Types) in 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Arrays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Strings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Classes and </a:t>
            </a:r>
            <a:r>
              <a:rPr lang="en-US" sz="3600" dirty="0" err="1">
                <a:ea typeface="Open Sans" panose="020B0606030504020204" pitchFamily="34" charset="0"/>
                <a:cs typeface="Open Sans" panose="020B0606030504020204" pitchFamily="34" charset="0"/>
              </a:rPr>
              <a:t>Structs</a:t>
            </a:r>
            <a:r>
              <a:rPr lang="en-US" sz="3600" dirty="0">
                <a:ea typeface="Open Sans" panose="020B0606030504020204" pitchFamily="34" charset="0"/>
                <a:cs typeface="Open Sans" panose="020B0606030504020204" pitchFamily="34" charset="0"/>
              </a:rPr>
              <a:t> and </a:t>
            </a:r>
            <a:r>
              <a:rPr lang="en-US" sz="3600" dirty="0" err="1">
                <a:ea typeface="Open Sans" panose="020B0606030504020204" pitchFamily="34" charset="0"/>
                <a:cs typeface="Open Sans" panose="020B0606030504020204" pitchFamily="34" charset="0"/>
              </a:rPr>
              <a:t>Enums</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Contracts and Interfaces in C</a:t>
            </a:r>
            <a:r>
              <a:rPr lang="en-US" sz="3600" dirty="0" smtClean="0">
                <a:ea typeface="Open Sans" panose="020B0606030504020204" pitchFamily="34" charset="0"/>
                <a:cs typeface="Open Sans" panose="020B0606030504020204" pitchFamily="34" charset="0"/>
              </a:rPr>
              <a:t>#</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16</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93781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OOPs Introduction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Typing (Types)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 Arrays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 Strings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 Classes and </a:t>
            </a:r>
            <a:r>
              <a:rPr lang="en-US" sz="4000" dirty="0" err="1">
                <a:ea typeface="Open Sans" panose="020B0606030504020204" pitchFamily="34" charset="0"/>
                <a:cs typeface="Open Sans" panose="020B0606030504020204" pitchFamily="34" charset="0"/>
              </a:rPr>
              <a:t>Structs</a:t>
            </a:r>
            <a:r>
              <a:rPr lang="en-US" sz="4000" dirty="0">
                <a:ea typeface="Open Sans" panose="020B0606030504020204" pitchFamily="34" charset="0"/>
                <a:cs typeface="Open Sans" panose="020B0606030504020204" pitchFamily="34" charset="0"/>
              </a:rPr>
              <a:t> and </a:t>
            </a:r>
            <a:r>
              <a:rPr lang="en-US" sz="4000" dirty="0" err="1">
                <a:ea typeface="Open Sans" panose="020B0606030504020204" pitchFamily="34" charset="0"/>
                <a:cs typeface="Open Sans" panose="020B0606030504020204" pitchFamily="34" charset="0"/>
              </a:rPr>
              <a:t>Enums</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Contracts and Interfaces in C#</a:t>
            </a:r>
            <a:endParaRPr lang="en-US" sz="40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OOP: Introduction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4104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Object-oriented programming (OOP) refers to a type of computer programming (software design) in which programmers define not only the data type of a data structure, but also the types of operations (functions) that can be applied to the data structure.</a:t>
            </a:r>
          </a:p>
          <a:p>
            <a:pPr marL="571500" indent="-571500">
              <a:buFont typeface="Arial" panose="020B0604020202020204" pitchFamily="34" charset="0"/>
              <a:buChar char="•"/>
            </a:pPr>
            <a:r>
              <a:rPr lang="en-US" sz="3600" dirty="0" smtClean="0"/>
              <a:t>C</a:t>
            </a:r>
            <a:r>
              <a:rPr lang="en-US" sz="3600" dirty="0"/>
              <a:t># provides full support for object-oriented programming including encapsulation, inheritance, and polymorphism</a:t>
            </a:r>
            <a:r>
              <a:rPr lang="en-US" sz="3600" dirty="0" smtClean="0"/>
              <a:t>.</a:t>
            </a:r>
          </a:p>
          <a:p>
            <a:pPr marL="571500" indent="-571500">
              <a:buFont typeface="Arial" panose="020B0604020202020204" pitchFamily="34" charset="0"/>
              <a:buChar char="•"/>
            </a:pPr>
            <a:r>
              <a:rPr lang="en-US" sz="3600" dirty="0" smtClean="0"/>
              <a:t>Encapsulation </a:t>
            </a:r>
            <a:r>
              <a:rPr lang="en-US" sz="3600" dirty="0"/>
              <a:t>means that a group of related properties, methods, and other members are treated as a single unit or object</a:t>
            </a:r>
            <a:r>
              <a:rPr lang="en-US" sz="3600" dirty="0" smtClean="0"/>
              <a:t>.</a:t>
            </a:r>
          </a:p>
          <a:p>
            <a:pPr marL="571500" indent="-571500">
              <a:buFont typeface="Arial" panose="020B0604020202020204" pitchFamily="34" charset="0"/>
              <a:buChar char="•"/>
            </a:pPr>
            <a:r>
              <a:rPr lang="en-US" sz="3600" dirty="0" smtClean="0"/>
              <a:t>Inheritance </a:t>
            </a:r>
            <a:r>
              <a:rPr lang="en-US" sz="3600" dirty="0"/>
              <a:t>describes the ability to create new classes based on an existing class</a:t>
            </a:r>
            <a:r>
              <a:rPr lang="en-US" sz="3600" dirty="0" smtClean="0"/>
              <a:t>.</a:t>
            </a:r>
          </a:p>
          <a:p>
            <a:pPr marL="571500" indent="-571500">
              <a:buFont typeface="Arial" panose="020B0604020202020204" pitchFamily="34" charset="0"/>
              <a:buChar char="•"/>
            </a:pPr>
            <a:r>
              <a:rPr lang="en-US" sz="3600" dirty="0" smtClean="0"/>
              <a:t>Polymorphism </a:t>
            </a:r>
            <a:r>
              <a:rPr lang="en-US" sz="3600" dirty="0"/>
              <a:t>means that you can have multiple classes that can be used interchangeably, even though each class implements the same properties or methods in different ways.</a:t>
            </a: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Object-Oriented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 name="10 Conector recto"/>
          <p:cNvCxnSpPr/>
          <p:nvPr/>
        </p:nvCxnSpPr>
        <p:spPr>
          <a:xfrm>
            <a:off x="1886648" y="2178276"/>
            <a:ext cx="10621181" cy="4500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1886648" y="2855847"/>
            <a:ext cx="20616220" cy="8143407"/>
          </a:xfrm>
          <a:prstGeom prst="rect">
            <a:avLst/>
          </a:prstGeom>
        </p:spPr>
      </p:pic>
    </p:spTree>
    <p:extLst>
      <p:ext uri="{BB962C8B-B14F-4D97-AF65-F5344CB8AC3E}">
        <p14:creationId xmlns:p14="http://schemas.microsoft.com/office/powerpoint/2010/main" val="16478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 –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 is a strongly-typed </a:t>
            </a:r>
            <a:r>
              <a:rPr lang="en-IN" sz="3600" dirty="0" smtClean="0"/>
              <a:t>language.</a:t>
            </a:r>
          </a:p>
          <a:p>
            <a:pPr marL="571500" indent="-571500" algn="just">
              <a:buFont typeface="Arial" panose="020B0604020202020204" pitchFamily="34" charset="0"/>
              <a:buChar char="•"/>
            </a:pPr>
            <a:r>
              <a:rPr lang="en-IN" sz="3600" dirty="0" smtClean="0"/>
              <a:t>Every </a:t>
            </a:r>
            <a:r>
              <a:rPr lang="en-IN" sz="3600" dirty="0"/>
              <a:t>variable and constant has a type, as does every expression that evaluates to a </a:t>
            </a:r>
            <a:r>
              <a:rPr lang="en-IN" sz="3600" dirty="0" smtClean="0"/>
              <a:t>value.</a:t>
            </a:r>
          </a:p>
          <a:p>
            <a:pPr marL="571500" indent="-571500" algn="just">
              <a:buFont typeface="Arial" panose="020B0604020202020204" pitchFamily="34" charset="0"/>
              <a:buChar char="•"/>
            </a:pPr>
            <a:r>
              <a:rPr lang="en-IN" sz="3600" dirty="0" smtClean="0"/>
              <a:t>Every </a:t>
            </a:r>
            <a:r>
              <a:rPr lang="en-IN" sz="3600" dirty="0"/>
              <a:t>method signature specifies a type for each input parameter and for the return value</a:t>
            </a:r>
            <a:r>
              <a:rPr lang="en-IN" sz="3600" dirty="0" smtClean="0"/>
              <a:t>.</a:t>
            </a:r>
          </a:p>
          <a:p>
            <a:pPr marL="571500" indent="-571500" algn="just">
              <a:buFont typeface="Arial" panose="020B0604020202020204" pitchFamily="34" charset="0"/>
              <a:buChar char="•"/>
            </a:pPr>
            <a:r>
              <a:rPr lang="en-IN" sz="3600" dirty="0"/>
              <a:t>The .NET Framework class library defines a set of built-in numeric types as well as more complex types that represent a wide variety of logical constructs, such as the file system, network connections, collections and arrays of objects, and dates</a:t>
            </a:r>
            <a:r>
              <a:rPr lang="en-IN" sz="3600" dirty="0" smtClean="0"/>
              <a:t>.</a:t>
            </a:r>
          </a:p>
          <a:p>
            <a:pPr marL="571500" indent="-571500" algn="just">
              <a:buFont typeface="Arial" panose="020B0604020202020204" pitchFamily="34" charset="0"/>
              <a:buChar char="•"/>
            </a:pPr>
            <a:r>
              <a:rPr lang="en-IN" sz="3600" dirty="0"/>
              <a:t>The information stored in a type can include the following</a:t>
            </a:r>
            <a:r>
              <a:rPr lang="en-IN" sz="3600" dirty="0" smtClean="0"/>
              <a:t>:</a:t>
            </a:r>
          </a:p>
          <a:p>
            <a:pPr marL="1779783" lvl="1" indent="-571500" algn="just">
              <a:buFont typeface="Arial" panose="020B0604020202020204" pitchFamily="34" charset="0"/>
              <a:buChar char="•"/>
            </a:pPr>
            <a:r>
              <a:rPr lang="en-IN" sz="3600" dirty="0"/>
              <a:t>The storage space that a variable of the type requires</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maximum and minimum values that it can represent</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members (methods, fields, events, and so on) that it contains</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base type it inherits from</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location where the memory for variables will be allocated at run time</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kinds of operations that are permitted</a:t>
            </a:r>
            <a:r>
              <a:rPr lang="en-IN" sz="3600" dirty="0" smtClean="0"/>
              <a:t>.</a:t>
            </a:r>
          </a:p>
          <a:p>
            <a:pPr marL="571500" indent="-571500" algn="just">
              <a:buFont typeface="Arial" panose="020B0604020202020204" pitchFamily="34" charset="0"/>
              <a:buChar char="•"/>
            </a:pPr>
            <a:r>
              <a:rPr lang="en-IN" sz="3600" dirty="0" smtClean="0"/>
              <a:t>You can create your own types by creating </a:t>
            </a:r>
            <a:r>
              <a:rPr lang="en-IN" sz="3600" dirty="0" err="1" smtClean="0"/>
              <a:t>Structs</a:t>
            </a:r>
            <a:r>
              <a:rPr lang="en-IN" sz="3600" dirty="0" smtClean="0"/>
              <a:t>, Interfaces, Classes and </a:t>
            </a:r>
            <a:r>
              <a:rPr lang="en-IN" sz="3600" dirty="0" err="1" smtClean="0"/>
              <a:t>Enums</a:t>
            </a:r>
            <a:r>
              <a:rPr lang="en-IN" sz="3600" dirty="0" smtClean="0"/>
              <a:t>.</a:t>
            </a:r>
            <a:endParaRPr lang="en-IN" sz="3600" dirty="0"/>
          </a:p>
        </p:txBody>
      </p:sp>
      <p:cxnSp>
        <p:nvCxnSpPr>
          <p:cNvPr id="4" name="10 Conector recto"/>
          <p:cNvCxnSpPr/>
          <p:nvPr/>
        </p:nvCxnSpPr>
        <p:spPr>
          <a:xfrm flipV="1">
            <a:off x="1893803" y="2156323"/>
            <a:ext cx="3728261" cy="2195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 – </a:t>
            </a:r>
            <a:r>
              <a:rPr lang="en-US" sz="6600" dirty="0">
                <a:solidFill>
                  <a:schemeClr val="accent3">
                    <a:lumMod val="75000"/>
                  </a:schemeClr>
                </a:solidFill>
                <a:ea typeface="Open Sans Semibold" panose="020B0706030804020204" pitchFamily="34" charset="0"/>
                <a:cs typeface="Open Sans Semibold" panose="020B0706030804020204" pitchFamily="34" charset="0"/>
              </a:rPr>
              <a:t>Built-in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3" y="2841625"/>
            <a:ext cx="9940512" cy="10064294"/>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 provides a standard set of built-in numeric types to represent integers, floating point values, Boolean expressions, text characters, decimal values, and other types of </a:t>
            </a:r>
            <a:r>
              <a:rPr lang="en-IN" sz="3600" dirty="0" smtClean="0"/>
              <a:t>data.</a:t>
            </a:r>
          </a:p>
          <a:p>
            <a:pPr marL="571500" indent="-571500" algn="just">
              <a:buFont typeface="Arial" panose="020B0604020202020204" pitchFamily="34" charset="0"/>
              <a:buChar char="•"/>
            </a:pPr>
            <a:r>
              <a:rPr lang="en-IN" sz="3600" dirty="0" smtClean="0"/>
              <a:t>There </a:t>
            </a:r>
            <a:r>
              <a:rPr lang="en-IN" sz="3600" dirty="0"/>
              <a:t>are also built-in string and object types. </a:t>
            </a:r>
            <a:endParaRPr lang="en-IN" sz="3600" dirty="0" smtClean="0"/>
          </a:p>
          <a:p>
            <a:pPr marL="571500" indent="-571500" algn="just">
              <a:buFont typeface="Arial" panose="020B0604020202020204" pitchFamily="34" charset="0"/>
              <a:buChar char="•"/>
            </a:pPr>
            <a:r>
              <a:rPr lang="en-IN" sz="3600" dirty="0" smtClean="0"/>
              <a:t>These </a:t>
            </a:r>
            <a:r>
              <a:rPr lang="en-IN" sz="3600" dirty="0"/>
              <a:t>are available for you to use in any C# program</a:t>
            </a:r>
            <a:r>
              <a:rPr lang="en-IN" sz="3600" dirty="0" smtClean="0"/>
              <a:t>.</a:t>
            </a:r>
          </a:p>
          <a:p>
            <a:pPr marL="571500" indent="-571500" algn="just">
              <a:buFont typeface="Arial" panose="020B0604020202020204" pitchFamily="34" charset="0"/>
              <a:buChar char="•"/>
            </a:pPr>
            <a:r>
              <a:rPr lang="en-IN" sz="3600" dirty="0" smtClean="0"/>
              <a:t>The table on right lists down the built-in types available in C# and the corresponding .NET framework types.</a:t>
            </a:r>
          </a:p>
          <a:p>
            <a:pPr marL="571500" indent="-571500" algn="just">
              <a:buFont typeface="Arial" panose="020B0604020202020204" pitchFamily="34" charset="0"/>
              <a:buChar char="•"/>
            </a:pPr>
            <a:r>
              <a:rPr lang="en-IN" sz="3600" dirty="0" smtClean="0"/>
              <a:t>.NET framework has CTS (Common Type System) that enables code written in one language to be compatible and be used by code in other languages; for e.g. you can use a library written in VB.NET in a C# program and vice-versa. All OOP concepts like Inheritance, Polymorphism, Encapsulation and Abstraction are supported by CTS. </a:t>
            </a:r>
            <a:endParaRPr lang="en-IN" sz="3600" dirty="0"/>
          </a:p>
        </p:txBody>
      </p:sp>
      <p:cxnSp>
        <p:nvCxnSpPr>
          <p:cNvPr id="4" name="10 Conector recto"/>
          <p:cNvCxnSpPr/>
          <p:nvPr/>
        </p:nvCxnSpPr>
        <p:spPr>
          <a:xfrm flipV="1">
            <a:off x="1893803" y="2140689"/>
            <a:ext cx="6383556" cy="3758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7939" y="2178275"/>
            <a:ext cx="7920881" cy="10765231"/>
          </a:xfrm>
          <a:prstGeom prst="rect">
            <a:avLst/>
          </a:prstGeom>
        </p:spPr>
      </p:pic>
    </p:spTree>
    <p:extLst>
      <p:ext uri="{BB962C8B-B14F-4D97-AF65-F5344CB8AC3E}">
        <p14:creationId xmlns:p14="http://schemas.microsoft.com/office/powerpoint/2010/main" val="11293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NET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It is important to understand two fundamental points about the type system in the .NET Framework</a:t>
            </a:r>
            <a:r>
              <a:rPr lang="en-IN" sz="3600" dirty="0" smtClean="0"/>
              <a:t>:</a:t>
            </a:r>
          </a:p>
          <a:p>
            <a:pPr marL="1779783" lvl="1" indent="-571500" algn="just">
              <a:buFont typeface="Arial" panose="020B0604020202020204" pitchFamily="34" charset="0"/>
              <a:buChar char="•"/>
            </a:pPr>
            <a:r>
              <a:rPr lang="en-IN" sz="3600" dirty="0"/>
              <a:t>It supports the principle of inheritance. Types can derive from other types, called base types. The derived type inherits (with some restrictions) the methods, properties, and other members of the base type. The base type can in turn derive from some other type, in which case the derived type inherits the members of both base types in its inheritance hierarchy. All types, including built-in numeric types such as Int32 (C# keyword: </a:t>
            </a:r>
            <a:r>
              <a:rPr lang="en-IN" sz="3600" dirty="0" err="1"/>
              <a:t>int</a:t>
            </a:r>
            <a:r>
              <a:rPr lang="en-IN" sz="3600" dirty="0"/>
              <a:t>), derive ultimately from a single base type, which is Object (C# keyword: object). This unified type hierarchy is called the Common Type System (CTS</a:t>
            </a:r>
            <a:r>
              <a:rPr lang="en-IN" sz="3600" dirty="0" smtClean="0"/>
              <a:t>).</a:t>
            </a:r>
          </a:p>
          <a:p>
            <a:pPr marL="1779783" lvl="1" indent="-571500" algn="just">
              <a:buFont typeface="Arial" panose="020B0604020202020204" pitchFamily="34" charset="0"/>
              <a:buChar char="•"/>
            </a:pPr>
            <a:r>
              <a:rPr lang="en-IN" sz="3600" dirty="0"/>
              <a:t>Each type in the CTS is defined as either a value type or a reference type. This includes all custom types in the .NET Framework class library and also your own user-defined types. Types that you define by using the </a:t>
            </a:r>
            <a:r>
              <a:rPr lang="en-IN" sz="3600" dirty="0" err="1"/>
              <a:t>struct</a:t>
            </a:r>
            <a:r>
              <a:rPr lang="en-IN" sz="3600" dirty="0"/>
              <a:t> keyword are value types; all the built-in numeric types are </a:t>
            </a:r>
            <a:r>
              <a:rPr lang="en-IN" sz="3600" dirty="0" err="1"/>
              <a:t>structs</a:t>
            </a:r>
            <a:r>
              <a:rPr lang="en-IN" sz="3600" dirty="0"/>
              <a:t>. Types that you define by using the class keyword are reference types. Reference types and value types have different compile-time rules, and different run-time </a:t>
            </a:r>
            <a:r>
              <a:rPr lang="en-IN" sz="3600" dirty="0" err="1"/>
              <a:t>behavior</a:t>
            </a:r>
            <a:r>
              <a:rPr lang="en-IN" sz="3600" dirty="0"/>
              <a:t>.</a:t>
            </a:r>
            <a:endParaRPr lang="en-IN" sz="3600" dirty="0"/>
          </a:p>
        </p:txBody>
      </p:sp>
      <p:cxnSp>
        <p:nvCxnSpPr>
          <p:cNvPr id="4" name="10 Conector recto"/>
          <p:cNvCxnSpPr/>
          <p:nvPr/>
        </p:nvCxnSpPr>
        <p:spPr>
          <a:xfrm flipV="1">
            <a:off x="2021664" y="2088266"/>
            <a:ext cx="360040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96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.NET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CTS Relationships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2023588" y="2178274"/>
            <a:ext cx="8053971" cy="4500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023588" y="2855786"/>
            <a:ext cx="12779495" cy="10132854"/>
          </a:xfrm>
          <a:prstGeom prst="rect">
            <a:avLst/>
          </a:prstGeom>
        </p:spPr>
      </p:pic>
    </p:spTree>
    <p:extLst>
      <p:ext uri="{BB962C8B-B14F-4D97-AF65-F5344CB8AC3E}">
        <p14:creationId xmlns:p14="http://schemas.microsoft.com/office/powerpoint/2010/main" val="136353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.NET Value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Value types derive from </a:t>
            </a:r>
            <a:r>
              <a:rPr lang="en-IN" sz="3200" dirty="0" err="1"/>
              <a:t>ValueType</a:t>
            </a:r>
            <a:r>
              <a:rPr lang="en-IN" sz="3200" dirty="0"/>
              <a:t>, which derives from </a:t>
            </a:r>
            <a:r>
              <a:rPr lang="en-IN" sz="3200" dirty="0" smtClean="0"/>
              <a:t>Object.</a:t>
            </a:r>
          </a:p>
          <a:p>
            <a:pPr marL="571500" indent="-571500" algn="just">
              <a:buFont typeface="Arial" panose="020B0604020202020204" pitchFamily="34" charset="0"/>
              <a:buChar char="•"/>
            </a:pPr>
            <a:r>
              <a:rPr lang="en-IN" sz="3200" dirty="0" smtClean="0"/>
              <a:t>Types </a:t>
            </a:r>
            <a:r>
              <a:rPr lang="en-IN" sz="3200" dirty="0"/>
              <a:t>that derive from </a:t>
            </a:r>
            <a:r>
              <a:rPr lang="en-IN" sz="3200" dirty="0" err="1"/>
              <a:t>ValueType</a:t>
            </a:r>
            <a:r>
              <a:rPr lang="en-IN" sz="3200" dirty="0"/>
              <a:t> have special </a:t>
            </a:r>
            <a:r>
              <a:rPr lang="en-IN" sz="3200" dirty="0" smtClean="0"/>
              <a:t>behaviour </a:t>
            </a:r>
            <a:r>
              <a:rPr lang="en-IN" sz="3200" dirty="0"/>
              <a:t>in the </a:t>
            </a:r>
            <a:r>
              <a:rPr lang="en-IN" sz="3200" dirty="0" smtClean="0"/>
              <a:t>CLR.</a:t>
            </a:r>
          </a:p>
          <a:p>
            <a:pPr marL="571500" indent="-571500" algn="just">
              <a:buFont typeface="Arial" panose="020B0604020202020204" pitchFamily="34" charset="0"/>
              <a:buChar char="•"/>
            </a:pPr>
            <a:r>
              <a:rPr lang="en-IN" sz="3200" dirty="0" smtClean="0"/>
              <a:t>Value </a:t>
            </a:r>
            <a:r>
              <a:rPr lang="en-IN" sz="3200" dirty="0"/>
              <a:t>type variables directly contain their values, which means that the memory is allocated inline in whatever context the variable is </a:t>
            </a:r>
            <a:r>
              <a:rPr lang="en-IN" sz="3200" dirty="0" smtClean="0"/>
              <a:t>declared.</a:t>
            </a:r>
          </a:p>
          <a:p>
            <a:pPr marL="571500" indent="-571500" algn="just">
              <a:buFont typeface="Arial" panose="020B0604020202020204" pitchFamily="34" charset="0"/>
              <a:buChar char="•"/>
            </a:pPr>
            <a:r>
              <a:rPr lang="en-IN" sz="3200" dirty="0" smtClean="0"/>
              <a:t>There </a:t>
            </a:r>
            <a:r>
              <a:rPr lang="en-IN" sz="3200" dirty="0"/>
              <a:t>is no separate heap allocation or garbage collection overhead for value-type variables</a:t>
            </a:r>
            <a:r>
              <a:rPr lang="en-IN" sz="3200" dirty="0" smtClean="0"/>
              <a:t>.</a:t>
            </a:r>
          </a:p>
          <a:p>
            <a:pPr marL="571500" indent="-571500" algn="just">
              <a:buFont typeface="Arial" panose="020B0604020202020204" pitchFamily="34" charset="0"/>
              <a:buChar char="•"/>
            </a:pPr>
            <a:r>
              <a:rPr lang="en-IN" sz="3200" dirty="0" smtClean="0"/>
              <a:t>There </a:t>
            </a:r>
            <a:r>
              <a:rPr lang="en-IN" sz="3200" dirty="0"/>
              <a:t>are two categories of value </a:t>
            </a:r>
            <a:r>
              <a:rPr lang="en-IN" sz="3200" dirty="0" smtClean="0"/>
              <a:t>types:</a:t>
            </a:r>
          </a:p>
          <a:p>
            <a:pPr marL="1779783" lvl="1" indent="-571500" algn="just">
              <a:buFont typeface="Arial" panose="020B0604020202020204" pitchFamily="34" charset="0"/>
              <a:buChar char="•"/>
            </a:pPr>
            <a:r>
              <a:rPr lang="en-IN" sz="3200" dirty="0" err="1" smtClean="0"/>
              <a:t>struct</a:t>
            </a:r>
            <a:r>
              <a:rPr lang="en-IN" sz="3200" dirty="0" smtClean="0"/>
              <a:t> </a:t>
            </a:r>
          </a:p>
          <a:p>
            <a:pPr marL="1779783" lvl="1" indent="-571500" algn="just">
              <a:buFont typeface="Arial" panose="020B0604020202020204" pitchFamily="34" charset="0"/>
              <a:buChar char="•"/>
            </a:pPr>
            <a:r>
              <a:rPr lang="en-IN" sz="3200" dirty="0" err="1" smtClean="0"/>
              <a:t>enum</a:t>
            </a:r>
            <a:r>
              <a:rPr lang="en-IN" sz="3200" dirty="0" smtClean="0"/>
              <a:t>.</a:t>
            </a:r>
          </a:p>
          <a:p>
            <a:pPr marL="571500" indent="-571500" algn="just">
              <a:buFont typeface="Arial" panose="020B0604020202020204" pitchFamily="34" charset="0"/>
              <a:buChar char="•"/>
            </a:pPr>
            <a:r>
              <a:rPr lang="en-IN" sz="3200" dirty="0" smtClean="0"/>
              <a:t>The </a:t>
            </a:r>
            <a:r>
              <a:rPr lang="en-IN" sz="3200" dirty="0"/>
              <a:t>built-in numeric types are </a:t>
            </a:r>
            <a:r>
              <a:rPr lang="en-IN" sz="3200" dirty="0" err="1"/>
              <a:t>structs</a:t>
            </a:r>
            <a:r>
              <a:rPr lang="en-IN" sz="3200" dirty="0"/>
              <a:t>, and they have properties and methods that you can </a:t>
            </a:r>
            <a:r>
              <a:rPr lang="en-IN" sz="3200" dirty="0" smtClean="0"/>
              <a:t>access.</a:t>
            </a:r>
          </a:p>
          <a:p>
            <a:pPr marL="571500" indent="-571500" algn="just">
              <a:buFont typeface="Arial" panose="020B0604020202020204" pitchFamily="34" charset="0"/>
              <a:buChar char="•"/>
            </a:pPr>
            <a:r>
              <a:rPr lang="en-IN" sz="3200" dirty="0"/>
              <a:t>Value types are </a:t>
            </a:r>
            <a:r>
              <a:rPr lang="en-IN" sz="3200" i="1" dirty="0"/>
              <a:t>sealed</a:t>
            </a:r>
            <a:r>
              <a:rPr lang="en-IN" sz="3200" dirty="0"/>
              <a:t>, which means, for example, that you cannot derive a type from Int32, and you cannot define a </a:t>
            </a:r>
            <a:r>
              <a:rPr lang="en-IN" sz="3200" dirty="0" err="1"/>
              <a:t>struct</a:t>
            </a:r>
            <a:r>
              <a:rPr lang="en-IN" sz="3200" dirty="0"/>
              <a:t> to inherit from any user-defined class or </a:t>
            </a:r>
            <a:r>
              <a:rPr lang="en-IN" sz="3200" dirty="0" err="1"/>
              <a:t>struct</a:t>
            </a:r>
            <a:r>
              <a:rPr lang="en-IN" sz="3200" dirty="0"/>
              <a:t> because a </a:t>
            </a:r>
            <a:r>
              <a:rPr lang="en-IN" sz="3200" dirty="0" err="1"/>
              <a:t>struct</a:t>
            </a:r>
            <a:r>
              <a:rPr lang="en-IN" sz="3200" dirty="0"/>
              <a:t> can only inherit from </a:t>
            </a:r>
            <a:r>
              <a:rPr lang="en-IN" sz="3200" dirty="0" err="1" smtClean="0"/>
              <a:t>ValueType</a:t>
            </a:r>
            <a:r>
              <a:rPr lang="en-IN" sz="3200" dirty="0" smtClean="0"/>
              <a:t>.</a:t>
            </a:r>
          </a:p>
          <a:p>
            <a:pPr marL="571500" indent="-571500" algn="just">
              <a:buFont typeface="Arial" panose="020B0604020202020204" pitchFamily="34" charset="0"/>
              <a:buChar char="•"/>
            </a:pPr>
            <a:r>
              <a:rPr lang="en-IN" sz="3200" dirty="0" smtClean="0"/>
              <a:t>However</a:t>
            </a:r>
            <a:r>
              <a:rPr lang="en-IN" sz="3200" dirty="0"/>
              <a:t>, a </a:t>
            </a:r>
            <a:r>
              <a:rPr lang="en-IN" sz="3200" dirty="0" err="1"/>
              <a:t>struct</a:t>
            </a:r>
            <a:r>
              <a:rPr lang="en-IN" sz="3200" dirty="0"/>
              <a:t> can implement one or more interfaces. You can cast a </a:t>
            </a:r>
            <a:r>
              <a:rPr lang="en-IN" sz="3200" dirty="0" err="1"/>
              <a:t>struct</a:t>
            </a:r>
            <a:r>
              <a:rPr lang="en-IN" sz="3200" dirty="0"/>
              <a:t> type to an interface type; this causes a boxing operation to wrap the </a:t>
            </a:r>
            <a:r>
              <a:rPr lang="en-IN" sz="3200" dirty="0" err="1"/>
              <a:t>struct</a:t>
            </a:r>
            <a:r>
              <a:rPr lang="en-IN" sz="3200" dirty="0"/>
              <a:t> inside a reference type object on the managed </a:t>
            </a:r>
            <a:r>
              <a:rPr lang="en-IN" sz="3200" dirty="0" smtClean="0"/>
              <a:t>heap.</a:t>
            </a:r>
          </a:p>
          <a:p>
            <a:pPr marL="571500" indent="-571500" algn="just">
              <a:buFont typeface="Arial" panose="020B0604020202020204" pitchFamily="34" charset="0"/>
              <a:buChar char="•"/>
            </a:pPr>
            <a:r>
              <a:rPr lang="en-IN" sz="3200" dirty="0" smtClean="0"/>
              <a:t>Boxing </a:t>
            </a:r>
            <a:r>
              <a:rPr lang="en-IN" sz="3200" dirty="0"/>
              <a:t>operations occur when you pass a value type to a method that takes a Object as an input parameter</a:t>
            </a:r>
            <a:r>
              <a:rPr lang="en-IN" sz="3200" dirty="0" smtClean="0"/>
              <a:t>.</a:t>
            </a:r>
          </a:p>
          <a:p>
            <a:pPr marL="571500" indent="-571500" algn="just">
              <a:buFont typeface="Arial" panose="020B0604020202020204" pitchFamily="34" charset="0"/>
              <a:buChar char="•"/>
            </a:pPr>
            <a:r>
              <a:rPr lang="en-IN" sz="3200" dirty="0"/>
              <a:t>The other category of value types is </a:t>
            </a:r>
            <a:r>
              <a:rPr lang="en-IN" sz="3200" dirty="0" err="1"/>
              <a:t>enum</a:t>
            </a:r>
            <a:r>
              <a:rPr lang="en-IN" sz="3200" dirty="0"/>
              <a:t>. An </a:t>
            </a:r>
            <a:r>
              <a:rPr lang="en-IN" sz="3200" dirty="0" err="1"/>
              <a:t>enum</a:t>
            </a:r>
            <a:r>
              <a:rPr lang="en-IN" sz="3200" dirty="0"/>
              <a:t> defines a set of named integral constants</a:t>
            </a:r>
            <a:r>
              <a:rPr lang="en-IN" sz="3200" dirty="0" smtClean="0"/>
              <a:t>.</a:t>
            </a:r>
          </a:p>
          <a:p>
            <a:pPr marL="571500" indent="-571500" algn="just">
              <a:buFont typeface="Arial" panose="020B0604020202020204" pitchFamily="34" charset="0"/>
              <a:buChar char="•"/>
            </a:pPr>
            <a:r>
              <a:rPr lang="en-IN" sz="3200" dirty="0"/>
              <a:t>All </a:t>
            </a:r>
            <a:r>
              <a:rPr lang="en-IN" sz="3200" dirty="0" err="1"/>
              <a:t>enums</a:t>
            </a:r>
            <a:r>
              <a:rPr lang="en-IN" sz="3200" dirty="0"/>
              <a:t> inherit from </a:t>
            </a:r>
            <a:r>
              <a:rPr lang="en-IN" sz="3200" dirty="0" err="1"/>
              <a:t>Enum</a:t>
            </a:r>
            <a:r>
              <a:rPr lang="en-IN" sz="3200" dirty="0"/>
              <a:t>, which inherits from </a:t>
            </a:r>
            <a:r>
              <a:rPr lang="en-IN" sz="3200" dirty="0" err="1"/>
              <a:t>ValueType</a:t>
            </a:r>
            <a:r>
              <a:rPr lang="en-IN" sz="3200" dirty="0"/>
              <a:t>. All the rules that apply to </a:t>
            </a:r>
            <a:r>
              <a:rPr lang="en-IN" sz="3200" dirty="0" err="1"/>
              <a:t>structs</a:t>
            </a:r>
            <a:r>
              <a:rPr lang="en-IN" sz="3200" dirty="0"/>
              <a:t> also apply to </a:t>
            </a:r>
            <a:r>
              <a:rPr lang="en-IN" sz="3200" dirty="0" err="1"/>
              <a:t>enums</a:t>
            </a:r>
            <a:r>
              <a:rPr lang="en-IN" sz="3200" dirty="0"/>
              <a:t>.</a:t>
            </a:r>
            <a:endParaRPr lang="en-IN" sz="3200" dirty="0"/>
          </a:p>
        </p:txBody>
      </p:sp>
      <p:cxnSp>
        <p:nvCxnSpPr>
          <p:cNvPr id="4" name="10 Conector recto"/>
          <p:cNvCxnSpPr/>
          <p:nvPr/>
        </p:nvCxnSpPr>
        <p:spPr>
          <a:xfrm flipV="1">
            <a:off x="1886648" y="2223279"/>
            <a:ext cx="6120681" cy="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Tree>
    <p:extLst>
      <p:ext uri="{BB962C8B-B14F-4D97-AF65-F5344CB8AC3E}">
        <p14:creationId xmlns:p14="http://schemas.microsoft.com/office/powerpoint/2010/main" val="151720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158045</TotalTime>
  <Words>1913</Words>
  <Application>Microsoft Macintosh PowerPoint</Application>
  <PresentationFormat>Custom</PresentationFormat>
  <Paragraphs>102</Paragraphs>
  <Slides>16</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12227</cp:revision>
  <dcterms:created xsi:type="dcterms:W3CDTF">2014-07-01T16:42:18Z</dcterms:created>
  <dcterms:modified xsi:type="dcterms:W3CDTF">2017-10-03T09:12:13Z</dcterms:modified>
</cp:coreProperties>
</file>