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8"/>
  </p:notesMasterIdLst>
  <p:handoutMasterIdLst>
    <p:handoutMasterId r:id="rId19"/>
  </p:handoutMasterIdLst>
  <p:sldIdLst>
    <p:sldId id="793" r:id="rId2"/>
    <p:sldId id="804" r:id="rId3"/>
    <p:sldId id="795" r:id="rId4"/>
    <p:sldId id="865" r:id="rId5"/>
    <p:sldId id="878" r:id="rId6"/>
    <p:sldId id="866" r:id="rId7"/>
    <p:sldId id="869" r:id="rId8"/>
    <p:sldId id="870" r:id="rId9"/>
    <p:sldId id="871" r:id="rId10"/>
    <p:sldId id="872" r:id="rId11"/>
    <p:sldId id="873" r:id="rId12"/>
    <p:sldId id="874" r:id="rId13"/>
    <p:sldId id="875" r:id="rId14"/>
    <p:sldId id="877" r:id="rId15"/>
    <p:sldId id="850" r:id="rId16"/>
    <p:sldId id="794" r:id="rId17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94" autoAdjust="0"/>
  </p:normalViewPr>
  <p:slideViewPr>
    <p:cSldViewPr>
      <p:cViewPr>
        <p:scale>
          <a:sx n="49" d="100"/>
          <a:sy n="49" d="100"/>
        </p:scale>
        <p:origin x="1160" y="480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17/12/17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17/12/17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data/adonet/ole-db-data-type-mappings" TargetMode="External"/><Relationship Id="rId4" Type="http://schemas.openxmlformats.org/officeDocument/2006/relationships/hyperlink" Target="https://docs.microsoft.com/en-us/dotnet/framework/data/adonet/odbc-data-type-mappings" TargetMode="External"/><Relationship Id="rId5" Type="http://schemas.openxmlformats.org/officeDocument/2006/relationships/hyperlink" Target="https://docs.microsoft.com/en-us/dotnet/framework/data/adonet/oracle-data-type-mapping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framework/data/adonet/sql-server-data-type-mapping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ADO Dot Net</a:t>
            </a: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091894" y="6717148"/>
            <a:ext cx="16255337" cy="61111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DataSets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sz="4400" dirty="0" err="1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DataTables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, and </a:t>
            </a:r>
            <a:r>
              <a:rPr lang="en-US" sz="4400" dirty="0" err="1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DataViews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88209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ADO.NET </a:t>
            </a:r>
            <a:r>
              <a:rPr lang="en-US" sz="3600" dirty="0" err="1"/>
              <a:t>DataSet</a:t>
            </a:r>
            <a:r>
              <a:rPr lang="en-US" sz="3600" dirty="0"/>
              <a:t> is a memory-resident representation of data that provides a consistent relational programming model regardless of the source of the data it </a:t>
            </a:r>
            <a:r>
              <a:rPr lang="en-US" sz="3600" dirty="0" smtClean="0"/>
              <a:t>contains.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err="1"/>
              <a:t>DataSet</a:t>
            </a:r>
            <a:r>
              <a:rPr lang="en-US" sz="3600" dirty="0"/>
              <a:t> represents a complete set of data including the tables that contain, order, and constrain the data, as well as the relationships between the tables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are several ways of working with a </a:t>
            </a:r>
            <a:r>
              <a:rPr lang="en-US" sz="3600" dirty="0" err="1"/>
              <a:t>DataSet</a:t>
            </a:r>
            <a:r>
              <a:rPr lang="en-US" sz="3600" dirty="0"/>
              <a:t>, which can be applied independently or in combination. You can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Programmatically </a:t>
            </a:r>
            <a:r>
              <a:rPr lang="en-US" sz="3600" dirty="0"/>
              <a:t>create a </a:t>
            </a:r>
            <a:r>
              <a:rPr lang="en-US" sz="3600" dirty="0" err="1"/>
              <a:t>DataTable</a:t>
            </a:r>
            <a:r>
              <a:rPr lang="en-US" sz="3600" dirty="0"/>
              <a:t>, </a:t>
            </a:r>
            <a:r>
              <a:rPr lang="en-US" sz="3600" dirty="0" err="1"/>
              <a:t>DataRelation</a:t>
            </a:r>
            <a:r>
              <a:rPr lang="en-US" sz="3600" dirty="0"/>
              <a:t>, and Constraint within a </a:t>
            </a:r>
            <a:r>
              <a:rPr lang="en-US" sz="3600" dirty="0" err="1"/>
              <a:t>DataSet</a:t>
            </a:r>
            <a:r>
              <a:rPr lang="en-US" sz="3600" dirty="0"/>
              <a:t> and populate the tables with data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Populate </a:t>
            </a:r>
            <a:r>
              <a:rPr lang="en-US" sz="3600" dirty="0"/>
              <a:t>the </a:t>
            </a:r>
            <a:r>
              <a:rPr lang="en-US" sz="3600" dirty="0" err="1"/>
              <a:t>DataSet</a:t>
            </a:r>
            <a:r>
              <a:rPr lang="en-US" sz="3600" dirty="0"/>
              <a:t> with tables of data from an existing relational data source using a </a:t>
            </a:r>
            <a:r>
              <a:rPr lang="en-US" sz="3600" dirty="0" err="1"/>
              <a:t>DataAdapter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Load </a:t>
            </a:r>
            <a:r>
              <a:rPr lang="en-US" sz="3600" dirty="0"/>
              <a:t>and persist the </a:t>
            </a:r>
            <a:r>
              <a:rPr lang="en-US" sz="3600" dirty="0" err="1"/>
              <a:t>DataSet</a:t>
            </a:r>
            <a:r>
              <a:rPr lang="en-US" sz="3600" dirty="0"/>
              <a:t> contents using XML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strongly typed </a:t>
            </a:r>
            <a:r>
              <a:rPr lang="en-US" sz="3600" dirty="0" err="1"/>
              <a:t>DataSet</a:t>
            </a:r>
            <a:r>
              <a:rPr lang="en-US" sz="3600" dirty="0"/>
              <a:t> can also be transported using an XML Web service. The design of the </a:t>
            </a:r>
            <a:r>
              <a:rPr lang="en-US" sz="3600" dirty="0" err="1"/>
              <a:t>DataSet</a:t>
            </a:r>
            <a:r>
              <a:rPr lang="en-US" sz="3600" dirty="0"/>
              <a:t> makes it ideal for transporting data using XML Web services.</a:t>
            </a:r>
          </a:p>
        </p:txBody>
      </p:sp>
    </p:spTree>
    <p:extLst>
      <p:ext uri="{BB962C8B-B14F-4D97-AF65-F5344CB8AC3E}">
        <p14:creationId xmlns:p14="http://schemas.microsoft.com/office/powerpoint/2010/main" val="19315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DataTables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79031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Represents one table of in-memory data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DataTable</a:t>
            </a:r>
            <a:r>
              <a:rPr lang="en-US" sz="3600" dirty="0"/>
              <a:t> is a central object in the ADO.NET library. Other objects that use the </a:t>
            </a:r>
            <a:r>
              <a:rPr lang="en-US" sz="3600" dirty="0" err="1"/>
              <a:t>DataTable</a:t>
            </a:r>
            <a:r>
              <a:rPr lang="en-US" sz="3600" dirty="0"/>
              <a:t> include the </a:t>
            </a:r>
            <a:r>
              <a:rPr lang="en-US" sz="3600" dirty="0" err="1"/>
              <a:t>DataSet</a:t>
            </a:r>
            <a:r>
              <a:rPr lang="en-US" sz="3600" dirty="0"/>
              <a:t> and the </a:t>
            </a:r>
            <a:r>
              <a:rPr lang="en-US" sz="3600" dirty="0" err="1"/>
              <a:t>DataView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you are creating a </a:t>
            </a:r>
            <a:r>
              <a:rPr lang="en-US" sz="3600" dirty="0" err="1"/>
              <a:t>DataTable</a:t>
            </a:r>
            <a:r>
              <a:rPr lang="en-US" sz="3600" dirty="0"/>
              <a:t> programmatically, you must first define its schema by adding </a:t>
            </a:r>
            <a:r>
              <a:rPr lang="en-US" sz="3600" dirty="0" err="1"/>
              <a:t>DataColumn</a:t>
            </a:r>
            <a:r>
              <a:rPr lang="en-US" sz="3600" dirty="0"/>
              <a:t> objects to the </a:t>
            </a:r>
            <a:r>
              <a:rPr lang="en-US" sz="3600" dirty="0" err="1"/>
              <a:t>DataColumnCollection</a:t>
            </a:r>
            <a:r>
              <a:rPr lang="en-US" sz="3600" dirty="0"/>
              <a:t> (accessed through the Columns property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add rows to a </a:t>
            </a:r>
            <a:r>
              <a:rPr lang="en-US" sz="3600" dirty="0" err="1"/>
              <a:t>DataTable</a:t>
            </a:r>
            <a:r>
              <a:rPr lang="en-US" sz="3600" dirty="0"/>
              <a:t>, you must first use the </a:t>
            </a:r>
            <a:r>
              <a:rPr lang="en-US" sz="3600" dirty="0" err="1"/>
              <a:t>NewRow</a:t>
            </a:r>
            <a:r>
              <a:rPr lang="en-US" sz="3600" dirty="0"/>
              <a:t> method to return a new </a:t>
            </a:r>
            <a:r>
              <a:rPr lang="en-US" sz="3600" dirty="0" err="1"/>
              <a:t>DataRow</a:t>
            </a:r>
            <a:r>
              <a:rPr lang="en-US" sz="3600" dirty="0"/>
              <a:t> object. The </a:t>
            </a:r>
            <a:r>
              <a:rPr lang="en-US" sz="3600" dirty="0" err="1"/>
              <a:t>NewRow</a:t>
            </a:r>
            <a:r>
              <a:rPr lang="en-US" sz="3600" dirty="0"/>
              <a:t> method returns a row with the schema of the </a:t>
            </a:r>
            <a:r>
              <a:rPr lang="en-US" sz="3600" dirty="0" err="1"/>
              <a:t>DataTable</a:t>
            </a:r>
            <a:r>
              <a:rPr lang="en-US" sz="3600" dirty="0"/>
              <a:t>, as it is defined by the table's </a:t>
            </a:r>
            <a:r>
              <a:rPr lang="en-US" sz="3600" dirty="0" err="1"/>
              <a:t>DataColumnCollection</a:t>
            </a:r>
            <a:r>
              <a:rPr lang="en-US" sz="3600" dirty="0"/>
              <a:t>. The maximum number of rows that a </a:t>
            </a:r>
            <a:r>
              <a:rPr lang="en-US" sz="3600" dirty="0" err="1"/>
              <a:t>DataTable</a:t>
            </a:r>
            <a:r>
              <a:rPr lang="en-US" sz="3600" dirty="0"/>
              <a:t> can store is 16,777,216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DataTable</a:t>
            </a:r>
            <a:r>
              <a:rPr lang="en-US" sz="3600" dirty="0"/>
              <a:t> also contains a collection of Constraint objects that can be used to ensure the integrity of the data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are many </a:t>
            </a:r>
            <a:r>
              <a:rPr lang="en-US" sz="3600" dirty="0" err="1"/>
              <a:t>DataTable</a:t>
            </a:r>
            <a:r>
              <a:rPr lang="en-US" sz="3600" dirty="0"/>
              <a:t> events that can be used to determine when changes are made to a table. These include </a:t>
            </a:r>
            <a:r>
              <a:rPr lang="en-US" sz="3600" dirty="0" err="1"/>
              <a:t>RowChanged</a:t>
            </a:r>
            <a:r>
              <a:rPr lang="en-US" sz="3600" dirty="0"/>
              <a:t>, </a:t>
            </a:r>
            <a:r>
              <a:rPr lang="en-US" sz="3600" dirty="0" err="1"/>
              <a:t>RowChanging</a:t>
            </a:r>
            <a:r>
              <a:rPr lang="en-US" sz="3600" dirty="0"/>
              <a:t>, </a:t>
            </a:r>
            <a:r>
              <a:rPr lang="en-US" sz="3600" dirty="0" err="1"/>
              <a:t>RowDeleting</a:t>
            </a:r>
            <a:r>
              <a:rPr lang="en-US" sz="3600" dirty="0"/>
              <a:t>, and </a:t>
            </a:r>
            <a:r>
              <a:rPr lang="en-US" sz="3600" dirty="0" err="1"/>
              <a:t>RowDeleted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5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DataViews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79031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Represents a </a:t>
            </a:r>
            <a:r>
              <a:rPr lang="en-US" sz="3600" dirty="0" err="1"/>
              <a:t>databindable</a:t>
            </a:r>
            <a:r>
              <a:rPr lang="en-US" sz="3600" dirty="0"/>
              <a:t>, customized view of a </a:t>
            </a:r>
            <a:r>
              <a:rPr lang="en-US" sz="3600" dirty="0" err="1"/>
              <a:t>DataTable</a:t>
            </a:r>
            <a:r>
              <a:rPr lang="en-US" sz="3600" dirty="0"/>
              <a:t> for sorting, filtering, searching, editing, and </a:t>
            </a:r>
            <a:r>
              <a:rPr lang="en-US" sz="3600" dirty="0" smtClean="0"/>
              <a:t>navigation.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/>
              <a:t>DataView</a:t>
            </a:r>
            <a:r>
              <a:rPr lang="en-US" sz="3600" dirty="0"/>
              <a:t> does not store data, but instead represents a connected view of its corresponding </a:t>
            </a:r>
            <a:r>
              <a:rPr lang="en-US" sz="3600" dirty="0" err="1" smtClean="0"/>
              <a:t>DataTable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Changes </a:t>
            </a:r>
            <a:r>
              <a:rPr lang="en-US" sz="3600" dirty="0"/>
              <a:t>to the </a:t>
            </a:r>
            <a:r>
              <a:rPr lang="en-US" sz="3600" dirty="0" err="1"/>
              <a:t>DataView’s</a:t>
            </a:r>
            <a:r>
              <a:rPr lang="en-US" sz="3600" dirty="0"/>
              <a:t> data will affect the </a:t>
            </a:r>
            <a:r>
              <a:rPr lang="en-US" sz="3600" dirty="0" err="1"/>
              <a:t>DataTable</a:t>
            </a:r>
            <a:r>
              <a:rPr lang="en-US" sz="3600" dirty="0"/>
              <a:t>. Changes to the </a:t>
            </a:r>
            <a:r>
              <a:rPr lang="en-US" sz="3600" dirty="0" err="1"/>
              <a:t>DataTable’s</a:t>
            </a:r>
            <a:r>
              <a:rPr lang="en-US" sz="3600" dirty="0"/>
              <a:t> data will affect all </a:t>
            </a:r>
            <a:r>
              <a:rPr lang="en-US" sz="3600" dirty="0" err="1"/>
              <a:t>DataViews</a:t>
            </a:r>
            <a:r>
              <a:rPr lang="en-US" sz="3600" dirty="0"/>
              <a:t> associated with it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major function of the </a:t>
            </a:r>
            <a:r>
              <a:rPr lang="en-US" sz="3600" dirty="0" err="1"/>
              <a:t>DataView</a:t>
            </a:r>
            <a:r>
              <a:rPr lang="en-US" sz="3600" dirty="0"/>
              <a:t> is to allow for data binding on both Windows Forms and Web Forms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Additionally, a </a:t>
            </a:r>
            <a:r>
              <a:rPr lang="en-US" sz="3600" dirty="0" err="1"/>
              <a:t>DataView</a:t>
            </a:r>
            <a:r>
              <a:rPr lang="en-US" sz="3600" dirty="0"/>
              <a:t> can be customized to present a subset of data from the </a:t>
            </a:r>
            <a:r>
              <a:rPr lang="en-US" sz="3600" dirty="0" err="1"/>
              <a:t>DataTable</a:t>
            </a:r>
            <a:r>
              <a:rPr lang="en-US" sz="3600" dirty="0"/>
              <a:t>. This capability lets you have two controls bound to the same </a:t>
            </a:r>
            <a:r>
              <a:rPr lang="en-US" sz="3600" dirty="0" err="1"/>
              <a:t>DataTable</a:t>
            </a:r>
            <a:r>
              <a:rPr lang="en-US" sz="3600" dirty="0"/>
              <a:t>, but that show different versions of the data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DataTable</a:t>
            </a:r>
            <a:r>
              <a:rPr lang="en-US" sz="3600" dirty="0"/>
              <a:t> also has a </a:t>
            </a:r>
            <a:r>
              <a:rPr lang="en-US" sz="3600" dirty="0" err="1"/>
              <a:t>DefaultView</a:t>
            </a:r>
            <a:r>
              <a:rPr lang="en-US" sz="3600" dirty="0"/>
              <a:t> property. This returns the default </a:t>
            </a:r>
            <a:r>
              <a:rPr lang="en-US" sz="3600" dirty="0" err="1"/>
              <a:t>DataView</a:t>
            </a:r>
            <a:r>
              <a:rPr lang="en-US" sz="3600" dirty="0"/>
              <a:t> for the table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create a filtered and sorted view of data, set the </a:t>
            </a:r>
            <a:r>
              <a:rPr lang="en-US" sz="3600" dirty="0" err="1"/>
              <a:t>RowFilter</a:t>
            </a:r>
            <a:r>
              <a:rPr lang="en-US" sz="3600" dirty="0"/>
              <a:t> and Sort properties.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021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 Type Mappings in ADO.NET</a:t>
            </a: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769585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628324"/>
            <a:ext cx="1998222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.NET Framework is based on the common type system, which defines how types are declared, used, and managed in the </a:t>
            </a:r>
            <a:r>
              <a:rPr lang="en-US" sz="3600" dirty="0" smtClean="0"/>
              <a:t>runtime.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consists of both value types and reference types, which all derive from the Object base type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When working with a data source, the data type is inferred from the data provider if it is not explicitly specified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For example, a </a:t>
            </a:r>
            <a:r>
              <a:rPr lang="en-US" sz="3600" dirty="0" err="1"/>
              <a:t>DataSet</a:t>
            </a:r>
            <a:r>
              <a:rPr lang="en-US" sz="3600" dirty="0"/>
              <a:t> object is independent of any specific data </a:t>
            </a:r>
            <a:r>
              <a:rPr lang="en-US" sz="3600" dirty="0" smtClean="0"/>
              <a:t>source.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 </a:t>
            </a:r>
            <a:r>
              <a:rPr lang="en-US" sz="3600" dirty="0"/>
              <a:t>in a </a:t>
            </a:r>
            <a:r>
              <a:rPr lang="en-US" sz="3600" dirty="0" err="1"/>
              <a:t>DataSet</a:t>
            </a:r>
            <a:r>
              <a:rPr lang="en-US" sz="3600" dirty="0"/>
              <a:t> is retrieved from a data source, and changes are persisted back to the data source by using a </a:t>
            </a:r>
            <a:r>
              <a:rPr lang="en-US" sz="3600" dirty="0" err="1"/>
              <a:t>DataAdapter</a:t>
            </a:r>
            <a:r>
              <a:rPr lang="en-US" sz="3600" dirty="0"/>
              <a:t>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means that when a </a:t>
            </a:r>
            <a:r>
              <a:rPr lang="en-US" sz="3600" dirty="0" err="1"/>
              <a:t>DataAdapter</a:t>
            </a:r>
            <a:r>
              <a:rPr lang="en-US" sz="3600" dirty="0"/>
              <a:t> fills a </a:t>
            </a:r>
            <a:r>
              <a:rPr lang="en-US" sz="3600" dirty="0" err="1"/>
              <a:t>DataTable</a:t>
            </a:r>
            <a:r>
              <a:rPr lang="en-US" sz="3600" dirty="0"/>
              <a:t> in a </a:t>
            </a:r>
            <a:r>
              <a:rPr lang="en-US" sz="3600" dirty="0" err="1"/>
              <a:t>DataSet</a:t>
            </a:r>
            <a:r>
              <a:rPr lang="en-US" sz="3600" dirty="0"/>
              <a:t> with values from a data source, the resulting data types of the columns in the </a:t>
            </a:r>
            <a:r>
              <a:rPr lang="en-US" sz="3600" dirty="0" err="1"/>
              <a:t>DataTable</a:t>
            </a:r>
            <a:r>
              <a:rPr lang="en-US" sz="3600" dirty="0"/>
              <a:t> are .NET Framework types, instead of types specific to the .NET Framework data provider that is used to connect to the data source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Likewise</a:t>
            </a:r>
            <a:r>
              <a:rPr lang="en-US" sz="3600" dirty="0"/>
              <a:t>, when a </a:t>
            </a:r>
            <a:r>
              <a:rPr lang="en-US" sz="3600" dirty="0" err="1"/>
              <a:t>DataReader</a:t>
            </a:r>
            <a:r>
              <a:rPr lang="en-US" sz="3600" dirty="0"/>
              <a:t> returns a value from a data source, the resulting value is stored in a local variable that has a .NET Framework </a:t>
            </a:r>
            <a:r>
              <a:rPr lang="en-US" sz="3600" dirty="0" smtClean="0"/>
              <a:t>type.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both the Fill operations of the </a:t>
            </a:r>
            <a:r>
              <a:rPr lang="en-US" sz="3600" dirty="0" err="1"/>
              <a:t>DataAdapter</a:t>
            </a:r>
            <a:r>
              <a:rPr lang="en-US" sz="3600" dirty="0"/>
              <a:t> and the Get methods of the </a:t>
            </a:r>
            <a:r>
              <a:rPr lang="en-US" sz="3600" dirty="0" err="1"/>
              <a:t>DataReader</a:t>
            </a:r>
            <a:r>
              <a:rPr lang="en-US" sz="3600" dirty="0"/>
              <a:t>, the .NET Framework type is inferred from the value returned from the .NET Framework data provider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Instead </a:t>
            </a:r>
            <a:r>
              <a:rPr lang="en-US" sz="3600" dirty="0"/>
              <a:t>of relying on the inferred data type, you can use the typed accessor methods of the </a:t>
            </a:r>
            <a:r>
              <a:rPr lang="en-US" sz="3600" dirty="0" err="1"/>
              <a:t>DataReader</a:t>
            </a:r>
            <a:r>
              <a:rPr lang="en-US" sz="3600" dirty="0"/>
              <a:t> when you know the specific type of the value being </a:t>
            </a:r>
            <a:r>
              <a:rPr lang="en-US" sz="3600" dirty="0" smtClean="0"/>
              <a:t>returned.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Typed </a:t>
            </a:r>
            <a:r>
              <a:rPr lang="en-US" sz="3600" dirty="0"/>
              <a:t>accessor methods give you better performance by returning a value as a specific .NET Framework type, which eliminates the need for additional type conversion.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3699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 Type Mappings in ADO.NET</a:t>
            </a: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769585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can find more details about data type mappings for most common type of data providers refer to: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SQL Server Data Type Mappings: 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docs.microsoft.com/en-us/dotnet/framework/data/adonet/sql-server-data-type-mappings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OLE DB Data Type Mappings: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docs.microsoft.com/en-us/dotnet/framework/data/adonet/ole-db-data-type-mappings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Data Type Mappings: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docs.microsoft.com/en-us/dotnet/framework/data/adonet/odbc-data-type-mappings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Oracle Data Type Mappings: </a:t>
            </a:r>
            <a:r>
              <a:rPr lang="en-US" sz="3600" dirty="0">
                <a:hlinkClick r:id="rId5"/>
              </a:rPr>
              <a:t>https://</a:t>
            </a:r>
            <a:r>
              <a:rPr lang="en-US" sz="3600" dirty="0" smtClean="0">
                <a:hlinkClick r:id="rId5"/>
              </a:rPr>
              <a:t>docs.microsoft.com/en-us/dotnet/framework/data/adonet/oracle-data-type-mappings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026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4122483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Advanced ADO Dot </a:t>
            </a: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Net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LINQ to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Securing ADO.NET Applications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ADO.NET Providers: SQL Server, Oracle and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ADO.NET Serialization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MSSQL,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ADO.Net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301448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ADO.NET Overview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Connections,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DataAdapters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DataReaders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DataTables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DataViews</a:t>
            </a:r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Retrieving and Modifying Data in ADO.NET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Data Type Mappings in ADO.NET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ADO.NET Overview</a:t>
            </a: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63551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ADO.NET provides consistent access to data sources such as SQL Server and XML, and to data sources exposed through OLE DB and ODBC. Data-sharing consumer applications can use ADO.NET to connect to these data sources and retrieve, handle, and update the data that they contain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ADO.NET separates data access from data manipulation into discrete components that can be used separately or in tandem.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ADO.NET </a:t>
            </a:r>
            <a:r>
              <a:rPr lang="en-US" sz="3600" dirty="0"/>
              <a:t>includes .NET Framework data providers for connecting to a database, executing commands, and retrieving results.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Those </a:t>
            </a:r>
            <a:r>
              <a:rPr lang="en-US" sz="3600" dirty="0"/>
              <a:t>results are either processed directly, placed in an ADO.NET </a:t>
            </a:r>
            <a:r>
              <a:rPr lang="en-US" sz="3600" dirty="0" err="1"/>
              <a:t>DataSet</a:t>
            </a:r>
            <a:r>
              <a:rPr lang="en-US" sz="3600" dirty="0"/>
              <a:t> object in order to be exposed to the user in an ad hoc manner, combined with data from multiple sources, or passed between </a:t>
            </a:r>
            <a:r>
              <a:rPr lang="en-US" sz="3600" dirty="0" smtClean="0"/>
              <a:t>tiers.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/>
              <a:t>DataSet</a:t>
            </a:r>
            <a:r>
              <a:rPr lang="en-US" sz="3600" dirty="0"/>
              <a:t> object can also be used independently of a .NET Framework data provider to manage data local to the application or sourced from XML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ADO.NET provides the most direct method of data access within the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ADO.NET Architecture</a:t>
            </a: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26558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059867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ADO.NET </a:t>
            </a:r>
            <a:r>
              <a:rPr lang="en-US" sz="3600" dirty="0" smtClean="0"/>
              <a:t>Components: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.NET Framework Data Providers: The .NET Framework Data Providers are components that have been explicitly designed for data manipulation and fast, forward-only, read-only access to </a:t>
            </a:r>
            <a:r>
              <a:rPr lang="en-US" sz="3600" dirty="0" smtClean="0"/>
              <a:t>data.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Connection object provides connectivity to a data </a:t>
            </a:r>
            <a:r>
              <a:rPr lang="en-US" sz="3600" dirty="0" smtClean="0"/>
              <a:t>source.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Command object enables access to database commands to return data, modify data, run stored procedures, and send or retrieve parameter </a:t>
            </a:r>
            <a:r>
              <a:rPr lang="en-US" sz="3600" dirty="0" smtClean="0"/>
              <a:t>information.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/>
              <a:t>DataReader</a:t>
            </a:r>
            <a:r>
              <a:rPr lang="en-US" sz="3600" dirty="0"/>
              <a:t> provides a high-performance stream of data from the data </a:t>
            </a:r>
            <a:r>
              <a:rPr lang="en-US" sz="3600" dirty="0" smtClean="0"/>
              <a:t>source.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Finally</a:t>
            </a:r>
            <a:r>
              <a:rPr lang="en-US" sz="3600" dirty="0"/>
              <a:t>, the </a:t>
            </a:r>
            <a:r>
              <a:rPr lang="en-US" sz="3600" dirty="0" err="1"/>
              <a:t>DataAdapter</a:t>
            </a:r>
            <a:r>
              <a:rPr lang="en-US" sz="3600" dirty="0"/>
              <a:t> provides the bridge between the </a:t>
            </a:r>
            <a:r>
              <a:rPr lang="en-US" sz="3600" dirty="0" err="1"/>
              <a:t>DataSet</a:t>
            </a:r>
            <a:r>
              <a:rPr lang="en-US" sz="3600" dirty="0"/>
              <a:t> object and the data </a:t>
            </a:r>
            <a:r>
              <a:rPr lang="en-US" sz="3600" dirty="0" smtClean="0"/>
              <a:t>source.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366" y="2855786"/>
            <a:ext cx="10036115" cy="100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ADO.NET Architecture</a:t>
            </a: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26558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059867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ADO.NET </a:t>
            </a:r>
            <a:r>
              <a:rPr lang="en-US" sz="3600" dirty="0" smtClean="0"/>
              <a:t>Components: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/>
              <a:t>DataAdapter</a:t>
            </a:r>
            <a:r>
              <a:rPr lang="en-US" sz="3600" dirty="0"/>
              <a:t> uses Command objects to execute SQL commands at the data source to both load the </a:t>
            </a:r>
            <a:r>
              <a:rPr lang="en-US" sz="3600" dirty="0" err="1"/>
              <a:t>DataSet</a:t>
            </a:r>
            <a:r>
              <a:rPr lang="en-US" sz="3600" dirty="0"/>
              <a:t> with data and reconcile changes that were made to the data in the </a:t>
            </a:r>
            <a:r>
              <a:rPr lang="en-US" sz="3600" dirty="0" err="1"/>
              <a:t>DataSet</a:t>
            </a:r>
            <a:r>
              <a:rPr lang="en-US" sz="3600" dirty="0"/>
              <a:t> back to the data source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 smtClean="0"/>
              <a:t>DataSet</a:t>
            </a:r>
            <a:r>
              <a:rPr lang="en-US" sz="3600" dirty="0"/>
              <a:t>: The ADO.NET </a:t>
            </a:r>
            <a:r>
              <a:rPr lang="en-US" sz="3600" dirty="0" err="1"/>
              <a:t>DataSet</a:t>
            </a:r>
            <a:r>
              <a:rPr lang="en-US" sz="3600" dirty="0"/>
              <a:t> is explicitly designed for data access independent of any data </a:t>
            </a:r>
            <a:r>
              <a:rPr lang="en-US" sz="3600" dirty="0" smtClean="0"/>
              <a:t>source.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</a:t>
            </a:r>
            <a:r>
              <a:rPr lang="en-US" sz="3600" dirty="0"/>
              <a:t>a result, it can be used with multiple and differing data sources, used with XML data, or used to manage data local to the </a:t>
            </a:r>
            <a:r>
              <a:rPr lang="en-US" sz="3600" dirty="0" smtClean="0"/>
              <a:t>application.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/>
              <a:t>DataSet</a:t>
            </a:r>
            <a:r>
              <a:rPr lang="en-US" sz="3600" dirty="0"/>
              <a:t> contains a collection of one or more </a:t>
            </a:r>
            <a:r>
              <a:rPr lang="en-US" sz="3600" dirty="0" err="1"/>
              <a:t>DataTable</a:t>
            </a:r>
            <a:r>
              <a:rPr lang="en-US" sz="3600" dirty="0"/>
              <a:t> objects consisting of rows and columns of data, and also primary key, foreign key, constraint, and relation information about the data in the </a:t>
            </a:r>
            <a:r>
              <a:rPr lang="en-US" sz="3600" dirty="0" err="1"/>
              <a:t>DataTable</a:t>
            </a:r>
            <a:r>
              <a:rPr lang="en-US" sz="3600" dirty="0"/>
              <a:t>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366" y="2855786"/>
            <a:ext cx="10036115" cy="100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2583968" y="6468262"/>
            <a:ext cx="10811852" cy="6601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ADO.NET Connection</a:t>
            </a: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62562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Connection Object is a part of ADO.NET Data Provider and it is a unique session with the Data Source. The Connection Object is Handling the part of physical communication between the </a:t>
            </a:r>
            <a:r>
              <a:rPr lang="en-US" sz="3600" dirty="0" smtClean="0"/>
              <a:t>Dot NET </a:t>
            </a:r>
            <a:r>
              <a:rPr lang="en-US" sz="3600" dirty="0"/>
              <a:t>application and the Data Source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Connection Object connect to the specified Data Source and open a connection between the </a:t>
            </a:r>
            <a:r>
              <a:rPr lang="en-US" sz="3600" dirty="0" smtClean="0"/>
              <a:t>Dot NET </a:t>
            </a:r>
            <a:r>
              <a:rPr lang="en-US" sz="3600" dirty="0"/>
              <a:t>application and the Data Source, depends on the parameter specified in the Connection </a:t>
            </a:r>
            <a:r>
              <a:rPr lang="en-US" sz="3600" dirty="0" smtClean="0"/>
              <a:t>String.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Once the Database activity is over , Connection should be closed and release the Data Source </a:t>
            </a:r>
            <a:r>
              <a:rPr lang="en-US" sz="3600" dirty="0" smtClean="0"/>
              <a:t>resources.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46688" y="6768784"/>
            <a:ext cx="9811091" cy="63007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1725" y="7488864"/>
            <a:ext cx="6300700" cy="53555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35461" y="9711923"/>
            <a:ext cx="2115235" cy="121513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Connection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5757079" y="8200177"/>
            <a:ext cx="2115235" cy="121513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DataAdapter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757078" y="9617225"/>
            <a:ext cx="2115235" cy="121513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Command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5757077" y="11436178"/>
            <a:ext cx="2115235" cy="121513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DataReader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950696" y="10319257"/>
            <a:ext cx="775585" cy="234"/>
          </a:xfrm>
          <a:prstGeom prst="straightConnector1">
            <a:avLst/>
          </a:prstGeom>
          <a:ln w="25400" cmpd="sng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0" idx="1"/>
          </p:cNvCxnSpPr>
          <p:nvPr/>
        </p:nvCxnSpPr>
        <p:spPr>
          <a:xfrm rot="5400000" flipH="1" flipV="1">
            <a:off x="4814364" y="9376542"/>
            <a:ext cx="1511512" cy="373918"/>
          </a:xfrm>
          <a:prstGeom prst="bentConnector2">
            <a:avLst/>
          </a:prstGeom>
          <a:ln w="25400"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6814695" y="10832360"/>
            <a:ext cx="1" cy="603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388614" y="8200176"/>
            <a:ext cx="2115235" cy="121513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DataSet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72312" y="8807743"/>
            <a:ext cx="1516302" cy="0"/>
          </a:xfrm>
          <a:prstGeom prst="straightConnector1">
            <a:avLst/>
          </a:prstGeom>
          <a:ln w="25400" cmpd="sng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844823" y="10012443"/>
            <a:ext cx="4772743" cy="2923668"/>
            <a:chOff x="2539674" y="1390797"/>
            <a:chExt cx="2301024" cy="1863960"/>
          </a:xfrm>
        </p:grpSpPr>
        <p:sp>
          <p:nvSpPr>
            <p:cNvPr id="28" name="Rounded Rectangle 27"/>
            <p:cNvSpPr/>
            <p:nvPr/>
          </p:nvSpPr>
          <p:spPr>
            <a:xfrm>
              <a:off x="2539674" y="1390797"/>
              <a:ext cx="2301023" cy="1863960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39674" y="1390797"/>
              <a:ext cx="2301024" cy="419457"/>
            </a:xfrm>
            <a:prstGeom prst="round2Same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.NET Framework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20514" y="1984288"/>
              <a:ext cx="710180" cy="49055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WPF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7041" y="2648872"/>
              <a:ext cx="1929467" cy="52979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Windows</a:t>
              </a:r>
              <a:r>
                <a:rPr lang="en-US" dirty="0" smtClean="0">
                  <a:solidFill>
                    <a:schemeClr val="bg1"/>
                  </a:solidFill>
                </a:rPr>
                <a:t> Forms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2692" y="1984288"/>
              <a:ext cx="1310424" cy="49055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ASP.NET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043444" y="8305415"/>
            <a:ext cx="5090936" cy="2958516"/>
            <a:chOff x="4944478" y="1390797"/>
            <a:chExt cx="2302034" cy="1863960"/>
          </a:xfrm>
        </p:grpSpPr>
        <p:sp>
          <p:nvSpPr>
            <p:cNvPr id="37" name="Rounded Rectangle 36"/>
            <p:cNvSpPr/>
            <p:nvPr/>
          </p:nvSpPr>
          <p:spPr>
            <a:xfrm>
              <a:off x="4945489" y="1390797"/>
              <a:ext cx="2301023" cy="1863960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44478" y="1390797"/>
              <a:ext cx="2302033" cy="419457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.NET Core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83965" y="1984288"/>
              <a:ext cx="840872" cy="594723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UWP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26239" y="2648872"/>
              <a:ext cx="1938508" cy="51037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APS.NET </a:t>
              </a:r>
              <a:r>
                <a:rPr lang="en-US" sz="4400" dirty="0" smtClean="0">
                  <a:solidFill>
                    <a:schemeClr val="bg1"/>
                  </a:solidFill>
                </a:rPr>
                <a:t>Core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883717" y="6768783"/>
            <a:ext cx="4683246" cy="2943139"/>
            <a:chOff x="7350294" y="1390797"/>
            <a:chExt cx="2301023" cy="1863960"/>
          </a:xfrm>
        </p:grpSpPr>
        <p:sp>
          <p:nvSpPr>
            <p:cNvPr id="42" name="Rounded Rectangle 41"/>
            <p:cNvSpPr/>
            <p:nvPr/>
          </p:nvSpPr>
          <p:spPr>
            <a:xfrm>
              <a:off x="7350294" y="1390797"/>
              <a:ext cx="2301023" cy="186396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50294" y="1390797"/>
              <a:ext cx="2301023" cy="419457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.NET Xamarin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11399" y="1984288"/>
              <a:ext cx="840872" cy="56985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IOS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30413" y="1984288"/>
              <a:ext cx="1242761" cy="56985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Android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80369" y="2648872"/>
              <a:ext cx="840872" cy="56985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OS X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Elbow Connector 46"/>
          <p:cNvCxnSpPr/>
          <p:nvPr/>
        </p:nvCxnSpPr>
        <p:spPr>
          <a:xfrm flipV="1">
            <a:off x="11503847" y="8200176"/>
            <a:ext cx="1080119" cy="607568"/>
          </a:xfrm>
          <a:prstGeom prst="bentConnector3">
            <a:avLst/>
          </a:prstGeom>
          <a:ln w="25400" cmpd="sng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8" idx="1"/>
          </p:cNvCxnSpPr>
          <p:nvPr/>
        </p:nvCxnSpPr>
        <p:spPr>
          <a:xfrm flipV="1">
            <a:off x="7872312" y="9768873"/>
            <a:ext cx="4711656" cy="422500"/>
          </a:xfrm>
          <a:prstGeom prst="bentConnector3">
            <a:avLst/>
          </a:prstGeom>
          <a:ln w="25400" cmpd="sng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2" idx="3"/>
          </p:cNvCxnSpPr>
          <p:nvPr/>
        </p:nvCxnSpPr>
        <p:spPr>
          <a:xfrm flipV="1">
            <a:off x="7872312" y="10943349"/>
            <a:ext cx="4711656" cy="1100397"/>
          </a:xfrm>
          <a:prstGeom prst="bentConnector3">
            <a:avLst/>
          </a:prstGeom>
          <a:ln w="25400" cmpd="sng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16024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DataSet</a:t>
            </a:r>
            <a:r>
              <a:rPr lang="en-US" sz="3600" dirty="0"/>
              <a:t> is similar to an array of disconnected </a:t>
            </a:r>
            <a:r>
              <a:rPr lang="en-US" sz="3600" dirty="0" err="1"/>
              <a:t>Recordset</a:t>
            </a:r>
            <a:r>
              <a:rPr lang="en-US" sz="3600" dirty="0"/>
              <a:t> objects. It supports disconnected data access and operations, allowing greater scalability because you no longer have to be connected to the database all the time. </a:t>
            </a:r>
            <a:r>
              <a:rPr lang="en-US" sz="3600" dirty="0" err="1"/>
              <a:t>DataSet</a:t>
            </a:r>
            <a:r>
              <a:rPr lang="en-US" sz="3600" dirty="0"/>
              <a:t> is a copy of an extracted data being downloaded and cached in the client system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/>
              <a:t>DataSet</a:t>
            </a:r>
            <a:r>
              <a:rPr lang="en-US" sz="3600" dirty="0"/>
              <a:t> object is made up of two objects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DataTableCollection</a:t>
            </a:r>
            <a:r>
              <a:rPr lang="en-US" sz="3600" dirty="0" smtClean="0"/>
              <a:t> </a:t>
            </a:r>
            <a:r>
              <a:rPr lang="en-US" sz="3600" dirty="0"/>
              <a:t>object containing null or multiple </a:t>
            </a:r>
            <a:r>
              <a:rPr lang="en-US" sz="3600" dirty="0" err="1"/>
              <a:t>DataTable</a:t>
            </a:r>
            <a:r>
              <a:rPr lang="en-US" sz="3600" dirty="0"/>
              <a:t> objects (Columns, Rows, Constraints</a:t>
            </a:r>
            <a:r>
              <a:rPr lang="en-US" sz="3600" dirty="0" smtClean="0"/>
              <a:t>).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DataRelationCollection</a:t>
            </a:r>
            <a:r>
              <a:rPr lang="en-US" sz="3600" dirty="0" smtClean="0"/>
              <a:t> </a:t>
            </a:r>
            <a:r>
              <a:rPr lang="en-US" sz="3600" dirty="0"/>
              <a:t>object containing null or multiple </a:t>
            </a:r>
            <a:r>
              <a:rPr lang="en-US" sz="3600" dirty="0" err="1"/>
              <a:t>DataRelation</a:t>
            </a:r>
            <a:r>
              <a:rPr lang="en-US" sz="3600" dirty="0"/>
              <a:t> objects which establish a parent/child relation between two </a:t>
            </a:r>
            <a:r>
              <a:rPr lang="en-US" sz="3600" dirty="0" err="1"/>
              <a:t>DataTable</a:t>
            </a:r>
            <a:r>
              <a:rPr lang="en-US" sz="3600" dirty="0"/>
              <a:t> objects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are two types of </a:t>
            </a:r>
            <a:r>
              <a:rPr lang="en-US" sz="3600" dirty="0" err="1"/>
              <a:t>DataSets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Typed </a:t>
            </a:r>
            <a:r>
              <a:rPr lang="en-US" sz="3600" dirty="0" err="1"/>
              <a:t>DataSet</a:t>
            </a:r>
            <a:r>
              <a:rPr lang="en-US" sz="3600" dirty="0"/>
              <a:t> is derived from the base </a:t>
            </a:r>
            <a:r>
              <a:rPr lang="en-US" sz="3600" dirty="0" err="1"/>
              <a:t>DataSet</a:t>
            </a:r>
            <a:r>
              <a:rPr lang="en-US" sz="3600" dirty="0"/>
              <a:t> class and then uses information in an XML Schema file (.</a:t>
            </a:r>
            <a:r>
              <a:rPr lang="en-US" sz="3600" dirty="0" err="1"/>
              <a:t>xsd</a:t>
            </a:r>
            <a:r>
              <a:rPr lang="en-US" sz="3600" dirty="0"/>
              <a:t> file) in order to generate a new class. Information from the schema (tables, columns, and so on) is generated and compiled into this new </a:t>
            </a:r>
            <a:r>
              <a:rPr lang="en-US" sz="3600" dirty="0" err="1"/>
              <a:t>DataSet</a:t>
            </a:r>
            <a:r>
              <a:rPr lang="en-US" sz="3600" dirty="0"/>
              <a:t> class as a set of first-class objects and properties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Untyped</a:t>
            </a:r>
            <a:r>
              <a:rPr lang="en-US" sz="3600" dirty="0"/>
              <a:t> </a:t>
            </a:r>
            <a:r>
              <a:rPr lang="en-US" sz="3600" dirty="0" err="1"/>
              <a:t>DataSet</a:t>
            </a:r>
            <a:r>
              <a:rPr lang="en-US" sz="3600" dirty="0"/>
              <a:t> is not defined by a schema, instead, you have to add tables, columns and other elements to it yourself, either by setting properties at design time or by adding them at run time. Typical scenario: if you don't know in advance what the structure of your program is that is interacting with a component that returns a </a:t>
            </a:r>
            <a:r>
              <a:rPr lang="en-US" sz="3600" dirty="0" err="1"/>
              <a:t>DataSet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Commands and Parameters</a:t>
            </a: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652572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After establishing a connection to a data source, you can execute commands and return results from the data source using a </a:t>
            </a:r>
            <a:r>
              <a:rPr lang="en-US" sz="3600" dirty="0" err="1"/>
              <a:t>DbCommand</a:t>
            </a:r>
            <a:r>
              <a:rPr lang="en-US" sz="3600" dirty="0"/>
              <a:t> object. You can create a command using one of the command constructors for the .NET Framework data provider you are working with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Each .NET Framework data provider included with the .NET Framework has a Command object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Each of these objects exposes methods for executing commands based on the type of command and desired return value, as described in the following table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88" y="7172204"/>
            <a:ext cx="20516469" cy="50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 Readers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28536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Retrieving data using a </a:t>
            </a:r>
            <a:r>
              <a:rPr lang="en-US" sz="3600" dirty="0" err="1"/>
              <a:t>DataReader</a:t>
            </a:r>
            <a:r>
              <a:rPr lang="en-US" sz="3600" dirty="0"/>
              <a:t> involves creating an instance of the Command object and then creating a </a:t>
            </a:r>
            <a:r>
              <a:rPr lang="en-US" sz="3600" dirty="0" err="1"/>
              <a:t>DataReader</a:t>
            </a:r>
            <a:r>
              <a:rPr lang="en-US" sz="3600" dirty="0"/>
              <a:t> by calling </a:t>
            </a:r>
            <a:r>
              <a:rPr lang="en-US" sz="3600" dirty="0" err="1"/>
              <a:t>Command.ExecuteReader</a:t>
            </a:r>
            <a:r>
              <a:rPr lang="en-US" sz="3600" dirty="0"/>
              <a:t> to retrieve rows from a data source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use the Read method of the </a:t>
            </a:r>
            <a:r>
              <a:rPr lang="en-US" sz="3600" dirty="0" err="1"/>
              <a:t>DataReader</a:t>
            </a:r>
            <a:r>
              <a:rPr lang="en-US" sz="3600" dirty="0"/>
              <a:t> object to obtain a row from the results of the query. You can access each column of the returned row by passing the name or ordinal reference of the column to the </a:t>
            </a:r>
            <a:r>
              <a:rPr lang="en-US" sz="3600" dirty="0" err="1"/>
              <a:t>DataReader</a:t>
            </a:r>
            <a:r>
              <a:rPr lang="en-US" sz="3600" dirty="0"/>
              <a:t>. However, for best performance, the </a:t>
            </a:r>
            <a:r>
              <a:rPr lang="en-US" sz="3600" dirty="0" err="1"/>
              <a:t>DataReader</a:t>
            </a:r>
            <a:r>
              <a:rPr lang="en-US" sz="3600" dirty="0"/>
              <a:t> provides a series of methods that allow you to access column values in their native data types (</a:t>
            </a:r>
            <a:r>
              <a:rPr lang="en-US" sz="3600" dirty="0" err="1"/>
              <a:t>GetDateTime</a:t>
            </a:r>
            <a:r>
              <a:rPr lang="en-US" sz="3600" dirty="0"/>
              <a:t>, </a:t>
            </a:r>
            <a:r>
              <a:rPr lang="en-US" sz="3600" dirty="0" err="1"/>
              <a:t>GetDouble</a:t>
            </a:r>
            <a:r>
              <a:rPr lang="en-US" sz="3600" dirty="0"/>
              <a:t>, </a:t>
            </a:r>
            <a:r>
              <a:rPr lang="en-US" sz="3600" dirty="0" err="1"/>
              <a:t>GetGuid</a:t>
            </a:r>
            <a:r>
              <a:rPr lang="en-US" sz="3600" dirty="0"/>
              <a:t>, GetInt32, and so 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DataReader</a:t>
            </a:r>
            <a:r>
              <a:rPr lang="en-US" sz="3600" dirty="0"/>
              <a:t> provides an unbuffered stream of data that allows procedural logic to efficiently process results from a data source sequentially. The </a:t>
            </a:r>
            <a:r>
              <a:rPr lang="en-US" sz="3600" dirty="0" err="1"/>
              <a:t>DataReader</a:t>
            </a:r>
            <a:r>
              <a:rPr lang="en-US" sz="3600" dirty="0"/>
              <a:t> is a good choice when retrieving large amounts of data because the data is not cached in memory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should always call the Close method when you have finished using the </a:t>
            </a:r>
            <a:r>
              <a:rPr lang="en-US" sz="3600" dirty="0" err="1"/>
              <a:t>DataReader</a:t>
            </a:r>
            <a:r>
              <a:rPr lang="en-US" sz="3600" dirty="0"/>
              <a:t> object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</a:t>
            </a:r>
            <a:r>
              <a:rPr lang="en-US" sz="3600" dirty="0"/>
              <a:t>your Command contains output parameters or return values, they will not be available until the </a:t>
            </a:r>
            <a:r>
              <a:rPr lang="en-US" sz="3600" dirty="0" err="1"/>
              <a:t>DataReader</a:t>
            </a:r>
            <a:r>
              <a:rPr lang="en-US" sz="3600" dirty="0"/>
              <a:t> is closed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Note that while a </a:t>
            </a:r>
            <a:r>
              <a:rPr lang="en-US" sz="3600" dirty="0" err="1"/>
              <a:t>DataReader</a:t>
            </a:r>
            <a:r>
              <a:rPr lang="en-US" sz="3600" dirty="0"/>
              <a:t> is open, the Connection is in use exclusively by that </a:t>
            </a:r>
            <a:r>
              <a:rPr lang="en-US" sz="3600" dirty="0" err="1"/>
              <a:t>DataReader</a:t>
            </a:r>
            <a:r>
              <a:rPr lang="en-US" sz="3600" dirty="0"/>
              <a:t>. You cannot execute any commands for the Connection, including creating another </a:t>
            </a:r>
            <a:r>
              <a:rPr lang="en-US" sz="3600" dirty="0" err="1"/>
              <a:t>DataReader</a:t>
            </a:r>
            <a:r>
              <a:rPr lang="en-US" sz="3600" dirty="0"/>
              <a:t>, until the original </a:t>
            </a:r>
            <a:r>
              <a:rPr lang="en-US" sz="3600" dirty="0" err="1"/>
              <a:t>DataReader</a:t>
            </a:r>
            <a:r>
              <a:rPr lang="en-US" sz="3600" dirty="0"/>
              <a:t> is closed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multiple result sets are returned, the </a:t>
            </a:r>
            <a:r>
              <a:rPr lang="en-US" sz="3600" dirty="0" err="1"/>
              <a:t>DataReader</a:t>
            </a:r>
            <a:r>
              <a:rPr lang="en-US" sz="3600" dirty="0"/>
              <a:t> provides the </a:t>
            </a:r>
            <a:r>
              <a:rPr lang="en-US" sz="3600" dirty="0" err="1"/>
              <a:t>NextResult</a:t>
            </a:r>
            <a:r>
              <a:rPr lang="en-US" sz="3600" dirty="0"/>
              <a:t> method to iterate through the result sets in order.</a:t>
            </a:r>
          </a:p>
        </p:txBody>
      </p:sp>
    </p:spTree>
    <p:extLst>
      <p:ext uri="{BB962C8B-B14F-4D97-AF65-F5344CB8AC3E}">
        <p14:creationId xmlns:p14="http://schemas.microsoft.com/office/powerpoint/2010/main" val="145315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162974</TotalTime>
  <Words>2019</Words>
  <Application>Microsoft Macintosh PowerPoint</Application>
  <PresentationFormat>Custom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12342</cp:revision>
  <dcterms:created xsi:type="dcterms:W3CDTF">2014-07-01T16:42:18Z</dcterms:created>
  <dcterms:modified xsi:type="dcterms:W3CDTF">2017-12-17T14:40:31Z</dcterms:modified>
</cp:coreProperties>
</file>