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1"/>
  </p:notesMasterIdLst>
  <p:handoutMasterIdLst>
    <p:handoutMasterId r:id="rId12"/>
  </p:handoutMasterIdLst>
  <p:sldIdLst>
    <p:sldId id="793" r:id="rId2"/>
    <p:sldId id="804" r:id="rId3"/>
    <p:sldId id="795" r:id="rId4"/>
    <p:sldId id="882" r:id="rId5"/>
    <p:sldId id="878" r:id="rId6"/>
    <p:sldId id="879" r:id="rId7"/>
    <p:sldId id="880" r:id="rId8"/>
    <p:sldId id="883" r:id="rId9"/>
    <p:sldId id="794" r:id="rId1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49" d="100"/>
          <a:sy n="49" d="100"/>
        </p:scale>
        <p:origin x="1160" y="46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microsoft.com/en-us/dotnet/framework/winforms/windows-forms-securit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354b2ab1-2782-4542-b32a-dc560178b90c" TargetMode="External"/><Relationship Id="rId4" Type="http://schemas.openxmlformats.org/officeDocument/2006/relationships/hyperlink" Target="http://msdn.microsoft.com/en-us/94a52ab8-731d-417e-b997-721baf43df38" TargetMode="External"/><Relationship Id="rId5" Type="http://schemas.openxmlformats.org/officeDocument/2006/relationships/hyperlink" Target="http://msdn.microsoft.com/library/772c7312-211a-4eb3-8d6e-eec0aa1dcc07" TargetMode="External"/><Relationship Id="rId1" Type="http://schemas.openxmlformats.org/officeDocument/2006/relationships/slideLayout" Target="../slideLayouts/slideLayout2.xml"/><Relationship Id="rId2" Type="http://schemas.openxmlformats.org/officeDocument/2006/relationships/hyperlink" Target="http://msdn.microsoft.com/en-us/04b37532-18d9-40b4-8e5f-ee09a70b311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1</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Advanced ADO Dot Net</a:t>
            </a: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014488"/>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LINQ to </a:t>
            </a:r>
            <a:r>
              <a:rPr lang="en-US" sz="3600" dirty="0" err="1">
                <a:ea typeface="Open Sans" panose="020B0606030504020204" pitchFamily="34" charset="0"/>
                <a:cs typeface="Open Sans" panose="020B0606030504020204" pitchFamily="34" charset="0"/>
              </a:rPr>
              <a:t>DataSet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Securing ADO.NET Applications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ADO.NET Providers: SQL Server, Oracle and </a:t>
            </a:r>
            <a:r>
              <a:rPr lang="en-US" sz="3600" dirty="0" err="1">
                <a:ea typeface="Open Sans" panose="020B0606030504020204" pitchFamily="34" charset="0"/>
                <a:cs typeface="Open Sans" panose="020B0606030504020204" pitchFamily="34" charset="0"/>
              </a:rPr>
              <a:t>MySql</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ADO.NET Serialization</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MSSQL, </a:t>
            </a:r>
            <a:r>
              <a:rPr lang="en-US" sz="3600" dirty="0" err="1">
                <a:ea typeface="Open Sans" panose="020B0606030504020204" pitchFamily="34" charset="0"/>
                <a:cs typeface="Open Sans" panose="020B0606030504020204" pitchFamily="34" charset="0"/>
              </a:rPr>
              <a:t>MySql</a:t>
            </a:r>
            <a:r>
              <a:rPr lang="en-US" sz="3600" dirty="0">
                <a:ea typeface="Open Sans" panose="020B0606030504020204" pitchFamily="34" charset="0"/>
                <a:cs typeface="Open Sans" panose="020B0606030504020204" pitchFamily="34" charset="0"/>
              </a:rPr>
              <a:t> and </a:t>
            </a:r>
            <a:r>
              <a:rPr lang="en-US" sz="3600" dirty="0" err="1">
                <a:ea typeface="Open Sans" panose="020B0606030504020204" pitchFamily="34" charset="0"/>
                <a:cs typeface="Open Sans" panose="020B0606030504020204" pitchFamily="34" charset="0"/>
              </a:rPr>
              <a:t>ADO.Net</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LINQ and ADO.NET</a:t>
            </a:r>
          </a:p>
        </p:txBody>
      </p:sp>
      <p:cxnSp>
        <p:nvCxnSpPr>
          <p:cNvPr id="34" name="10 Conector recto"/>
          <p:cNvCxnSpPr/>
          <p:nvPr/>
        </p:nvCxnSpPr>
        <p:spPr>
          <a:xfrm>
            <a:off x="2246688" y="1955687"/>
            <a:ext cx="46355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Language-Integrated Query (LINQ) enables developers to form set-based queries in their application code, without having to use a separate query language. </a:t>
            </a:r>
            <a:endParaRPr lang="en-US" sz="3600" dirty="0" smtClean="0"/>
          </a:p>
          <a:p>
            <a:pPr marL="571500" indent="-571500">
              <a:buFont typeface="Arial" panose="020B0604020202020204" pitchFamily="34" charset="0"/>
              <a:buChar char="•"/>
            </a:pPr>
            <a:r>
              <a:rPr lang="en-US" sz="3600" dirty="0" smtClean="0"/>
              <a:t>You </a:t>
            </a:r>
            <a:r>
              <a:rPr lang="en-US" sz="3600" dirty="0"/>
              <a:t>can write LINQ queries against various enumerable data sources (that is, a data source that implements the </a:t>
            </a:r>
            <a:r>
              <a:rPr lang="en-US" sz="3600" dirty="0" err="1"/>
              <a:t>IEnumerable</a:t>
            </a:r>
            <a:r>
              <a:rPr lang="en-US" sz="3600" dirty="0"/>
              <a:t> interface), such as in-memory data structures, XML documents, SQL databases, and </a:t>
            </a:r>
            <a:r>
              <a:rPr lang="en-US" sz="3600" dirty="0" err="1"/>
              <a:t>DataSet</a:t>
            </a:r>
            <a:r>
              <a:rPr lang="en-US" sz="3600" dirty="0"/>
              <a:t> objects</a:t>
            </a:r>
            <a:r>
              <a:rPr lang="en-US" sz="3600" dirty="0" smtClean="0"/>
              <a:t>.</a:t>
            </a:r>
          </a:p>
          <a:p>
            <a:pPr marL="571500" indent="-571500">
              <a:buFont typeface="Arial" panose="020B0604020202020204" pitchFamily="34" charset="0"/>
              <a:buChar char="•"/>
            </a:pPr>
            <a:r>
              <a:rPr lang="en-US" sz="3600" dirty="0"/>
              <a:t>Because queries can be formed in the programming language itself, you do not have to use another query language that is embedded as string literals that cannot be understood or verified by the </a:t>
            </a:r>
            <a:r>
              <a:rPr lang="en-US" sz="3600" dirty="0" smtClean="0"/>
              <a:t>compiler.</a:t>
            </a:r>
          </a:p>
          <a:p>
            <a:pPr marL="571500" indent="-571500">
              <a:buFont typeface="Arial" panose="020B0604020202020204" pitchFamily="34" charset="0"/>
              <a:buChar char="•"/>
            </a:pPr>
            <a:r>
              <a:rPr lang="en-US" sz="3600" dirty="0" smtClean="0"/>
              <a:t>Integrating </a:t>
            </a:r>
            <a:r>
              <a:rPr lang="en-US" sz="3600" dirty="0"/>
              <a:t>queries into the programming language also enables Visual Studio programmers to be more productive by providing compile-time type and syntax checking, and IntelliSense. </a:t>
            </a:r>
            <a:endParaRPr lang="en-US" sz="3600" dirty="0" smtClean="0"/>
          </a:p>
          <a:p>
            <a:pPr marL="571500" indent="-571500">
              <a:buFont typeface="Arial" panose="020B0604020202020204" pitchFamily="34" charset="0"/>
              <a:buChar char="•"/>
            </a:pPr>
            <a:r>
              <a:rPr lang="en-US" sz="3600" dirty="0" smtClean="0"/>
              <a:t>These </a:t>
            </a:r>
            <a:r>
              <a:rPr lang="en-US" sz="3600" dirty="0"/>
              <a:t>features reduce the need for query debugging and error fixing</a:t>
            </a:r>
            <a:r>
              <a:rPr lang="en-US" sz="3600" dirty="0" smtClean="0"/>
              <a:t>.</a:t>
            </a:r>
            <a:endParaRPr lang="en-US" sz="3600" dirty="0" smtClean="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LINQ and ADO.NET</a:t>
            </a:r>
          </a:p>
        </p:txBody>
      </p:sp>
      <p:cxnSp>
        <p:nvCxnSpPr>
          <p:cNvPr id="34" name="10 Conector recto"/>
          <p:cNvCxnSpPr/>
          <p:nvPr/>
        </p:nvCxnSpPr>
        <p:spPr>
          <a:xfrm>
            <a:off x="2246688" y="1955687"/>
            <a:ext cx="46355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a:t>
            </a:r>
            <a:r>
              <a:rPr lang="en-US" sz="3600" dirty="0"/>
              <a:t>LINQ provider implemented by LINQ to </a:t>
            </a:r>
            <a:r>
              <a:rPr lang="en-US" sz="3600" dirty="0" err="1"/>
              <a:t>DataSet</a:t>
            </a:r>
            <a:r>
              <a:rPr lang="en-US" sz="3600" dirty="0"/>
              <a:t> and LINQ to SQL converts the source data into </a:t>
            </a:r>
            <a:r>
              <a:rPr lang="en-US" sz="3600" dirty="0" err="1"/>
              <a:t>IEnumerable</a:t>
            </a:r>
            <a:r>
              <a:rPr lang="en-US" sz="3600" dirty="0"/>
              <a:t>-based object </a:t>
            </a:r>
            <a:r>
              <a:rPr lang="en-US" sz="3600" dirty="0" smtClean="0"/>
              <a:t>collections.</a:t>
            </a:r>
          </a:p>
          <a:p>
            <a:pPr marL="571500" indent="-571500">
              <a:buFont typeface="Arial" panose="020B0604020202020204" pitchFamily="34" charset="0"/>
              <a:buChar char="•"/>
            </a:pPr>
            <a:r>
              <a:rPr lang="en-US" sz="3600" dirty="0" smtClean="0"/>
              <a:t>The </a:t>
            </a:r>
            <a:r>
              <a:rPr lang="en-US" sz="3600" dirty="0"/>
              <a:t>programmer always views the data as an </a:t>
            </a:r>
            <a:r>
              <a:rPr lang="en-US" sz="3600" dirty="0" err="1"/>
              <a:t>IEnumerable</a:t>
            </a:r>
            <a:r>
              <a:rPr lang="en-US" sz="3600" dirty="0"/>
              <a:t> collection, both when you query and when you update</a:t>
            </a:r>
            <a:r>
              <a:rPr lang="en-US" sz="3600" dirty="0" smtClean="0"/>
              <a:t>.</a:t>
            </a:r>
          </a:p>
          <a:p>
            <a:pPr marL="571500" indent="-571500">
              <a:buFont typeface="Arial" panose="020B0604020202020204" pitchFamily="34" charset="0"/>
              <a:buChar char="•"/>
            </a:pPr>
            <a:r>
              <a:rPr lang="en-US" sz="3600" dirty="0"/>
              <a:t>There are three separate ADO.NET Language-Integrated Query (LINQ) technologies: LINQ to </a:t>
            </a:r>
            <a:r>
              <a:rPr lang="en-US" sz="3600" dirty="0" err="1"/>
              <a:t>DataSet</a:t>
            </a:r>
            <a:r>
              <a:rPr lang="en-US" sz="3600" dirty="0"/>
              <a:t>, LINQ to SQL, and LINQ to Entities. </a:t>
            </a:r>
            <a:endParaRPr lang="en-US" sz="3600" dirty="0" smtClean="0"/>
          </a:p>
          <a:p>
            <a:pPr marL="571500" indent="-571500">
              <a:buFont typeface="Arial" panose="020B0604020202020204" pitchFamily="34" charset="0"/>
              <a:buChar char="•"/>
            </a:pPr>
            <a:r>
              <a:rPr lang="en-US" sz="3600" dirty="0" smtClean="0"/>
              <a:t>LINQ </a:t>
            </a:r>
            <a:r>
              <a:rPr lang="en-US" sz="3600" dirty="0"/>
              <a:t>to </a:t>
            </a:r>
            <a:r>
              <a:rPr lang="en-US" sz="3600" dirty="0" err="1"/>
              <a:t>DataSet</a:t>
            </a:r>
            <a:r>
              <a:rPr lang="en-US" sz="3600" dirty="0"/>
              <a:t> provides richer, optimized querying over the </a:t>
            </a:r>
            <a:r>
              <a:rPr lang="en-US" sz="3600" dirty="0" err="1"/>
              <a:t>DataSet</a:t>
            </a:r>
            <a:r>
              <a:rPr lang="en-US" sz="3600" dirty="0"/>
              <a:t> and LINQ to SQL enables you to directly query SQL Server database schemas, and LINQ to Entities allows you to query an Entity Data Model.</a:t>
            </a:r>
          </a:p>
        </p:txBody>
      </p:sp>
    </p:spTree>
    <p:extLst>
      <p:ext uri="{BB962C8B-B14F-4D97-AF65-F5344CB8AC3E}">
        <p14:creationId xmlns:p14="http://schemas.microsoft.com/office/powerpoint/2010/main" val="179032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LINQ and ADO.NET</a:t>
            </a:r>
          </a:p>
        </p:txBody>
      </p:sp>
      <p:cxnSp>
        <p:nvCxnSpPr>
          <p:cNvPr id="34" name="10 Conector recto"/>
          <p:cNvCxnSpPr/>
          <p:nvPr/>
        </p:nvCxnSpPr>
        <p:spPr>
          <a:xfrm>
            <a:off x="2246688" y="1955687"/>
            <a:ext cx="46355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596837" y="2855786"/>
            <a:ext cx="14401601" cy="10030809"/>
          </a:xfrm>
          <a:prstGeom prst="rect">
            <a:avLst/>
          </a:prstGeom>
        </p:spPr>
      </p:pic>
    </p:spTree>
    <p:extLst>
      <p:ext uri="{BB962C8B-B14F-4D97-AF65-F5344CB8AC3E}">
        <p14:creationId xmlns:p14="http://schemas.microsoft.com/office/powerpoint/2010/main" val="99963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Securing ADO.NET Applications</a:t>
            </a:r>
          </a:p>
        </p:txBody>
      </p:sp>
      <p:cxnSp>
        <p:nvCxnSpPr>
          <p:cNvPr id="34" name="10 Conector recto"/>
          <p:cNvCxnSpPr/>
          <p:nvPr/>
        </p:nvCxnSpPr>
        <p:spPr>
          <a:xfrm>
            <a:off x="2246688" y="1955687"/>
            <a:ext cx="74258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Writing a secure ADO.NET application involves more than avoiding common coding pitfalls such as not validating user input. An application that accesses data has many potential points of failure that an attacker can exploit to retrieve, manipulate, or destroy sensitive data</a:t>
            </a:r>
            <a:r>
              <a:rPr lang="en-US" sz="3600" dirty="0" smtClean="0"/>
              <a:t>.</a:t>
            </a:r>
          </a:p>
          <a:p>
            <a:pPr marL="571500" indent="-571500">
              <a:buFont typeface="Arial" panose="020B0604020202020204" pitchFamily="34" charset="0"/>
              <a:buChar char="•"/>
            </a:pPr>
            <a:r>
              <a:rPr lang="en-US" sz="3600" dirty="0"/>
              <a:t>Design for Security: One of the biggest problems in developing secure applications is that security is often an afterthought, something to implement after a project is code-complete</a:t>
            </a:r>
            <a:r>
              <a:rPr lang="en-US" sz="3600" dirty="0" smtClean="0"/>
              <a:t>.</a:t>
            </a:r>
          </a:p>
          <a:p>
            <a:pPr marL="1779783" lvl="1" indent="-571500">
              <a:buFont typeface="Arial" panose="020B0604020202020204" pitchFamily="34" charset="0"/>
              <a:buChar char="•"/>
            </a:pPr>
            <a:r>
              <a:rPr lang="en-US" sz="3600" dirty="0"/>
              <a:t>Threat </a:t>
            </a:r>
            <a:r>
              <a:rPr lang="en-US" sz="3600" dirty="0" smtClean="0"/>
              <a:t>Modeling</a:t>
            </a:r>
          </a:p>
          <a:p>
            <a:pPr marL="1779783" lvl="1" indent="-571500">
              <a:buFont typeface="Arial" panose="020B0604020202020204" pitchFamily="34" charset="0"/>
              <a:buChar char="•"/>
            </a:pPr>
            <a:r>
              <a:rPr lang="en-US" sz="3600" dirty="0"/>
              <a:t>The Principle of Least </a:t>
            </a:r>
            <a:r>
              <a:rPr lang="en-US" sz="3600" dirty="0" smtClean="0"/>
              <a:t>Privilege</a:t>
            </a:r>
          </a:p>
          <a:p>
            <a:pPr marL="1779783" lvl="1" indent="-571500">
              <a:buFont typeface="Arial" panose="020B0604020202020204" pitchFamily="34" charset="0"/>
              <a:buChar char="•"/>
            </a:pPr>
            <a:r>
              <a:rPr lang="en-US" sz="3600" dirty="0"/>
              <a:t>Code Access </a:t>
            </a:r>
            <a:r>
              <a:rPr lang="en-US" sz="3600" dirty="0" smtClean="0"/>
              <a:t>Security</a:t>
            </a:r>
          </a:p>
          <a:p>
            <a:pPr marL="1779783" lvl="1" indent="-571500">
              <a:buFont typeface="Arial" panose="020B0604020202020204" pitchFamily="34" charset="0"/>
              <a:buChar char="•"/>
            </a:pPr>
            <a:r>
              <a:rPr lang="en-US" sz="3600" dirty="0"/>
              <a:t>Database </a:t>
            </a:r>
            <a:r>
              <a:rPr lang="en-US" sz="3600" dirty="0" smtClean="0"/>
              <a:t>Security</a:t>
            </a:r>
          </a:p>
          <a:p>
            <a:pPr marL="2988081" lvl="2" indent="-571500">
              <a:buFont typeface="Arial" panose="020B0604020202020204" pitchFamily="34" charset="0"/>
              <a:buChar char="•"/>
            </a:pPr>
            <a:r>
              <a:rPr lang="en-US" sz="3600" dirty="0"/>
              <a:t>Create accounts with the lowest possible privileges</a:t>
            </a:r>
            <a:r>
              <a:rPr lang="en-US" sz="3600" dirty="0" smtClean="0"/>
              <a:t>.</a:t>
            </a:r>
          </a:p>
          <a:p>
            <a:pPr marL="2988081" lvl="2" indent="-571500">
              <a:buFont typeface="Arial" panose="020B0604020202020204" pitchFamily="34" charset="0"/>
              <a:buChar char="•"/>
            </a:pPr>
            <a:r>
              <a:rPr lang="en-US" sz="3600" dirty="0" smtClean="0"/>
              <a:t>Do </a:t>
            </a:r>
            <a:r>
              <a:rPr lang="en-US" sz="3600" dirty="0"/>
              <a:t>not allow users access to administrative accounts just to get code working</a:t>
            </a:r>
            <a:r>
              <a:rPr lang="en-US" sz="3600" dirty="0" smtClean="0"/>
              <a:t>.</a:t>
            </a:r>
          </a:p>
          <a:p>
            <a:pPr marL="2988081" lvl="2" indent="-571500">
              <a:buFont typeface="Arial" panose="020B0604020202020204" pitchFamily="34" charset="0"/>
              <a:buChar char="•"/>
            </a:pPr>
            <a:r>
              <a:rPr lang="en-US" sz="3600" dirty="0" smtClean="0"/>
              <a:t>Do </a:t>
            </a:r>
            <a:r>
              <a:rPr lang="en-US" sz="3600" dirty="0"/>
              <a:t>not return server-side error messages to client applications</a:t>
            </a:r>
            <a:r>
              <a:rPr lang="en-US" sz="3600" dirty="0" smtClean="0"/>
              <a:t>.</a:t>
            </a:r>
          </a:p>
          <a:p>
            <a:pPr marL="2988081" lvl="2" indent="-571500">
              <a:buFont typeface="Arial" panose="020B0604020202020204" pitchFamily="34" charset="0"/>
              <a:buChar char="•"/>
            </a:pPr>
            <a:r>
              <a:rPr lang="en-US" sz="3600" dirty="0" smtClean="0"/>
              <a:t>Validate </a:t>
            </a:r>
            <a:r>
              <a:rPr lang="en-US" sz="3600" dirty="0"/>
              <a:t>all input at both the client and the server</a:t>
            </a:r>
            <a:r>
              <a:rPr lang="en-US" sz="3600" dirty="0" smtClean="0"/>
              <a:t>.</a:t>
            </a:r>
          </a:p>
          <a:p>
            <a:pPr marL="2988081" lvl="2" indent="-571500">
              <a:buFont typeface="Arial" panose="020B0604020202020204" pitchFamily="34" charset="0"/>
              <a:buChar char="•"/>
            </a:pPr>
            <a:r>
              <a:rPr lang="en-US" sz="3600" dirty="0" smtClean="0"/>
              <a:t>Use </a:t>
            </a:r>
            <a:r>
              <a:rPr lang="en-US" sz="3600" dirty="0"/>
              <a:t>parameterized commands and avoid dynamic SQL statements</a:t>
            </a:r>
            <a:r>
              <a:rPr lang="en-US" sz="3600" dirty="0" smtClean="0"/>
              <a:t>.</a:t>
            </a:r>
          </a:p>
          <a:p>
            <a:pPr marL="2988081" lvl="2" indent="-571500">
              <a:buFont typeface="Arial" panose="020B0604020202020204" pitchFamily="34" charset="0"/>
              <a:buChar char="•"/>
            </a:pPr>
            <a:r>
              <a:rPr lang="en-US" sz="3600" dirty="0" smtClean="0"/>
              <a:t>Enable </a:t>
            </a:r>
            <a:r>
              <a:rPr lang="en-US" sz="3600" dirty="0"/>
              <a:t>security auditing and logging for the database you are using so that you are alerted to any security breaches.</a:t>
            </a:r>
          </a:p>
        </p:txBody>
      </p:sp>
    </p:spTree>
    <p:extLst>
      <p:ext uri="{BB962C8B-B14F-4D97-AF65-F5344CB8AC3E}">
        <p14:creationId xmlns:p14="http://schemas.microsoft.com/office/powerpoint/2010/main" val="6816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Secure Client Applications</a:t>
            </a:r>
          </a:p>
        </p:txBody>
      </p:sp>
      <p:cxnSp>
        <p:nvCxnSpPr>
          <p:cNvPr id="34" name="10 Conector recto"/>
          <p:cNvCxnSpPr/>
          <p:nvPr/>
        </p:nvCxnSpPr>
        <p:spPr>
          <a:xfrm>
            <a:off x="2246688" y="1955687"/>
            <a:ext cx="62106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Applications typically consist of many parts that must all be protected from vulnerabilities that could result in data loss or otherwise compromise the system. </a:t>
            </a:r>
            <a:endParaRPr lang="en-US" sz="3600" dirty="0" smtClean="0"/>
          </a:p>
          <a:p>
            <a:pPr marL="571500" indent="-571500">
              <a:buFont typeface="Arial" panose="020B0604020202020204" pitchFamily="34" charset="0"/>
              <a:buChar char="•"/>
            </a:pPr>
            <a:r>
              <a:rPr lang="en-US" sz="3600" dirty="0" smtClean="0"/>
              <a:t>Creating </a:t>
            </a:r>
            <a:r>
              <a:rPr lang="en-US" sz="3600" dirty="0"/>
              <a:t>secure user interfaces can prevent many problems by blocking attackers before they can access data or system resources</a:t>
            </a:r>
            <a:r>
              <a:rPr lang="en-US" sz="3600" dirty="0" smtClean="0"/>
              <a:t>.</a:t>
            </a:r>
          </a:p>
          <a:p>
            <a:pPr marL="1779783" lvl="1" indent="-571500">
              <a:buFont typeface="Arial" panose="020B0604020202020204" pitchFamily="34" charset="0"/>
              <a:buChar char="•"/>
            </a:pPr>
            <a:r>
              <a:rPr lang="en-US" sz="3600" dirty="0"/>
              <a:t>Validate User </a:t>
            </a:r>
            <a:r>
              <a:rPr lang="en-US" sz="3600" dirty="0" smtClean="0"/>
              <a:t>Input</a:t>
            </a:r>
          </a:p>
          <a:p>
            <a:pPr marL="1779783" lvl="1" indent="-571500">
              <a:buFont typeface="Arial" panose="020B0604020202020204" pitchFamily="34" charset="0"/>
              <a:buChar char="•"/>
            </a:pPr>
            <a:r>
              <a:rPr lang="en-US" sz="3600" dirty="0"/>
              <a:t>Windows </a:t>
            </a:r>
            <a:r>
              <a:rPr lang="en-US" sz="3600" dirty="0" smtClean="0"/>
              <a:t>Applications:</a:t>
            </a:r>
          </a:p>
          <a:p>
            <a:pPr marL="2988081" lvl="2" indent="-571500">
              <a:buFont typeface="Arial" panose="020B0604020202020204" pitchFamily="34" charset="0"/>
              <a:buChar char="•"/>
            </a:pPr>
            <a:r>
              <a:rPr lang="en-US" sz="3600" dirty="0"/>
              <a:t>In the past, Windows applications generally ran with full </a:t>
            </a:r>
            <a:r>
              <a:rPr lang="en-US" sz="3600" dirty="0" smtClean="0"/>
              <a:t>permissions.</a:t>
            </a:r>
          </a:p>
          <a:p>
            <a:pPr marL="2988081" lvl="2" indent="-571500">
              <a:buFont typeface="Arial" panose="020B0604020202020204" pitchFamily="34" charset="0"/>
              <a:buChar char="•"/>
            </a:pPr>
            <a:r>
              <a:rPr lang="en-US" sz="3600" dirty="0" smtClean="0"/>
              <a:t>The </a:t>
            </a:r>
            <a:r>
              <a:rPr lang="en-US" sz="3600" dirty="0"/>
              <a:t>.NET Framework provides the infrastructure to restrict code executing in a Windows application by using code access security (CAS</a:t>
            </a:r>
            <a:r>
              <a:rPr lang="en-US" sz="3600" dirty="0" smtClean="0"/>
              <a:t>).</a:t>
            </a:r>
          </a:p>
          <a:p>
            <a:pPr marL="2988081" lvl="2" indent="-571500">
              <a:buFont typeface="Arial" panose="020B0604020202020204" pitchFamily="34" charset="0"/>
              <a:buChar char="•"/>
            </a:pPr>
            <a:r>
              <a:rPr lang="en-US" sz="3600" dirty="0" smtClean="0"/>
              <a:t>However</a:t>
            </a:r>
            <a:r>
              <a:rPr lang="en-US" sz="3600" dirty="0"/>
              <a:t>, CAS alone is not enough to protect your application</a:t>
            </a:r>
            <a:r>
              <a:rPr lang="en-US" sz="3600" dirty="0" smtClean="0"/>
              <a:t>.</a:t>
            </a:r>
          </a:p>
          <a:p>
            <a:pPr marL="2988081" lvl="2" indent="-571500">
              <a:buFont typeface="Arial" panose="020B0604020202020204" pitchFamily="34" charset="0"/>
              <a:buChar char="•"/>
            </a:pPr>
            <a:r>
              <a:rPr lang="en-US" sz="3600" dirty="0">
                <a:hlinkClick r:id="rId2"/>
              </a:rPr>
              <a:t>https://</a:t>
            </a:r>
            <a:r>
              <a:rPr lang="en-US" sz="3600" dirty="0" smtClean="0">
                <a:hlinkClick r:id="rId2"/>
              </a:rPr>
              <a:t>docs.microsoft.com/en-us/dotnet/framework/winforms/windows-forms-security</a:t>
            </a:r>
            <a:endParaRPr lang="en-US" sz="3600" dirty="0" smtClean="0"/>
          </a:p>
        </p:txBody>
      </p:sp>
    </p:spTree>
    <p:extLst>
      <p:ext uri="{BB962C8B-B14F-4D97-AF65-F5344CB8AC3E}">
        <p14:creationId xmlns:p14="http://schemas.microsoft.com/office/powerpoint/2010/main" val="68078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Secure Client Applications</a:t>
            </a:r>
          </a:p>
        </p:txBody>
      </p:sp>
      <p:cxnSp>
        <p:nvCxnSpPr>
          <p:cNvPr id="34" name="10 Conector recto"/>
          <p:cNvCxnSpPr/>
          <p:nvPr/>
        </p:nvCxnSpPr>
        <p:spPr>
          <a:xfrm>
            <a:off x="2246688" y="1955687"/>
            <a:ext cx="62106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1779783" lvl="1" indent="-571500">
              <a:buFont typeface="Arial" panose="020B0604020202020204" pitchFamily="34" charset="0"/>
              <a:buChar char="•"/>
            </a:pPr>
            <a:r>
              <a:rPr lang="en-US" sz="3600" dirty="0" smtClean="0"/>
              <a:t>ASP.NET </a:t>
            </a:r>
            <a:r>
              <a:rPr lang="en-US" sz="3600" dirty="0"/>
              <a:t>and XML Web </a:t>
            </a:r>
            <a:r>
              <a:rPr lang="en-US" sz="3600" dirty="0" smtClean="0"/>
              <a:t>Services:</a:t>
            </a:r>
          </a:p>
          <a:p>
            <a:pPr marL="2988081" lvl="2" indent="-571500">
              <a:buFont typeface="Arial" panose="020B0604020202020204" pitchFamily="34" charset="0"/>
              <a:buChar char="•"/>
            </a:pPr>
            <a:r>
              <a:rPr lang="en-US" sz="3600" dirty="0"/>
              <a:t>ASP.NET applications generally need to restrict access to some portions of the Web site and provide other mechanisms for data protection and site security</a:t>
            </a:r>
            <a:r>
              <a:rPr lang="en-US" sz="3600" dirty="0" smtClean="0"/>
              <a:t>.</a:t>
            </a:r>
          </a:p>
          <a:p>
            <a:pPr marL="2988081" lvl="2" indent="-571500">
              <a:buFont typeface="Arial" panose="020B0604020202020204" pitchFamily="34" charset="0"/>
              <a:buChar char="•"/>
            </a:pPr>
            <a:r>
              <a:rPr lang="en-US" sz="3600" dirty="0"/>
              <a:t>An XML Web service provides data that can be consumed by an ASP.NET application, a Windows Forms application, or another Web service. </a:t>
            </a:r>
            <a:endParaRPr lang="en-US" sz="3600" dirty="0" smtClean="0"/>
          </a:p>
          <a:p>
            <a:pPr marL="2988081" lvl="2" indent="-571500">
              <a:buFont typeface="Arial" panose="020B0604020202020204" pitchFamily="34" charset="0"/>
              <a:buChar char="•"/>
            </a:pPr>
            <a:r>
              <a:rPr lang="en-US" sz="3600" dirty="0" smtClean="0"/>
              <a:t>You </a:t>
            </a:r>
            <a:r>
              <a:rPr lang="en-US" sz="3600" dirty="0"/>
              <a:t>need to manage security for the Web service itself as well as security for the client application</a:t>
            </a:r>
            <a:r>
              <a:rPr lang="en-US" sz="3600" dirty="0" smtClean="0"/>
              <a:t>.</a:t>
            </a:r>
          </a:p>
          <a:p>
            <a:pPr marL="2988081" lvl="2" indent="-571500">
              <a:buFont typeface="Arial" panose="020B0604020202020204" pitchFamily="34" charset="0"/>
              <a:buChar char="•"/>
            </a:pPr>
            <a:r>
              <a:rPr lang="en-US" sz="3600" u="sng" dirty="0">
                <a:hlinkClick r:id="rId2"/>
              </a:rPr>
              <a:t>NIB: ASP.NET </a:t>
            </a:r>
            <a:r>
              <a:rPr lang="en-US" sz="3600" u="sng" dirty="0" smtClean="0">
                <a:hlinkClick r:id="rId2"/>
              </a:rPr>
              <a:t>Security</a:t>
            </a:r>
            <a:endParaRPr lang="en-US" sz="3600" u="sng" dirty="0" smtClean="0"/>
          </a:p>
          <a:p>
            <a:pPr marL="2988081" lvl="2" indent="-571500">
              <a:buFont typeface="Arial" panose="020B0604020202020204" pitchFamily="34" charset="0"/>
              <a:buChar char="•"/>
            </a:pPr>
            <a:r>
              <a:rPr lang="en-US" sz="3600" dirty="0">
                <a:hlinkClick r:id="rId3"/>
              </a:rPr>
              <a:t>Securing XML Web Services Created Using </a:t>
            </a:r>
            <a:r>
              <a:rPr lang="en-US" sz="3600" dirty="0" smtClean="0">
                <a:hlinkClick r:id="rId3"/>
              </a:rPr>
              <a:t>ASP.NET</a:t>
            </a:r>
            <a:endParaRPr lang="en-US" sz="3600" dirty="0" smtClean="0"/>
          </a:p>
          <a:p>
            <a:pPr marL="2988081" lvl="2" indent="-571500">
              <a:buFont typeface="Arial" panose="020B0604020202020204" pitchFamily="34" charset="0"/>
              <a:buChar char="•"/>
            </a:pPr>
            <a:r>
              <a:rPr lang="en-US" sz="3600" u="sng" dirty="0">
                <a:hlinkClick r:id="rId4"/>
              </a:rPr>
              <a:t>NIB:Basic Security Practices for ASP.NET Web </a:t>
            </a:r>
            <a:r>
              <a:rPr lang="en-US" sz="3600" u="sng" dirty="0" smtClean="0">
                <a:hlinkClick r:id="rId4"/>
              </a:rPr>
              <a:t>Applications</a:t>
            </a:r>
            <a:endParaRPr lang="en-US" sz="3600" u="sng" dirty="0" smtClean="0"/>
          </a:p>
          <a:p>
            <a:pPr marL="2988081" lvl="2" indent="-571500">
              <a:buFont typeface="Arial" panose="020B0604020202020204" pitchFamily="34" charset="0"/>
              <a:buChar char="•"/>
            </a:pPr>
            <a:r>
              <a:rPr lang="en-US" sz="3600" u="sng" dirty="0">
                <a:hlinkClick r:id="rId5"/>
              </a:rPr>
              <a:t>Script Exploits Overview</a:t>
            </a:r>
            <a:endParaRPr lang="en-US" sz="3600" dirty="0"/>
          </a:p>
        </p:txBody>
      </p:sp>
    </p:spTree>
    <p:extLst>
      <p:ext uri="{BB962C8B-B14F-4D97-AF65-F5344CB8AC3E}">
        <p14:creationId xmlns:p14="http://schemas.microsoft.com/office/powerpoint/2010/main" val="135680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162952</TotalTime>
  <Words>653</Words>
  <Application>Microsoft Macintosh PowerPoint</Application>
  <PresentationFormat>Custom</PresentationFormat>
  <Paragraphs>53</Paragraphs>
  <Slides>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12351</cp:revision>
  <dcterms:created xsi:type="dcterms:W3CDTF">2014-07-01T16:42:18Z</dcterms:created>
  <dcterms:modified xsi:type="dcterms:W3CDTF">2017-12-17T14:44:04Z</dcterms:modified>
</cp:coreProperties>
</file>