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1"/>
  </p:notesMasterIdLst>
  <p:handoutMasterIdLst>
    <p:handoutMasterId r:id="rId12"/>
  </p:handoutMasterIdLst>
  <p:sldIdLst>
    <p:sldId id="793" r:id="rId2"/>
    <p:sldId id="804" r:id="rId3"/>
    <p:sldId id="795" r:id="rId4"/>
    <p:sldId id="865" r:id="rId5"/>
    <p:sldId id="866" r:id="rId6"/>
    <p:sldId id="867" r:id="rId7"/>
    <p:sldId id="868" r:id="rId8"/>
    <p:sldId id="850" r:id="rId9"/>
    <p:sldId id="794" r:id="rId10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5958" autoAdjust="0"/>
  </p:normalViewPr>
  <p:slideViewPr>
    <p:cSldViewPr>
      <p:cViewPr>
        <p:scale>
          <a:sx n="60" d="100"/>
          <a:sy n="60" d="100"/>
        </p:scale>
        <p:origin x="304" y="-144"/>
      </p:cViewPr>
      <p:guideLst>
        <p:guide pos="7680"/>
        <p:guide pos="11536"/>
        <p:guide pos="14938"/>
        <p:guide pos="423"/>
        <p:guide orient="horz" pos="493"/>
        <p:guide pos="3825"/>
        <p:guide orient="horz" pos="7496"/>
        <p:guide orient="horz" pos="2053"/>
        <p:guide orient="horz" pos="7949"/>
        <p:guide orient="horz" pos="1344"/>
        <p:guide orient="horz" pos="7042"/>
        <p:guide pos="876"/>
        <p:guide pos="7340"/>
        <p:guide pos="8020"/>
        <p:guide orient="horz" pos="7495"/>
        <p:guide pos="11082"/>
        <p:guide orient="horz" pos="4320"/>
        <p:guide orient="horz" pos="2052"/>
        <p:guide pos="3824"/>
        <p:guide pos="14484"/>
        <p:guide pos="4306"/>
        <p:guide orient="horz" pos="1825"/>
        <p:guide orient="horz" pos="707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t>17/12/17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t>17/12/17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www.JanBaskTraining.com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497800" y="411235"/>
            <a:ext cx="3505200" cy="1130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20987092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Chapter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: Dot NET 101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4091894" y="6717148"/>
            <a:ext cx="16255337" cy="61111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58579" y="12484419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</a:t>
            </a:r>
          </a:p>
        </p:txBody>
      </p:sp>
      <p:sp>
        <p:nvSpPr>
          <p:cNvPr id="3" name="Textbox 1"/>
          <p:cNvSpPr/>
          <p:nvPr/>
        </p:nvSpPr>
        <p:spPr>
          <a:xfrm>
            <a:off x="6567170" y="5200260"/>
            <a:ext cx="15166684" cy="2460490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Introduction to compilers and code generation.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Platform independent development technologies and intermediate instruction/code.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History and background of </a:t>
            </a: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.Net</a:t>
            </a: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2246689" y="2673329"/>
            <a:ext cx="702078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1 Grupo"/>
          <p:cNvGrpSpPr>
            <a:grpSpLocks noChangeAspect="1"/>
          </p:cNvGrpSpPr>
          <p:nvPr/>
        </p:nvGrpSpPr>
        <p:grpSpPr>
          <a:xfrm flipH="1">
            <a:off x="3272986" y="5014909"/>
            <a:ext cx="4374303" cy="5219260"/>
            <a:chOff x="12242800" y="2443339"/>
            <a:chExt cx="9474199" cy="7665861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2242800" y="9859227"/>
              <a:ext cx="9474199" cy="249973"/>
            </a:xfrm>
            <a:prstGeom prst="ellipse">
              <a:avLst/>
            </a:prstGeom>
            <a:gradFill rotWithShape="1">
              <a:gsLst>
                <a:gs pos="39000">
                  <a:schemeClr val="tx1">
                    <a:lumMod val="75000"/>
                    <a:lumOff val="25000"/>
                    <a:alpha val="64000"/>
                  </a:schemeClr>
                </a:gs>
                <a:gs pos="100000">
                  <a:schemeClr val="tx1">
                    <a:alpha val="0"/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1282" tIns="45634" rIns="91282" bIns="45634" anchor="ctr"/>
            <a:lstStyle/>
            <a:p>
              <a:endParaRPr lang="ko-KR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upo 43"/>
            <p:cNvGrpSpPr>
              <a:grpSpLocks noChangeAspect="1"/>
            </p:cNvGrpSpPr>
            <p:nvPr/>
          </p:nvGrpSpPr>
          <p:grpSpPr>
            <a:xfrm>
              <a:off x="12649021" y="2443339"/>
              <a:ext cx="8653051" cy="7526256"/>
              <a:chOff x="4991994" y="603100"/>
              <a:chExt cx="13068835" cy="11367019"/>
            </a:xfrm>
          </p:grpSpPr>
          <p:sp>
            <p:nvSpPr>
              <p:cNvPr id="65" name="Rectángulo 44"/>
              <p:cNvSpPr/>
              <p:nvPr/>
            </p:nvSpPr>
            <p:spPr bwMode="auto">
              <a:xfrm rot="2720980">
                <a:off x="12899009" y="3617943"/>
                <a:ext cx="5123268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ángulo redondeado 45"/>
              <p:cNvSpPr/>
              <p:nvPr/>
            </p:nvSpPr>
            <p:spPr bwMode="auto">
              <a:xfrm>
                <a:off x="12163425" y="1143159"/>
                <a:ext cx="170497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ángulo 46"/>
              <p:cNvSpPr/>
              <p:nvPr/>
            </p:nvSpPr>
            <p:spPr bwMode="auto">
              <a:xfrm>
                <a:off x="10810129" y="603100"/>
                <a:ext cx="1280164" cy="36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ángulo 70"/>
              <p:cNvSpPr/>
              <p:nvPr/>
            </p:nvSpPr>
            <p:spPr bwMode="auto">
              <a:xfrm>
                <a:off x="10203915" y="963140"/>
                <a:ext cx="2492592" cy="121808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rapecio 71"/>
              <p:cNvSpPr/>
              <p:nvPr/>
            </p:nvSpPr>
            <p:spPr bwMode="auto">
              <a:xfrm>
                <a:off x="8730824" y="2181225"/>
                <a:ext cx="5438775" cy="2543175"/>
              </a:xfrm>
              <a:prstGeom prst="trapezoid">
                <a:avLst>
                  <a:gd name="adj" fmla="val 58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ángulo 72"/>
              <p:cNvSpPr/>
              <p:nvPr/>
            </p:nvSpPr>
            <p:spPr bwMode="auto">
              <a:xfrm rot="18875636">
                <a:off x="12543713" y="8102783"/>
                <a:ext cx="5555906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dondear rectángulo de esquina del mismo lado 73"/>
              <p:cNvSpPr/>
              <p:nvPr/>
            </p:nvSpPr>
            <p:spPr bwMode="auto">
              <a:xfrm>
                <a:off x="8735624" y="10137254"/>
                <a:ext cx="5429175" cy="9451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" name="Grupo 78"/>
              <p:cNvGrpSpPr>
                <a:grpSpLocks noChangeAspect="1"/>
              </p:cNvGrpSpPr>
              <p:nvPr/>
            </p:nvGrpSpPr>
            <p:grpSpPr>
              <a:xfrm rot="10800000">
                <a:off x="4991994" y="11069545"/>
                <a:ext cx="12916435" cy="900574"/>
                <a:chOff x="3331781" y="4429065"/>
                <a:chExt cx="22773810" cy="1519880"/>
              </a:xfrm>
            </p:grpSpPr>
            <p:sp>
              <p:nvSpPr>
                <p:cNvPr id="75" name="47 Rectángulo redondeado"/>
                <p:cNvSpPr/>
                <p:nvPr/>
              </p:nvSpPr>
              <p:spPr bwMode="auto">
                <a:xfrm>
                  <a:off x="5023344" y="4429065"/>
                  <a:ext cx="19484838" cy="151261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BF02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5 Triángulo isósceles"/>
                <p:cNvSpPr/>
                <p:nvPr/>
              </p:nvSpPr>
              <p:spPr bwMode="auto">
                <a:xfrm rot="5400000">
                  <a:off x="24551362" y="4388278"/>
                  <a:ext cx="1507958" cy="159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19" h="1115371">
                      <a:moveTo>
                        <a:pt x="0" y="1115371"/>
                      </a:moveTo>
                      <a:lnTo>
                        <a:pt x="539623" y="0"/>
                      </a:lnTo>
                      <a:lnTo>
                        <a:pt x="1069519" y="1115371"/>
                      </a:lnTo>
                      <a:close/>
                    </a:path>
                  </a:pathLst>
                </a:custGeom>
                <a:solidFill>
                  <a:srgbClr val="E2C4AC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6 Triángulo isósceles"/>
                <p:cNvSpPr/>
                <p:nvPr/>
              </p:nvSpPr>
              <p:spPr bwMode="auto">
                <a:xfrm rot="5400000">
                  <a:off x="25442577" y="4832867"/>
                  <a:ext cx="611868" cy="714161"/>
                </a:xfrm>
                <a:custGeom>
                  <a:avLst/>
                  <a:gdLst>
                    <a:gd name="connsiteX0" fmla="*/ 0 w 635793"/>
                    <a:gd name="connsiteY0" fmla="*/ 494532 h 494532"/>
                    <a:gd name="connsiteX1" fmla="*/ 317897 w 635793"/>
                    <a:gd name="connsiteY1" fmla="*/ 0 h 494532"/>
                    <a:gd name="connsiteX2" fmla="*/ 635793 w 635793"/>
                    <a:gd name="connsiteY2" fmla="*/ 494532 h 494532"/>
                    <a:gd name="connsiteX3" fmla="*/ 0 w 635793"/>
                    <a:gd name="connsiteY3" fmla="*/ 494532 h 494532"/>
                    <a:gd name="connsiteX0" fmla="*/ 0 w 635793"/>
                    <a:gd name="connsiteY0" fmla="*/ 494532 h 517775"/>
                    <a:gd name="connsiteX1" fmla="*/ 317897 w 635793"/>
                    <a:gd name="connsiteY1" fmla="*/ 0 h 517775"/>
                    <a:gd name="connsiteX2" fmla="*/ 635793 w 635793"/>
                    <a:gd name="connsiteY2" fmla="*/ 494532 h 517775"/>
                    <a:gd name="connsiteX3" fmla="*/ 309561 w 635793"/>
                    <a:gd name="connsiteY3" fmla="*/ 517774 h 517775"/>
                    <a:gd name="connsiteX4" fmla="*/ 0 w 635793"/>
                    <a:gd name="connsiteY4" fmla="*/ 494532 h 517775"/>
                    <a:gd name="connsiteX0" fmla="*/ 0 w 635793"/>
                    <a:gd name="connsiteY0" fmla="*/ 494532 h 515394"/>
                    <a:gd name="connsiteX1" fmla="*/ 317897 w 635793"/>
                    <a:gd name="connsiteY1" fmla="*/ 0 h 515394"/>
                    <a:gd name="connsiteX2" fmla="*/ 635793 w 635793"/>
                    <a:gd name="connsiteY2" fmla="*/ 494532 h 515394"/>
                    <a:gd name="connsiteX3" fmla="*/ 323848 w 635793"/>
                    <a:gd name="connsiteY3" fmla="*/ 515393 h 515394"/>
                    <a:gd name="connsiteX4" fmla="*/ 0 w 635793"/>
                    <a:gd name="connsiteY4" fmla="*/ 494532 h 515394"/>
                    <a:gd name="connsiteX0" fmla="*/ 0 w 635793"/>
                    <a:gd name="connsiteY0" fmla="*/ 494532 h 515662"/>
                    <a:gd name="connsiteX1" fmla="*/ 317897 w 635793"/>
                    <a:gd name="connsiteY1" fmla="*/ 0 h 515662"/>
                    <a:gd name="connsiteX2" fmla="*/ 635793 w 635793"/>
                    <a:gd name="connsiteY2" fmla="*/ 494532 h 515662"/>
                    <a:gd name="connsiteX3" fmla="*/ 323848 w 635793"/>
                    <a:gd name="connsiteY3" fmla="*/ 515393 h 515662"/>
                    <a:gd name="connsiteX4" fmla="*/ 0 w 635793"/>
                    <a:gd name="connsiteY4" fmla="*/ 494532 h 515662"/>
                    <a:gd name="connsiteX0" fmla="*/ 0 w 635793"/>
                    <a:gd name="connsiteY0" fmla="*/ 494532 h 533637"/>
                    <a:gd name="connsiteX1" fmla="*/ 317897 w 635793"/>
                    <a:gd name="connsiteY1" fmla="*/ 0 h 533637"/>
                    <a:gd name="connsiteX2" fmla="*/ 635793 w 635793"/>
                    <a:gd name="connsiteY2" fmla="*/ 494532 h 533637"/>
                    <a:gd name="connsiteX3" fmla="*/ 327340 w 635793"/>
                    <a:gd name="connsiteY3" fmla="*/ 533501 h 533637"/>
                    <a:gd name="connsiteX4" fmla="*/ 0 w 635793"/>
                    <a:gd name="connsiteY4" fmla="*/ 494532 h 53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793" h="533637">
                      <a:moveTo>
                        <a:pt x="0" y="494532"/>
                      </a:moveTo>
                      <a:lnTo>
                        <a:pt x="317897" y="0"/>
                      </a:lnTo>
                      <a:lnTo>
                        <a:pt x="635793" y="494532"/>
                      </a:lnTo>
                      <a:cubicBezTo>
                        <a:pt x="531018" y="494342"/>
                        <a:pt x="432115" y="533691"/>
                        <a:pt x="327340" y="533501"/>
                      </a:cubicBezTo>
                      <a:cubicBezTo>
                        <a:pt x="219391" y="536072"/>
                        <a:pt x="107949" y="501486"/>
                        <a:pt x="0" y="49453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5 Triángulo isósceles"/>
                <p:cNvSpPr/>
                <p:nvPr/>
              </p:nvSpPr>
              <p:spPr bwMode="auto">
                <a:xfrm rot="5400000">
                  <a:off x="24775223" y="5218184"/>
                  <a:ext cx="463724" cy="997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6" h="692289">
                      <a:moveTo>
                        <a:pt x="0" y="0"/>
                      </a:moveTo>
                      <a:lnTo>
                        <a:pt x="328896" y="692289"/>
                      </a:lnTo>
                      <a:lnTo>
                        <a:pt x="103733" y="692289"/>
                      </a:ln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73 Rectángulo redondeado"/>
                <p:cNvSpPr/>
                <p:nvPr/>
              </p:nvSpPr>
              <p:spPr bwMode="auto">
                <a:xfrm>
                  <a:off x="5023376" y="4884018"/>
                  <a:ext cx="19484807" cy="5452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1 Rectángulo redondeado"/>
                <p:cNvSpPr/>
                <p:nvPr/>
              </p:nvSpPr>
              <p:spPr bwMode="auto">
                <a:xfrm>
                  <a:off x="3331781" y="4429075"/>
                  <a:ext cx="1163158" cy="151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72" h="1072820">
                      <a:moveTo>
                        <a:pt x="536410" y="0"/>
                      </a:moveTo>
                      <a:lnTo>
                        <a:pt x="824972" y="0"/>
                      </a:lnTo>
                      <a:lnTo>
                        <a:pt x="824972" y="1072820"/>
                      </a:lnTo>
                      <a:lnTo>
                        <a:pt x="536410" y="1072820"/>
                      </a:lnTo>
                      <a:cubicBezTo>
                        <a:pt x="240159" y="1072820"/>
                        <a:pt x="0" y="832661"/>
                        <a:pt x="0" y="536410"/>
                      </a:cubicBezTo>
                      <a:cubicBezTo>
                        <a:pt x="0" y="240159"/>
                        <a:pt x="240159" y="0"/>
                        <a:pt x="536410" y="0"/>
                      </a:cubicBezTo>
                      <a:close/>
                    </a:path>
                  </a:pathLst>
                </a:cu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44 Rectángulo redondeado"/>
                <p:cNvSpPr/>
                <p:nvPr/>
              </p:nvSpPr>
              <p:spPr bwMode="auto">
                <a:xfrm>
                  <a:off x="4494950" y="4429075"/>
                  <a:ext cx="550104" cy="151261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CBCBCB"/>
                    </a:gs>
                    <a:gs pos="5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3" name="Rectángulo redondeado 79"/>
              <p:cNvSpPr/>
              <p:nvPr/>
            </p:nvSpPr>
            <p:spPr bwMode="auto">
              <a:xfrm>
                <a:off x="17025714" y="5463639"/>
                <a:ext cx="103511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rapecio 80"/>
              <p:cNvSpPr/>
              <p:nvPr/>
            </p:nvSpPr>
            <p:spPr bwMode="auto">
              <a:xfrm>
                <a:off x="6651803" y="4724400"/>
                <a:ext cx="9596815" cy="6345147"/>
              </a:xfrm>
              <a:prstGeom prst="trapezoid">
                <a:avLst>
                  <a:gd name="adj" fmla="val 33101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C# Compiler: Introduction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625569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C# programs run on the .NET Framework, an integral component of Windows that includes a virtual execution system called the common language runtime (CLR) and a unified set of class </a:t>
            </a:r>
            <a:r>
              <a:rPr lang="en-US" sz="3600" dirty="0" smtClean="0"/>
              <a:t>libraries.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CLR is the commercial implementation by Microsoft of the common language infrastructure (CLI</a:t>
            </a:r>
            <a:r>
              <a:rPr lang="en-US" sz="36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Source code written in C# is compiled into an intermediate language (IL) that conforms to the CLI </a:t>
            </a:r>
            <a:r>
              <a:rPr lang="en-US" sz="3600" dirty="0" smtClean="0"/>
              <a:t>specification.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IL code and resources, such as bitmaps and strings, are stored on disk in an executable file called an assembly, typically with an extension of .exe or .</a:t>
            </a:r>
            <a:r>
              <a:rPr lang="en-US" sz="3600" dirty="0" err="1" smtClean="0"/>
              <a:t>dll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An </a:t>
            </a:r>
            <a:r>
              <a:rPr lang="en-US" sz="3600" dirty="0"/>
              <a:t>assembly contains a manifest that provides information about the assembly's types, version, culture, and security requirements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Language interoperability is a key feature of the .NET </a:t>
            </a:r>
            <a:r>
              <a:rPr lang="en-US" sz="3600" dirty="0" smtClean="0"/>
              <a:t>Framework.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Because </a:t>
            </a:r>
            <a:r>
              <a:rPr lang="en-US" sz="3600" dirty="0"/>
              <a:t>the IL code produced by the C# compiler conforms to the Common Type Specification (CTS), IL code generated from C# can interact with code that was generated from the .NET versions of Visual Basic, Visual C++, or any of more than 20 other CTS-compliant languages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addition to the run time services, the .NET Framework also includes an extensive library of over 4000 classes organized into namespaces that provide a wide variety of useful functionality for everything from file input and output to string manipulation to XML parsing, to Windows Forms </a:t>
            </a:r>
            <a:r>
              <a:rPr lang="en-US" sz="3600" dirty="0" smtClean="0"/>
              <a:t>controls.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typical C# application uses the .NET Framework class library extensively to handle common "plumbing" chores.</a:t>
            </a:r>
          </a:p>
        </p:txBody>
      </p:sp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C# Code Compilation &amp; Execution Process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985609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0036116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C# source files along with references and resources (bitmaps, strings etc.) are fed into C# compiler.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C# Compiler (</a:t>
            </a:r>
            <a:r>
              <a:rPr lang="en-US" sz="3600" dirty="0" err="1" smtClean="0"/>
              <a:t>csc.exe</a:t>
            </a:r>
            <a:r>
              <a:rPr lang="en-US" sz="3600" dirty="0" smtClean="0"/>
              <a:t>) generates MSIL (intermediate language) code as an assembly.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</a:t>
            </a:r>
            <a:r>
              <a:rPr lang="en-US" sz="3600" dirty="0" smtClean="0"/>
              <a:t>he </a:t>
            </a:r>
            <a:r>
              <a:rPr lang="en-US" sz="3600" dirty="0"/>
              <a:t>assembly is loaded into the CLR, which might take various actions based on the information in the </a:t>
            </a:r>
            <a:r>
              <a:rPr lang="en-US" sz="3600" dirty="0" smtClean="0"/>
              <a:t>manifest.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Then</a:t>
            </a:r>
            <a:r>
              <a:rPr lang="en-US" sz="3600" dirty="0"/>
              <a:t>, if the security requirements are met, the CLR performs just in time (JIT) compilation to convert the IL code to native machine </a:t>
            </a:r>
            <a:r>
              <a:rPr lang="en-US" sz="3600" dirty="0" smtClean="0"/>
              <a:t>instructions.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CLR also provides other services related to automatic garbage collection, exception handling, and resource </a:t>
            </a:r>
            <a:r>
              <a:rPr lang="en-US" sz="3600" dirty="0" smtClean="0"/>
              <a:t>management.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Code </a:t>
            </a:r>
            <a:r>
              <a:rPr lang="en-US" sz="3600" dirty="0"/>
              <a:t>that is executed by the CLR is </a:t>
            </a:r>
            <a:r>
              <a:rPr lang="en-US" sz="3600" dirty="0" smtClean="0"/>
              <a:t>referred </a:t>
            </a:r>
            <a:r>
              <a:rPr lang="en-US" sz="3600" dirty="0"/>
              <a:t>to as "managed </a:t>
            </a:r>
            <a:r>
              <a:rPr lang="en-US" sz="3600" dirty="0" smtClean="0"/>
              <a:t>code”.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402" y="2855785"/>
            <a:ext cx="10805602" cy="96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5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Platform Independence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562562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Dot NET is a cross platform software development  technology.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 cross platform development technology is a software development environment that can be used to create software that can run across: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Multiple processor architectures (e.g. X86/X64 or ARM) or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Multiple Operating Systems Or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Even providing support for multiple programming languages can be considered as cross platform.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Some of the famous languages and tools apart from Dot NET, for cross platform development technologies are: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Java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Node.Js</a:t>
            </a:r>
            <a:endParaRPr lang="en-US" sz="3600" dirty="0" smtClean="0"/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Python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PhoneGap</a:t>
            </a:r>
            <a:r>
              <a:rPr lang="en-US" sz="3600" dirty="0" smtClean="0"/>
              <a:t> (Mobile)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Sencha (Mobile)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75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Benefits of Intermediate Code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715579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003611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If a compiler translates the source language to its target machine language without having the option for generating intermediate code, then for each new machine, a full native compiler is required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Intermediate </a:t>
            </a:r>
            <a:r>
              <a:rPr lang="en-US" sz="3600" dirty="0"/>
              <a:t>code eliminates the need of a new full compiler for every unique machine by keeping the analysis portion same for all the compilers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second part of compiler, synthesis, is changed according to the target </a:t>
            </a:r>
            <a:r>
              <a:rPr lang="en-US" sz="3600" dirty="0" smtClean="0"/>
              <a:t>machine.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This is known as Just in Time compilation.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 </a:t>
            </a:r>
            <a:r>
              <a:rPr lang="en-US" sz="3600" dirty="0"/>
              <a:t>becomes easier to apply the source code modifications to improve code performance by applying code optimization techniques on the intermediate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916" y="2855785"/>
            <a:ext cx="11298866" cy="35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1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History of Dot NET Framework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715579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88" y="2866664"/>
            <a:ext cx="19972580" cy="96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5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Next Chapter ?</a:t>
            </a: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4136899" y="4473529"/>
            <a:ext cx="15166684" cy="4122483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 smtClean="0">
                <a:ea typeface="Open Sans" panose="020B0606030504020204" pitchFamily="34" charset="0"/>
                <a:cs typeface="Open Sans" panose="020B0606030504020204" pitchFamily="34" charset="0"/>
              </a:rPr>
              <a:t>You will learn about Dot Net Architecture.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 smtClean="0">
                <a:ea typeface="Open Sans" panose="020B0606030504020204" pitchFamily="34" charset="0"/>
                <a:cs typeface="Open Sans" panose="020B0606030504020204" pitchFamily="34" charset="0"/>
              </a:rPr>
              <a:t>We will learn about: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.Net</a:t>
            </a:r>
            <a:r>
              <a:rPr lang="en-US" sz="3600" dirty="0" smtClean="0">
                <a:ea typeface="Open Sans" panose="020B0606030504020204" pitchFamily="34" charset="0"/>
                <a:cs typeface="Open Sans" panose="020B0606030504020204" pitchFamily="34" charset="0"/>
              </a:rPr>
              <a:t> Philosophy: CLS, CTS, CLR and MSIL (CIL).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 smtClean="0">
                <a:ea typeface="Open Sans" panose="020B0606030504020204" pitchFamily="34" charset="0"/>
                <a:cs typeface="Open Sans" panose="020B0606030504020204" pitchFamily="34" charset="0"/>
              </a:rPr>
              <a:t>Types in CIL (Value Types V/S Reference Types)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 smtClean="0">
                <a:ea typeface="Open Sans" panose="020B0606030504020204" pitchFamily="34" charset="0"/>
                <a:cs typeface="Open Sans" panose="020B0606030504020204" pitchFamily="34" charset="0"/>
              </a:rPr>
              <a:t>Programming Languages and Platforms supported by </a:t>
            </a:r>
            <a:r>
              <a:rPr lang="en-US" sz="36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.Net</a:t>
            </a:r>
            <a:r>
              <a:rPr lang="en-US" sz="3600" dirty="0" smtClean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 smtClean="0">
                <a:ea typeface="Open Sans" panose="020B0606030504020204" pitchFamily="34" charset="0"/>
                <a:cs typeface="Open Sans" panose="020B0606030504020204" pitchFamily="34" charset="0"/>
              </a:rPr>
              <a:t>Assemblies and App Domains</a:t>
            </a:r>
          </a:p>
        </p:txBody>
      </p:sp>
    </p:spTree>
    <p:extLst>
      <p:ext uri="{BB962C8B-B14F-4D97-AF65-F5344CB8AC3E}">
        <p14:creationId xmlns:p14="http://schemas.microsoft.com/office/powerpoint/2010/main" val="4748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9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162775</TotalTime>
  <Words>706</Words>
  <Application>Microsoft Macintosh PowerPoint</Application>
  <PresentationFormat>Custom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Calibri</vt:lpstr>
      <vt:lpstr>Calibri Light</vt:lpstr>
      <vt:lpstr>Helvetica</vt:lpstr>
      <vt:lpstr>Open Sans</vt:lpstr>
      <vt:lpstr>Open Sans Extrabold</vt:lpstr>
      <vt:lpstr>Open Sans Semibold</vt:lpstr>
      <vt:lpstr>Oswald</vt:lpstr>
      <vt:lpstr>Segoe UI</vt:lpstr>
      <vt:lpstr>Source Sans Pro</vt:lpstr>
      <vt:lpstr>Wingdings</vt:lpstr>
      <vt:lpstr>맑은 고딕</vt:lpstr>
      <vt:lpstr>Arial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office365</cp:lastModifiedBy>
  <cp:revision>12315</cp:revision>
  <dcterms:created xsi:type="dcterms:W3CDTF">2014-07-01T16:42:18Z</dcterms:created>
  <dcterms:modified xsi:type="dcterms:W3CDTF">2017-12-17T13:25:19Z</dcterms:modified>
</cp:coreProperties>
</file>