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2"/>
  </p:notesMasterIdLst>
  <p:handoutMasterIdLst>
    <p:handoutMasterId r:id="rId23"/>
  </p:handoutMasterIdLst>
  <p:sldIdLst>
    <p:sldId id="793" r:id="rId2"/>
    <p:sldId id="804" r:id="rId3"/>
    <p:sldId id="795" r:id="rId4"/>
    <p:sldId id="865" r:id="rId5"/>
    <p:sldId id="869" r:id="rId6"/>
    <p:sldId id="870" r:id="rId7"/>
    <p:sldId id="871" r:id="rId8"/>
    <p:sldId id="866" r:id="rId9"/>
    <p:sldId id="867" r:id="rId10"/>
    <p:sldId id="872" r:id="rId11"/>
    <p:sldId id="873" r:id="rId12"/>
    <p:sldId id="874" r:id="rId13"/>
    <p:sldId id="875" r:id="rId14"/>
    <p:sldId id="876" r:id="rId15"/>
    <p:sldId id="880" r:id="rId16"/>
    <p:sldId id="877" r:id="rId17"/>
    <p:sldId id="881" r:id="rId18"/>
    <p:sldId id="878" r:id="rId19"/>
    <p:sldId id="879" r:id="rId20"/>
    <p:sldId id="794" r:id="rId21"/>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58" autoAdjust="0"/>
  </p:normalViewPr>
  <p:slideViewPr>
    <p:cSldViewPr>
      <p:cViewPr>
        <p:scale>
          <a:sx n="60" d="100"/>
          <a:sy n="60" d="100"/>
        </p:scale>
        <p:origin x="304" y="-14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17/12/17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17/12/17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2: Dot Net Architecture</a:t>
            </a:r>
          </a:p>
        </p:txBody>
      </p:sp>
      <p:cxnSp>
        <p:nvCxnSpPr>
          <p:cNvPr id="11" name="10 Conector recto"/>
          <p:cNvCxnSpPr/>
          <p:nvPr/>
        </p:nvCxnSpPr>
        <p:spPr>
          <a:xfrm flipV="1">
            <a:off x="4091894" y="6717148"/>
            <a:ext cx="16255337" cy="61111"/>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Dot NET Assemblies: Continued</a:t>
            </a:r>
            <a:r>
              <a:rPr lang="mr-IN" sz="4400" dirty="0" smtClean="0">
                <a:solidFill>
                  <a:schemeClr val="accent3">
                    <a:lumMod val="75000"/>
                  </a:schemeClr>
                </a:solidFill>
                <a:ea typeface="Open Sans Semibold" panose="020B0706030804020204" pitchFamily="34" charset="0"/>
                <a:cs typeface="Open Sans Semibold" panose="020B0706030804020204" pitchFamily="34" charset="0"/>
              </a:rPr>
              <a:t>…</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8758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757196" cy="8956298"/>
          </a:xfrm>
          <a:prstGeom prst="rect">
            <a:avLst/>
          </a:prstGeom>
          <a:noFill/>
        </p:spPr>
        <p:txBody>
          <a:bodyPr wrap="square" rtlCol="0">
            <a:spAutoFit/>
          </a:bodyPr>
          <a:lstStyle/>
          <a:p>
            <a:pPr marL="571500" indent="-571500">
              <a:buFont typeface="Arial" panose="020B0604020202020204" pitchFamily="34" charset="0"/>
              <a:buChar char="•"/>
            </a:pPr>
            <a:r>
              <a:rPr lang="en-US" sz="3600" dirty="0"/>
              <a:t>Reference Scope: The assembly is also the location of reference information in general. Each assembly contains information on references in two directions</a:t>
            </a:r>
            <a:r>
              <a:rPr lang="en-US" sz="3600" dirty="0" smtClean="0"/>
              <a:t>:</a:t>
            </a:r>
          </a:p>
          <a:p>
            <a:pPr marL="1779783" lvl="1" indent="-571500">
              <a:buFont typeface="Arial" panose="020B0604020202020204" pitchFamily="34" charset="0"/>
              <a:buChar char="•"/>
            </a:pPr>
            <a:r>
              <a:rPr lang="en-US" sz="3600" dirty="0"/>
              <a:t>The assembly contains metadata that specifies the types and resources within the assembly that are exposed to code outside of the assembly. For example, a particular assembly could expose a public type named Customer with a public property named </a:t>
            </a:r>
            <a:r>
              <a:rPr lang="en-US" sz="3600" dirty="0" err="1"/>
              <a:t>AccountBalance</a:t>
            </a:r>
            <a:r>
              <a:rPr lang="en-US" sz="3600" dirty="0" smtClean="0"/>
              <a:t>.</a:t>
            </a:r>
          </a:p>
          <a:p>
            <a:pPr marL="1779783" lvl="1" indent="-571500">
              <a:buFont typeface="Arial" panose="020B0604020202020204" pitchFamily="34" charset="0"/>
              <a:buChar char="•"/>
            </a:pPr>
            <a:r>
              <a:rPr lang="en-US" sz="3600" dirty="0"/>
              <a:t>The assembly contains metadata specifying the other assemblies on which it depends. For example, a particular assembly might specify that it depends on the </a:t>
            </a:r>
            <a:r>
              <a:rPr lang="en-US" sz="3600" dirty="0" err="1"/>
              <a:t>System.Windows.Forms.dll</a:t>
            </a:r>
            <a:r>
              <a:rPr lang="en-US" sz="3600" dirty="0"/>
              <a:t> assembly</a:t>
            </a:r>
            <a:r>
              <a:rPr lang="en-US" sz="3600" dirty="0" smtClean="0"/>
              <a:t>.</a:t>
            </a:r>
          </a:p>
          <a:p>
            <a:pPr marL="571500" indent="-571500">
              <a:buFont typeface="Arial" panose="020B0604020202020204" pitchFamily="34" charset="0"/>
              <a:buChar char="•"/>
            </a:pPr>
            <a:r>
              <a:rPr lang="en-US" sz="3600" dirty="0"/>
              <a:t>Versioning: Each assembly has a 128-bit version number that is presented as a set of four decimal pieces: </a:t>
            </a:r>
            <a:r>
              <a:rPr lang="en-US" sz="3600" dirty="0" err="1" smtClean="0"/>
              <a:t>Major.Minor.Build.Revision</a:t>
            </a:r>
            <a:r>
              <a:rPr lang="en-US" sz="3600" dirty="0" smtClean="0"/>
              <a:t>.</a:t>
            </a:r>
          </a:p>
          <a:p>
            <a:pPr marL="1779783" lvl="1" indent="-571500">
              <a:buFont typeface="Arial" panose="020B0604020202020204" pitchFamily="34" charset="0"/>
              <a:buChar char="•"/>
            </a:pPr>
            <a:r>
              <a:rPr lang="en-US" sz="3600" dirty="0"/>
              <a:t>By default, an assembly will only use types from the exact same assembly (name and version number) that it was built and tested </a:t>
            </a:r>
            <a:r>
              <a:rPr lang="en-US" sz="3600" dirty="0" smtClean="0"/>
              <a:t>with.</a:t>
            </a:r>
          </a:p>
          <a:p>
            <a:pPr marL="1779783" lvl="1" indent="-571500">
              <a:buFont typeface="Arial" panose="020B0604020202020204" pitchFamily="34" charset="0"/>
              <a:buChar char="•"/>
            </a:pPr>
            <a:r>
              <a:rPr lang="en-US" sz="3600" dirty="0" smtClean="0"/>
              <a:t>That </a:t>
            </a:r>
            <a:r>
              <a:rPr lang="en-US" sz="3600" dirty="0"/>
              <a:t>is, if you have an assembly that uses a type from version 1.0.0.2 of another assembly, it will (by default) not use the same type from version 1.0.0.4 of the other </a:t>
            </a:r>
            <a:r>
              <a:rPr lang="en-US" sz="3600" dirty="0" smtClean="0"/>
              <a:t>assembly.</a:t>
            </a:r>
          </a:p>
          <a:p>
            <a:pPr marL="1779783" lvl="1" indent="-571500">
              <a:buFont typeface="Arial" panose="020B0604020202020204" pitchFamily="34" charset="0"/>
              <a:buChar char="•"/>
            </a:pPr>
            <a:r>
              <a:rPr lang="en-US" sz="3600" dirty="0" smtClean="0"/>
              <a:t>This </a:t>
            </a:r>
            <a:r>
              <a:rPr lang="en-US" sz="3600" dirty="0"/>
              <a:t>use of both name and version to identify referenced assemblies helps avoid the "DLL Hell" problem of upgrades to one application breaking other applications.</a:t>
            </a:r>
            <a:endParaRPr lang="en-US" sz="3600" dirty="0" smtClean="0"/>
          </a:p>
        </p:txBody>
      </p:sp>
    </p:spTree>
    <p:extLst>
      <p:ext uri="{BB962C8B-B14F-4D97-AF65-F5344CB8AC3E}">
        <p14:creationId xmlns:p14="http://schemas.microsoft.com/office/powerpoint/2010/main" val="120499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Dot NET Assemblies: Continued</a:t>
            </a:r>
            <a:r>
              <a:rPr lang="mr-IN" sz="4400" dirty="0" smtClean="0">
                <a:solidFill>
                  <a:schemeClr val="accent3">
                    <a:lumMod val="75000"/>
                  </a:schemeClr>
                </a:solidFill>
                <a:ea typeface="Open Sans Semibold" panose="020B0706030804020204" pitchFamily="34" charset="0"/>
                <a:cs typeface="Open Sans Semibold" panose="020B0706030804020204" pitchFamily="34" charset="0"/>
              </a:rPr>
              <a:t>…</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8758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757196" cy="10064294"/>
          </a:xfrm>
          <a:prstGeom prst="rect">
            <a:avLst/>
          </a:prstGeom>
          <a:noFill/>
        </p:spPr>
        <p:txBody>
          <a:bodyPr wrap="square" rtlCol="0">
            <a:spAutoFit/>
          </a:bodyPr>
          <a:lstStyle/>
          <a:p>
            <a:pPr marL="571500" indent="-571500">
              <a:buFont typeface="Arial" panose="020B0604020202020204" pitchFamily="34" charset="0"/>
              <a:buChar char="•"/>
            </a:pPr>
            <a:r>
              <a:rPr lang="en-US" sz="3600" dirty="0"/>
              <a:t>Deployment: Assemblies are the natural unit of </a:t>
            </a:r>
            <a:r>
              <a:rPr lang="en-US" sz="3600" dirty="0" smtClean="0"/>
              <a:t>deployment.</a:t>
            </a:r>
          </a:p>
          <a:p>
            <a:pPr marL="571500" indent="-571500">
              <a:buFont typeface="Arial" panose="020B0604020202020204" pitchFamily="34" charset="0"/>
              <a:buChar char="•"/>
            </a:pPr>
            <a:r>
              <a:rPr lang="en-US" sz="3600" dirty="0" smtClean="0"/>
              <a:t>The </a:t>
            </a:r>
            <a:r>
              <a:rPr lang="en-US" sz="3600" dirty="0"/>
              <a:t>Windows Installer Service 2.0 can install individual assemblies as part of a larger setup </a:t>
            </a:r>
            <a:r>
              <a:rPr lang="en-US" sz="3600" dirty="0" smtClean="0"/>
              <a:t>program.</a:t>
            </a:r>
          </a:p>
          <a:p>
            <a:pPr marL="571500" indent="-571500">
              <a:buFont typeface="Arial" panose="020B0604020202020204" pitchFamily="34" charset="0"/>
              <a:buChar char="•"/>
            </a:pPr>
            <a:r>
              <a:rPr lang="en-US" sz="3600" dirty="0" smtClean="0"/>
              <a:t>You </a:t>
            </a:r>
            <a:r>
              <a:rPr lang="en-US" sz="3600" dirty="0"/>
              <a:t>can also deploy assemblies in other ways, including by a simple </a:t>
            </a:r>
            <a:r>
              <a:rPr lang="en-US" sz="3600" dirty="0" err="1"/>
              <a:t>xcopy</a:t>
            </a:r>
            <a:r>
              <a:rPr lang="en-US" sz="3600" dirty="0"/>
              <a:t> to the target system or via code download from a web </a:t>
            </a:r>
            <a:r>
              <a:rPr lang="en-US" sz="3600" dirty="0" smtClean="0"/>
              <a:t>site.</a:t>
            </a:r>
          </a:p>
          <a:p>
            <a:pPr marL="571500" indent="-571500">
              <a:buFont typeface="Arial" panose="020B0604020202020204" pitchFamily="34" charset="0"/>
              <a:buChar char="•"/>
            </a:pPr>
            <a:r>
              <a:rPr lang="en-US" sz="3600" dirty="0" smtClean="0"/>
              <a:t>When </a:t>
            </a:r>
            <a:r>
              <a:rPr lang="en-US" sz="3600" dirty="0"/>
              <a:t>you start an application, it loads other assemblies as a unit as types and resources from those assemblies are needed</a:t>
            </a:r>
            <a:r>
              <a:rPr lang="en-US" sz="3600" dirty="0" smtClean="0"/>
              <a:t>.</a:t>
            </a:r>
          </a:p>
          <a:p>
            <a:pPr marL="571500" indent="-571500">
              <a:buFont typeface="Arial" panose="020B0604020202020204" pitchFamily="34" charset="0"/>
              <a:buChar char="•"/>
            </a:pPr>
            <a:r>
              <a:rPr lang="en-US" sz="3600" dirty="0"/>
              <a:t>The Assembly Manifest: Every assembly contains an assembly manifest, a set of metadata with information about the assembly. The assembly manifest contains these items</a:t>
            </a:r>
            <a:r>
              <a:rPr lang="en-US" sz="3600" dirty="0" smtClean="0"/>
              <a:t>:</a:t>
            </a:r>
          </a:p>
          <a:p>
            <a:pPr marL="1779783" lvl="1" indent="-571500">
              <a:buFont typeface="Arial" panose="020B0604020202020204" pitchFamily="34" charset="0"/>
              <a:buChar char="•"/>
            </a:pPr>
            <a:r>
              <a:rPr lang="en-US" sz="3600" dirty="0"/>
              <a:t>The assembly name and </a:t>
            </a:r>
            <a:r>
              <a:rPr lang="en-US" sz="3600" dirty="0" smtClean="0"/>
              <a:t>version</a:t>
            </a:r>
          </a:p>
          <a:p>
            <a:pPr marL="1779783" lvl="1" indent="-571500">
              <a:buFont typeface="Arial" panose="020B0604020202020204" pitchFamily="34" charset="0"/>
              <a:buChar char="•"/>
            </a:pPr>
            <a:r>
              <a:rPr lang="en-US" sz="3600" dirty="0" smtClean="0"/>
              <a:t>The </a:t>
            </a:r>
            <a:r>
              <a:rPr lang="en-US" sz="3600" dirty="0"/>
              <a:t>culture or language the assembly supports (not required in all assemblies</a:t>
            </a:r>
            <a:r>
              <a:rPr lang="en-US" sz="3600" dirty="0" smtClean="0"/>
              <a:t>)</a:t>
            </a:r>
          </a:p>
          <a:p>
            <a:pPr marL="1779783" lvl="1" indent="-571500">
              <a:buFont typeface="Arial" panose="020B0604020202020204" pitchFamily="34" charset="0"/>
              <a:buChar char="•"/>
            </a:pPr>
            <a:r>
              <a:rPr lang="en-US" sz="3600" dirty="0" smtClean="0"/>
              <a:t>The </a:t>
            </a:r>
            <a:r>
              <a:rPr lang="en-US" sz="3600" dirty="0"/>
              <a:t>public key for any strong name assigned to the assembly (not required in all assemblies</a:t>
            </a:r>
            <a:r>
              <a:rPr lang="en-US" sz="3600" dirty="0" smtClean="0"/>
              <a:t>)</a:t>
            </a:r>
          </a:p>
          <a:p>
            <a:pPr marL="1779783" lvl="1" indent="-571500">
              <a:buFont typeface="Arial" panose="020B0604020202020204" pitchFamily="34" charset="0"/>
              <a:buChar char="•"/>
            </a:pPr>
            <a:r>
              <a:rPr lang="en-US" sz="3600" dirty="0" smtClean="0"/>
              <a:t>A </a:t>
            </a:r>
            <a:r>
              <a:rPr lang="en-US" sz="3600" dirty="0"/>
              <a:t>list of files in the assembly with hash </a:t>
            </a:r>
            <a:r>
              <a:rPr lang="en-US" sz="3600" dirty="0" smtClean="0"/>
              <a:t>information</a:t>
            </a:r>
          </a:p>
          <a:p>
            <a:pPr marL="1779783" lvl="1" indent="-571500">
              <a:buFont typeface="Arial" panose="020B0604020202020204" pitchFamily="34" charset="0"/>
              <a:buChar char="•"/>
            </a:pPr>
            <a:r>
              <a:rPr lang="en-US" sz="3600" dirty="0" smtClean="0"/>
              <a:t>Information </a:t>
            </a:r>
            <a:r>
              <a:rPr lang="en-US" sz="3600" dirty="0"/>
              <a:t>on exported </a:t>
            </a:r>
            <a:r>
              <a:rPr lang="en-US" sz="3600" dirty="0" smtClean="0"/>
              <a:t>types</a:t>
            </a:r>
          </a:p>
          <a:p>
            <a:pPr marL="1779783" lvl="1" indent="-571500">
              <a:buFont typeface="Arial" panose="020B0604020202020204" pitchFamily="34" charset="0"/>
              <a:buChar char="•"/>
            </a:pPr>
            <a:r>
              <a:rPr lang="en-US" sz="3600" dirty="0" smtClean="0"/>
              <a:t>Information </a:t>
            </a:r>
            <a:r>
              <a:rPr lang="en-US" sz="3600" dirty="0"/>
              <a:t>on referenced </a:t>
            </a:r>
            <a:r>
              <a:rPr lang="en-US" sz="3600" dirty="0" smtClean="0"/>
              <a:t>assemblies</a:t>
            </a:r>
          </a:p>
          <a:p>
            <a:pPr marL="571500" indent="-571500">
              <a:buFont typeface="Arial" panose="020B0604020202020204" pitchFamily="34" charset="0"/>
              <a:buChar char="•"/>
            </a:pPr>
            <a:r>
              <a:rPr lang="en-US" sz="3600" dirty="0"/>
              <a:t>In addition, you can add other information to the manifest by using assembly </a:t>
            </a:r>
            <a:r>
              <a:rPr lang="en-US" sz="3600" dirty="0" smtClean="0"/>
              <a:t>attributes.</a:t>
            </a:r>
          </a:p>
          <a:p>
            <a:pPr marL="571500" indent="-571500">
              <a:buFont typeface="Arial" panose="020B0604020202020204" pitchFamily="34" charset="0"/>
              <a:buChar char="•"/>
            </a:pPr>
            <a:r>
              <a:rPr lang="en-US" sz="3600" dirty="0" smtClean="0"/>
              <a:t>Assembly </a:t>
            </a:r>
            <a:r>
              <a:rPr lang="en-US" sz="3600" dirty="0"/>
              <a:t>attributes are declared inside of a file in an assembly, and are text strings that describe the </a:t>
            </a:r>
            <a:r>
              <a:rPr lang="en-US" sz="3600" dirty="0" smtClean="0"/>
              <a:t>assembly.</a:t>
            </a:r>
          </a:p>
          <a:p>
            <a:pPr marL="1779783" lvl="1" indent="-571500">
              <a:buFont typeface="Arial" panose="020B0604020202020204" pitchFamily="34" charset="0"/>
              <a:buChar char="•"/>
            </a:pPr>
            <a:r>
              <a:rPr lang="en-US" sz="3600" dirty="0" smtClean="0"/>
              <a:t>For </a:t>
            </a:r>
            <a:r>
              <a:rPr lang="en-US" sz="3600" dirty="0"/>
              <a:t>example, you can set a friendly name for an assembly with the </a:t>
            </a:r>
            <a:r>
              <a:rPr lang="en-US" sz="3600" dirty="0" err="1"/>
              <a:t>AssemblyTitle</a:t>
            </a:r>
            <a:r>
              <a:rPr lang="en-US" sz="3600" dirty="0"/>
              <a:t> </a:t>
            </a:r>
            <a:r>
              <a:rPr lang="en-US" sz="3600" dirty="0" smtClean="0"/>
              <a:t>attribute.</a:t>
            </a:r>
          </a:p>
        </p:txBody>
      </p:sp>
    </p:spTree>
    <p:extLst>
      <p:ext uri="{BB962C8B-B14F-4D97-AF65-F5344CB8AC3E}">
        <p14:creationId xmlns:p14="http://schemas.microsoft.com/office/powerpoint/2010/main" val="168164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Dot NET Assemblies: Attributes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8758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723" y="2178274"/>
            <a:ext cx="16786866" cy="10898790"/>
          </a:xfrm>
          <a:prstGeom prst="rect">
            <a:avLst/>
          </a:prstGeom>
        </p:spPr>
      </p:pic>
    </p:spTree>
    <p:extLst>
      <p:ext uri="{BB962C8B-B14F-4D97-AF65-F5344CB8AC3E}">
        <p14:creationId xmlns:p14="http://schemas.microsoft.com/office/powerpoint/2010/main" val="56614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Global Assembly Cache</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58062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757196" cy="6740307"/>
          </a:xfrm>
          <a:prstGeom prst="rect">
            <a:avLst/>
          </a:prstGeom>
          <a:noFill/>
        </p:spPr>
        <p:txBody>
          <a:bodyPr wrap="square" rtlCol="0">
            <a:spAutoFit/>
          </a:bodyPr>
          <a:lstStyle/>
          <a:p>
            <a:pPr marL="571500" indent="-571500">
              <a:buFont typeface="Arial" panose="020B0604020202020204" pitchFamily="34" charset="0"/>
              <a:buChar char="•"/>
            </a:pPr>
            <a:r>
              <a:rPr lang="en-US" sz="3600" dirty="0"/>
              <a:t>Assemblies can be either private or </a:t>
            </a:r>
            <a:r>
              <a:rPr lang="en-US" sz="3600" dirty="0" smtClean="0"/>
              <a:t>shared.</a:t>
            </a:r>
          </a:p>
          <a:p>
            <a:pPr marL="571500" indent="-571500">
              <a:buFont typeface="Arial" panose="020B0604020202020204" pitchFamily="34" charset="0"/>
              <a:buChar char="•"/>
            </a:pPr>
            <a:r>
              <a:rPr lang="en-US" sz="3600" dirty="0" smtClean="0"/>
              <a:t>By </a:t>
            </a:r>
            <a:r>
              <a:rPr lang="en-US" sz="3600" dirty="0"/>
              <a:t>default, assemblies are private, and types contained within those assemblies are only available to applications in the same directory as the </a:t>
            </a:r>
            <a:r>
              <a:rPr lang="en-US" sz="3600" dirty="0" smtClean="0"/>
              <a:t>assembly.</a:t>
            </a:r>
          </a:p>
          <a:p>
            <a:pPr marL="571500" indent="-571500">
              <a:buFont typeface="Arial" panose="020B0604020202020204" pitchFamily="34" charset="0"/>
              <a:buChar char="•"/>
            </a:pPr>
            <a:r>
              <a:rPr lang="en-US" sz="3600" dirty="0" smtClean="0"/>
              <a:t>But </a:t>
            </a:r>
            <a:r>
              <a:rPr lang="en-US" sz="3600" dirty="0"/>
              <a:t>every computer with the .NET Framework installed also has a global assembly cache (GAC) containing assemblies that are designed to be shared by multiple </a:t>
            </a:r>
            <a:r>
              <a:rPr lang="en-US" sz="3600" dirty="0" smtClean="0"/>
              <a:t>applications.</a:t>
            </a:r>
          </a:p>
          <a:p>
            <a:pPr marL="571500" indent="-571500">
              <a:buFont typeface="Arial" panose="020B0604020202020204" pitchFamily="34" charset="0"/>
              <a:buChar char="•"/>
            </a:pPr>
            <a:r>
              <a:rPr lang="en-US" sz="3600" dirty="0" smtClean="0"/>
              <a:t>There </a:t>
            </a:r>
            <a:r>
              <a:rPr lang="en-US" sz="3600" dirty="0"/>
              <a:t>are three ways to add an assembly to the GAC</a:t>
            </a:r>
            <a:r>
              <a:rPr lang="en-US" sz="3600" dirty="0" smtClean="0"/>
              <a:t>:</a:t>
            </a:r>
          </a:p>
          <a:p>
            <a:pPr marL="1779783" lvl="1" indent="-571500">
              <a:buFont typeface="Arial" panose="020B0604020202020204" pitchFamily="34" charset="0"/>
              <a:buChar char="•"/>
            </a:pPr>
            <a:r>
              <a:rPr lang="en-US" sz="3600" dirty="0"/>
              <a:t>Install them with the Windows Installer </a:t>
            </a:r>
            <a:r>
              <a:rPr lang="en-US" sz="3600" dirty="0" smtClean="0"/>
              <a:t>2.0</a:t>
            </a:r>
          </a:p>
          <a:p>
            <a:pPr marL="1779783" lvl="1" indent="-571500">
              <a:buFont typeface="Arial" panose="020B0604020202020204" pitchFamily="34" charset="0"/>
              <a:buChar char="•"/>
            </a:pPr>
            <a:r>
              <a:rPr lang="en-US" sz="3600" dirty="0" smtClean="0"/>
              <a:t>Use </a:t>
            </a:r>
            <a:r>
              <a:rPr lang="en-US" sz="3600" dirty="0"/>
              <a:t>the </a:t>
            </a:r>
            <a:r>
              <a:rPr lang="en-US" sz="3600" dirty="0" err="1"/>
              <a:t>Gacutil.exe</a:t>
            </a:r>
            <a:r>
              <a:rPr lang="en-US" sz="3600" dirty="0"/>
              <a:t> </a:t>
            </a:r>
            <a:r>
              <a:rPr lang="en-US" sz="3600" dirty="0" smtClean="0"/>
              <a:t>tool</a:t>
            </a:r>
          </a:p>
          <a:p>
            <a:pPr marL="1779783" lvl="1" indent="-571500">
              <a:buFont typeface="Arial" panose="020B0604020202020204" pitchFamily="34" charset="0"/>
              <a:buChar char="•"/>
            </a:pPr>
            <a:r>
              <a:rPr lang="en-US" sz="3600" dirty="0" smtClean="0"/>
              <a:t>Drag </a:t>
            </a:r>
            <a:r>
              <a:rPr lang="en-US" sz="3600" dirty="0"/>
              <a:t>and drop the assemblies to the cache with Windows </a:t>
            </a:r>
            <a:r>
              <a:rPr lang="en-US" sz="3600" dirty="0" smtClean="0"/>
              <a:t>Explorer</a:t>
            </a:r>
          </a:p>
          <a:p>
            <a:pPr marL="571500" indent="-571500">
              <a:buFont typeface="Arial" panose="020B0604020202020204" pitchFamily="34" charset="0"/>
              <a:buChar char="•"/>
            </a:pPr>
            <a:r>
              <a:rPr lang="en-US" sz="3600" dirty="0"/>
              <a:t>Note that in most cases you should plan to install assemblies to the GAC on end-user computers by using the Windows </a:t>
            </a:r>
            <a:r>
              <a:rPr lang="en-US" sz="3600" dirty="0" smtClean="0"/>
              <a:t>Installer.</a:t>
            </a:r>
          </a:p>
          <a:p>
            <a:pPr marL="571500" indent="-571500">
              <a:buFont typeface="Arial" panose="020B0604020202020204" pitchFamily="34" charset="0"/>
              <a:buChar char="•"/>
            </a:pPr>
            <a:r>
              <a:rPr lang="en-US" sz="3600" dirty="0" smtClean="0"/>
              <a:t>The </a:t>
            </a:r>
            <a:r>
              <a:rPr lang="en-US" sz="3600" dirty="0" err="1"/>
              <a:t>gacutil.exe</a:t>
            </a:r>
            <a:r>
              <a:rPr lang="en-US" sz="3600" dirty="0"/>
              <a:t> tool and the drag and drop method exist for use during the development cycle.</a:t>
            </a:r>
            <a:endParaRPr lang="en-US" sz="3600" dirty="0" smtClean="0"/>
          </a:p>
        </p:txBody>
      </p:sp>
    </p:spTree>
    <p:extLst>
      <p:ext uri="{BB962C8B-B14F-4D97-AF65-F5344CB8AC3E}">
        <p14:creationId xmlns:p14="http://schemas.microsoft.com/office/powerpoint/2010/main" val="47278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Application Domains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58062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757196" cy="5078313"/>
          </a:xfrm>
          <a:prstGeom prst="rect">
            <a:avLst/>
          </a:prstGeom>
          <a:noFill/>
        </p:spPr>
        <p:txBody>
          <a:bodyPr wrap="square" rtlCol="0">
            <a:spAutoFit/>
          </a:bodyPr>
          <a:lstStyle/>
          <a:p>
            <a:pPr marL="571500" indent="-571500">
              <a:buFont typeface="Arial" panose="020B0604020202020204" pitchFamily="34" charset="0"/>
              <a:buChar char="•"/>
            </a:pPr>
            <a:r>
              <a:rPr lang="en-US" sz="3600" dirty="0"/>
              <a:t>Operating systems and runtime environments typically provide some form of isolation between </a:t>
            </a:r>
            <a:r>
              <a:rPr lang="en-US" sz="3600" dirty="0" smtClean="0"/>
              <a:t>applications.</a:t>
            </a:r>
          </a:p>
          <a:p>
            <a:pPr marL="571500" indent="-571500">
              <a:buFont typeface="Arial" panose="020B0604020202020204" pitchFamily="34" charset="0"/>
              <a:buChar char="•"/>
            </a:pPr>
            <a:r>
              <a:rPr lang="en-US" sz="3600" dirty="0" smtClean="0"/>
              <a:t>For </a:t>
            </a:r>
            <a:r>
              <a:rPr lang="en-US" sz="3600" dirty="0"/>
              <a:t>example, Windows uses processes to isolate </a:t>
            </a:r>
            <a:r>
              <a:rPr lang="en-US" sz="3600" dirty="0" smtClean="0"/>
              <a:t>applications.</a:t>
            </a:r>
          </a:p>
          <a:p>
            <a:pPr marL="571500" indent="-571500">
              <a:buFont typeface="Arial" panose="020B0604020202020204" pitchFamily="34" charset="0"/>
              <a:buChar char="•"/>
            </a:pPr>
            <a:r>
              <a:rPr lang="en-US" sz="3600" dirty="0" smtClean="0"/>
              <a:t>This </a:t>
            </a:r>
            <a:r>
              <a:rPr lang="en-US" sz="3600" dirty="0"/>
              <a:t>isolation is necessary to ensure that code running in one application cannot adversely affect other, unrelated applications</a:t>
            </a:r>
            <a:r>
              <a:rPr lang="en-US" sz="3600" dirty="0" smtClean="0"/>
              <a:t>.</a:t>
            </a:r>
          </a:p>
          <a:p>
            <a:pPr marL="571500" indent="-571500">
              <a:buFont typeface="Arial" panose="020B0604020202020204" pitchFamily="34" charset="0"/>
              <a:buChar char="•"/>
            </a:pPr>
            <a:r>
              <a:rPr lang="en-US" sz="3600" dirty="0"/>
              <a:t>Application domains provide an isolation boundary for security, reliability, and versioning, and for unloading </a:t>
            </a:r>
            <a:r>
              <a:rPr lang="en-US" sz="3600" dirty="0" smtClean="0"/>
              <a:t>assemblies.</a:t>
            </a:r>
          </a:p>
          <a:p>
            <a:pPr marL="571500" indent="-571500">
              <a:buFont typeface="Arial" panose="020B0604020202020204" pitchFamily="34" charset="0"/>
              <a:buChar char="•"/>
            </a:pPr>
            <a:r>
              <a:rPr lang="en-US" sz="3600" dirty="0" smtClean="0"/>
              <a:t>Application </a:t>
            </a:r>
            <a:r>
              <a:rPr lang="en-US" sz="3600" dirty="0"/>
              <a:t>domains are typically created by runtime hosts, which are responsible for bootstrapping the common language runtime before an application is run</a:t>
            </a:r>
            <a:r>
              <a:rPr lang="en-US" sz="3600" dirty="0" smtClean="0"/>
              <a:t>.</a:t>
            </a:r>
          </a:p>
        </p:txBody>
      </p:sp>
    </p:spTree>
    <p:extLst>
      <p:ext uri="{BB962C8B-B14F-4D97-AF65-F5344CB8AC3E}">
        <p14:creationId xmlns:p14="http://schemas.microsoft.com/office/powerpoint/2010/main" val="180724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Application Domains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58062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757196"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The </a:t>
            </a:r>
            <a:r>
              <a:rPr lang="en-US" sz="3600" dirty="0"/>
              <a:t>isolation provided by application domains has the following benefits</a:t>
            </a:r>
            <a:r>
              <a:rPr lang="en-US" sz="3600" dirty="0" smtClean="0"/>
              <a:t>:</a:t>
            </a:r>
          </a:p>
          <a:p>
            <a:pPr marL="1779783" lvl="1" indent="-571500">
              <a:buFont typeface="Arial" panose="020B0604020202020204" pitchFamily="34" charset="0"/>
              <a:buChar char="•"/>
            </a:pPr>
            <a:r>
              <a:rPr lang="en-US" sz="3600" dirty="0"/>
              <a:t>Faults in one application cannot affect other </a:t>
            </a:r>
            <a:r>
              <a:rPr lang="en-US" sz="3600" dirty="0" smtClean="0"/>
              <a:t>applications.</a:t>
            </a:r>
          </a:p>
          <a:p>
            <a:pPr marL="1779783" lvl="1" indent="-571500">
              <a:buFont typeface="Arial" panose="020B0604020202020204" pitchFamily="34" charset="0"/>
              <a:buChar char="•"/>
            </a:pPr>
            <a:r>
              <a:rPr lang="en-US" sz="3600" dirty="0" smtClean="0"/>
              <a:t>Because </a:t>
            </a:r>
            <a:r>
              <a:rPr lang="en-US" sz="3600" dirty="0"/>
              <a:t>type-safe code cannot cause memory faults, using application domains ensures that code running in one domain cannot affect other applications in the process</a:t>
            </a:r>
            <a:r>
              <a:rPr lang="en-US" sz="3600" dirty="0" smtClean="0"/>
              <a:t>.</a:t>
            </a:r>
          </a:p>
          <a:p>
            <a:pPr marL="1779783" lvl="1" indent="-571500">
              <a:buFont typeface="Arial" panose="020B0604020202020204" pitchFamily="34" charset="0"/>
              <a:buChar char="•"/>
            </a:pPr>
            <a:r>
              <a:rPr lang="en-US" sz="3600" dirty="0"/>
              <a:t>Individual applications can be stopped without stopping the entire </a:t>
            </a:r>
            <a:r>
              <a:rPr lang="en-US" sz="3600" dirty="0" smtClean="0"/>
              <a:t>process.</a:t>
            </a:r>
          </a:p>
          <a:p>
            <a:pPr marL="1779783" lvl="1" indent="-571500">
              <a:buFont typeface="Arial" panose="020B0604020202020204" pitchFamily="34" charset="0"/>
              <a:buChar char="•"/>
            </a:pPr>
            <a:r>
              <a:rPr lang="en-US" sz="3600" dirty="0" smtClean="0"/>
              <a:t>Using </a:t>
            </a:r>
            <a:r>
              <a:rPr lang="en-US" sz="3600" dirty="0"/>
              <a:t>application domains enables you to unload the code running in a single application</a:t>
            </a:r>
            <a:r>
              <a:rPr lang="en-US" sz="3600" dirty="0" smtClean="0"/>
              <a:t>.</a:t>
            </a:r>
          </a:p>
          <a:p>
            <a:pPr marL="1779783" lvl="1" indent="-571500">
              <a:buFont typeface="Arial" panose="020B0604020202020204" pitchFamily="34" charset="0"/>
              <a:buChar char="•"/>
            </a:pPr>
            <a:r>
              <a:rPr lang="en-US" sz="3600" dirty="0"/>
              <a:t>Code running in one application cannot directly access code or resources from another application</a:t>
            </a:r>
            <a:r>
              <a:rPr lang="en-US" sz="3600" dirty="0" smtClean="0"/>
              <a:t>.</a:t>
            </a:r>
          </a:p>
          <a:p>
            <a:pPr marL="1779783" lvl="1" indent="-571500">
              <a:buFont typeface="Arial" panose="020B0604020202020204" pitchFamily="34" charset="0"/>
              <a:buChar char="•"/>
            </a:pPr>
            <a:r>
              <a:rPr lang="en-US" sz="3600" dirty="0"/>
              <a:t>The behavior of code is scoped by the application in which it runs</a:t>
            </a:r>
            <a:r>
              <a:rPr lang="en-US" sz="3600" dirty="0" smtClean="0"/>
              <a:t>.</a:t>
            </a:r>
          </a:p>
          <a:p>
            <a:pPr marL="1779783" lvl="1" indent="-571500">
              <a:buFont typeface="Arial" panose="020B0604020202020204" pitchFamily="34" charset="0"/>
              <a:buChar char="•"/>
            </a:pPr>
            <a:r>
              <a:rPr lang="en-US" sz="3600" dirty="0"/>
              <a:t>Permissions granted to code can be controlled by the application domain in which the code is running</a:t>
            </a:r>
            <a:r>
              <a:rPr lang="en-US" sz="3600" dirty="0" smtClean="0"/>
              <a:t>.</a:t>
            </a:r>
          </a:p>
          <a:p>
            <a:pPr marL="1779783" lvl="1" indent="-571500">
              <a:buFont typeface="Arial" panose="020B0604020202020204" pitchFamily="34" charset="0"/>
              <a:buChar char="•"/>
            </a:pPr>
            <a:r>
              <a:rPr lang="en-US" sz="3600" dirty="0" smtClean="0"/>
              <a:t>IIS uses application domains to run web applications, you can also segregate applications to run under individual processes which are known as app pools.</a:t>
            </a:r>
          </a:p>
        </p:txBody>
      </p:sp>
    </p:spTree>
    <p:extLst>
      <p:ext uri="{BB962C8B-B14F-4D97-AF65-F5344CB8AC3E}">
        <p14:creationId xmlns:p14="http://schemas.microsoft.com/office/powerpoint/2010/main" val="194478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Application Domains and Assemblies</a:t>
            </a:r>
          </a:p>
        </p:txBody>
      </p:sp>
      <p:cxnSp>
        <p:nvCxnSpPr>
          <p:cNvPr id="34" name="10 Conector recto"/>
          <p:cNvCxnSpPr/>
          <p:nvPr/>
        </p:nvCxnSpPr>
        <p:spPr>
          <a:xfrm>
            <a:off x="2246688" y="1955687"/>
            <a:ext cx="87309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757196"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a:t>You must load an assembly into an application domain before you can execute the code it </a:t>
            </a:r>
            <a:r>
              <a:rPr lang="en-US" sz="3600" dirty="0" smtClean="0"/>
              <a:t>contains.</a:t>
            </a:r>
          </a:p>
          <a:p>
            <a:pPr marL="571500" indent="-571500">
              <a:buFont typeface="Arial" panose="020B0604020202020204" pitchFamily="34" charset="0"/>
              <a:buChar char="•"/>
            </a:pPr>
            <a:r>
              <a:rPr lang="en-US" sz="3600" dirty="0" smtClean="0"/>
              <a:t>Running </a:t>
            </a:r>
            <a:r>
              <a:rPr lang="en-US" sz="3600" dirty="0"/>
              <a:t>a typical application causes several assemblies to be loaded into an application domain</a:t>
            </a:r>
            <a:r>
              <a:rPr lang="en-US" sz="3600" dirty="0" smtClean="0"/>
              <a:t>.</a:t>
            </a:r>
          </a:p>
          <a:p>
            <a:pPr marL="571500" indent="-571500">
              <a:buFont typeface="Arial" panose="020B0604020202020204" pitchFamily="34" charset="0"/>
              <a:buChar char="•"/>
            </a:pPr>
            <a:r>
              <a:rPr lang="en-US" sz="3600" dirty="0"/>
              <a:t>The way an assembly is loaded determines whether its just-in-time (JIT) compiled code can be shared by multiple application domains in the process, and whether the assembly can be unloaded from the process</a:t>
            </a:r>
            <a:r>
              <a:rPr lang="en-US" sz="3600" dirty="0" smtClean="0"/>
              <a:t>.</a:t>
            </a:r>
          </a:p>
          <a:p>
            <a:pPr marL="1779783" lvl="1" indent="-571500">
              <a:buFont typeface="Arial" panose="020B0604020202020204" pitchFamily="34" charset="0"/>
              <a:buChar char="•"/>
            </a:pPr>
            <a:r>
              <a:rPr lang="en-US" sz="3600" dirty="0"/>
              <a:t>If an assembly is loaded domain-neutral, all application domains that share the same security grant set can share the same JIT-compiled code, which reduces the memory required by the </a:t>
            </a:r>
            <a:r>
              <a:rPr lang="en-US" sz="3600" dirty="0" smtClean="0"/>
              <a:t>application.</a:t>
            </a:r>
          </a:p>
          <a:p>
            <a:pPr marL="1779783" lvl="1" indent="-571500">
              <a:buFont typeface="Arial" panose="020B0604020202020204" pitchFamily="34" charset="0"/>
              <a:buChar char="•"/>
            </a:pPr>
            <a:r>
              <a:rPr lang="en-US" sz="3600" dirty="0" smtClean="0"/>
              <a:t>However</a:t>
            </a:r>
            <a:r>
              <a:rPr lang="en-US" sz="3600" dirty="0"/>
              <a:t>, the assembly can never be unloaded from the process</a:t>
            </a:r>
            <a:r>
              <a:rPr lang="en-US" sz="3600" dirty="0" smtClean="0"/>
              <a:t>.</a:t>
            </a:r>
          </a:p>
          <a:p>
            <a:pPr marL="1779783" lvl="1" indent="-571500">
              <a:buFont typeface="Arial" panose="020B0604020202020204" pitchFamily="34" charset="0"/>
              <a:buChar char="•"/>
            </a:pPr>
            <a:r>
              <a:rPr lang="en-US" sz="3600" dirty="0"/>
              <a:t>If an assembly is not loaded domain-neutral, it must be JIT-compiled in every application domain in which it is </a:t>
            </a:r>
            <a:r>
              <a:rPr lang="en-US" sz="3600" dirty="0" smtClean="0"/>
              <a:t>loaded.</a:t>
            </a:r>
          </a:p>
          <a:p>
            <a:pPr marL="1779783" lvl="1" indent="-571500">
              <a:buFont typeface="Arial" panose="020B0604020202020204" pitchFamily="34" charset="0"/>
              <a:buChar char="•"/>
            </a:pPr>
            <a:r>
              <a:rPr lang="en-US" sz="3600" dirty="0" smtClean="0"/>
              <a:t>However</a:t>
            </a:r>
            <a:r>
              <a:rPr lang="en-US" sz="3600" dirty="0"/>
              <a:t>, the assembly can be unloaded from the process by unloading all the application domains in which it is loaded</a:t>
            </a:r>
            <a:r>
              <a:rPr lang="en-US" sz="3600" dirty="0" smtClean="0"/>
              <a:t>.</a:t>
            </a:r>
          </a:p>
        </p:txBody>
      </p:sp>
    </p:spTree>
    <p:extLst>
      <p:ext uri="{BB962C8B-B14F-4D97-AF65-F5344CB8AC3E}">
        <p14:creationId xmlns:p14="http://schemas.microsoft.com/office/powerpoint/2010/main" val="129644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Application Domains and Assemblies</a:t>
            </a:r>
          </a:p>
        </p:txBody>
      </p:sp>
      <p:cxnSp>
        <p:nvCxnSpPr>
          <p:cNvPr id="34" name="10 Conector recto"/>
          <p:cNvCxnSpPr/>
          <p:nvPr/>
        </p:nvCxnSpPr>
        <p:spPr>
          <a:xfrm>
            <a:off x="2246688" y="1955687"/>
            <a:ext cx="87309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757196" cy="4524315"/>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There </a:t>
            </a:r>
            <a:r>
              <a:rPr lang="en-US" sz="3600" dirty="0"/>
              <a:t>are three options for loading domain-neutral assemblies</a:t>
            </a:r>
            <a:r>
              <a:rPr lang="en-US" sz="3600" dirty="0" smtClean="0"/>
              <a:t>:</a:t>
            </a:r>
          </a:p>
          <a:p>
            <a:pPr marL="1779783" lvl="1" indent="-571500">
              <a:buFont typeface="Arial" panose="020B0604020202020204" pitchFamily="34" charset="0"/>
              <a:buChar char="•"/>
            </a:pPr>
            <a:r>
              <a:rPr lang="en-US" sz="3600" dirty="0" err="1"/>
              <a:t>LoaderOptimization</a:t>
            </a:r>
            <a:r>
              <a:rPr lang="en-US" sz="3600" dirty="0"/>
              <a:t> loads no assemblies as domain-neutral, except </a:t>
            </a:r>
            <a:r>
              <a:rPr lang="en-US" sz="3600" dirty="0" err="1"/>
              <a:t>Mscorlib</a:t>
            </a:r>
            <a:r>
              <a:rPr lang="en-US" sz="3600" dirty="0"/>
              <a:t>, which is always loaded domain-neutral</a:t>
            </a:r>
            <a:r>
              <a:rPr lang="en-US" sz="3600" dirty="0" smtClean="0"/>
              <a:t>.</a:t>
            </a:r>
          </a:p>
          <a:p>
            <a:pPr marL="1779783" lvl="1" indent="-571500">
              <a:buFont typeface="Arial" panose="020B0604020202020204" pitchFamily="34" charset="0"/>
              <a:buChar char="•"/>
            </a:pPr>
            <a:r>
              <a:rPr lang="en-US" sz="3600" dirty="0" err="1"/>
              <a:t>LoaderOptimization</a:t>
            </a:r>
            <a:r>
              <a:rPr lang="en-US" sz="3600" dirty="0"/>
              <a:t> loads all assemblies as domain-neutral</a:t>
            </a:r>
            <a:r>
              <a:rPr lang="en-US" sz="3600" dirty="0" smtClean="0"/>
              <a:t>.</a:t>
            </a:r>
          </a:p>
          <a:p>
            <a:pPr marL="1779783" lvl="1" indent="-571500">
              <a:buFont typeface="Arial" panose="020B0604020202020204" pitchFamily="34" charset="0"/>
              <a:buChar char="•"/>
            </a:pPr>
            <a:r>
              <a:rPr lang="en-US" sz="3600" dirty="0" err="1"/>
              <a:t>LoaderOptimization</a:t>
            </a:r>
            <a:r>
              <a:rPr lang="en-US" sz="3600" dirty="0"/>
              <a:t> loads strong-named assemblies as domain-neutral, if they and all their dependencies have been installed in the global assembly </a:t>
            </a:r>
            <a:r>
              <a:rPr lang="en-US" sz="3600" dirty="0" smtClean="0"/>
              <a:t>cache.</a:t>
            </a:r>
          </a:p>
          <a:p>
            <a:pPr marL="1779783" lvl="1" indent="-571500">
              <a:buFont typeface="Arial" panose="020B0604020202020204" pitchFamily="34" charset="0"/>
              <a:buChar char="•"/>
            </a:pPr>
            <a:r>
              <a:rPr lang="en-US" sz="3600" dirty="0" smtClean="0"/>
              <a:t>Other </a:t>
            </a:r>
            <a:r>
              <a:rPr lang="en-US" sz="3600" dirty="0"/>
              <a:t>assemblies are loaded and JIT-compiled separately for each application domain in which they are </a:t>
            </a:r>
            <a:r>
              <a:rPr lang="en-US" sz="3600" dirty="0" smtClean="0"/>
              <a:t>loaded and can be unloaded from the process.</a:t>
            </a:r>
          </a:p>
        </p:txBody>
      </p:sp>
    </p:spTree>
    <p:extLst>
      <p:ext uri="{BB962C8B-B14F-4D97-AF65-F5344CB8AC3E}">
        <p14:creationId xmlns:p14="http://schemas.microsoft.com/office/powerpoint/2010/main" val="136082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Application Domains and Threads</a:t>
            </a:r>
          </a:p>
        </p:txBody>
      </p:sp>
      <p:cxnSp>
        <p:nvCxnSpPr>
          <p:cNvPr id="34" name="10 Conector recto"/>
          <p:cNvCxnSpPr/>
          <p:nvPr/>
        </p:nvCxnSpPr>
        <p:spPr>
          <a:xfrm>
            <a:off x="2246688" y="1955687"/>
            <a:ext cx="87309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757196" cy="7848302"/>
          </a:xfrm>
          <a:prstGeom prst="rect">
            <a:avLst/>
          </a:prstGeom>
          <a:noFill/>
        </p:spPr>
        <p:txBody>
          <a:bodyPr wrap="square" rtlCol="0">
            <a:spAutoFit/>
          </a:bodyPr>
          <a:lstStyle/>
          <a:p>
            <a:pPr marL="571500" indent="-571500">
              <a:buFont typeface="Arial" panose="020B0604020202020204" pitchFamily="34" charset="0"/>
              <a:buChar char="•"/>
            </a:pPr>
            <a:r>
              <a:rPr lang="en-US" sz="3600" dirty="0"/>
              <a:t>An application domain forms an isolation boundary for security, versioning, reliability, and unloading of managed code. </a:t>
            </a:r>
            <a:endParaRPr lang="en-US" sz="3600" dirty="0" smtClean="0"/>
          </a:p>
          <a:p>
            <a:pPr marL="571500" indent="-571500">
              <a:buFont typeface="Arial" panose="020B0604020202020204" pitchFamily="34" charset="0"/>
              <a:buChar char="•"/>
            </a:pPr>
            <a:r>
              <a:rPr lang="en-US" sz="3600" dirty="0" smtClean="0"/>
              <a:t>A </a:t>
            </a:r>
            <a:r>
              <a:rPr lang="en-US" sz="3600" dirty="0"/>
              <a:t>thread is the operating system construct used by the common language runtime to execute code. </a:t>
            </a:r>
            <a:endParaRPr lang="en-US" sz="3600" dirty="0" smtClean="0"/>
          </a:p>
          <a:p>
            <a:pPr marL="571500" indent="-571500">
              <a:buFont typeface="Arial" panose="020B0604020202020204" pitchFamily="34" charset="0"/>
              <a:buChar char="•"/>
            </a:pPr>
            <a:r>
              <a:rPr lang="en-US" sz="3600" dirty="0" smtClean="0"/>
              <a:t>At </a:t>
            </a:r>
            <a:r>
              <a:rPr lang="en-US" sz="3600" dirty="0"/>
              <a:t>run time, all managed code is loaded into an application domain and is run by one or more managed threads</a:t>
            </a:r>
            <a:r>
              <a:rPr lang="en-US" sz="3600" dirty="0" smtClean="0"/>
              <a:t>.</a:t>
            </a:r>
          </a:p>
          <a:p>
            <a:pPr marL="571500" indent="-571500">
              <a:buFont typeface="Arial" panose="020B0604020202020204" pitchFamily="34" charset="0"/>
              <a:buChar char="•"/>
            </a:pPr>
            <a:r>
              <a:rPr lang="en-US" sz="3600" dirty="0"/>
              <a:t>There is not a one-to-one correlation between application domains and threads. </a:t>
            </a:r>
            <a:endParaRPr lang="en-US" sz="3600" dirty="0" smtClean="0"/>
          </a:p>
          <a:p>
            <a:pPr marL="571500" indent="-571500">
              <a:buFont typeface="Arial" panose="020B0604020202020204" pitchFamily="34" charset="0"/>
              <a:buChar char="•"/>
            </a:pPr>
            <a:r>
              <a:rPr lang="en-US" sz="3600" dirty="0" smtClean="0"/>
              <a:t>Several </a:t>
            </a:r>
            <a:r>
              <a:rPr lang="en-US" sz="3600" dirty="0"/>
              <a:t>threads can execute in a single application domain at any given time, and a particular thread is not confined to a single application domain. That is, threads are free to cross application domain boundaries; a new thread is not created for each application domain</a:t>
            </a:r>
            <a:r>
              <a:rPr lang="en-US" sz="3600" dirty="0" smtClean="0"/>
              <a:t>.</a:t>
            </a:r>
          </a:p>
          <a:p>
            <a:pPr marL="571500" indent="-571500">
              <a:buFont typeface="Arial" panose="020B0604020202020204" pitchFamily="34" charset="0"/>
              <a:buChar char="•"/>
            </a:pPr>
            <a:r>
              <a:rPr lang="en-US" sz="3600" dirty="0"/>
              <a:t>At any given time, every thread executes in an application domain. </a:t>
            </a:r>
            <a:endParaRPr lang="en-US" sz="3600" dirty="0" smtClean="0"/>
          </a:p>
          <a:p>
            <a:pPr marL="571500" indent="-571500">
              <a:buFont typeface="Arial" panose="020B0604020202020204" pitchFamily="34" charset="0"/>
              <a:buChar char="•"/>
            </a:pPr>
            <a:r>
              <a:rPr lang="en-US" sz="3600" dirty="0" smtClean="0"/>
              <a:t>Zero</a:t>
            </a:r>
            <a:r>
              <a:rPr lang="en-US" sz="3600" dirty="0"/>
              <a:t>, one, or multiple threads might be executing in any given application domain. </a:t>
            </a:r>
            <a:endParaRPr lang="en-US" sz="3600" dirty="0" smtClean="0"/>
          </a:p>
          <a:p>
            <a:pPr marL="571500" indent="-571500">
              <a:buFont typeface="Arial" panose="020B0604020202020204" pitchFamily="34" charset="0"/>
              <a:buChar char="•"/>
            </a:pPr>
            <a:r>
              <a:rPr lang="en-US" sz="3600" dirty="0" smtClean="0"/>
              <a:t>The </a:t>
            </a:r>
            <a:r>
              <a:rPr lang="en-US" sz="3600" dirty="0"/>
              <a:t>run time keeps track of which threads are running in which application domains. </a:t>
            </a:r>
            <a:endParaRPr lang="en-US" sz="3600" dirty="0" smtClean="0"/>
          </a:p>
          <a:p>
            <a:pPr marL="571500" indent="-571500">
              <a:buFont typeface="Arial" panose="020B0604020202020204" pitchFamily="34" charset="0"/>
              <a:buChar char="•"/>
            </a:pPr>
            <a:r>
              <a:rPr lang="en-US" sz="3600" dirty="0" smtClean="0"/>
              <a:t>You </a:t>
            </a:r>
            <a:r>
              <a:rPr lang="en-US" sz="3600" dirty="0"/>
              <a:t>can locate the domain in which a thread is executing at any time by calling the </a:t>
            </a:r>
            <a:r>
              <a:rPr lang="en-US" sz="3600" dirty="0" err="1"/>
              <a:t>Thread.GetDomain</a:t>
            </a:r>
            <a:r>
              <a:rPr lang="en-US" sz="3600" dirty="0"/>
              <a:t> method.</a:t>
            </a:r>
            <a:endParaRPr lang="en-US" sz="3600" dirty="0" smtClean="0"/>
          </a:p>
        </p:txBody>
      </p:sp>
    </p:spTree>
    <p:extLst>
      <p:ext uri="{BB962C8B-B14F-4D97-AF65-F5344CB8AC3E}">
        <p14:creationId xmlns:p14="http://schemas.microsoft.com/office/powerpoint/2010/main" val="111033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Application Domains and Cultures</a:t>
            </a:r>
          </a:p>
        </p:txBody>
      </p:sp>
      <p:cxnSp>
        <p:nvCxnSpPr>
          <p:cNvPr id="34" name="10 Conector recto"/>
          <p:cNvCxnSpPr/>
          <p:nvPr/>
        </p:nvCxnSpPr>
        <p:spPr>
          <a:xfrm>
            <a:off x="2246688" y="1955687"/>
            <a:ext cx="87309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757196" cy="8402300"/>
          </a:xfrm>
          <a:prstGeom prst="rect">
            <a:avLst/>
          </a:prstGeom>
          <a:noFill/>
        </p:spPr>
        <p:txBody>
          <a:bodyPr wrap="square" rtlCol="0">
            <a:spAutoFit/>
          </a:bodyPr>
          <a:lstStyle/>
          <a:p>
            <a:pPr marL="571500" indent="-571500">
              <a:buFont typeface="Arial" panose="020B0604020202020204" pitchFamily="34" charset="0"/>
              <a:buChar char="•"/>
            </a:pPr>
            <a:r>
              <a:rPr lang="en-US" sz="3600" dirty="0"/>
              <a:t>Culture, which is represented by a </a:t>
            </a:r>
            <a:r>
              <a:rPr lang="en-US" sz="3600" dirty="0" err="1"/>
              <a:t>CultureInfo</a:t>
            </a:r>
            <a:r>
              <a:rPr lang="en-US" sz="3600" dirty="0"/>
              <a:t> object, is associated with </a:t>
            </a:r>
            <a:r>
              <a:rPr lang="en-US" sz="3600" dirty="0" smtClean="0"/>
              <a:t>threads.</a:t>
            </a:r>
          </a:p>
          <a:p>
            <a:pPr marL="571500" indent="-571500">
              <a:buFont typeface="Arial" panose="020B0604020202020204" pitchFamily="34" charset="0"/>
              <a:buChar char="•"/>
            </a:pPr>
            <a:r>
              <a:rPr lang="en-US" sz="3600" dirty="0" smtClean="0"/>
              <a:t>You </a:t>
            </a:r>
            <a:r>
              <a:rPr lang="en-US" sz="3600" dirty="0"/>
              <a:t>can get the culture that is associated with the currently executing thread by using the </a:t>
            </a:r>
            <a:r>
              <a:rPr lang="en-US" sz="3600" dirty="0" err="1"/>
              <a:t>CultureInfo</a:t>
            </a:r>
            <a:r>
              <a:rPr lang="en-US" sz="3600" dirty="0" smtClean="0"/>
              <a:t>.</a:t>
            </a:r>
          </a:p>
          <a:p>
            <a:pPr marL="571500" indent="-571500">
              <a:buFont typeface="Arial" panose="020B0604020202020204" pitchFamily="34" charset="0"/>
              <a:buChar char="•"/>
            </a:pPr>
            <a:r>
              <a:rPr lang="en-US" sz="3600" dirty="0" err="1" smtClean="0"/>
              <a:t>CurrentCulture</a:t>
            </a:r>
            <a:r>
              <a:rPr lang="en-US" sz="3600" dirty="0" smtClean="0"/>
              <a:t> </a:t>
            </a:r>
            <a:r>
              <a:rPr lang="en-US" sz="3600" dirty="0"/>
              <a:t>property, and you can get or set the culture that is associated with the currently executing thread by using the Thread</a:t>
            </a:r>
            <a:r>
              <a:rPr lang="en-US" sz="3600" dirty="0" smtClean="0"/>
              <a:t>.</a:t>
            </a:r>
          </a:p>
          <a:p>
            <a:pPr marL="571500" indent="-571500">
              <a:buFont typeface="Arial" panose="020B0604020202020204" pitchFamily="34" charset="0"/>
              <a:buChar char="•"/>
            </a:pPr>
            <a:r>
              <a:rPr lang="en-US" sz="3600" dirty="0" err="1" smtClean="0"/>
              <a:t>CurrentCulture</a:t>
            </a:r>
            <a:r>
              <a:rPr lang="en-US" sz="3600" dirty="0" smtClean="0"/>
              <a:t> </a:t>
            </a:r>
            <a:r>
              <a:rPr lang="en-US" sz="3600" dirty="0"/>
              <a:t>property. If the culture that is associated with a thread has been explicitly set by using the Thread</a:t>
            </a:r>
            <a:r>
              <a:rPr lang="en-US" sz="3600" dirty="0" smtClean="0"/>
              <a:t>.</a:t>
            </a:r>
          </a:p>
          <a:p>
            <a:pPr marL="571500" indent="-571500">
              <a:buFont typeface="Arial" panose="020B0604020202020204" pitchFamily="34" charset="0"/>
              <a:buChar char="•"/>
            </a:pPr>
            <a:r>
              <a:rPr lang="en-US" sz="3600" dirty="0" err="1" smtClean="0"/>
              <a:t>CurrentCulture</a:t>
            </a:r>
            <a:r>
              <a:rPr lang="en-US" sz="3600" dirty="0" smtClean="0"/>
              <a:t> </a:t>
            </a:r>
            <a:r>
              <a:rPr lang="en-US" sz="3600" dirty="0"/>
              <a:t>property, it continues to be associated with that thread when the thread crosses application domain </a:t>
            </a:r>
            <a:r>
              <a:rPr lang="en-US" sz="3600" dirty="0" smtClean="0"/>
              <a:t>boundaries.</a:t>
            </a:r>
          </a:p>
          <a:p>
            <a:pPr marL="571500" indent="-571500">
              <a:buFont typeface="Arial" panose="020B0604020202020204" pitchFamily="34" charset="0"/>
              <a:buChar char="•"/>
            </a:pPr>
            <a:r>
              <a:rPr lang="en-US" sz="3600" dirty="0" smtClean="0"/>
              <a:t>Otherwise</a:t>
            </a:r>
            <a:r>
              <a:rPr lang="en-US" sz="3600" dirty="0"/>
              <a:t>, the culture that is associated with the thread at any given time is determined by the value of the </a:t>
            </a:r>
            <a:r>
              <a:rPr lang="en-US" sz="3600" dirty="0" err="1"/>
              <a:t>CultureInfo</a:t>
            </a:r>
            <a:r>
              <a:rPr lang="en-US" sz="3600" dirty="0" smtClean="0"/>
              <a:t>.</a:t>
            </a:r>
          </a:p>
          <a:p>
            <a:pPr marL="571500" indent="-571500">
              <a:buFont typeface="Arial" panose="020B0604020202020204" pitchFamily="34" charset="0"/>
              <a:buChar char="•"/>
            </a:pPr>
            <a:r>
              <a:rPr lang="en-US" sz="3600" dirty="0" err="1" smtClean="0"/>
              <a:t>DefaultThreadCurrentCulture</a:t>
            </a:r>
            <a:r>
              <a:rPr lang="en-US" sz="3600" dirty="0" smtClean="0"/>
              <a:t> </a:t>
            </a:r>
            <a:r>
              <a:rPr lang="en-US" sz="3600" dirty="0"/>
              <a:t>property in the application domain in which the thread is executing</a:t>
            </a:r>
            <a:r>
              <a:rPr lang="en-US" sz="3600" dirty="0" smtClean="0"/>
              <a:t>:</a:t>
            </a:r>
          </a:p>
          <a:p>
            <a:pPr marL="1779783" lvl="1" indent="-571500">
              <a:buFont typeface="Arial" panose="020B0604020202020204" pitchFamily="34" charset="0"/>
              <a:buChar char="•"/>
            </a:pPr>
            <a:r>
              <a:rPr lang="en-US" sz="3600" dirty="0"/>
              <a:t>If the value of the property is not null, the culture that is returned by the property is associated with the thread (and therefore returned by the </a:t>
            </a:r>
            <a:r>
              <a:rPr lang="en-US" sz="3600" dirty="0" err="1"/>
              <a:t>Thread.CurrentCulture</a:t>
            </a:r>
            <a:r>
              <a:rPr lang="en-US" sz="3600" dirty="0"/>
              <a:t> and </a:t>
            </a:r>
            <a:r>
              <a:rPr lang="en-US" sz="3600" dirty="0" err="1"/>
              <a:t>CultureInfo.CurrentCulture</a:t>
            </a:r>
            <a:r>
              <a:rPr lang="en-US" sz="3600" dirty="0"/>
              <a:t> properties</a:t>
            </a:r>
            <a:r>
              <a:rPr lang="en-US" sz="3600" dirty="0" smtClean="0"/>
              <a:t>).</a:t>
            </a:r>
          </a:p>
          <a:p>
            <a:pPr marL="1779783" lvl="1" indent="-571500">
              <a:buFont typeface="Arial" panose="020B0604020202020204" pitchFamily="34" charset="0"/>
              <a:buChar char="•"/>
            </a:pPr>
            <a:r>
              <a:rPr lang="en-US" sz="3600" dirty="0"/>
              <a:t>If the value of the property is null, the current system culture is associated with the thread.</a:t>
            </a:r>
            <a:endParaRPr lang="en-US" sz="3600" dirty="0" smtClean="0"/>
          </a:p>
        </p:txBody>
      </p:sp>
    </p:spTree>
    <p:extLst>
      <p:ext uri="{BB962C8B-B14F-4D97-AF65-F5344CB8AC3E}">
        <p14:creationId xmlns:p14="http://schemas.microsoft.com/office/powerpoint/2010/main" val="145020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2460490"/>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smtClean="0">
                <a:ea typeface="Open Sans" panose="020B0606030504020204" pitchFamily="34" charset="0"/>
                <a:cs typeface="Open Sans" panose="020B0606030504020204" pitchFamily="34" charset="0"/>
              </a:rPr>
              <a:t>Dot NET </a:t>
            </a:r>
            <a:r>
              <a:rPr lang="en-US" sz="3600" dirty="0">
                <a:ea typeface="Open Sans" panose="020B0606030504020204" pitchFamily="34" charset="0"/>
                <a:cs typeface="Open Sans" panose="020B0606030504020204" pitchFamily="34" charset="0"/>
              </a:rPr>
              <a:t>Philosophy: CLS, CTS, CLR and MSIL (CIL).</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Types in CIL (Value Types V/S Reference Types)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Programming Languages and Platforms supported by </a:t>
            </a:r>
            <a:r>
              <a:rPr lang="en-US" sz="3600" dirty="0" smtClean="0">
                <a:ea typeface="Open Sans" panose="020B0606030504020204" pitchFamily="34" charset="0"/>
                <a:cs typeface="Open Sans" panose="020B0606030504020204" pitchFamily="34" charset="0"/>
              </a:rPr>
              <a:t>Dot NET.</a:t>
            </a:r>
            <a:endParaRPr lang="en-US" sz="36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Assemblies and App Domains</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20</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Components of Dot NET Platform</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8758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072333" y="6665953"/>
            <a:ext cx="18236696" cy="2326062"/>
            <a:chOff x="2539674" y="3424167"/>
            <a:chExt cx="7112652" cy="971170"/>
          </a:xfrm>
        </p:grpSpPr>
        <p:sp>
          <p:nvSpPr>
            <p:cNvPr id="8" name="Rounded Rectangle 7"/>
            <p:cNvSpPr/>
            <p:nvPr/>
          </p:nvSpPr>
          <p:spPr>
            <a:xfrm>
              <a:off x="2539674" y="3424167"/>
              <a:ext cx="7112652" cy="97117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solidFill>
                  <a:schemeClr val="bg1"/>
                </a:solidFill>
              </a:endParaRPr>
            </a:p>
          </p:txBody>
        </p:sp>
        <p:sp>
          <p:nvSpPr>
            <p:cNvPr id="9" name="TextBox 8"/>
            <p:cNvSpPr txBox="1"/>
            <p:nvPr/>
          </p:nvSpPr>
          <p:spPr>
            <a:xfrm>
              <a:off x="4379088" y="3478274"/>
              <a:ext cx="3433824" cy="400110"/>
            </a:xfrm>
            <a:prstGeom prst="rect">
              <a:avLst/>
            </a:prstGeom>
            <a:noFill/>
          </p:spPr>
          <p:txBody>
            <a:bodyPr wrap="square" rtlCol="0">
              <a:spAutoFit/>
            </a:bodyPr>
            <a:lstStyle/>
            <a:p>
              <a:pPr algn="ctr"/>
              <a:r>
                <a:rPr lang="en-US" sz="2000" b="1" dirty="0" smtClean="0">
                  <a:solidFill>
                    <a:schemeClr val="bg1"/>
                  </a:solidFill>
                </a:rPr>
                <a:t>.NET Standard Library</a:t>
              </a:r>
              <a:endParaRPr lang="en-US" sz="2000" b="1" dirty="0">
                <a:solidFill>
                  <a:schemeClr val="bg1"/>
                </a:solidFill>
              </a:endParaRPr>
            </a:p>
          </p:txBody>
        </p:sp>
        <p:sp>
          <p:nvSpPr>
            <p:cNvPr id="10" name="TextBox 9"/>
            <p:cNvSpPr txBox="1"/>
            <p:nvPr/>
          </p:nvSpPr>
          <p:spPr>
            <a:xfrm>
              <a:off x="4417303" y="3957462"/>
              <a:ext cx="3414532" cy="369332"/>
            </a:xfrm>
            <a:prstGeom prst="rect">
              <a:avLst/>
            </a:prstGeom>
            <a:noFill/>
          </p:spPr>
          <p:txBody>
            <a:bodyPr wrap="square" rtlCol="0">
              <a:spAutoFit/>
            </a:bodyPr>
            <a:lstStyle/>
            <a:p>
              <a:pPr algn="ctr"/>
              <a:r>
                <a:rPr lang="en-US" dirty="0" smtClean="0">
                  <a:solidFill>
                    <a:schemeClr val="bg1"/>
                  </a:solidFill>
                </a:rPr>
                <a:t>One Library to rule them all</a:t>
              </a:r>
              <a:endParaRPr lang="en-US" dirty="0">
                <a:solidFill>
                  <a:schemeClr val="bg1"/>
                </a:solidFill>
              </a:endParaRPr>
            </a:p>
          </p:txBody>
        </p:sp>
      </p:grpSp>
      <p:grpSp>
        <p:nvGrpSpPr>
          <p:cNvPr id="11" name="Group 10"/>
          <p:cNvGrpSpPr/>
          <p:nvPr/>
        </p:nvGrpSpPr>
        <p:grpSpPr>
          <a:xfrm>
            <a:off x="5077015" y="9266971"/>
            <a:ext cx="18232014" cy="3532483"/>
            <a:chOff x="2539674" y="4584321"/>
            <a:chExt cx="7112652" cy="882882"/>
          </a:xfrm>
        </p:grpSpPr>
        <p:sp>
          <p:nvSpPr>
            <p:cNvPr id="12" name="Rounded Rectangle 11"/>
            <p:cNvSpPr/>
            <p:nvPr/>
          </p:nvSpPr>
          <p:spPr>
            <a:xfrm>
              <a:off x="2539674" y="4584321"/>
              <a:ext cx="7112652" cy="882882"/>
            </a:xfrm>
            <a:prstGeom prst="roundRect">
              <a:avLst/>
            </a:prstGeom>
            <a:solidFill>
              <a:schemeClr val="bg2">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725207" y="4589546"/>
              <a:ext cx="2740573" cy="369332"/>
            </a:xfrm>
            <a:prstGeom prst="rect">
              <a:avLst/>
            </a:prstGeom>
            <a:noFill/>
          </p:spPr>
          <p:txBody>
            <a:bodyPr wrap="square" rtlCol="0">
              <a:spAutoFit/>
            </a:bodyPr>
            <a:lstStyle/>
            <a:p>
              <a:pPr algn="ctr"/>
              <a:r>
                <a:rPr lang="en-IN" b="1" dirty="0" smtClean="0">
                  <a:solidFill>
                    <a:schemeClr val="bg1"/>
                  </a:solidFill>
                </a:rPr>
                <a:t>Common Infrastructure</a:t>
              </a:r>
              <a:endParaRPr lang="en-US" dirty="0">
                <a:solidFill>
                  <a:schemeClr val="bg1"/>
                </a:solidFill>
              </a:endParaRPr>
            </a:p>
          </p:txBody>
        </p:sp>
        <p:sp>
          <p:nvSpPr>
            <p:cNvPr id="14" name="TextBox 13"/>
            <p:cNvSpPr txBox="1"/>
            <p:nvPr/>
          </p:nvSpPr>
          <p:spPr>
            <a:xfrm>
              <a:off x="2717041" y="5031739"/>
              <a:ext cx="2002220" cy="369332"/>
            </a:xfrm>
            <a:prstGeom prst="rect">
              <a:avLst/>
            </a:prstGeom>
            <a:solidFill>
              <a:schemeClr val="tx1">
                <a:lumMod val="50000"/>
                <a:lumOff val="50000"/>
              </a:schemeClr>
            </a:solidFill>
          </p:spPr>
          <p:txBody>
            <a:bodyPr wrap="square" rtlCol="0">
              <a:spAutoFit/>
            </a:bodyPr>
            <a:lstStyle/>
            <a:p>
              <a:pPr algn="ctr"/>
              <a:r>
                <a:rPr lang="en-IN" b="1" dirty="0" smtClean="0">
                  <a:solidFill>
                    <a:schemeClr val="bg1"/>
                  </a:solidFill>
                </a:rPr>
                <a:t>Compilers</a:t>
              </a:r>
              <a:endParaRPr lang="en-US" dirty="0">
                <a:solidFill>
                  <a:schemeClr val="bg1"/>
                </a:solidFill>
              </a:endParaRPr>
            </a:p>
          </p:txBody>
        </p:sp>
        <p:sp>
          <p:nvSpPr>
            <p:cNvPr id="15" name="TextBox 14"/>
            <p:cNvSpPr txBox="1"/>
            <p:nvPr/>
          </p:nvSpPr>
          <p:spPr>
            <a:xfrm>
              <a:off x="4984605" y="5031739"/>
              <a:ext cx="1529255" cy="369332"/>
            </a:xfrm>
            <a:prstGeom prst="rect">
              <a:avLst/>
            </a:prstGeom>
            <a:solidFill>
              <a:schemeClr val="tx1">
                <a:lumMod val="50000"/>
                <a:lumOff val="50000"/>
              </a:schemeClr>
            </a:solidFill>
          </p:spPr>
          <p:txBody>
            <a:bodyPr wrap="square" rtlCol="0">
              <a:spAutoFit/>
            </a:bodyPr>
            <a:lstStyle/>
            <a:p>
              <a:pPr algn="ctr"/>
              <a:r>
                <a:rPr lang="en-US" b="1" dirty="0" smtClean="0">
                  <a:solidFill>
                    <a:schemeClr val="bg1"/>
                  </a:solidFill>
                </a:rPr>
                <a:t>Languages</a:t>
              </a:r>
              <a:endParaRPr lang="en-US" dirty="0">
                <a:solidFill>
                  <a:schemeClr val="bg1"/>
                </a:solidFill>
              </a:endParaRPr>
            </a:p>
          </p:txBody>
        </p:sp>
        <p:sp>
          <p:nvSpPr>
            <p:cNvPr id="16" name="TextBox 15"/>
            <p:cNvSpPr txBox="1"/>
            <p:nvPr/>
          </p:nvSpPr>
          <p:spPr>
            <a:xfrm>
              <a:off x="6779205" y="5031739"/>
              <a:ext cx="2711671" cy="369332"/>
            </a:xfrm>
            <a:prstGeom prst="rect">
              <a:avLst/>
            </a:prstGeom>
            <a:solidFill>
              <a:schemeClr val="tx1">
                <a:lumMod val="50000"/>
                <a:lumOff val="50000"/>
              </a:schemeClr>
            </a:solidFill>
          </p:spPr>
          <p:txBody>
            <a:bodyPr wrap="square" rtlCol="0">
              <a:spAutoFit/>
            </a:bodyPr>
            <a:lstStyle/>
            <a:p>
              <a:pPr algn="ctr"/>
              <a:r>
                <a:rPr lang="en-IN" b="1" dirty="0" smtClean="0">
                  <a:solidFill>
                    <a:schemeClr val="bg1"/>
                  </a:solidFill>
                </a:rPr>
                <a:t>Runtime Components</a:t>
              </a:r>
              <a:endParaRPr lang="en-US" dirty="0">
                <a:solidFill>
                  <a:schemeClr val="bg1"/>
                </a:solidFill>
              </a:endParaRPr>
            </a:p>
          </p:txBody>
        </p:sp>
      </p:grpSp>
      <p:grpSp>
        <p:nvGrpSpPr>
          <p:cNvPr id="17" name="Group 16"/>
          <p:cNvGrpSpPr/>
          <p:nvPr/>
        </p:nvGrpSpPr>
        <p:grpSpPr>
          <a:xfrm>
            <a:off x="5092780" y="2230644"/>
            <a:ext cx="6332883" cy="4245908"/>
            <a:chOff x="2539674" y="1390797"/>
            <a:chExt cx="2301024" cy="1863960"/>
          </a:xfrm>
        </p:grpSpPr>
        <p:sp>
          <p:nvSpPr>
            <p:cNvPr id="18" name="Rounded Rectangle 17"/>
            <p:cNvSpPr/>
            <p:nvPr/>
          </p:nvSpPr>
          <p:spPr>
            <a:xfrm>
              <a:off x="2539674" y="1390797"/>
              <a:ext cx="2301023" cy="1863960"/>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solidFill>
                  <a:schemeClr val="bg1"/>
                </a:solidFill>
              </a:endParaRPr>
            </a:p>
          </p:txBody>
        </p:sp>
        <p:sp>
          <p:nvSpPr>
            <p:cNvPr id="19" name="TextBox 18"/>
            <p:cNvSpPr txBox="1"/>
            <p:nvPr/>
          </p:nvSpPr>
          <p:spPr>
            <a:xfrm>
              <a:off x="2539674" y="1390797"/>
              <a:ext cx="2301024" cy="419457"/>
            </a:xfrm>
            <a:prstGeom prst="round2SameRect">
              <a:avLst/>
            </a:prstGeom>
            <a:solidFill>
              <a:schemeClr val="accent4">
                <a:lumMod val="75000"/>
              </a:schemeClr>
            </a:solidFill>
          </p:spPr>
          <p:txBody>
            <a:bodyPr wrap="square" rtlCol="0">
              <a:spAutoFit/>
            </a:bodyPr>
            <a:lstStyle/>
            <a:p>
              <a:pPr algn="ctr"/>
              <a:r>
                <a:rPr lang="en-US" sz="2000" b="1" dirty="0" smtClean="0">
                  <a:solidFill>
                    <a:schemeClr val="bg1"/>
                  </a:solidFill>
                </a:rPr>
                <a:t>.NET Framework</a:t>
              </a:r>
              <a:endParaRPr lang="en-US" sz="2000" b="1" dirty="0">
                <a:solidFill>
                  <a:schemeClr val="bg1"/>
                </a:solidFill>
              </a:endParaRPr>
            </a:p>
          </p:txBody>
        </p:sp>
        <p:sp>
          <p:nvSpPr>
            <p:cNvPr id="20" name="TextBox 19"/>
            <p:cNvSpPr txBox="1"/>
            <p:nvPr/>
          </p:nvSpPr>
          <p:spPr>
            <a:xfrm>
              <a:off x="2620514" y="1984288"/>
              <a:ext cx="710180" cy="369332"/>
            </a:xfrm>
            <a:prstGeom prst="rect">
              <a:avLst/>
            </a:prstGeom>
            <a:solidFill>
              <a:srgbClr val="FFFFFF">
                <a:alpha val="20000"/>
              </a:srgbClr>
            </a:solidFill>
            <a:ln>
              <a:noFill/>
            </a:ln>
          </p:spPr>
          <p:txBody>
            <a:bodyPr wrap="square" rtlCol="0">
              <a:spAutoFit/>
            </a:bodyPr>
            <a:lstStyle/>
            <a:p>
              <a:pPr algn="ctr"/>
              <a:r>
                <a:rPr lang="en-US" dirty="0" smtClean="0">
                  <a:solidFill>
                    <a:schemeClr val="bg1"/>
                  </a:solidFill>
                </a:rPr>
                <a:t>WPF</a:t>
              </a:r>
              <a:endParaRPr lang="en-US" dirty="0">
                <a:solidFill>
                  <a:schemeClr val="bg1"/>
                </a:solidFill>
              </a:endParaRPr>
            </a:p>
          </p:txBody>
        </p:sp>
        <p:sp>
          <p:nvSpPr>
            <p:cNvPr id="21" name="TextBox 20"/>
            <p:cNvSpPr txBox="1"/>
            <p:nvPr/>
          </p:nvSpPr>
          <p:spPr>
            <a:xfrm>
              <a:off x="2717041" y="2648872"/>
              <a:ext cx="1929467" cy="369332"/>
            </a:xfrm>
            <a:prstGeom prst="rect">
              <a:avLst/>
            </a:prstGeom>
            <a:solidFill>
              <a:srgbClr val="FFFFFF">
                <a:alpha val="20000"/>
              </a:srgbClr>
            </a:solidFill>
            <a:ln>
              <a:noFill/>
            </a:ln>
          </p:spPr>
          <p:txBody>
            <a:bodyPr wrap="square" rtlCol="0">
              <a:spAutoFit/>
            </a:bodyPr>
            <a:lstStyle/>
            <a:p>
              <a:pPr algn="ctr"/>
              <a:r>
                <a:rPr lang="en-US" dirty="0" smtClean="0">
                  <a:solidFill>
                    <a:schemeClr val="bg1"/>
                  </a:solidFill>
                </a:rPr>
                <a:t>Windows Forms</a:t>
              </a:r>
              <a:endParaRPr lang="en-US" dirty="0">
                <a:solidFill>
                  <a:schemeClr val="bg1"/>
                </a:solidFill>
              </a:endParaRPr>
            </a:p>
          </p:txBody>
        </p:sp>
        <p:sp>
          <p:nvSpPr>
            <p:cNvPr id="22" name="TextBox 21"/>
            <p:cNvSpPr txBox="1"/>
            <p:nvPr/>
          </p:nvSpPr>
          <p:spPr>
            <a:xfrm>
              <a:off x="3422692" y="1984288"/>
              <a:ext cx="1310424" cy="369332"/>
            </a:xfrm>
            <a:prstGeom prst="rect">
              <a:avLst/>
            </a:prstGeom>
            <a:solidFill>
              <a:srgbClr val="FFFFFF">
                <a:alpha val="20000"/>
              </a:srgbClr>
            </a:solidFill>
            <a:ln>
              <a:noFill/>
            </a:ln>
          </p:spPr>
          <p:txBody>
            <a:bodyPr wrap="square" rtlCol="0">
              <a:spAutoFit/>
            </a:bodyPr>
            <a:lstStyle/>
            <a:p>
              <a:pPr algn="ctr"/>
              <a:r>
                <a:rPr lang="en-US" dirty="0" smtClean="0">
                  <a:solidFill>
                    <a:schemeClr val="bg1"/>
                  </a:solidFill>
                </a:rPr>
                <a:t>ASP.NET</a:t>
              </a:r>
              <a:endParaRPr lang="en-US" dirty="0">
                <a:solidFill>
                  <a:schemeClr val="bg1"/>
                </a:solidFill>
              </a:endParaRPr>
            </a:p>
          </p:txBody>
        </p:sp>
      </p:grpSp>
      <p:grpSp>
        <p:nvGrpSpPr>
          <p:cNvPr id="23" name="Group 22"/>
          <p:cNvGrpSpPr/>
          <p:nvPr/>
        </p:nvGrpSpPr>
        <p:grpSpPr>
          <a:xfrm>
            <a:off x="11625103" y="2230644"/>
            <a:ext cx="5610900" cy="4268122"/>
            <a:chOff x="4944478" y="1390797"/>
            <a:chExt cx="2302034" cy="1863960"/>
          </a:xfrm>
        </p:grpSpPr>
        <p:sp>
          <p:nvSpPr>
            <p:cNvPr id="24" name="Rounded Rectangle 23"/>
            <p:cNvSpPr/>
            <p:nvPr/>
          </p:nvSpPr>
          <p:spPr>
            <a:xfrm>
              <a:off x="4945489" y="1390797"/>
              <a:ext cx="2301023" cy="186396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chemeClr val="bg1"/>
                </a:solidFill>
              </a:endParaRPr>
            </a:p>
          </p:txBody>
        </p:sp>
        <p:sp>
          <p:nvSpPr>
            <p:cNvPr id="25" name="TextBox 24"/>
            <p:cNvSpPr txBox="1"/>
            <p:nvPr/>
          </p:nvSpPr>
          <p:spPr>
            <a:xfrm>
              <a:off x="4944478" y="1390797"/>
              <a:ext cx="2302033" cy="419457"/>
            </a:xfrm>
            <a:prstGeom prst="round2SameRect">
              <a:avLst/>
            </a:prstGeom>
            <a:solidFill>
              <a:schemeClr val="accent6">
                <a:lumMod val="75000"/>
              </a:schemeClr>
            </a:solidFill>
          </p:spPr>
          <p:txBody>
            <a:bodyPr wrap="square" rtlCol="0">
              <a:spAutoFit/>
            </a:bodyPr>
            <a:lstStyle/>
            <a:p>
              <a:pPr algn="ctr"/>
              <a:r>
                <a:rPr lang="en-US" sz="2000" b="1" dirty="0" smtClean="0">
                  <a:solidFill>
                    <a:schemeClr val="bg1"/>
                  </a:solidFill>
                </a:rPr>
                <a:t>.NET Core</a:t>
              </a:r>
              <a:endParaRPr lang="en-US" sz="2000" b="1" dirty="0">
                <a:solidFill>
                  <a:schemeClr val="bg1"/>
                </a:solidFill>
              </a:endParaRPr>
            </a:p>
          </p:txBody>
        </p:sp>
        <p:sp>
          <p:nvSpPr>
            <p:cNvPr id="26" name="TextBox 25"/>
            <p:cNvSpPr txBox="1"/>
            <p:nvPr/>
          </p:nvSpPr>
          <p:spPr>
            <a:xfrm>
              <a:off x="5683965" y="1984288"/>
              <a:ext cx="840872" cy="369332"/>
            </a:xfrm>
            <a:prstGeom prst="rect">
              <a:avLst/>
            </a:prstGeom>
            <a:solidFill>
              <a:srgbClr val="FFFFFF">
                <a:alpha val="20000"/>
              </a:srgbClr>
            </a:solidFill>
            <a:ln>
              <a:noFill/>
            </a:ln>
          </p:spPr>
          <p:txBody>
            <a:bodyPr wrap="square" rtlCol="0">
              <a:spAutoFit/>
            </a:bodyPr>
            <a:lstStyle/>
            <a:p>
              <a:pPr algn="ctr"/>
              <a:r>
                <a:rPr lang="en-US" dirty="0" smtClean="0">
                  <a:solidFill>
                    <a:schemeClr val="bg1"/>
                  </a:solidFill>
                </a:rPr>
                <a:t>UWP</a:t>
              </a:r>
              <a:endParaRPr lang="en-US" dirty="0">
                <a:solidFill>
                  <a:schemeClr val="bg1"/>
                </a:solidFill>
              </a:endParaRPr>
            </a:p>
          </p:txBody>
        </p:sp>
        <p:sp>
          <p:nvSpPr>
            <p:cNvPr id="27" name="TextBox 26"/>
            <p:cNvSpPr txBox="1"/>
            <p:nvPr/>
          </p:nvSpPr>
          <p:spPr>
            <a:xfrm>
              <a:off x="5126239" y="2648872"/>
              <a:ext cx="1938508" cy="369332"/>
            </a:xfrm>
            <a:prstGeom prst="rect">
              <a:avLst/>
            </a:prstGeom>
            <a:solidFill>
              <a:srgbClr val="FFFFFF">
                <a:alpha val="20000"/>
              </a:srgbClr>
            </a:solidFill>
            <a:ln>
              <a:noFill/>
            </a:ln>
          </p:spPr>
          <p:txBody>
            <a:bodyPr wrap="square" rtlCol="0">
              <a:spAutoFit/>
            </a:bodyPr>
            <a:lstStyle/>
            <a:p>
              <a:pPr algn="ctr"/>
              <a:r>
                <a:rPr lang="en-US" dirty="0" smtClean="0">
                  <a:solidFill>
                    <a:schemeClr val="bg1"/>
                  </a:solidFill>
                </a:rPr>
                <a:t>APS.NET Core</a:t>
              </a:r>
              <a:endParaRPr lang="en-US" dirty="0">
                <a:solidFill>
                  <a:schemeClr val="bg1"/>
                </a:solidFill>
              </a:endParaRPr>
            </a:p>
          </p:txBody>
        </p:sp>
      </p:grpSp>
      <p:grpSp>
        <p:nvGrpSpPr>
          <p:cNvPr id="28" name="Group 27"/>
          <p:cNvGrpSpPr/>
          <p:nvPr/>
        </p:nvGrpSpPr>
        <p:grpSpPr>
          <a:xfrm>
            <a:off x="17435442" y="2230644"/>
            <a:ext cx="5872757" cy="4244688"/>
            <a:chOff x="7350294" y="1390797"/>
            <a:chExt cx="2301023" cy="1863960"/>
          </a:xfrm>
        </p:grpSpPr>
        <p:sp>
          <p:nvSpPr>
            <p:cNvPr id="29" name="Rounded Rectangle 28"/>
            <p:cNvSpPr/>
            <p:nvPr/>
          </p:nvSpPr>
          <p:spPr>
            <a:xfrm>
              <a:off x="7350294" y="1390797"/>
              <a:ext cx="2301023" cy="186396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bg1"/>
                </a:solidFill>
              </a:endParaRPr>
            </a:p>
          </p:txBody>
        </p:sp>
        <p:sp>
          <p:nvSpPr>
            <p:cNvPr id="30" name="TextBox 29"/>
            <p:cNvSpPr txBox="1"/>
            <p:nvPr/>
          </p:nvSpPr>
          <p:spPr>
            <a:xfrm>
              <a:off x="7350294" y="1390797"/>
              <a:ext cx="2301023" cy="419457"/>
            </a:xfrm>
            <a:prstGeom prst="round2SameRect">
              <a:avLst/>
            </a:prstGeom>
            <a:solidFill>
              <a:schemeClr val="accent2">
                <a:lumMod val="75000"/>
              </a:schemeClr>
            </a:solidFill>
          </p:spPr>
          <p:txBody>
            <a:bodyPr wrap="square" rtlCol="0">
              <a:spAutoFit/>
            </a:bodyPr>
            <a:lstStyle/>
            <a:p>
              <a:pPr algn="ctr"/>
              <a:r>
                <a:rPr lang="en-US" sz="2000" b="1" dirty="0" smtClean="0">
                  <a:solidFill>
                    <a:schemeClr val="bg1"/>
                  </a:solidFill>
                </a:rPr>
                <a:t>.NET Xamarin</a:t>
              </a:r>
              <a:endParaRPr lang="en-US" sz="2000" b="1" dirty="0">
                <a:solidFill>
                  <a:schemeClr val="bg1"/>
                </a:solidFill>
              </a:endParaRPr>
            </a:p>
          </p:txBody>
        </p:sp>
        <p:sp>
          <p:nvSpPr>
            <p:cNvPr id="31" name="TextBox 30"/>
            <p:cNvSpPr txBox="1"/>
            <p:nvPr/>
          </p:nvSpPr>
          <p:spPr>
            <a:xfrm>
              <a:off x="7411399" y="1984288"/>
              <a:ext cx="840872" cy="369332"/>
            </a:xfrm>
            <a:prstGeom prst="rect">
              <a:avLst/>
            </a:prstGeom>
            <a:solidFill>
              <a:srgbClr val="FFFFFF">
                <a:alpha val="20000"/>
              </a:srgbClr>
            </a:solidFill>
            <a:ln>
              <a:noFill/>
            </a:ln>
          </p:spPr>
          <p:txBody>
            <a:bodyPr wrap="square" rtlCol="0">
              <a:spAutoFit/>
            </a:bodyPr>
            <a:lstStyle/>
            <a:p>
              <a:pPr algn="ctr"/>
              <a:r>
                <a:rPr lang="en-US" dirty="0" smtClean="0">
                  <a:solidFill>
                    <a:schemeClr val="bg1"/>
                  </a:solidFill>
                </a:rPr>
                <a:t>IOS</a:t>
              </a:r>
              <a:endParaRPr lang="en-US" dirty="0">
                <a:solidFill>
                  <a:schemeClr val="bg1"/>
                </a:solidFill>
              </a:endParaRPr>
            </a:p>
          </p:txBody>
        </p:sp>
        <p:sp>
          <p:nvSpPr>
            <p:cNvPr id="32" name="TextBox 31"/>
            <p:cNvSpPr txBox="1"/>
            <p:nvPr/>
          </p:nvSpPr>
          <p:spPr>
            <a:xfrm>
              <a:off x="8330413" y="1984288"/>
              <a:ext cx="1242761" cy="369332"/>
            </a:xfrm>
            <a:prstGeom prst="rect">
              <a:avLst/>
            </a:prstGeom>
            <a:solidFill>
              <a:srgbClr val="FFFFFF">
                <a:alpha val="20000"/>
              </a:srgbClr>
            </a:solidFill>
            <a:ln>
              <a:noFill/>
            </a:ln>
          </p:spPr>
          <p:txBody>
            <a:bodyPr wrap="square" rtlCol="0">
              <a:spAutoFit/>
            </a:bodyPr>
            <a:lstStyle/>
            <a:p>
              <a:pPr algn="ctr"/>
              <a:r>
                <a:rPr lang="en-US" dirty="0" smtClean="0">
                  <a:solidFill>
                    <a:schemeClr val="bg1"/>
                  </a:solidFill>
                </a:rPr>
                <a:t>Android</a:t>
              </a:r>
              <a:endParaRPr lang="en-US" dirty="0">
                <a:solidFill>
                  <a:schemeClr val="bg1"/>
                </a:solidFill>
              </a:endParaRPr>
            </a:p>
          </p:txBody>
        </p:sp>
        <p:sp>
          <p:nvSpPr>
            <p:cNvPr id="36" name="TextBox 35"/>
            <p:cNvSpPr txBox="1"/>
            <p:nvPr/>
          </p:nvSpPr>
          <p:spPr>
            <a:xfrm>
              <a:off x="8080369" y="2648872"/>
              <a:ext cx="840872" cy="369332"/>
            </a:xfrm>
            <a:prstGeom prst="rect">
              <a:avLst/>
            </a:prstGeom>
            <a:solidFill>
              <a:srgbClr val="FFFFFF">
                <a:alpha val="20000"/>
              </a:srgbClr>
            </a:solidFill>
            <a:ln>
              <a:noFill/>
            </a:ln>
          </p:spPr>
          <p:txBody>
            <a:bodyPr wrap="square" rtlCol="0">
              <a:spAutoFit/>
            </a:bodyPr>
            <a:lstStyle/>
            <a:p>
              <a:pPr algn="ctr"/>
              <a:r>
                <a:rPr lang="en-US" dirty="0" smtClean="0">
                  <a:solidFill>
                    <a:schemeClr val="bg1"/>
                  </a:solidFill>
                </a:rPr>
                <a:t>OS X</a:t>
              </a:r>
              <a:endParaRPr lang="en-US" dirty="0">
                <a:solidFill>
                  <a:schemeClr val="bg1"/>
                </a:solidFill>
              </a:endParaRPr>
            </a:p>
          </p:txBody>
        </p:sp>
      </p:grpSp>
      <p:grpSp>
        <p:nvGrpSpPr>
          <p:cNvPr id="37" name="Group 36"/>
          <p:cNvGrpSpPr/>
          <p:nvPr/>
        </p:nvGrpSpPr>
        <p:grpSpPr>
          <a:xfrm>
            <a:off x="816840" y="2230644"/>
            <a:ext cx="3741493" cy="4244688"/>
            <a:chOff x="-16191" y="1585361"/>
            <a:chExt cx="1255993" cy="1669149"/>
          </a:xfrm>
        </p:grpSpPr>
        <p:sp>
          <p:nvSpPr>
            <p:cNvPr id="38" name="Round Same Side Corner Rectangle 37"/>
            <p:cNvSpPr/>
            <p:nvPr/>
          </p:nvSpPr>
          <p:spPr>
            <a:xfrm rot="5400000">
              <a:off x="-302862" y="1872032"/>
              <a:ext cx="1669149" cy="1095808"/>
            </a:xfrm>
            <a:prstGeom prst="round2Same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bg1"/>
                </a:solidFill>
              </a:endParaRPr>
            </a:p>
          </p:txBody>
        </p:sp>
        <p:sp>
          <p:nvSpPr>
            <p:cNvPr id="39" name="TextBox 38"/>
            <p:cNvSpPr txBox="1"/>
            <p:nvPr/>
          </p:nvSpPr>
          <p:spPr>
            <a:xfrm rot="16200000">
              <a:off x="326909" y="2115209"/>
              <a:ext cx="1179456" cy="646331"/>
            </a:xfrm>
            <a:prstGeom prst="rect">
              <a:avLst/>
            </a:prstGeom>
            <a:noFill/>
          </p:spPr>
          <p:txBody>
            <a:bodyPr wrap="square" rtlCol="0">
              <a:spAutoFit/>
            </a:bodyPr>
            <a:lstStyle/>
            <a:p>
              <a:pPr algn="ctr"/>
              <a:r>
                <a:rPr lang="en-US" b="1" dirty="0" smtClean="0">
                  <a:solidFill>
                    <a:schemeClr val="bg1"/>
                  </a:solidFill>
                </a:rPr>
                <a:t>App</a:t>
              </a:r>
            </a:p>
            <a:p>
              <a:pPr algn="ctr"/>
              <a:r>
                <a:rPr lang="en-US" b="1" dirty="0" smtClean="0">
                  <a:solidFill>
                    <a:schemeClr val="bg1"/>
                  </a:solidFill>
                </a:rPr>
                <a:t>Models</a:t>
              </a:r>
              <a:endParaRPr lang="en-US" b="1" dirty="0">
                <a:solidFill>
                  <a:schemeClr val="bg1"/>
                </a:solidFill>
              </a:endParaRPr>
            </a:p>
          </p:txBody>
        </p:sp>
      </p:grpSp>
    </p:spTree>
    <p:extLst>
      <p:ext uri="{BB962C8B-B14F-4D97-AF65-F5344CB8AC3E}">
        <p14:creationId xmlns:p14="http://schemas.microsoft.com/office/powerpoint/2010/main" val="308541448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decel="10000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1000" fill="hold"/>
                                            <p:tgtEl>
                                              <p:spTgt spid="11"/>
                                            </p:tgtEl>
                                            <p:attrNameLst>
                                              <p:attrName>ppt_x</p:attrName>
                                            </p:attrNameLst>
                                          </p:cBhvr>
                                          <p:tavLst>
                                            <p:tav tm="0">
                                              <p:val>
                                                <p:strVal val="#ppt_x"/>
                                              </p:val>
                                            </p:tav>
                                            <p:tav tm="100000">
                                              <p:val>
                                                <p:strVal val="#ppt_x"/>
                                              </p:val>
                                            </p:tav>
                                          </p:tavLst>
                                        </p:anim>
                                        <p:anim calcmode="lin" valueType="num">
                                          <p:cBhvr additive="base">
                                            <p:cTn id="18" dur="10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2500"/>
                                </p:stCondLst>
                                <p:childTnLst>
                                  <p:par>
                                    <p:cTn id="20" presetID="2" presetClass="entr" presetSubtype="4" decel="10000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1000" fill="hold"/>
                                            <p:tgtEl>
                                              <p:spTgt spid="7"/>
                                            </p:tgtEl>
                                            <p:attrNameLst>
                                              <p:attrName>ppt_x</p:attrName>
                                            </p:attrNameLst>
                                          </p:cBhvr>
                                          <p:tavLst>
                                            <p:tav tm="0">
                                              <p:val>
                                                <p:strVal val="#ppt_x"/>
                                              </p:val>
                                            </p:tav>
                                            <p:tav tm="100000">
                                              <p:val>
                                                <p:strVal val="#ppt_x"/>
                                              </p:val>
                                            </p:tav>
                                          </p:tavLst>
                                        </p:anim>
                                        <p:anim calcmode="lin" valueType="num">
                                          <p:cBhvr additive="base">
                                            <p:cTn id="23" dur="10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3500"/>
                                </p:stCondLst>
                                <p:childTnLst>
                                  <p:par>
                                    <p:cTn id="25" presetID="2" presetClass="entr" presetSubtype="8" decel="10000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1000" fill="hold"/>
                                            <p:tgtEl>
                                              <p:spTgt spid="37"/>
                                            </p:tgtEl>
                                            <p:attrNameLst>
                                              <p:attrName>ppt_x</p:attrName>
                                            </p:attrNameLst>
                                          </p:cBhvr>
                                          <p:tavLst>
                                            <p:tav tm="0">
                                              <p:val>
                                                <p:strVal val="0-#ppt_w/2"/>
                                              </p:val>
                                            </p:tav>
                                            <p:tav tm="100000">
                                              <p:val>
                                                <p:strVal val="#ppt_x"/>
                                              </p:val>
                                            </p:tav>
                                          </p:tavLst>
                                        </p:anim>
                                        <p:anim calcmode="lin" valueType="num">
                                          <p:cBhvr additive="base">
                                            <p:cTn id="28" dur="1000" fill="hold"/>
                                            <p:tgtEl>
                                              <p:spTgt spid="37"/>
                                            </p:tgtEl>
                                            <p:attrNameLst>
                                              <p:attrName>ppt_y</p:attrName>
                                            </p:attrNameLst>
                                          </p:cBhvr>
                                          <p:tavLst>
                                            <p:tav tm="0">
                                              <p:val>
                                                <p:strVal val="#ppt_y"/>
                                              </p:val>
                                            </p:tav>
                                            <p:tav tm="100000">
                                              <p:val>
                                                <p:strVal val="#ppt_y"/>
                                              </p:val>
                                            </p:tav>
                                          </p:tavLst>
                                        </p:anim>
                                      </p:childTnLst>
                                    </p:cTn>
                                  </p:par>
                                  <p:par>
                                    <p:cTn id="29" presetID="2" presetClass="entr" presetSubtype="1" fill="hold" nodeType="withEffect" p14:presetBounceEnd="60000">
                                      <p:stCondLst>
                                        <p:cond delay="500"/>
                                      </p:stCondLst>
                                      <p:childTnLst>
                                        <p:set>
                                          <p:cBhvr>
                                            <p:cTn id="30" dur="1" fill="hold">
                                              <p:stCondLst>
                                                <p:cond delay="0"/>
                                              </p:stCondLst>
                                            </p:cTn>
                                            <p:tgtEl>
                                              <p:spTgt spid="17"/>
                                            </p:tgtEl>
                                            <p:attrNameLst>
                                              <p:attrName>style.visibility</p:attrName>
                                            </p:attrNameLst>
                                          </p:cBhvr>
                                          <p:to>
                                            <p:strVal val="visible"/>
                                          </p:to>
                                        </p:set>
                                        <p:anim calcmode="lin" valueType="num" p14:bounceEnd="60000">
                                          <p:cBhvr additive="base">
                                            <p:cTn id="31" dur="1000" fill="hold"/>
                                            <p:tgtEl>
                                              <p:spTgt spid="17"/>
                                            </p:tgtEl>
                                            <p:attrNameLst>
                                              <p:attrName>ppt_x</p:attrName>
                                            </p:attrNameLst>
                                          </p:cBhvr>
                                          <p:tavLst>
                                            <p:tav tm="0">
                                              <p:val>
                                                <p:strVal val="#ppt_x"/>
                                              </p:val>
                                            </p:tav>
                                            <p:tav tm="100000">
                                              <p:val>
                                                <p:strVal val="#ppt_x"/>
                                              </p:val>
                                            </p:tav>
                                          </p:tavLst>
                                        </p:anim>
                                        <p:anim calcmode="lin" valueType="num" p14:bounceEnd="60000">
                                          <p:cBhvr additive="base">
                                            <p:cTn id="32" dur="1000" fill="hold"/>
                                            <p:tgtEl>
                                              <p:spTgt spid="17"/>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14:presetBounceEnd="60000">
                                      <p:stCondLst>
                                        <p:cond delay="1000"/>
                                      </p:stCondLst>
                                      <p:childTnLst>
                                        <p:set>
                                          <p:cBhvr>
                                            <p:cTn id="34" dur="1" fill="hold">
                                              <p:stCondLst>
                                                <p:cond delay="0"/>
                                              </p:stCondLst>
                                            </p:cTn>
                                            <p:tgtEl>
                                              <p:spTgt spid="23"/>
                                            </p:tgtEl>
                                            <p:attrNameLst>
                                              <p:attrName>style.visibility</p:attrName>
                                            </p:attrNameLst>
                                          </p:cBhvr>
                                          <p:to>
                                            <p:strVal val="visible"/>
                                          </p:to>
                                        </p:set>
                                        <p:anim calcmode="lin" valueType="num" p14:bounceEnd="60000">
                                          <p:cBhvr additive="base">
                                            <p:cTn id="35" dur="1000" fill="hold"/>
                                            <p:tgtEl>
                                              <p:spTgt spid="23"/>
                                            </p:tgtEl>
                                            <p:attrNameLst>
                                              <p:attrName>ppt_x</p:attrName>
                                            </p:attrNameLst>
                                          </p:cBhvr>
                                          <p:tavLst>
                                            <p:tav tm="0">
                                              <p:val>
                                                <p:strVal val="#ppt_x"/>
                                              </p:val>
                                            </p:tav>
                                            <p:tav tm="100000">
                                              <p:val>
                                                <p:strVal val="#ppt_x"/>
                                              </p:val>
                                            </p:tav>
                                          </p:tavLst>
                                        </p:anim>
                                        <p:anim calcmode="lin" valueType="num" p14:bounceEnd="60000">
                                          <p:cBhvr additive="base">
                                            <p:cTn id="36" dur="1000" fill="hold"/>
                                            <p:tgtEl>
                                              <p:spTgt spid="23"/>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14:presetBounceEnd="60000">
                                      <p:stCondLst>
                                        <p:cond delay="1500"/>
                                      </p:stCondLst>
                                      <p:childTnLst>
                                        <p:set>
                                          <p:cBhvr>
                                            <p:cTn id="38" dur="1" fill="hold">
                                              <p:stCondLst>
                                                <p:cond delay="0"/>
                                              </p:stCondLst>
                                            </p:cTn>
                                            <p:tgtEl>
                                              <p:spTgt spid="28"/>
                                            </p:tgtEl>
                                            <p:attrNameLst>
                                              <p:attrName>style.visibility</p:attrName>
                                            </p:attrNameLst>
                                          </p:cBhvr>
                                          <p:to>
                                            <p:strVal val="visible"/>
                                          </p:to>
                                        </p:set>
                                        <p:anim calcmode="lin" valueType="num" p14:bounceEnd="60000">
                                          <p:cBhvr additive="base">
                                            <p:cTn id="39" dur="1000" fill="hold"/>
                                            <p:tgtEl>
                                              <p:spTgt spid="28"/>
                                            </p:tgtEl>
                                            <p:attrNameLst>
                                              <p:attrName>ppt_x</p:attrName>
                                            </p:attrNameLst>
                                          </p:cBhvr>
                                          <p:tavLst>
                                            <p:tav tm="0">
                                              <p:val>
                                                <p:strVal val="#ppt_x"/>
                                              </p:val>
                                            </p:tav>
                                            <p:tav tm="100000">
                                              <p:val>
                                                <p:strVal val="#ppt_x"/>
                                              </p:val>
                                            </p:tav>
                                          </p:tavLst>
                                        </p:anim>
                                        <p:anim calcmode="lin" valueType="num" p14:bounceEnd="60000">
                                          <p:cBhvr additive="base">
                                            <p:cTn id="40" dur="10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decel="10000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1000" fill="hold"/>
                                            <p:tgtEl>
                                              <p:spTgt spid="11"/>
                                            </p:tgtEl>
                                            <p:attrNameLst>
                                              <p:attrName>ppt_x</p:attrName>
                                            </p:attrNameLst>
                                          </p:cBhvr>
                                          <p:tavLst>
                                            <p:tav tm="0">
                                              <p:val>
                                                <p:strVal val="#ppt_x"/>
                                              </p:val>
                                            </p:tav>
                                            <p:tav tm="100000">
                                              <p:val>
                                                <p:strVal val="#ppt_x"/>
                                              </p:val>
                                            </p:tav>
                                          </p:tavLst>
                                        </p:anim>
                                        <p:anim calcmode="lin" valueType="num">
                                          <p:cBhvr additive="base">
                                            <p:cTn id="18" dur="10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2500"/>
                                </p:stCondLst>
                                <p:childTnLst>
                                  <p:par>
                                    <p:cTn id="20" presetID="2" presetClass="entr" presetSubtype="4" decel="10000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1000" fill="hold"/>
                                            <p:tgtEl>
                                              <p:spTgt spid="7"/>
                                            </p:tgtEl>
                                            <p:attrNameLst>
                                              <p:attrName>ppt_x</p:attrName>
                                            </p:attrNameLst>
                                          </p:cBhvr>
                                          <p:tavLst>
                                            <p:tav tm="0">
                                              <p:val>
                                                <p:strVal val="#ppt_x"/>
                                              </p:val>
                                            </p:tav>
                                            <p:tav tm="100000">
                                              <p:val>
                                                <p:strVal val="#ppt_x"/>
                                              </p:val>
                                            </p:tav>
                                          </p:tavLst>
                                        </p:anim>
                                        <p:anim calcmode="lin" valueType="num">
                                          <p:cBhvr additive="base">
                                            <p:cTn id="23" dur="10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3500"/>
                                </p:stCondLst>
                                <p:childTnLst>
                                  <p:par>
                                    <p:cTn id="25" presetID="2" presetClass="entr" presetSubtype="8" decel="10000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1000" fill="hold"/>
                                            <p:tgtEl>
                                              <p:spTgt spid="37"/>
                                            </p:tgtEl>
                                            <p:attrNameLst>
                                              <p:attrName>ppt_x</p:attrName>
                                            </p:attrNameLst>
                                          </p:cBhvr>
                                          <p:tavLst>
                                            <p:tav tm="0">
                                              <p:val>
                                                <p:strVal val="0-#ppt_w/2"/>
                                              </p:val>
                                            </p:tav>
                                            <p:tav tm="100000">
                                              <p:val>
                                                <p:strVal val="#ppt_x"/>
                                              </p:val>
                                            </p:tav>
                                          </p:tavLst>
                                        </p:anim>
                                        <p:anim calcmode="lin" valueType="num">
                                          <p:cBhvr additive="base">
                                            <p:cTn id="28" dur="1000" fill="hold"/>
                                            <p:tgtEl>
                                              <p:spTgt spid="37"/>
                                            </p:tgtEl>
                                            <p:attrNameLst>
                                              <p:attrName>ppt_y</p:attrName>
                                            </p:attrNameLst>
                                          </p:cBhvr>
                                          <p:tavLst>
                                            <p:tav tm="0">
                                              <p:val>
                                                <p:strVal val="#ppt_y"/>
                                              </p:val>
                                            </p:tav>
                                            <p:tav tm="100000">
                                              <p:val>
                                                <p:strVal val="#ppt_y"/>
                                              </p:val>
                                            </p:tav>
                                          </p:tavLst>
                                        </p:anim>
                                      </p:childTnLst>
                                    </p:cTn>
                                  </p:par>
                                  <p:par>
                                    <p:cTn id="29" presetID="2" presetClass="entr" presetSubtype="1" fill="hold" nodeType="withEffect">
                                      <p:stCondLst>
                                        <p:cond delay="50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1000" fill="hold"/>
                                            <p:tgtEl>
                                              <p:spTgt spid="17"/>
                                            </p:tgtEl>
                                            <p:attrNameLst>
                                              <p:attrName>ppt_x</p:attrName>
                                            </p:attrNameLst>
                                          </p:cBhvr>
                                          <p:tavLst>
                                            <p:tav tm="0">
                                              <p:val>
                                                <p:strVal val="#ppt_x"/>
                                              </p:val>
                                            </p:tav>
                                            <p:tav tm="100000">
                                              <p:val>
                                                <p:strVal val="#ppt_x"/>
                                              </p:val>
                                            </p:tav>
                                          </p:tavLst>
                                        </p:anim>
                                        <p:anim calcmode="lin" valueType="num">
                                          <p:cBhvr additive="base">
                                            <p:cTn id="32" dur="1000" fill="hold"/>
                                            <p:tgtEl>
                                              <p:spTgt spid="17"/>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100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1000" fill="hold"/>
                                            <p:tgtEl>
                                              <p:spTgt spid="23"/>
                                            </p:tgtEl>
                                            <p:attrNameLst>
                                              <p:attrName>ppt_x</p:attrName>
                                            </p:attrNameLst>
                                          </p:cBhvr>
                                          <p:tavLst>
                                            <p:tav tm="0">
                                              <p:val>
                                                <p:strVal val="#ppt_x"/>
                                              </p:val>
                                            </p:tav>
                                            <p:tav tm="100000">
                                              <p:val>
                                                <p:strVal val="#ppt_x"/>
                                              </p:val>
                                            </p:tav>
                                          </p:tavLst>
                                        </p:anim>
                                        <p:anim calcmode="lin" valueType="num">
                                          <p:cBhvr additive="base">
                                            <p:cTn id="36" dur="1000" fill="hold"/>
                                            <p:tgtEl>
                                              <p:spTgt spid="23"/>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150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1000" fill="hold"/>
                                            <p:tgtEl>
                                              <p:spTgt spid="28"/>
                                            </p:tgtEl>
                                            <p:attrNameLst>
                                              <p:attrName>ppt_x</p:attrName>
                                            </p:attrNameLst>
                                          </p:cBhvr>
                                          <p:tavLst>
                                            <p:tav tm="0">
                                              <p:val>
                                                <p:strVal val="#ppt_x"/>
                                              </p:val>
                                            </p:tav>
                                            <p:tav tm="100000">
                                              <p:val>
                                                <p:strVal val="#ppt_x"/>
                                              </p:val>
                                            </p:tav>
                                          </p:tavLst>
                                        </p:anim>
                                        <p:anim calcmode="lin" valueType="num">
                                          <p:cBhvr additive="base">
                                            <p:cTn id="40" dur="10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1. Common Language Runtime (CLR)</a:t>
            </a:r>
          </a:p>
        </p:txBody>
      </p:sp>
      <p:cxnSp>
        <p:nvCxnSpPr>
          <p:cNvPr id="34" name="10 Conector recto"/>
          <p:cNvCxnSpPr/>
          <p:nvPr/>
        </p:nvCxnSpPr>
        <p:spPr>
          <a:xfrm>
            <a:off x="2246688" y="1955687"/>
            <a:ext cx="98560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7" y="2855786"/>
            <a:ext cx="19892211"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Dot NET Framework </a:t>
            </a:r>
            <a:r>
              <a:rPr lang="en-US" sz="3600" dirty="0"/>
              <a:t>provides runtime environment called Common Language Runtime (CLR).It provides an environment to run all the </a:t>
            </a:r>
            <a:r>
              <a:rPr lang="en-US" sz="3600" dirty="0" smtClean="0"/>
              <a:t>Dot NET Programs</a:t>
            </a:r>
            <a:r>
              <a:rPr lang="en-US" sz="3600" dirty="0"/>
              <a:t>. </a:t>
            </a:r>
            <a:endParaRPr lang="en-US" sz="3600" dirty="0" smtClean="0"/>
          </a:p>
          <a:p>
            <a:pPr marL="571500" indent="-571500">
              <a:buFont typeface="Arial" panose="020B0604020202020204" pitchFamily="34" charset="0"/>
              <a:buChar char="•"/>
            </a:pPr>
            <a:r>
              <a:rPr lang="en-US" sz="3600" dirty="0" smtClean="0"/>
              <a:t>The </a:t>
            </a:r>
            <a:r>
              <a:rPr lang="en-US" sz="3600" dirty="0"/>
              <a:t>code which runs under the CLR is called as Managed </a:t>
            </a:r>
            <a:r>
              <a:rPr lang="en-US" sz="3600" dirty="0" smtClean="0"/>
              <a:t>Code.</a:t>
            </a:r>
          </a:p>
          <a:p>
            <a:pPr marL="571500" indent="-571500">
              <a:buFont typeface="Arial" panose="020B0604020202020204" pitchFamily="34" charset="0"/>
              <a:buChar char="•"/>
            </a:pPr>
            <a:r>
              <a:rPr lang="en-US" sz="3600" dirty="0" smtClean="0"/>
              <a:t>Programmers </a:t>
            </a:r>
            <a:r>
              <a:rPr lang="en-US" sz="3600" dirty="0"/>
              <a:t>need not </a:t>
            </a:r>
            <a:r>
              <a:rPr lang="en-US" sz="3600" dirty="0" smtClean="0"/>
              <a:t>worry </a:t>
            </a:r>
            <a:r>
              <a:rPr lang="en-US" sz="3600" dirty="0"/>
              <a:t>on managing the memory if the programs are running under the CLR as it provides memory management and thread management</a:t>
            </a:r>
            <a:r>
              <a:rPr lang="en-US" sz="3600" dirty="0" smtClean="0"/>
              <a:t>.</a:t>
            </a:r>
          </a:p>
          <a:p>
            <a:pPr marL="571500" indent="-571500">
              <a:buFont typeface="Arial" panose="020B0604020202020204" pitchFamily="34" charset="0"/>
              <a:buChar char="•"/>
            </a:pPr>
            <a:r>
              <a:rPr lang="en-US" sz="3600" dirty="0"/>
              <a:t>Programmatically, when our program needs memory, CLR allocates the memory for scope and de-allocates the memory if the scope is completed</a:t>
            </a:r>
            <a:r>
              <a:rPr lang="en-US" sz="3600" dirty="0" smtClean="0"/>
              <a:t>.</a:t>
            </a:r>
          </a:p>
          <a:p>
            <a:pPr marL="571500" indent="-571500">
              <a:buFont typeface="Arial" panose="020B0604020202020204" pitchFamily="34" charset="0"/>
              <a:buChar char="•"/>
            </a:pPr>
            <a:r>
              <a:rPr lang="en-US" sz="3600" dirty="0" smtClean="0"/>
              <a:t>Language </a:t>
            </a:r>
            <a:r>
              <a:rPr lang="en-US" sz="3600" dirty="0"/>
              <a:t>Compilers (e.g. C#, </a:t>
            </a:r>
            <a:r>
              <a:rPr lang="en-US" sz="3600" dirty="0" smtClean="0"/>
              <a:t>VB.NET, F#) </a:t>
            </a:r>
            <a:r>
              <a:rPr lang="en-US" sz="3600" dirty="0"/>
              <a:t>will convert the Code/Program to Microsoft Intermediate Language (MSIL) intern this will be converted to Native Code by </a:t>
            </a:r>
            <a:r>
              <a:rPr lang="en-US" sz="3600" dirty="0" smtClean="0"/>
              <a:t>CLR. </a:t>
            </a:r>
          </a:p>
          <a:p>
            <a:pPr marL="571500" indent="-571500">
              <a:buFont typeface="Arial" panose="020B0604020202020204" pitchFamily="34" charset="0"/>
              <a:buChar char="•"/>
            </a:pPr>
            <a:r>
              <a:rPr lang="en-US" sz="3600" dirty="0" smtClean="0"/>
              <a:t>CLR has a Just in Time Compiler that converts the MSIL code into native code when our program is being executed. </a:t>
            </a:r>
          </a:p>
          <a:p>
            <a:pPr marL="571500" indent="-571500">
              <a:buFont typeface="Arial" panose="020B0604020202020204" pitchFamily="34" charset="0"/>
              <a:buChar char="•"/>
            </a:pPr>
            <a:r>
              <a:rPr lang="en-US" sz="3600" dirty="0" smtClean="0"/>
              <a:t>CLR also caches the code already converted during execution of managed code, this caching is done only during the lifetime of execution of a managed program.</a:t>
            </a:r>
            <a:endParaRPr lang="en-US" sz="3600" dirty="0"/>
          </a:p>
        </p:txBody>
      </p:sp>
    </p:spTree>
    <p:extLst>
      <p:ext uri="{BB962C8B-B14F-4D97-AF65-F5344CB8AC3E}">
        <p14:creationId xmlns:p14="http://schemas.microsoft.com/office/powerpoint/2010/main" val="199795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2.    </a:t>
            </a:r>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Dot NET </a:t>
            </a:r>
            <a:r>
              <a:rPr lang="en-US" sz="4400" dirty="0">
                <a:solidFill>
                  <a:schemeClr val="accent3">
                    <a:lumMod val="75000"/>
                  </a:schemeClr>
                </a:solidFill>
                <a:ea typeface="Open Sans Semibold" panose="020B0706030804020204" pitchFamily="34" charset="0"/>
                <a:cs typeface="Open Sans Semibold" panose="020B0706030804020204" pitchFamily="34" charset="0"/>
              </a:rPr>
              <a:t>Framework Class Library (FCL)</a:t>
            </a:r>
          </a:p>
        </p:txBody>
      </p:sp>
      <p:cxnSp>
        <p:nvCxnSpPr>
          <p:cNvPr id="34" name="10 Conector recto"/>
          <p:cNvCxnSpPr/>
          <p:nvPr/>
        </p:nvCxnSpPr>
        <p:spPr>
          <a:xfrm>
            <a:off x="2246688" y="1955687"/>
            <a:ext cx="98560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7" y="2855786"/>
            <a:ext cx="19892211" cy="8956298"/>
          </a:xfrm>
          <a:prstGeom prst="rect">
            <a:avLst/>
          </a:prstGeom>
          <a:noFill/>
        </p:spPr>
        <p:txBody>
          <a:bodyPr wrap="square" rtlCol="0">
            <a:spAutoFit/>
          </a:bodyPr>
          <a:lstStyle/>
          <a:p>
            <a:pPr marL="571500" indent="-571500">
              <a:buFont typeface="Arial" panose="020B0604020202020204" pitchFamily="34" charset="0"/>
              <a:buChar char="•"/>
            </a:pPr>
            <a:r>
              <a:rPr lang="en-US" sz="3600" dirty="0"/>
              <a:t>This is also called as Base Class Library and it is common for all types of applications i.e. the way you access the Library Classes and Methods in VB.NET will be the same in C#, and it is common for all other languages in .NET. </a:t>
            </a:r>
            <a:endParaRPr lang="en-US" sz="3600" dirty="0" smtClean="0"/>
          </a:p>
          <a:p>
            <a:pPr marL="571500" indent="-571500">
              <a:buFont typeface="Arial" panose="020B0604020202020204" pitchFamily="34" charset="0"/>
              <a:buChar char="•"/>
            </a:pPr>
            <a:r>
              <a:rPr lang="en-US" sz="3600" dirty="0" smtClean="0"/>
              <a:t>The </a:t>
            </a:r>
            <a:r>
              <a:rPr lang="en-US" sz="3600" dirty="0"/>
              <a:t>following are different types of applications that can make use of </a:t>
            </a:r>
            <a:r>
              <a:rPr lang="en-US" sz="3600" dirty="0" smtClean="0"/>
              <a:t>Dot NET </a:t>
            </a:r>
            <a:r>
              <a:rPr lang="en-US" sz="3600" dirty="0"/>
              <a:t>class </a:t>
            </a:r>
            <a:r>
              <a:rPr lang="en-US" sz="3600" dirty="0" smtClean="0"/>
              <a:t>library:</a:t>
            </a:r>
          </a:p>
          <a:p>
            <a:pPr marL="1779783" lvl="1" indent="-571500">
              <a:buFont typeface="Arial" panose="020B0604020202020204" pitchFamily="34" charset="0"/>
              <a:buChar char="•"/>
            </a:pPr>
            <a:r>
              <a:rPr lang="en-US" sz="3600" dirty="0"/>
              <a:t>Windows Application</a:t>
            </a:r>
            <a:r>
              <a:rPr lang="en-US" sz="3600" dirty="0" smtClean="0"/>
              <a:t>.</a:t>
            </a:r>
          </a:p>
          <a:p>
            <a:pPr marL="1779783" lvl="1" indent="-571500">
              <a:buFont typeface="Arial" panose="020B0604020202020204" pitchFamily="34" charset="0"/>
              <a:buChar char="•"/>
            </a:pPr>
            <a:r>
              <a:rPr lang="en-US" sz="3600" dirty="0"/>
              <a:t>Console </a:t>
            </a:r>
            <a:r>
              <a:rPr lang="en-US" sz="3600" dirty="0" smtClean="0"/>
              <a:t>Application</a:t>
            </a:r>
          </a:p>
          <a:p>
            <a:pPr marL="1779783" lvl="1" indent="-571500">
              <a:buFont typeface="Arial" panose="020B0604020202020204" pitchFamily="34" charset="0"/>
              <a:buChar char="•"/>
            </a:pPr>
            <a:r>
              <a:rPr lang="en-US" sz="3600" dirty="0" err="1" smtClean="0"/>
              <a:t>Xamarin</a:t>
            </a:r>
            <a:r>
              <a:rPr lang="en-US" sz="3600" dirty="0" smtClean="0"/>
              <a:t> Applications</a:t>
            </a:r>
          </a:p>
          <a:p>
            <a:pPr marL="1779783" lvl="1" indent="-571500">
              <a:buFont typeface="Arial" panose="020B0604020202020204" pitchFamily="34" charset="0"/>
              <a:buChar char="•"/>
            </a:pPr>
            <a:r>
              <a:rPr lang="en-US" sz="3600" dirty="0"/>
              <a:t>Web </a:t>
            </a:r>
            <a:r>
              <a:rPr lang="en-US" sz="3600" dirty="0" smtClean="0"/>
              <a:t>Application</a:t>
            </a:r>
          </a:p>
          <a:p>
            <a:pPr marL="1779783" lvl="1" indent="-571500">
              <a:buFont typeface="Arial" panose="020B0604020202020204" pitchFamily="34" charset="0"/>
              <a:buChar char="•"/>
            </a:pPr>
            <a:r>
              <a:rPr lang="en-US" sz="3600" dirty="0"/>
              <a:t>XML Web </a:t>
            </a:r>
            <a:r>
              <a:rPr lang="en-US" sz="3600" dirty="0" smtClean="0"/>
              <a:t>Services</a:t>
            </a:r>
          </a:p>
          <a:p>
            <a:pPr marL="1779783" lvl="1" indent="-571500">
              <a:buFont typeface="Arial" panose="020B0604020202020204" pitchFamily="34" charset="0"/>
              <a:buChar char="•"/>
            </a:pPr>
            <a:r>
              <a:rPr lang="en-US" sz="3600" dirty="0"/>
              <a:t>Windows </a:t>
            </a:r>
            <a:r>
              <a:rPr lang="en-US" sz="3600" dirty="0" smtClean="0"/>
              <a:t>Services</a:t>
            </a:r>
          </a:p>
          <a:p>
            <a:pPr marL="571500" indent="-571500">
              <a:buFont typeface="Arial" panose="020B0604020202020204" pitchFamily="34" charset="0"/>
              <a:buChar char="•"/>
            </a:pPr>
            <a:r>
              <a:rPr lang="en-US" sz="3600" dirty="0" smtClean="0"/>
              <a:t>Dot NET standard library the common layer shown as the middleware between the app models and common infrastructure provides a lot of the features and functionality like:</a:t>
            </a:r>
          </a:p>
          <a:p>
            <a:pPr marL="1779783" lvl="1" indent="-571500">
              <a:buFont typeface="Arial" panose="020B0604020202020204" pitchFamily="34" charset="0"/>
              <a:buChar char="•"/>
            </a:pPr>
            <a:r>
              <a:rPr lang="en-US" sz="3600" dirty="0" smtClean="0"/>
              <a:t>I/O and files.</a:t>
            </a:r>
          </a:p>
          <a:p>
            <a:pPr marL="1779783" lvl="1" indent="-571500">
              <a:buFont typeface="Arial" panose="020B0604020202020204" pitchFamily="34" charset="0"/>
              <a:buChar char="•"/>
            </a:pPr>
            <a:r>
              <a:rPr lang="en-US" sz="3600" dirty="0" smtClean="0"/>
              <a:t>Graphics</a:t>
            </a:r>
          </a:p>
          <a:p>
            <a:pPr marL="1779783" lvl="1" indent="-571500">
              <a:buFont typeface="Arial" panose="020B0604020202020204" pitchFamily="34" charset="0"/>
              <a:buChar char="•"/>
            </a:pPr>
            <a:r>
              <a:rPr lang="en-US" sz="3600" dirty="0" smtClean="0"/>
              <a:t>Database</a:t>
            </a:r>
          </a:p>
          <a:p>
            <a:pPr marL="1779783" lvl="1" indent="-571500">
              <a:buFont typeface="Arial" panose="020B0604020202020204" pitchFamily="34" charset="0"/>
              <a:buChar char="•"/>
            </a:pPr>
            <a:r>
              <a:rPr lang="en-US" sz="3600" dirty="0" smtClean="0"/>
              <a:t>Xml</a:t>
            </a:r>
            <a:endParaRPr lang="en-US" sz="3600" dirty="0"/>
          </a:p>
        </p:txBody>
      </p:sp>
    </p:spTree>
    <p:extLst>
      <p:ext uri="{BB962C8B-B14F-4D97-AF65-F5344CB8AC3E}">
        <p14:creationId xmlns:p14="http://schemas.microsoft.com/office/powerpoint/2010/main" val="42073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3.   Common Type System (CTS)</a:t>
            </a:r>
          </a:p>
        </p:txBody>
      </p:sp>
      <p:cxnSp>
        <p:nvCxnSpPr>
          <p:cNvPr id="34" name="10 Conector recto"/>
          <p:cNvCxnSpPr/>
          <p:nvPr/>
        </p:nvCxnSpPr>
        <p:spPr>
          <a:xfrm>
            <a:off x="2246688" y="1955687"/>
            <a:ext cx="98560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7" y="2855786"/>
            <a:ext cx="19892211" cy="7848302"/>
          </a:xfrm>
          <a:prstGeom prst="rect">
            <a:avLst/>
          </a:prstGeom>
          <a:noFill/>
        </p:spPr>
        <p:txBody>
          <a:bodyPr wrap="square" rtlCol="0">
            <a:spAutoFit/>
          </a:bodyPr>
          <a:lstStyle/>
          <a:p>
            <a:pPr marL="571500" indent="-571500">
              <a:buFont typeface="Arial" panose="020B0604020202020204" pitchFamily="34" charset="0"/>
              <a:buChar char="•"/>
            </a:pPr>
            <a:r>
              <a:rPr lang="en-US" sz="3600" dirty="0"/>
              <a:t>It describes set of data types that can be used in different </a:t>
            </a:r>
            <a:r>
              <a:rPr lang="en-US" sz="3600" dirty="0" smtClean="0"/>
              <a:t>Dot NET </a:t>
            </a:r>
            <a:r>
              <a:rPr lang="en-US" sz="3600" dirty="0"/>
              <a:t>languages in common. </a:t>
            </a:r>
            <a:r>
              <a:rPr lang="en-US" sz="3600" dirty="0" err="1" smtClean="0"/>
              <a:t>i.e</a:t>
            </a:r>
            <a:r>
              <a:rPr lang="en-US" sz="3600" dirty="0" smtClean="0"/>
              <a:t> </a:t>
            </a:r>
            <a:r>
              <a:rPr lang="en-US" sz="3600" dirty="0"/>
              <a:t>CTS ensures that objects written in different </a:t>
            </a:r>
            <a:r>
              <a:rPr lang="en-US" sz="3600" dirty="0" smtClean="0"/>
              <a:t>Dot NET </a:t>
            </a:r>
            <a:r>
              <a:rPr lang="en-US" sz="3600" dirty="0"/>
              <a:t>languages can interact with each other</a:t>
            </a:r>
            <a:r>
              <a:rPr lang="en-US" sz="3600" dirty="0" smtClean="0"/>
              <a:t>.</a:t>
            </a:r>
          </a:p>
          <a:p>
            <a:pPr marL="571500" indent="-571500">
              <a:buFont typeface="Arial" panose="020B0604020202020204" pitchFamily="34" charset="0"/>
              <a:buChar char="•"/>
            </a:pPr>
            <a:r>
              <a:rPr lang="en-US" sz="3600" dirty="0"/>
              <a:t>For Communicating between programs written in any .NET complaint language, the types have to be compatible on the basic level</a:t>
            </a:r>
            <a:r>
              <a:rPr lang="en-US" sz="3600" dirty="0" smtClean="0"/>
              <a:t>.</a:t>
            </a:r>
          </a:p>
          <a:p>
            <a:pPr marL="571500" indent="-571500">
              <a:buFont typeface="Arial" panose="020B0604020202020204" pitchFamily="34" charset="0"/>
              <a:buChar char="•"/>
            </a:pPr>
            <a:r>
              <a:rPr lang="en-US" sz="3600" dirty="0" smtClean="0"/>
              <a:t>The </a:t>
            </a:r>
            <a:r>
              <a:rPr lang="en-US" sz="3600" dirty="0"/>
              <a:t>common type system supports two general categories of types</a:t>
            </a:r>
            <a:r>
              <a:rPr lang="en-US" sz="3600" dirty="0" smtClean="0"/>
              <a:t>:</a:t>
            </a:r>
          </a:p>
          <a:p>
            <a:pPr marL="1779783" lvl="1" indent="-571500">
              <a:buFont typeface="Arial" panose="020B0604020202020204" pitchFamily="34" charset="0"/>
              <a:buChar char="•"/>
            </a:pPr>
            <a:r>
              <a:rPr lang="en-US" sz="3600" b="1" dirty="0"/>
              <a:t>Value types: </a:t>
            </a:r>
            <a:r>
              <a:rPr lang="en-US" sz="3600" dirty="0"/>
              <a:t>Value types directly contain their data, and instances of value types are either allocated on the stack or allocated inline in a </a:t>
            </a:r>
            <a:r>
              <a:rPr lang="en-US" sz="3600" dirty="0" smtClean="0"/>
              <a:t>structure.</a:t>
            </a:r>
          </a:p>
          <a:p>
            <a:pPr marL="2988081" lvl="2" indent="-571500">
              <a:buFont typeface="Arial" panose="020B0604020202020204" pitchFamily="34" charset="0"/>
              <a:buChar char="•"/>
            </a:pPr>
            <a:r>
              <a:rPr lang="en-US" sz="3600" dirty="0" smtClean="0"/>
              <a:t>Value </a:t>
            </a:r>
            <a:r>
              <a:rPr lang="en-US" sz="3600" dirty="0"/>
              <a:t>types can be built-in (implemented by the runtime), user-defined, or enumerations</a:t>
            </a:r>
            <a:r>
              <a:rPr lang="en-US" sz="3600" dirty="0" smtClean="0"/>
              <a:t>.</a:t>
            </a:r>
          </a:p>
          <a:p>
            <a:pPr marL="1779783" lvl="1" indent="-571500">
              <a:buFont typeface="Arial" panose="020B0604020202020204" pitchFamily="34" charset="0"/>
              <a:buChar char="•"/>
            </a:pPr>
            <a:r>
              <a:rPr lang="en-US" sz="3600" b="1" dirty="0"/>
              <a:t>Reference types: </a:t>
            </a:r>
            <a:r>
              <a:rPr lang="en-US" sz="3600" dirty="0"/>
              <a:t>Reference types store a reference to the value's memory address, and are allocated on the </a:t>
            </a:r>
            <a:r>
              <a:rPr lang="en-US" sz="3600" dirty="0" smtClean="0"/>
              <a:t>heap.</a:t>
            </a:r>
          </a:p>
          <a:p>
            <a:pPr marL="2988081" lvl="2" indent="-571500">
              <a:buFont typeface="Arial" panose="020B0604020202020204" pitchFamily="34" charset="0"/>
              <a:buChar char="•"/>
            </a:pPr>
            <a:r>
              <a:rPr lang="en-US" sz="3600" dirty="0" smtClean="0"/>
              <a:t>Reference </a:t>
            </a:r>
            <a:r>
              <a:rPr lang="en-US" sz="3600" dirty="0"/>
              <a:t>types can be self-describing types, pointer types, or interface types. The type of a reference type can be determined from values of self-describing </a:t>
            </a:r>
            <a:r>
              <a:rPr lang="en-US" sz="3600" dirty="0" smtClean="0"/>
              <a:t>types.</a:t>
            </a:r>
          </a:p>
          <a:p>
            <a:pPr marL="2988081" lvl="2" indent="-571500">
              <a:buFont typeface="Arial" panose="020B0604020202020204" pitchFamily="34" charset="0"/>
              <a:buChar char="•"/>
            </a:pPr>
            <a:r>
              <a:rPr lang="en-US" sz="3600" dirty="0" smtClean="0"/>
              <a:t>Self-describing </a:t>
            </a:r>
            <a:r>
              <a:rPr lang="en-US" sz="3600" dirty="0"/>
              <a:t>types are further split into arrays and class types. </a:t>
            </a:r>
            <a:endParaRPr lang="en-US" sz="3600" dirty="0" smtClean="0"/>
          </a:p>
          <a:p>
            <a:pPr marL="2988081" lvl="2" indent="-571500">
              <a:buFont typeface="Arial" panose="020B0604020202020204" pitchFamily="34" charset="0"/>
              <a:buChar char="•"/>
            </a:pPr>
            <a:r>
              <a:rPr lang="en-US" sz="3600" dirty="0" smtClean="0"/>
              <a:t>The </a:t>
            </a:r>
            <a:r>
              <a:rPr lang="en-US" sz="3600" dirty="0"/>
              <a:t>class types are user-defined classes, boxed value types, and delegates</a:t>
            </a:r>
            <a:r>
              <a:rPr lang="en-US" sz="3600" dirty="0" smtClean="0"/>
              <a:t>.</a:t>
            </a:r>
            <a:endParaRPr lang="en-US" sz="3600" dirty="0"/>
          </a:p>
        </p:txBody>
      </p:sp>
    </p:spTree>
    <p:extLst>
      <p:ext uri="{BB962C8B-B14F-4D97-AF65-F5344CB8AC3E}">
        <p14:creationId xmlns:p14="http://schemas.microsoft.com/office/powerpoint/2010/main" val="101612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4. Common Language Specification (CLS)</a:t>
            </a:r>
          </a:p>
        </p:txBody>
      </p:sp>
      <p:cxnSp>
        <p:nvCxnSpPr>
          <p:cNvPr id="34" name="10 Conector recto"/>
          <p:cNvCxnSpPr/>
          <p:nvPr/>
        </p:nvCxnSpPr>
        <p:spPr>
          <a:xfrm>
            <a:off x="2246688" y="1955687"/>
            <a:ext cx="98560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7" y="2855786"/>
            <a:ext cx="19892211" cy="8956298"/>
          </a:xfrm>
          <a:prstGeom prst="rect">
            <a:avLst/>
          </a:prstGeom>
          <a:noFill/>
        </p:spPr>
        <p:txBody>
          <a:bodyPr wrap="square" rtlCol="0">
            <a:spAutoFit/>
          </a:bodyPr>
          <a:lstStyle/>
          <a:p>
            <a:pPr marL="571500" indent="-571500">
              <a:buFont typeface="Arial" panose="020B0604020202020204" pitchFamily="34" charset="0"/>
              <a:buChar char="•"/>
            </a:pPr>
            <a:r>
              <a:rPr lang="en-US" sz="3600" dirty="0"/>
              <a:t>It is a sub set of CTS and it specifies a set of rules that needs to be adhered or satisfied by all language compilers targeting </a:t>
            </a:r>
            <a:r>
              <a:rPr lang="en-US" sz="3600" dirty="0" smtClean="0"/>
              <a:t>CLR.</a:t>
            </a:r>
          </a:p>
          <a:p>
            <a:pPr marL="571500" indent="-571500">
              <a:buFont typeface="Arial" panose="020B0604020202020204" pitchFamily="34" charset="0"/>
              <a:buChar char="•"/>
            </a:pPr>
            <a:r>
              <a:rPr lang="en-US" sz="3600" dirty="0" smtClean="0"/>
              <a:t>It </a:t>
            </a:r>
            <a:r>
              <a:rPr lang="en-US" sz="3600" dirty="0"/>
              <a:t>helps in cross language inheritance and cross language debugging</a:t>
            </a:r>
            <a:r>
              <a:rPr lang="en-US" sz="3600" dirty="0" smtClean="0"/>
              <a:t>.</a:t>
            </a:r>
          </a:p>
          <a:p>
            <a:pPr marL="571500" indent="-571500">
              <a:buFont typeface="Arial" panose="020B0604020202020204" pitchFamily="34" charset="0"/>
              <a:buChar char="•"/>
            </a:pPr>
            <a:r>
              <a:rPr lang="en-US" sz="3600" dirty="0"/>
              <a:t>Common language specification Rules</a:t>
            </a:r>
            <a:r>
              <a:rPr lang="en-US" sz="3600" dirty="0" smtClean="0"/>
              <a:t>:</a:t>
            </a:r>
          </a:p>
          <a:p>
            <a:pPr marL="1779783" lvl="1" indent="-571500">
              <a:buFont typeface="Arial" panose="020B0604020202020204" pitchFamily="34" charset="0"/>
              <a:buChar char="•"/>
            </a:pPr>
            <a:r>
              <a:rPr lang="en-US" sz="3600" dirty="0"/>
              <a:t>It describes the minimal and complete set of features to produce code that can be hosted by CLR. It ensures that products of compilers will work properly in .NET environment</a:t>
            </a:r>
            <a:r>
              <a:rPr lang="en-US" sz="3600" dirty="0" smtClean="0"/>
              <a:t>.</a:t>
            </a:r>
          </a:p>
          <a:p>
            <a:pPr marL="1779783" lvl="1" indent="-571500">
              <a:buFont typeface="Arial" panose="020B0604020202020204" pitchFamily="34" charset="0"/>
              <a:buChar char="•"/>
            </a:pPr>
            <a:r>
              <a:rPr lang="en-US" sz="3600" b="1" dirty="0"/>
              <a:t>Sample Rules</a:t>
            </a:r>
            <a:r>
              <a:rPr lang="en-US" sz="3600" b="1" dirty="0" smtClean="0"/>
              <a:t>:</a:t>
            </a:r>
          </a:p>
          <a:p>
            <a:pPr marL="2988081" lvl="2" indent="-571500">
              <a:buFont typeface="Arial" panose="020B0604020202020204" pitchFamily="34" charset="0"/>
              <a:buChar char="•"/>
            </a:pPr>
            <a:r>
              <a:rPr lang="en-US" sz="3600" dirty="0"/>
              <a:t>Representation of text </a:t>
            </a:r>
            <a:r>
              <a:rPr lang="en-US" sz="3600" dirty="0" smtClean="0"/>
              <a:t>strings</a:t>
            </a:r>
          </a:p>
          <a:p>
            <a:pPr marL="2988081" lvl="2" indent="-571500">
              <a:buFont typeface="Arial" panose="020B0604020202020204" pitchFamily="34" charset="0"/>
              <a:buChar char="•"/>
            </a:pPr>
            <a:r>
              <a:rPr lang="en-US" sz="3600" dirty="0"/>
              <a:t>Internal representation of </a:t>
            </a:r>
            <a:r>
              <a:rPr lang="en-US" sz="3600" dirty="0" smtClean="0"/>
              <a:t>enumerations</a:t>
            </a:r>
          </a:p>
          <a:p>
            <a:pPr marL="2988081" lvl="2" indent="-571500">
              <a:buFont typeface="Arial" panose="020B0604020202020204" pitchFamily="34" charset="0"/>
              <a:buChar char="•"/>
            </a:pPr>
            <a:r>
              <a:rPr lang="en-US" sz="3600" dirty="0"/>
              <a:t>Definition of static members and this is a subset of the CTS which all .NET languages are expected to support</a:t>
            </a:r>
            <a:r>
              <a:rPr lang="en-US" sz="3600" dirty="0" smtClean="0"/>
              <a:t>.</a:t>
            </a:r>
          </a:p>
          <a:p>
            <a:pPr marL="2988081" lvl="2" indent="-571500">
              <a:buFont typeface="Arial" panose="020B0604020202020204" pitchFamily="34" charset="0"/>
              <a:buChar char="•"/>
            </a:pPr>
            <a:r>
              <a:rPr lang="en-US" sz="3600" dirty="0"/>
              <a:t>Microsoft has defined CLS which are nothing but guidelines that language to follow so that it can communicate with other .NET languages in a seamless manner</a:t>
            </a:r>
            <a:r>
              <a:rPr lang="en-US" sz="3600" dirty="0" smtClean="0"/>
              <a:t>.</a:t>
            </a:r>
          </a:p>
          <a:p>
            <a:pPr marL="2988081" lvl="2" indent="-571500">
              <a:buFont typeface="Arial" panose="020B0604020202020204" pitchFamily="34" charset="0"/>
              <a:buChar char="•"/>
            </a:pPr>
            <a:r>
              <a:rPr lang="en-US" sz="3600" dirty="0" smtClean="0"/>
              <a:t>CLS is a large specification of rules that govern the compilation of languages into IL. </a:t>
            </a:r>
          </a:p>
          <a:p>
            <a:pPr marL="2988081" lvl="2" indent="-571500">
              <a:buFont typeface="Arial" panose="020B0604020202020204" pitchFamily="34" charset="0"/>
              <a:buChar char="•"/>
            </a:pPr>
            <a:r>
              <a:rPr lang="en-US" sz="3600" dirty="0" smtClean="0"/>
              <a:t>These rules ensure that the code compiled in different languages is interoperable between different languages.</a:t>
            </a:r>
            <a:endParaRPr lang="en-US" sz="3600" dirty="0"/>
          </a:p>
        </p:txBody>
      </p:sp>
    </p:spTree>
    <p:extLst>
      <p:ext uri="{BB962C8B-B14F-4D97-AF65-F5344CB8AC3E}">
        <p14:creationId xmlns:p14="http://schemas.microsoft.com/office/powerpoint/2010/main" val="13139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Evolution of Dot NET Framework</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69585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7184487" y="2178273"/>
            <a:ext cx="8113651" cy="10851473"/>
          </a:xfrm>
          <a:prstGeom prst="rect">
            <a:avLst/>
          </a:prstGeom>
        </p:spPr>
      </p:pic>
    </p:spTree>
    <p:extLst>
      <p:ext uri="{BB962C8B-B14F-4D97-AF65-F5344CB8AC3E}">
        <p14:creationId xmlns:p14="http://schemas.microsoft.com/office/powerpoint/2010/main" val="111754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Dot NET Assemblies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77053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757196" cy="10064294"/>
          </a:xfrm>
          <a:prstGeom prst="rect">
            <a:avLst/>
          </a:prstGeom>
          <a:noFill/>
        </p:spPr>
        <p:txBody>
          <a:bodyPr wrap="square" rtlCol="0">
            <a:spAutoFit/>
          </a:bodyPr>
          <a:lstStyle/>
          <a:p>
            <a:pPr marL="571500" indent="-571500">
              <a:buFont typeface="Arial" panose="020B0604020202020204" pitchFamily="34" charset="0"/>
              <a:buChar char="•"/>
            </a:pPr>
            <a:r>
              <a:rPr lang="en-US" sz="3600" dirty="0"/>
              <a:t>An assembly is a collection of types and resources that forms a logical unit of </a:t>
            </a:r>
            <a:r>
              <a:rPr lang="en-US" sz="3600" dirty="0" smtClean="0"/>
              <a:t>functionality.</a:t>
            </a:r>
          </a:p>
          <a:p>
            <a:pPr marL="571500" indent="-571500">
              <a:buFont typeface="Arial" panose="020B0604020202020204" pitchFamily="34" charset="0"/>
              <a:buChar char="•"/>
            </a:pPr>
            <a:r>
              <a:rPr lang="en-US" sz="3600" dirty="0" smtClean="0"/>
              <a:t>All </a:t>
            </a:r>
            <a:r>
              <a:rPr lang="en-US" sz="3600" dirty="0"/>
              <a:t>types in the .NET Framework must exist in assemblies; the common language runtime does not support types outside of </a:t>
            </a:r>
            <a:r>
              <a:rPr lang="en-US" sz="3600" dirty="0" smtClean="0"/>
              <a:t>assemblies.</a:t>
            </a:r>
          </a:p>
          <a:p>
            <a:pPr marL="571500" indent="-571500">
              <a:buFont typeface="Arial" panose="020B0604020202020204" pitchFamily="34" charset="0"/>
              <a:buChar char="•"/>
            </a:pPr>
            <a:r>
              <a:rPr lang="en-US" sz="3600" dirty="0" smtClean="0"/>
              <a:t>Each </a:t>
            </a:r>
            <a:r>
              <a:rPr lang="en-US" sz="3600" dirty="0"/>
              <a:t>time you create a Microsoft Windows® Application, Windows Service, Class Library, or other application with </a:t>
            </a:r>
            <a:r>
              <a:rPr lang="en-US" sz="3600" dirty="0" smtClean="0"/>
              <a:t>C#, </a:t>
            </a:r>
            <a:r>
              <a:rPr lang="en-US" sz="3600" dirty="0"/>
              <a:t>you're building a single assembly. Each assembly is stored as an .exe or .</a:t>
            </a:r>
            <a:r>
              <a:rPr lang="en-US" sz="3600" dirty="0" err="1"/>
              <a:t>dll</a:t>
            </a:r>
            <a:r>
              <a:rPr lang="en-US" sz="3600" dirty="0"/>
              <a:t> file</a:t>
            </a:r>
            <a:r>
              <a:rPr lang="en-US" sz="3600" dirty="0" smtClean="0"/>
              <a:t>.</a:t>
            </a:r>
          </a:p>
          <a:p>
            <a:pPr marL="1779783" lvl="1" indent="-571500">
              <a:buFont typeface="Arial" panose="020B0604020202020204" pitchFamily="34" charset="0"/>
              <a:buChar char="•"/>
            </a:pPr>
            <a:r>
              <a:rPr lang="en-US" sz="3600" b="1" dirty="0" smtClean="0"/>
              <a:t>Note</a:t>
            </a:r>
            <a:r>
              <a:rPr lang="en-US" sz="3600" dirty="0" smtClean="0"/>
              <a:t>: </a:t>
            </a:r>
            <a:r>
              <a:rPr lang="en-US" sz="3600" i="1" dirty="0" smtClean="0"/>
              <a:t>Although </a:t>
            </a:r>
            <a:r>
              <a:rPr lang="en-US" sz="3600" i="1" dirty="0"/>
              <a:t>it's technically possible to create assemblies that span multiple files, you're not likely to use this technology in most situations</a:t>
            </a:r>
            <a:r>
              <a:rPr lang="en-US" sz="3600" i="1" dirty="0" smtClean="0"/>
              <a:t>.</a:t>
            </a:r>
          </a:p>
          <a:p>
            <a:pPr marL="571500" indent="-571500">
              <a:buFont typeface="Arial" panose="020B0604020202020204" pitchFamily="34" charset="0"/>
              <a:buChar char="•"/>
            </a:pPr>
            <a:r>
              <a:rPr lang="en-US" sz="3600" dirty="0"/>
              <a:t>Security: An assembly is the unit at which security permissions are requested and </a:t>
            </a:r>
            <a:r>
              <a:rPr lang="en-US" sz="3600" dirty="0" smtClean="0"/>
              <a:t>granted.</a:t>
            </a:r>
          </a:p>
          <a:p>
            <a:pPr marL="1779783" lvl="1" indent="-571500">
              <a:buFont typeface="Arial" panose="020B0604020202020204" pitchFamily="34" charset="0"/>
              <a:buChar char="•"/>
            </a:pPr>
            <a:r>
              <a:rPr lang="en-US" sz="3600" dirty="0" smtClean="0"/>
              <a:t>Assemblies </a:t>
            </a:r>
            <a:r>
              <a:rPr lang="en-US" sz="3600" dirty="0"/>
              <a:t>are also the level at which you establish identity and </a:t>
            </a:r>
            <a:r>
              <a:rPr lang="en-US" sz="3600" dirty="0" smtClean="0"/>
              <a:t>trust.</a:t>
            </a:r>
          </a:p>
          <a:p>
            <a:pPr marL="1779783" lvl="1" indent="-571500">
              <a:buFont typeface="Arial" panose="020B0604020202020204" pitchFamily="34" charset="0"/>
              <a:buChar char="•"/>
            </a:pPr>
            <a:r>
              <a:rPr lang="en-US" sz="3600" dirty="0" smtClean="0"/>
              <a:t>The </a:t>
            </a:r>
            <a:r>
              <a:rPr lang="en-US" sz="3600" dirty="0"/>
              <a:t>.NET Framework provides two mechanisms for this level of assembly security: strong names and </a:t>
            </a:r>
            <a:r>
              <a:rPr lang="en-US" sz="3600" dirty="0" err="1" smtClean="0"/>
              <a:t>Signcode.exe</a:t>
            </a:r>
            <a:r>
              <a:rPr lang="en-US" sz="3600" dirty="0" smtClean="0"/>
              <a:t>.</a:t>
            </a:r>
          </a:p>
          <a:p>
            <a:pPr marL="1779783" lvl="1" indent="-571500">
              <a:buFont typeface="Arial" panose="020B0604020202020204" pitchFamily="34" charset="0"/>
              <a:buChar char="•"/>
            </a:pPr>
            <a:r>
              <a:rPr lang="en-US" sz="3600" dirty="0" smtClean="0"/>
              <a:t>You </a:t>
            </a:r>
            <a:r>
              <a:rPr lang="en-US" sz="3600" dirty="0"/>
              <a:t>can also manage security by specifying the level of trust for code from a particular site or zone</a:t>
            </a:r>
            <a:r>
              <a:rPr lang="en-US" sz="3600" dirty="0" smtClean="0"/>
              <a:t>.</a:t>
            </a:r>
          </a:p>
          <a:p>
            <a:pPr marL="571500" indent="-571500">
              <a:buFont typeface="Arial" panose="020B0604020202020204" pitchFamily="34" charset="0"/>
              <a:buChar char="•"/>
            </a:pPr>
            <a:r>
              <a:rPr lang="en-US" sz="3600" dirty="0"/>
              <a:t>Type Identity: The identity of a type depends on the assembly where that type is </a:t>
            </a:r>
            <a:r>
              <a:rPr lang="en-US" sz="3600" dirty="0" smtClean="0"/>
              <a:t>defined.</a:t>
            </a:r>
          </a:p>
          <a:p>
            <a:pPr marL="1779783" lvl="1" indent="-571500">
              <a:buFont typeface="Arial" panose="020B0604020202020204" pitchFamily="34" charset="0"/>
              <a:buChar char="•"/>
            </a:pPr>
            <a:r>
              <a:rPr lang="en-US" sz="3600" dirty="0" smtClean="0"/>
              <a:t>That </a:t>
            </a:r>
            <a:r>
              <a:rPr lang="en-US" sz="3600" dirty="0"/>
              <a:t>is, if you define a type named </a:t>
            </a:r>
            <a:r>
              <a:rPr lang="en-US" sz="3600" dirty="0" err="1"/>
              <a:t>DataStore</a:t>
            </a:r>
            <a:r>
              <a:rPr lang="en-US" sz="3600" dirty="0"/>
              <a:t> in one assembly, and a type named </a:t>
            </a:r>
            <a:r>
              <a:rPr lang="en-US" sz="3600" dirty="0" err="1"/>
              <a:t>DataStore</a:t>
            </a:r>
            <a:r>
              <a:rPr lang="en-US" sz="3600" dirty="0"/>
              <a:t> in another assembly, the .NET Framework can tell them apart because they are in two different </a:t>
            </a:r>
            <a:r>
              <a:rPr lang="en-US" sz="3600" dirty="0" smtClean="0"/>
              <a:t>assemblies.</a:t>
            </a:r>
          </a:p>
          <a:p>
            <a:pPr marL="1779783" lvl="1" indent="-571500">
              <a:buFont typeface="Arial" panose="020B0604020202020204" pitchFamily="34" charset="0"/>
              <a:buChar char="•"/>
            </a:pPr>
            <a:r>
              <a:rPr lang="en-US" sz="3600" dirty="0" smtClean="0"/>
              <a:t>Of </a:t>
            </a:r>
            <a:r>
              <a:rPr lang="en-US" sz="3600" dirty="0"/>
              <a:t>course you can't define two different types with the same name in the same assembly</a:t>
            </a:r>
            <a:r>
              <a:rPr lang="en-US" sz="3600" dirty="0" smtClean="0"/>
              <a:t>.</a:t>
            </a:r>
          </a:p>
        </p:txBody>
      </p:sp>
    </p:spTree>
    <p:extLst>
      <p:ext uri="{BB962C8B-B14F-4D97-AF65-F5344CB8AC3E}">
        <p14:creationId xmlns:p14="http://schemas.microsoft.com/office/powerpoint/2010/main" val="200311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163507</TotalTime>
  <Words>2473</Words>
  <Application>Microsoft Macintosh PowerPoint</Application>
  <PresentationFormat>Custom</PresentationFormat>
  <Paragraphs>170</Paragraphs>
  <Slides>20</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12346</cp:revision>
  <dcterms:created xsi:type="dcterms:W3CDTF">2014-07-01T16:42:18Z</dcterms:created>
  <dcterms:modified xsi:type="dcterms:W3CDTF">2017-12-17T13:27:41Z</dcterms:modified>
</cp:coreProperties>
</file>