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0"/>
  </p:notesMasterIdLst>
  <p:handoutMasterIdLst>
    <p:handoutMasterId r:id="rId21"/>
  </p:handoutMasterIdLst>
  <p:sldIdLst>
    <p:sldId id="793" r:id="rId2"/>
    <p:sldId id="804" r:id="rId3"/>
    <p:sldId id="795" r:id="rId4"/>
    <p:sldId id="858" r:id="rId5"/>
    <p:sldId id="873" r:id="rId6"/>
    <p:sldId id="859" r:id="rId7"/>
    <p:sldId id="860" r:id="rId8"/>
    <p:sldId id="862" r:id="rId9"/>
    <p:sldId id="867" r:id="rId10"/>
    <p:sldId id="874" r:id="rId11"/>
    <p:sldId id="856" r:id="rId12"/>
    <p:sldId id="865" r:id="rId13"/>
    <p:sldId id="868" r:id="rId14"/>
    <p:sldId id="872" r:id="rId15"/>
    <p:sldId id="870" r:id="rId16"/>
    <p:sldId id="875" r:id="rId17"/>
    <p:sldId id="850" r:id="rId18"/>
    <p:sldId id="794" r:id="rId19"/>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60" d="100"/>
          <a:sy n="60" d="100"/>
        </p:scale>
        <p:origin x="304" y="-14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17/12/17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17/12/17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3: C# Component Based Programming</a:t>
            </a:r>
          </a:p>
        </p:txBody>
      </p:sp>
      <p:cxnSp>
        <p:nvCxnSpPr>
          <p:cNvPr id="11" name="10 Conector recto"/>
          <p:cNvCxnSpPr/>
          <p:nvPr/>
        </p:nvCxnSpPr>
        <p:spPr>
          <a:xfrm flipV="1">
            <a:off x="4091894" y="6717148"/>
            <a:ext cx="16255337" cy="61111"/>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Events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17551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Events </a:t>
            </a:r>
            <a:r>
              <a:rPr lang="en-US" sz="3600" dirty="0"/>
              <a:t>are, like delegates, a late binding mechanism. </a:t>
            </a:r>
            <a:endParaRPr lang="en-US" sz="3600" dirty="0" smtClean="0"/>
          </a:p>
          <a:p>
            <a:pPr marL="571500" indent="-571500">
              <a:buFont typeface="Arial" panose="020B0604020202020204" pitchFamily="34" charset="0"/>
              <a:buChar char="•"/>
            </a:pPr>
            <a:r>
              <a:rPr lang="en-US" sz="3600" dirty="0" smtClean="0"/>
              <a:t>In </a:t>
            </a:r>
            <a:r>
              <a:rPr lang="en-US" sz="3600" dirty="0"/>
              <a:t>fact, events are built on the language support for delegates</a:t>
            </a:r>
            <a:r>
              <a:rPr lang="en-US" sz="3600" dirty="0" smtClean="0"/>
              <a:t>.</a:t>
            </a:r>
          </a:p>
          <a:p>
            <a:pPr marL="571500" indent="-571500">
              <a:buFont typeface="Arial" panose="020B0604020202020204" pitchFamily="34" charset="0"/>
              <a:buChar char="•"/>
            </a:pPr>
            <a:r>
              <a:rPr lang="en-US" sz="3600" dirty="0"/>
              <a:t>Events are a way for an object to broadcast (to all interested components in the system) that something has </a:t>
            </a:r>
            <a:r>
              <a:rPr lang="en-US" sz="3600" dirty="0" smtClean="0"/>
              <a:t>happened.</a:t>
            </a:r>
          </a:p>
          <a:p>
            <a:pPr marL="571500" indent="-571500">
              <a:buFont typeface="Arial" panose="020B0604020202020204" pitchFamily="34" charset="0"/>
              <a:buChar char="•"/>
            </a:pPr>
            <a:r>
              <a:rPr lang="en-US" sz="3600" dirty="0" smtClean="0"/>
              <a:t>Any </a:t>
            </a:r>
            <a:r>
              <a:rPr lang="en-US" sz="3600" dirty="0"/>
              <a:t>other component can subscribe to the event, and be notified when an event is raised</a:t>
            </a:r>
            <a:r>
              <a:rPr lang="en-US" sz="3600" dirty="0" smtClean="0"/>
              <a:t>.</a:t>
            </a:r>
          </a:p>
          <a:p>
            <a:pPr marL="571500" indent="-571500">
              <a:buFont typeface="Arial" panose="020B0604020202020204" pitchFamily="34" charset="0"/>
              <a:buChar char="•"/>
            </a:pPr>
            <a:r>
              <a:rPr lang="en-US" sz="3600" dirty="0"/>
              <a:t>You can define events that should be raised for your classes. </a:t>
            </a:r>
            <a:endParaRPr lang="en-US" sz="3600" dirty="0" smtClean="0"/>
          </a:p>
          <a:p>
            <a:pPr marL="571500" indent="-571500">
              <a:buFont typeface="Arial" panose="020B0604020202020204" pitchFamily="34" charset="0"/>
              <a:buChar char="•"/>
            </a:pPr>
            <a:r>
              <a:rPr lang="en-US" sz="3600" dirty="0" smtClean="0"/>
              <a:t>One </a:t>
            </a:r>
            <a:r>
              <a:rPr lang="en-US" sz="3600" dirty="0"/>
              <a:t>important consideration when working with events is that there may not be any object registered for a particular event. </a:t>
            </a:r>
            <a:endParaRPr lang="en-US" sz="3600" dirty="0" smtClean="0"/>
          </a:p>
          <a:p>
            <a:pPr marL="571500" indent="-571500">
              <a:buFont typeface="Arial" panose="020B0604020202020204" pitchFamily="34" charset="0"/>
              <a:buChar char="•"/>
            </a:pPr>
            <a:r>
              <a:rPr lang="en-US" sz="3600" dirty="0" smtClean="0"/>
              <a:t>You </a:t>
            </a:r>
            <a:r>
              <a:rPr lang="en-US" sz="3600" dirty="0"/>
              <a:t>must write your code so that it does not raise events when no listeners are configured</a:t>
            </a:r>
            <a:r>
              <a:rPr lang="en-US" sz="3600" dirty="0" smtClean="0"/>
              <a:t>.</a:t>
            </a:r>
          </a:p>
          <a:p>
            <a:pPr marL="571500" indent="-571500">
              <a:buFont typeface="Arial" panose="020B0604020202020204" pitchFamily="34" charset="0"/>
              <a:buChar char="•"/>
            </a:pPr>
            <a:r>
              <a:rPr lang="en-US" sz="3600" dirty="0"/>
              <a:t>Subscribing to an event also creates a coupling between two objects (the event source, and the event sink). </a:t>
            </a:r>
            <a:endParaRPr lang="en-US" sz="3600" dirty="0" smtClean="0"/>
          </a:p>
          <a:p>
            <a:pPr marL="571500" indent="-571500">
              <a:buFont typeface="Arial" panose="020B0604020202020204" pitchFamily="34" charset="0"/>
              <a:buChar char="•"/>
            </a:pPr>
            <a:r>
              <a:rPr lang="en-US" sz="3600" dirty="0" smtClean="0"/>
              <a:t>You </a:t>
            </a:r>
            <a:r>
              <a:rPr lang="en-US" sz="3600" dirty="0"/>
              <a:t>need to ensure that the event sink unsubscribes from the event source when no longer interested in events.</a:t>
            </a:r>
          </a:p>
        </p:txBody>
      </p:sp>
    </p:spTree>
    <p:extLst>
      <p:ext uri="{BB962C8B-B14F-4D97-AF65-F5344CB8AC3E}">
        <p14:creationId xmlns:p14="http://schemas.microsoft.com/office/powerpoint/2010/main" val="210873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Distinguishing Delegates and </a:t>
            </a:r>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Events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846094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064294"/>
          </a:xfrm>
          <a:prstGeom prst="rect">
            <a:avLst/>
          </a:prstGeom>
          <a:noFill/>
        </p:spPr>
        <p:txBody>
          <a:bodyPr wrap="square" rtlCol="0">
            <a:spAutoFit/>
          </a:bodyPr>
          <a:lstStyle/>
          <a:p>
            <a:pPr marL="571500" indent="-571500">
              <a:buFont typeface="Arial" panose="020B0604020202020204" pitchFamily="34" charset="0"/>
              <a:buChar char="•"/>
            </a:pPr>
            <a:r>
              <a:rPr lang="en-US" sz="3600" dirty="0"/>
              <a:t>Listening to Events is Optional: The most important consideration in determining which language feature to use is whether or not there must be an attached </a:t>
            </a:r>
            <a:r>
              <a:rPr lang="en-US" sz="3600" dirty="0" smtClean="0"/>
              <a:t>subscriber.</a:t>
            </a:r>
          </a:p>
          <a:p>
            <a:pPr marL="1779783" lvl="1" indent="-571500">
              <a:buFont typeface="Arial" panose="020B0604020202020204" pitchFamily="34" charset="0"/>
              <a:buChar char="•"/>
            </a:pPr>
            <a:r>
              <a:rPr lang="en-US" sz="3600" dirty="0" smtClean="0"/>
              <a:t>If </a:t>
            </a:r>
            <a:r>
              <a:rPr lang="en-US" sz="3600" dirty="0"/>
              <a:t>your code must call the code supplied by the subscriber, you should use a design based on </a:t>
            </a:r>
            <a:r>
              <a:rPr lang="en-US" sz="3600" dirty="0" smtClean="0"/>
              <a:t>delegates.</a:t>
            </a:r>
          </a:p>
          <a:p>
            <a:pPr marL="1779783" lvl="1" indent="-571500">
              <a:buFont typeface="Arial" panose="020B0604020202020204" pitchFamily="34" charset="0"/>
              <a:buChar char="•"/>
            </a:pPr>
            <a:r>
              <a:rPr lang="en-US" sz="3600" dirty="0" smtClean="0"/>
              <a:t>If </a:t>
            </a:r>
            <a:r>
              <a:rPr lang="en-US" sz="3600" dirty="0"/>
              <a:t>your code can complete all its work without calling any subscribers, you should use a design based on events</a:t>
            </a:r>
            <a:r>
              <a:rPr lang="en-US" sz="3600" dirty="0" smtClean="0"/>
              <a:t>.</a:t>
            </a:r>
          </a:p>
          <a:p>
            <a:pPr marL="571500" indent="-571500">
              <a:buFont typeface="Arial" panose="020B0604020202020204" pitchFamily="34" charset="0"/>
              <a:buChar char="•"/>
            </a:pPr>
            <a:r>
              <a:rPr lang="en-US" sz="3600" dirty="0"/>
              <a:t>Return Values Require Delegates: Another consideration is the method prototype you would want for your delegate </a:t>
            </a:r>
            <a:r>
              <a:rPr lang="en-US" sz="3600" dirty="0" smtClean="0"/>
              <a:t>method.</a:t>
            </a:r>
          </a:p>
          <a:p>
            <a:pPr marL="1779783" lvl="1" indent="-571500">
              <a:buFont typeface="Arial" panose="020B0604020202020204" pitchFamily="34" charset="0"/>
              <a:buChar char="•"/>
            </a:pPr>
            <a:r>
              <a:rPr lang="en-US" sz="3600" dirty="0" smtClean="0"/>
              <a:t>As </a:t>
            </a:r>
            <a:r>
              <a:rPr lang="en-US" sz="3600" dirty="0"/>
              <a:t>you've seen, the delegates used for events all have a void return </a:t>
            </a:r>
            <a:r>
              <a:rPr lang="en-US" sz="3600" dirty="0" smtClean="0"/>
              <a:t>type.</a:t>
            </a:r>
          </a:p>
          <a:p>
            <a:pPr marL="1779783" lvl="1" indent="-571500">
              <a:buFont typeface="Arial" panose="020B0604020202020204" pitchFamily="34" charset="0"/>
              <a:buChar char="•"/>
            </a:pPr>
            <a:r>
              <a:rPr lang="en-US" sz="3600" dirty="0" smtClean="0"/>
              <a:t>You've </a:t>
            </a:r>
            <a:r>
              <a:rPr lang="en-US" sz="3600" dirty="0"/>
              <a:t>also seen that there are idioms to create event handlers that do pass information back to event sources through modifying properties of the event argument </a:t>
            </a:r>
            <a:r>
              <a:rPr lang="en-US" sz="3600" dirty="0" smtClean="0"/>
              <a:t>object.</a:t>
            </a:r>
          </a:p>
          <a:p>
            <a:pPr marL="1779783" lvl="1" indent="-571500">
              <a:buFont typeface="Arial" panose="020B0604020202020204" pitchFamily="34" charset="0"/>
              <a:buChar char="•"/>
            </a:pPr>
            <a:r>
              <a:rPr lang="en-US" sz="3600" dirty="0" smtClean="0"/>
              <a:t>While </a:t>
            </a:r>
            <a:r>
              <a:rPr lang="en-US" sz="3600" dirty="0"/>
              <a:t>these idioms do work, they are not as natural as returning a value from a method</a:t>
            </a:r>
            <a:r>
              <a:rPr lang="en-US" sz="3600" dirty="0" smtClean="0"/>
              <a:t>.</a:t>
            </a:r>
          </a:p>
          <a:p>
            <a:pPr marL="571500" indent="-571500">
              <a:buFont typeface="Arial" panose="020B0604020202020204" pitchFamily="34" charset="0"/>
              <a:buChar char="•"/>
            </a:pPr>
            <a:r>
              <a:rPr lang="en-US" sz="3600" dirty="0"/>
              <a:t>Event Listeners Often Have Longer Lifetimes: This is a slightly weaker </a:t>
            </a:r>
            <a:r>
              <a:rPr lang="en-US" sz="3600" dirty="0" smtClean="0"/>
              <a:t>justification.</a:t>
            </a:r>
          </a:p>
          <a:p>
            <a:pPr marL="1779783" lvl="1" indent="-571500">
              <a:buFont typeface="Arial" panose="020B0604020202020204" pitchFamily="34" charset="0"/>
              <a:buChar char="•"/>
            </a:pPr>
            <a:r>
              <a:rPr lang="en-US" sz="3600" dirty="0" smtClean="0"/>
              <a:t>However</a:t>
            </a:r>
            <a:r>
              <a:rPr lang="en-US" sz="3600" dirty="0"/>
              <a:t>, you may find that event-based designs are more natural when the event source will be raising events over a long period of </a:t>
            </a:r>
            <a:r>
              <a:rPr lang="en-US" sz="3600" dirty="0" smtClean="0"/>
              <a:t>time.</a:t>
            </a:r>
          </a:p>
          <a:p>
            <a:pPr marL="1779783" lvl="1" indent="-571500">
              <a:buFont typeface="Arial" panose="020B0604020202020204" pitchFamily="34" charset="0"/>
              <a:buChar char="•"/>
            </a:pPr>
            <a:r>
              <a:rPr lang="en-US" sz="3600" dirty="0" smtClean="0"/>
              <a:t>Contrast </a:t>
            </a:r>
            <a:r>
              <a:rPr lang="en-US" sz="3600" dirty="0"/>
              <a:t>that with many delegate-based designs, where a delegate is used as an argument to a method, and the delegate is not used after that method returns.</a:t>
            </a:r>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169924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smtClean="0">
                <a:solidFill>
                  <a:schemeClr val="accent3">
                    <a:lumMod val="75000"/>
                  </a:schemeClr>
                </a:solidFill>
                <a:ea typeface="Open Sans Semibold" panose="020B0706030804020204" pitchFamily="34" charset="0"/>
                <a:cs typeface="Open Sans Semibold" panose="020B0706030804020204" pitchFamily="34" charset="0"/>
              </a:rPr>
              <a:t>Nullable</a:t>
            </a:r>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 Types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35553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err="1"/>
              <a:t>Nullable</a:t>
            </a:r>
            <a:r>
              <a:rPr lang="en-US" sz="3600" dirty="0"/>
              <a:t> types are instances of the </a:t>
            </a:r>
            <a:r>
              <a:rPr lang="en-US" sz="3600" dirty="0" err="1"/>
              <a:t>System.Nullable</a:t>
            </a:r>
            <a:r>
              <a:rPr lang="en-US" sz="3600" dirty="0"/>
              <a:t>&lt;T&gt; </a:t>
            </a:r>
            <a:r>
              <a:rPr lang="en-US" sz="3600" dirty="0" err="1"/>
              <a:t>struct</a:t>
            </a:r>
            <a:r>
              <a:rPr lang="en-US" sz="3600" dirty="0"/>
              <a:t>. A </a:t>
            </a:r>
            <a:r>
              <a:rPr lang="en-US" sz="3600" dirty="0" err="1"/>
              <a:t>nullable</a:t>
            </a:r>
            <a:r>
              <a:rPr lang="en-US" sz="3600" dirty="0"/>
              <a:t> type can represent the correct range of values for its underlying value type, plus an additional null value</a:t>
            </a:r>
            <a:r>
              <a:rPr lang="en-US" sz="3600" dirty="0" smtClean="0"/>
              <a:t>.</a:t>
            </a:r>
          </a:p>
          <a:p>
            <a:pPr marL="571500" indent="-571500">
              <a:buFont typeface="Arial" panose="020B0604020202020204" pitchFamily="34" charset="0"/>
              <a:buChar char="•"/>
            </a:pPr>
            <a:r>
              <a:rPr lang="en-US" sz="3600" dirty="0" err="1"/>
              <a:t>Nullable</a:t>
            </a:r>
            <a:r>
              <a:rPr lang="en-US" sz="3600" dirty="0"/>
              <a:t> types represent value-type variables that can be assigned the value of null. You cannot create a </a:t>
            </a:r>
            <a:r>
              <a:rPr lang="en-US" sz="3600" dirty="0" err="1"/>
              <a:t>nullable</a:t>
            </a:r>
            <a:r>
              <a:rPr lang="en-US" sz="3600" dirty="0"/>
              <a:t> type based on a reference type</a:t>
            </a:r>
            <a:r>
              <a:rPr lang="en-US" sz="3600" dirty="0" smtClean="0"/>
              <a:t>.</a:t>
            </a:r>
          </a:p>
          <a:p>
            <a:pPr marL="571500" indent="-571500">
              <a:buFont typeface="Arial" panose="020B0604020202020204" pitchFamily="34" charset="0"/>
              <a:buChar char="•"/>
            </a:pPr>
            <a:r>
              <a:rPr lang="en-US" sz="3600" dirty="0"/>
              <a:t>The syntax T? is </a:t>
            </a:r>
            <a:r>
              <a:rPr lang="en-US" sz="3600" dirty="0" smtClean="0"/>
              <a:t>shorthand </a:t>
            </a:r>
            <a:r>
              <a:rPr lang="en-US" sz="3600" dirty="0"/>
              <a:t>for </a:t>
            </a:r>
            <a:r>
              <a:rPr lang="en-US" sz="3600" dirty="0" err="1"/>
              <a:t>Nullable</a:t>
            </a:r>
            <a:r>
              <a:rPr lang="en-US" sz="3600" dirty="0"/>
              <a:t>&lt;T&gt;, where T is a value type. The two forms are interchangeable</a:t>
            </a:r>
            <a:r>
              <a:rPr lang="en-US" sz="3600" dirty="0" smtClean="0"/>
              <a:t>.</a:t>
            </a:r>
          </a:p>
          <a:p>
            <a:pPr marL="571500" indent="-571500">
              <a:buFont typeface="Arial" panose="020B0604020202020204" pitchFamily="34" charset="0"/>
              <a:buChar char="•"/>
            </a:pPr>
            <a:r>
              <a:rPr lang="en-US" sz="3600" dirty="0"/>
              <a:t>Assign a value to a </a:t>
            </a:r>
            <a:r>
              <a:rPr lang="en-US" sz="3600" dirty="0" err="1"/>
              <a:t>nullable</a:t>
            </a:r>
            <a:r>
              <a:rPr lang="en-US" sz="3600" dirty="0"/>
              <a:t> type just as you would for an ordinary value </a:t>
            </a:r>
            <a:r>
              <a:rPr lang="en-US" sz="3600" dirty="0" smtClean="0"/>
              <a:t>type.</a:t>
            </a:r>
          </a:p>
          <a:p>
            <a:pPr marL="571500" indent="-571500">
              <a:buFont typeface="Arial" panose="020B0604020202020204" pitchFamily="34" charset="0"/>
              <a:buChar char="•"/>
            </a:pPr>
            <a:r>
              <a:rPr lang="en-US" sz="3600" dirty="0"/>
              <a:t>Use the </a:t>
            </a:r>
            <a:r>
              <a:rPr lang="en-US" sz="3600" dirty="0" err="1"/>
              <a:t>Nullable</a:t>
            </a:r>
            <a:r>
              <a:rPr lang="en-US" sz="3600" dirty="0"/>
              <a:t>&lt;T&gt;.</a:t>
            </a:r>
            <a:r>
              <a:rPr lang="en-US" sz="3600" dirty="0" err="1"/>
              <a:t>GetValueOrDefault</a:t>
            </a:r>
            <a:r>
              <a:rPr lang="en-US" sz="3600" dirty="0"/>
              <a:t> method to return either the assigned value, or the default value for the underlying type if the value is </a:t>
            </a:r>
            <a:r>
              <a:rPr lang="en-US" sz="3600" dirty="0" smtClean="0"/>
              <a:t>null.</a:t>
            </a:r>
          </a:p>
          <a:p>
            <a:pPr marL="571500" indent="-571500">
              <a:buFont typeface="Arial" panose="020B0604020202020204" pitchFamily="34" charset="0"/>
              <a:buChar char="•"/>
            </a:pPr>
            <a:r>
              <a:rPr lang="en-US" sz="3600" dirty="0"/>
              <a:t>Use the </a:t>
            </a:r>
            <a:r>
              <a:rPr lang="en-US" sz="3600" dirty="0" err="1"/>
              <a:t>HasValue</a:t>
            </a:r>
            <a:r>
              <a:rPr lang="en-US" sz="3600" dirty="0"/>
              <a:t> and Value read-only properties to test for null and retrieve the </a:t>
            </a:r>
            <a:r>
              <a:rPr lang="en-US" sz="3600" dirty="0" smtClean="0"/>
              <a:t>value.</a:t>
            </a:r>
          </a:p>
          <a:p>
            <a:pPr marL="571500" indent="-571500">
              <a:buFont typeface="Arial" panose="020B0604020202020204" pitchFamily="34" charset="0"/>
              <a:buChar char="•"/>
            </a:pPr>
            <a:r>
              <a:rPr lang="en-US" sz="3600" dirty="0"/>
              <a:t>Use the ?? operator to assign a default value that will be applied when a </a:t>
            </a:r>
            <a:r>
              <a:rPr lang="en-US" sz="3600" dirty="0" err="1"/>
              <a:t>nullable</a:t>
            </a:r>
            <a:r>
              <a:rPr lang="en-US" sz="3600" dirty="0"/>
              <a:t> type whose current value is null is assigned to a non-</a:t>
            </a:r>
            <a:r>
              <a:rPr lang="en-US" sz="3600" dirty="0" err="1"/>
              <a:t>nullable</a:t>
            </a:r>
            <a:r>
              <a:rPr lang="en-US" sz="3600" dirty="0"/>
              <a:t> </a:t>
            </a:r>
            <a:r>
              <a:rPr lang="en-US" sz="3600" dirty="0" smtClean="0"/>
              <a:t>type.</a:t>
            </a:r>
          </a:p>
          <a:p>
            <a:pPr marL="571500" indent="-571500">
              <a:buFont typeface="Arial" panose="020B0604020202020204" pitchFamily="34" charset="0"/>
              <a:buChar char="•"/>
            </a:pPr>
            <a:r>
              <a:rPr lang="en-US" sz="3600" dirty="0"/>
              <a:t>Nested </a:t>
            </a:r>
            <a:r>
              <a:rPr lang="en-US" sz="3600" dirty="0" err="1"/>
              <a:t>nullable</a:t>
            </a:r>
            <a:r>
              <a:rPr lang="en-US" sz="3600" dirty="0"/>
              <a:t> types are not allowed. The following line will not compile: </a:t>
            </a:r>
          </a:p>
          <a:p>
            <a:pPr marL="1779783" lvl="1" indent="-571500">
              <a:buFont typeface="Arial" panose="020B0604020202020204" pitchFamily="34" charset="0"/>
              <a:buChar char="•"/>
            </a:pPr>
            <a:r>
              <a:rPr lang="en-US" sz="3600" dirty="0" err="1" smtClean="0"/>
              <a:t>Nullable</a:t>
            </a:r>
            <a:r>
              <a:rPr lang="en-US" sz="3600" dirty="0" smtClean="0"/>
              <a:t>&lt;</a:t>
            </a:r>
            <a:r>
              <a:rPr lang="en-US" sz="3600" dirty="0" err="1" smtClean="0"/>
              <a:t>Nullable</a:t>
            </a:r>
            <a:r>
              <a:rPr lang="en-US" sz="3600" dirty="0" smtClean="0"/>
              <a:t>&lt;</a:t>
            </a:r>
            <a:r>
              <a:rPr lang="en-US" sz="3600" dirty="0" err="1" smtClean="0"/>
              <a:t>int</a:t>
            </a:r>
            <a:r>
              <a:rPr lang="en-US" sz="3600" dirty="0"/>
              <a:t>&gt;&gt; n;</a:t>
            </a:r>
          </a:p>
        </p:txBody>
      </p:sp>
    </p:spTree>
    <p:extLst>
      <p:ext uri="{BB962C8B-B14F-4D97-AF65-F5344CB8AC3E}">
        <p14:creationId xmlns:p14="http://schemas.microsoft.com/office/powerpoint/2010/main" val="54121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Exceptions: Throwing and Handling Them</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7210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3970318"/>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C# language's exception handling features help you deal with any unexpected or exceptional situations that occur when a program is </a:t>
            </a:r>
            <a:r>
              <a:rPr lang="en-US" sz="3600" dirty="0" smtClean="0"/>
              <a:t>running.</a:t>
            </a:r>
          </a:p>
          <a:p>
            <a:pPr marL="571500" indent="-571500">
              <a:buFont typeface="Arial" panose="020B0604020202020204" pitchFamily="34" charset="0"/>
              <a:buChar char="•"/>
            </a:pPr>
            <a:r>
              <a:rPr lang="en-US" sz="3600" dirty="0" smtClean="0"/>
              <a:t>Exception </a:t>
            </a:r>
            <a:r>
              <a:rPr lang="en-US" sz="3600" dirty="0"/>
              <a:t>handling uses the try, catch, and finally keywords to try actions that may not succeed, to handle failures when you decide that it is reasonable to do so, and to clean up resources </a:t>
            </a:r>
            <a:r>
              <a:rPr lang="en-US" sz="3600" dirty="0" smtClean="0"/>
              <a:t>afterward.</a:t>
            </a:r>
          </a:p>
          <a:p>
            <a:pPr marL="571500" indent="-571500">
              <a:buFont typeface="Arial" panose="020B0604020202020204" pitchFamily="34" charset="0"/>
              <a:buChar char="•"/>
            </a:pPr>
            <a:r>
              <a:rPr lang="en-US" sz="3600" dirty="0" smtClean="0"/>
              <a:t>Exceptions </a:t>
            </a:r>
            <a:r>
              <a:rPr lang="en-US" sz="3600" dirty="0"/>
              <a:t>can be generated by the common language runtime (CLR), by the .NET Framework or any third-party libraries, or by application </a:t>
            </a:r>
            <a:r>
              <a:rPr lang="en-US" sz="3600" dirty="0" smtClean="0"/>
              <a:t>code.</a:t>
            </a:r>
          </a:p>
          <a:p>
            <a:pPr marL="571500" indent="-571500">
              <a:buFont typeface="Arial" panose="020B0604020202020204" pitchFamily="34" charset="0"/>
              <a:buChar char="•"/>
            </a:pPr>
            <a:r>
              <a:rPr lang="en-US" sz="3600" dirty="0" smtClean="0"/>
              <a:t>Exceptions </a:t>
            </a:r>
            <a:r>
              <a:rPr lang="en-US" sz="3600" dirty="0"/>
              <a:t>are created by using the throw keyword</a:t>
            </a:r>
            <a:r>
              <a:rPr lang="en-US" sz="3600" dirty="0" smtClean="0"/>
              <a:t>.</a:t>
            </a:r>
            <a:endParaRPr lang="en-US" sz="3600" dirty="0"/>
          </a:p>
        </p:txBody>
      </p:sp>
    </p:spTree>
    <p:extLst>
      <p:ext uri="{BB962C8B-B14F-4D97-AF65-F5344CB8AC3E}">
        <p14:creationId xmlns:p14="http://schemas.microsoft.com/office/powerpoint/2010/main" val="174207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Exceptions: Properties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7210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618291"/>
          </a:xfrm>
          <a:prstGeom prst="rect">
            <a:avLst/>
          </a:prstGeom>
          <a:noFill/>
        </p:spPr>
        <p:txBody>
          <a:bodyPr wrap="square" rtlCol="0">
            <a:spAutoFit/>
          </a:bodyPr>
          <a:lstStyle/>
          <a:p>
            <a:pPr marL="571500" indent="-571500">
              <a:buFont typeface="Arial" panose="020B0604020202020204" pitchFamily="34" charset="0"/>
              <a:buChar char="•"/>
            </a:pPr>
            <a:r>
              <a:rPr lang="en-US" sz="3600" dirty="0"/>
              <a:t>Exceptions have the following properties</a:t>
            </a:r>
            <a:r>
              <a:rPr lang="en-US" sz="3600" dirty="0" smtClean="0"/>
              <a:t>:</a:t>
            </a:r>
          </a:p>
          <a:p>
            <a:pPr marL="1779783" lvl="1" indent="-571500">
              <a:buFont typeface="Arial" panose="020B0604020202020204" pitchFamily="34" charset="0"/>
              <a:buChar char="•"/>
            </a:pPr>
            <a:r>
              <a:rPr lang="en-US" sz="3600" dirty="0" smtClean="0"/>
              <a:t>Exceptions </a:t>
            </a:r>
            <a:r>
              <a:rPr lang="en-US" sz="3600" dirty="0"/>
              <a:t>are types that all ultimately derive from </a:t>
            </a:r>
            <a:r>
              <a:rPr lang="en-US" sz="3600" dirty="0" err="1"/>
              <a:t>System.Exception</a:t>
            </a:r>
            <a:r>
              <a:rPr lang="en-US" sz="3600" dirty="0" smtClean="0"/>
              <a:t>.</a:t>
            </a:r>
          </a:p>
          <a:p>
            <a:pPr marL="1779783" lvl="1" indent="-571500">
              <a:buFont typeface="Arial" panose="020B0604020202020204" pitchFamily="34" charset="0"/>
              <a:buChar char="•"/>
            </a:pPr>
            <a:r>
              <a:rPr lang="en-US" sz="3600" dirty="0" smtClean="0"/>
              <a:t>Use </a:t>
            </a:r>
            <a:r>
              <a:rPr lang="en-US" sz="3600" dirty="0"/>
              <a:t>a try block around the statements that might throw exceptions</a:t>
            </a:r>
            <a:r>
              <a:rPr lang="en-US" sz="3600" dirty="0" smtClean="0"/>
              <a:t>.</a:t>
            </a:r>
          </a:p>
          <a:p>
            <a:pPr marL="1779783" lvl="1" indent="-571500">
              <a:buFont typeface="Arial" panose="020B0604020202020204" pitchFamily="34" charset="0"/>
              <a:buChar char="•"/>
            </a:pPr>
            <a:r>
              <a:rPr lang="en-US" sz="3600" dirty="0" smtClean="0"/>
              <a:t>Once </a:t>
            </a:r>
            <a:r>
              <a:rPr lang="en-US" sz="3600" dirty="0"/>
              <a:t>an exception occurs in the try block, the flow of control jumps to the first associated exception handler that is present anywhere in the call stack. In C#, the catch keyword is used to define an exception handler</a:t>
            </a:r>
            <a:r>
              <a:rPr lang="en-US" sz="3600" dirty="0" smtClean="0"/>
              <a:t>.</a:t>
            </a:r>
          </a:p>
          <a:p>
            <a:pPr marL="1779783" lvl="1" indent="-571500">
              <a:buFont typeface="Arial" panose="020B0604020202020204" pitchFamily="34" charset="0"/>
              <a:buChar char="•"/>
            </a:pPr>
            <a:r>
              <a:rPr lang="en-US" sz="3600" dirty="0" smtClean="0"/>
              <a:t>If </a:t>
            </a:r>
            <a:r>
              <a:rPr lang="en-US" sz="3600" dirty="0"/>
              <a:t>no exception handler for a given exception is present, the program stops executing with an error message</a:t>
            </a:r>
            <a:r>
              <a:rPr lang="en-US" sz="3600" dirty="0" smtClean="0"/>
              <a:t>.</a:t>
            </a:r>
          </a:p>
          <a:p>
            <a:pPr marL="1779783" lvl="1" indent="-571500">
              <a:buFont typeface="Arial" panose="020B0604020202020204" pitchFamily="34" charset="0"/>
              <a:buChar char="•"/>
            </a:pPr>
            <a:r>
              <a:rPr lang="en-US" sz="3600" dirty="0" smtClean="0"/>
              <a:t>Do </a:t>
            </a:r>
            <a:r>
              <a:rPr lang="en-US" sz="3600" dirty="0"/>
              <a:t>not catch an exception unless you can handle it and leave the application in a known state. If you catch </a:t>
            </a:r>
            <a:r>
              <a:rPr lang="en-US" sz="3600" dirty="0" err="1"/>
              <a:t>System.Exception</a:t>
            </a:r>
            <a:r>
              <a:rPr lang="en-US" sz="3600" dirty="0"/>
              <a:t>, </a:t>
            </a:r>
            <a:r>
              <a:rPr lang="en-US" sz="3600" dirty="0" err="1"/>
              <a:t>rethrow</a:t>
            </a:r>
            <a:r>
              <a:rPr lang="en-US" sz="3600" dirty="0"/>
              <a:t> it using the throw keyword at the end of the catch block</a:t>
            </a:r>
            <a:r>
              <a:rPr lang="en-US" sz="3600" dirty="0" smtClean="0"/>
              <a:t>.</a:t>
            </a:r>
          </a:p>
          <a:p>
            <a:pPr marL="1779783" lvl="1" indent="-571500">
              <a:buFont typeface="Arial" panose="020B0604020202020204" pitchFamily="34" charset="0"/>
              <a:buChar char="•"/>
            </a:pPr>
            <a:r>
              <a:rPr lang="en-US" sz="3600" dirty="0" smtClean="0"/>
              <a:t>If </a:t>
            </a:r>
            <a:r>
              <a:rPr lang="en-US" sz="3600" dirty="0"/>
              <a:t>a catch block defines an exception variable, you can use it to obtain more information about the type of exception that occurred</a:t>
            </a:r>
            <a:r>
              <a:rPr lang="en-US" sz="3600" dirty="0" smtClean="0"/>
              <a:t>.</a:t>
            </a:r>
          </a:p>
          <a:p>
            <a:pPr marL="1779783" lvl="1" indent="-571500">
              <a:buFont typeface="Arial" panose="020B0604020202020204" pitchFamily="34" charset="0"/>
              <a:buChar char="•"/>
            </a:pPr>
            <a:r>
              <a:rPr lang="en-US" sz="3600" dirty="0" smtClean="0"/>
              <a:t>Exceptions </a:t>
            </a:r>
            <a:r>
              <a:rPr lang="en-US" sz="3600" dirty="0"/>
              <a:t>can be explicitly generated by a program by using the throw keyword</a:t>
            </a:r>
            <a:r>
              <a:rPr lang="en-US" sz="3600" dirty="0" smtClean="0"/>
              <a:t>.</a:t>
            </a:r>
          </a:p>
          <a:p>
            <a:pPr marL="1779783" lvl="1" indent="-571500">
              <a:buFont typeface="Arial" panose="020B0604020202020204" pitchFamily="34" charset="0"/>
              <a:buChar char="•"/>
            </a:pPr>
            <a:r>
              <a:rPr lang="en-US" sz="3600" dirty="0" smtClean="0"/>
              <a:t>Exception </a:t>
            </a:r>
            <a:r>
              <a:rPr lang="en-US" sz="3600" dirty="0"/>
              <a:t>objects contain detailed information about the error, such as the state of the call stack and a text description of the error</a:t>
            </a:r>
            <a:r>
              <a:rPr lang="en-US" sz="3600" dirty="0" smtClean="0"/>
              <a:t>.</a:t>
            </a:r>
          </a:p>
          <a:p>
            <a:pPr marL="1779783" lvl="1" indent="-571500">
              <a:buFont typeface="Arial" panose="020B0604020202020204" pitchFamily="34" charset="0"/>
              <a:buChar char="•"/>
            </a:pPr>
            <a:r>
              <a:rPr lang="en-US" sz="3600" dirty="0" smtClean="0"/>
              <a:t>Code </a:t>
            </a:r>
            <a:r>
              <a:rPr lang="en-US" sz="3600" dirty="0"/>
              <a:t>in a finally block is executed even if an exception is thrown. Use a finally block to release resources, for example to close any streams or files that were opened in the try block</a:t>
            </a:r>
            <a:r>
              <a:rPr lang="en-US" sz="3600" dirty="0" smtClean="0"/>
              <a:t>.</a:t>
            </a:r>
          </a:p>
          <a:p>
            <a:pPr marL="1779783" lvl="1" indent="-571500">
              <a:buFont typeface="Arial" panose="020B0604020202020204" pitchFamily="34" charset="0"/>
              <a:buChar char="•"/>
            </a:pPr>
            <a:r>
              <a:rPr lang="en-US" sz="3600" dirty="0" smtClean="0"/>
              <a:t>Managed </a:t>
            </a:r>
            <a:r>
              <a:rPr lang="en-US" sz="3600" dirty="0"/>
              <a:t>exceptions in the .NET Framework are implemented on top of the Win32 structured exception handling mechanism.</a:t>
            </a:r>
          </a:p>
        </p:txBody>
      </p:sp>
    </p:spTree>
    <p:extLst>
      <p:ext uri="{BB962C8B-B14F-4D97-AF65-F5344CB8AC3E}">
        <p14:creationId xmlns:p14="http://schemas.microsoft.com/office/powerpoint/2010/main" val="181937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Collections</a:t>
            </a:r>
          </a:p>
        </p:txBody>
      </p:sp>
      <p:cxnSp>
        <p:nvCxnSpPr>
          <p:cNvPr id="34" name="10 Conector recto"/>
          <p:cNvCxnSpPr/>
          <p:nvPr/>
        </p:nvCxnSpPr>
        <p:spPr>
          <a:xfrm>
            <a:off x="2246688" y="1955687"/>
            <a:ext cx="274530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t>For many applications, you want to create and manage groups of related objects. There are two ways to group objects: </a:t>
            </a:r>
            <a:endParaRPr lang="en-US" sz="3600" dirty="0" smtClean="0"/>
          </a:p>
          <a:p>
            <a:pPr marL="1779783" lvl="1" indent="-571500">
              <a:buFont typeface="Arial" panose="020B0604020202020204" pitchFamily="34" charset="0"/>
              <a:buChar char="•"/>
            </a:pPr>
            <a:r>
              <a:rPr lang="en-US" sz="3600" dirty="0" smtClean="0"/>
              <a:t>by </a:t>
            </a:r>
            <a:r>
              <a:rPr lang="en-US" sz="3600" dirty="0"/>
              <a:t>creating arrays of </a:t>
            </a:r>
            <a:r>
              <a:rPr lang="en-US" sz="3600" dirty="0" smtClean="0"/>
              <a:t>objects.</a:t>
            </a:r>
          </a:p>
          <a:p>
            <a:pPr marL="1779783" lvl="1" indent="-571500">
              <a:buFont typeface="Arial" panose="020B0604020202020204" pitchFamily="34" charset="0"/>
              <a:buChar char="•"/>
            </a:pPr>
            <a:r>
              <a:rPr lang="en-US" sz="3600" dirty="0" smtClean="0"/>
              <a:t>by </a:t>
            </a:r>
            <a:r>
              <a:rPr lang="en-US" sz="3600" dirty="0"/>
              <a:t>creating collections of objects</a:t>
            </a:r>
            <a:r>
              <a:rPr lang="en-US" sz="3600" dirty="0" smtClean="0"/>
              <a:t>.</a:t>
            </a:r>
          </a:p>
          <a:p>
            <a:pPr marL="571500" indent="-571500">
              <a:buFont typeface="Arial" panose="020B0604020202020204" pitchFamily="34" charset="0"/>
              <a:buChar char="•"/>
            </a:pPr>
            <a:r>
              <a:rPr lang="en-US" sz="3600" dirty="0"/>
              <a:t>Arrays are most useful for creating and working with a fixed number of strongly-typed objects</a:t>
            </a:r>
            <a:r>
              <a:rPr lang="en-US" sz="3600" dirty="0" smtClean="0"/>
              <a:t>.</a:t>
            </a:r>
          </a:p>
          <a:p>
            <a:pPr marL="571500" indent="-571500">
              <a:buFont typeface="Arial" panose="020B0604020202020204" pitchFamily="34" charset="0"/>
              <a:buChar char="•"/>
            </a:pPr>
            <a:r>
              <a:rPr lang="en-US" sz="3600" dirty="0"/>
              <a:t>Collections provide a more flexible way to work with groups of </a:t>
            </a:r>
            <a:r>
              <a:rPr lang="en-US" sz="3600" dirty="0" smtClean="0"/>
              <a:t>objects.</a:t>
            </a:r>
          </a:p>
          <a:p>
            <a:pPr marL="571500" indent="-571500">
              <a:buFont typeface="Arial" panose="020B0604020202020204" pitchFamily="34" charset="0"/>
              <a:buChar char="•"/>
            </a:pPr>
            <a:r>
              <a:rPr lang="en-US" sz="3600" dirty="0" smtClean="0"/>
              <a:t>Unlike </a:t>
            </a:r>
            <a:r>
              <a:rPr lang="en-US" sz="3600" dirty="0"/>
              <a:t>arrays, the group of objects you work with can grow and shrink dynamically as the needs of the application </a:t>
            </a:r>
            <a:r>
              <a:rPr lang="en-US" sz="3600" dirty="0" smtClean="0"/>
              <a:t>change.</a:t>
            </a:r>
          </a:p>
          <a:p>
            <a:pPr marL="571500" indent="-571500">
              <a:buFont typeface="Arial" panose="020B0604020202020204" pitchFamily="34" charset="0"/>
              <a:buChar char="•"/>
            </a:pPr>
            <a:r>
              <a:rPr lang="en-US" sz="3600" dirty="0" smtClean="0"/>
              <a:t>For </a:t>
            </a:r>
            <a:r>
              <a:rPr lang="en-US" sz="3600" dirty="0"/>
              <a:t>some collections, you can assign a key to any object that you put into the collection so that you can quickly retrieve the object by using the key</a:t>
            </a:r>
            <a:r>
              <a:rPr lang="en-US" sz="3600" dirty="0" smtClean="0"/>
              <a:t>.</a:t>
            </a:r>
            <a:endParaRPr lang="en-US" sz="3600" dirty="0" smtClean="0"/>
          </a:p>
        </p:txBody>
      </p:sp>
    </p:spTree>
    <p:extLst>
      <p:ext uri="{BB962C8B-B14F-4D97-AF65-F5344CB8AC3E}">
        <p14:creationId xmlns:p14="http://schemas.microsoft.com/office/powerpoint/2010/main" val="158452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Collections</a:t>
            </a:r>
          </a:p>
        </p:txBody>
      </p:sp>
      <p:cxnSp>
        <p:nvCxnSpPr>
          <p:cNvPr id="34" name="10 Conector recto"/>
          <p:cNvCxnSpPr/>
          <p:nvPr/>
        </p:nvCxnSpPr>
        <p:spPr>
          <a:xfrm>
            <a:off x="2246688" y="1955687"/>
            <a:ext cx="274530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A </a:t>
            </a:r>
            <a:r>
              <a:rPr lang="en-US" sz="3600" dirty="0"/>
              <a:t>collection is a class, so you must declare an instance of the class before you can add elements to that collection</a:t>
            </a:r>
            <a:r>
              <a:rPr lang="en-US" sz="3600" dirty="0" smtClean="0"/>
              <a:t>.</a:t>
            </a:r>
          </a:p>
          <a:p>
            <a:pPr marL="571500" indent="-571500">
              <a:buFont typeface="Arial" panose="020B0604020202020204" pitchFamily="34" charset="0"/>
              <a:buChar char="•"/>
            </a:pPr>
            <a:r>
              <a:rPr lang="en-US" sz="3600" dirty="0" smtClean="0"/>
              <a:t>if </a:t>
            </a:r>
            <a:r>
              <a:rPr lang="en-US" sz="3600" dirty="0"/>
              <a:t>your collection contains elements of only one data type, you can use one of the classes in the </a:t>
            </a:r>
            <a:r>
              <a:rPr lang="en-US" sz="3600" dirty="0" err="1"/>
              <a:t>System.Collections.Generic</a:t>
            </a:r>
            <a:r>
              <a:rPr lang="en-US" sz="3600" dirty="0"/>
              <a:t> </a:t>
            </a:r>
            <a:r>
              <a:rPr lang="en-US" sz="3600" dirty="0" smtClean="0"/>
              <a:t>namespace.</a:t>
            </a:r>
          </a:p>
          <a:p>
            <a:pPr marL="571500" indent="-571500">
              <a:buFont typeface="Arial" panose="020B0604020202020204" pitchFamily="34" charset="0"/>
              <a:buChar char="•"/>
            </a:pPr>
            <a:r>
              <a:rPr lang="en-US" sz="3600" dirty="0" smtClean="0"/>
              <a:t>A </a:t>
            </a:r>
            <a:r>
              <a:rPr lang="en-US" sz="3600" dirty="0"/>
              <a:t>generic collection enforces type safety so that no other data type can be added to </a:t>
            </a:r>
            <a:r>
              <a:rPr lang="en-US" sz="3600" dirty="0" smtClean="0"/>
              <a:t>it.</a:t>
            </a:r>
          </a:p>
          <a:p>
            <a:pPr marL="571500" indent="-571500">
              <a:buFont typeface="Arial" panose="020B0604020202020204" pitchFamily="34" charset="0"/>
              <a:buChar char="•"/>
            </a:pPr>
            <a:r>
              <a:rPr lang="en-US" sz="3600" dirty="0" smtClean="0"/>
              <a:t>When </a:t>
            </a:r>
            <a:r>
              <a:rPr lang="en-US" sz="3600" dirty="0"/>
              <a:t>you retrieve an element from a generic collection, you do not have to determine its data type or convert it</a:t>
            </a:r>
            <a:r>
              <a:rPr lang="en-US" sz="3600" dirty="0" smtClean="0"/>
              <a:t>.</a:t>
            </a:r>
          </a:p>
          <a:p>
            <a:pPr marL="571500" indent="-571500">
              <a:buFont typeface="Arial" panose="020B0604020202020204" pitchFamily="34" charset="0"/>
              <a:buChar char="•"/>
            </a:pPr>
            <a:r>
              <a:rPr lang="en-US" sz="3600" dirty="0"/>
              <a:t>An iterator method or get accessor performs a custom iteration over a </a:t>
            </a:r>
            <a:r>
              <a:rPr lang="en-US" sz="3600" dirty="0" smtClean="0"/>
              <a:t>collection.</a:t>
            </a:r>
          </a:p>
          <a:p>
            <a:pPr marL="571500" indent="-571500">
              <a:buFont typeface="Arial" panose="020B0604020202020204" pitchFamily="34" charset="0"/>
              <a:buChar char="•"/>
            </a:pPr>
            <a:r>
              <a:rPr lang="en-US" sz="3600" dirty="0" smtClean="0"/>
              <a:t>An </a:t>
            </a:r>
            <a:r>
              <a:rPr lang="en-US" sz="3600" dirty="0"/>
              <a:t>iterator method uses the yield return statement to return each element one at a </a:t>
            </a:r>
            <a:r>
              <a:rPr lang="en-US" sz="3600" dirty="0" smtClean="0"/>
              <a:t>time.</a:t>
            </a:r>
          </a:p>
          <a:p>
            <a:pPr marL="571500" indent="-571500">
              <a:buFont typeface="Arial" panose="020B0604020202020204" pitchFamily="34" charset="0"/>
              <a:buChar char="•"/>
            </a:pPr>
            <a:r>
              <a:rPr lang="en-US" sz="3600" dirty="0" smtClean="0"/>
              <a:t>When </a:t>
            </a:r>
            <a:r>
              <a:rPr lang="en-US" sz="3600" dirty="0"/>
              <a:t>a yield return statement is reached, the current location in code is </a:t>
            </a:r>
            <a:r>
              <a:rPr lang="en-US" sz="3600" dirty="0" smtClean="0"/>
              <a:t>remembered.</a:t>
            </a:r>
          </a:p>
          <a:p>
            <a:pPr marL="571500" indent="-571500">
              <a:buFont typeface="Arial" panose="020B0604020202020204" pitchFamily="34" charset="0"/>
              <a:buChar char="•"/>
            </a:pPr>
            <a:r>
              <a:rPr lang="en-US" sz="3600" dirty="0" smtClean="0"/>
              <a:t>Execution </a:t>
            </a:r>
            <a:r>
              <a:rPr lang="en-US" sz="3600" dirty="0"/>
              <a:t>is restarted from that location the next time the iterator function is called</a:t>
            </a:r>
            <a:r>
              <a:rPr lang="en-US" sz="3600" dirty="0" smtClean="0"/>
              <a:t>.</a:t>
            </a:r>
          </a:p>
          <a:p>
            <a:pPr marL="571500" indent="-571500">
              <a:buFont typeface="Arial" panose="020B0604020202020204" pitchFamily="34" charset="0"/>
              <a:buChar char="•"/>
            </a:pPr>
            <a:r>
              <a:rPr lang="en-US" sz="3600" dirty="0"/>
              <a:t>You consume an iterator from client code by using a </a:t>
            </a:r>
            <a:r>
              <a:rPr lang="en-US" sz="3600" dirty="0" err="1"/>
              <a:t>foreach</a:t>
            </a:r>
            <a:r>
              <a:rPr lang="en-US" sz="3600" dirty="0"/>
              <a:t> statement or by using a LINQ query.</a:t>
            </a:r>
          </a:p>
        </p:txBody>
      </p:sp>
    </p:spTree>
    <p:extLst>
      <p:ext uri="{BB962C8B-B14F-4D97-AF65-F5344CB8AC3E}">
        <p14:creationId xmlns:p14="http://schemas.microsoft.com/office/powerpoint/2010/main" val="205366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4245594"/>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Advanced C</a:t>
            </a:r>
            <a:r>
              <a:rPr lang="en-US" sz="4000" dirty="0" smtClean="0">
                <a:ea typeface="Open Sans" panose="020B0606030504020204" pitchFamily="34" charset="0"/>
                <a:cs typeface="Open Sans" panose="020B0606030504020204" pitchFamily="34" charset="0"/>
              </a:rPr>
              <a:t># concepts</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 and Lambda Expressions and Functional Paradigm</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LINQ</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Generics in C#</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Variance in C#</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Unsafe Code and Pointers and </a:t>
            </a:r>
            <a:r>
              <a:rPr lang="en-US" sz="3600" dirty="0" err="1">
                <a:ea typeface="Open Sans" panose="020B0606030504020204" pitchFamily="34" charset="0"/>
                <a:cs typeface="Open Sans" panose="020B0606030504020204" pitchFamily="34" charset="0"/>
              </a:rPr>
              <a:t>PInvoke</a:t>
            </a:r>
            <a:r>
              <a:rPr lang="en-US" sz="3600" dirty="0">
                <a:ea typeface="Open Sans" panose="020B0606030504020204" pitchFamily="34" charset="0"/>
                <a:cs typeface="Open Sans" panose="020B0606030504020204" pitchFamily="34" charset="0"/>
              </a:rPr>
              <a:t>.</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18</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93781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Properties and Attributes in C#</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Indexer Properties in C#</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Delegates and Events in C#</a:t>
            </a:r>
          </a:p>
          <a:p>
            <a:pPr marL="3102381" lvl="2" indent="-685800">
              <a:buFont typeface="Wingdings" panose="05000000000000000000" pitchFamily="2" charset="2"/>
              <a:buChar char="ü"/>
            </a:pPr>
            <a:r>
              <a:rPr lang="en-US" sz="4000" dirty="0" err="1">
                <a:ea typeface="Open Sans" panose="020B0606030504020204" pitchFamily="34" charset="0"/>
                <a:cs typeface="Open Sans" panose="020B0606030504020204" pitchFamily="34" charset="0"/>
              </a:rPr>
              <a:t>Nullable</a:t>
            </a:r>
            <a:r>
              <a:rPr lang="en-US" sz="4000" dirty="0">
                <a:ea typeface="Open Sans" panose="020B0606030504020204" pitchFamily="34" charset="0"/>
                <a:cs typeface="Open Sans" panose="020B0606030504020204" pitchFamily="34" charset="0"/>
              </a:rPr>
              <a:t> Types in C#</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Exception Handling</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Collections and Iterators in C#</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Properties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25202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064294"/>
          </a:xfrm>
          <a:prstGeom prst="rect">
            <a:avLst/>
          </a:prstGeom>
          <a:noFill/>
        </p:spPr>
        <p:txBody>
          <a:bodyPr wrap="square" rtlCol="0">
            <a:spAutoFit/>
          </a:bodyPr>
          <a:lstStyle/>
          <a:p>
            <a:pPr marL="571500" indent="-571500">
              <a:buFont typeface="Arial" panose="020B0604020202020204" pitchFamily="34" charset="0"/>
              <a:buChar char="•"/>
            </a:pPr>
            <a:r>
              <a:rPr lang="en-US" sz="3600" dirty="0"/>
              <a:t>A property is a member that provides a flexible mechanism to read, write, or compute the value of a private </a:t>
            </a:r>
            <a:r>
              <a:rPr lang="en-US" sz="3600" dirty="0" smtClean="0"/>
              <a:t>field.</a:t>
            </a:r>
          </a:p>
          <a:p>
            <a:pPr marL="571500" indent="-571500">
              <a:buFont typeface="Arial" panose="020B0604020202020204" pitchFamily="34" charset="0"/>
              <a:buChar char="•"/>
            </a:pPr>
            <a:r>
              <a:rPr lang="en-US" sz="3600" dirty="0" smtClean="0"/>
              <a:t>Properties </a:t>
            </a:r>
            <a:r>
              <a:rPr lang="en-US" sz="3600" dirty="0"/>
              <a:t>can be used as if they are public data members, but they are actually special methods called </a:t>
            </a:r>
            <a:r>
              <a:rPr lang="en-US" sz="3600" dirty="0" smtClean="0"/>
              <a:t>accessors.</a:t>
            </a:r>
          </a:p>
          <a:p>
            <a:pPr marL="571500" indent="-571500">
              <a:buFont typeface="Arial" panose="020B0604020202020204" pitchFamily="34" charset="0"/>
              <a:buChar char="•"/>
            </a:pPr>
            <a:r>
              <a:rPr lang="en-US" sz="3600" dirty="0" smtClean="0"/>
              <a:t>This </a:t>
            </a:r>
            <a:r>
              <a:rPr lang="en-US" sz="3600" dirty="0"/>
              <a:t>enables data to be accessed easily and still helps promote the safety and flexibility of methods</a:t>
            </a:r>
            <a:r>
              <a:rPr lang="en-US" sz="3600" dirty="0" smtClean="0"/>
              <a:t>.</a:t>
            </a:r>
          </a:p>
          <a:p>
            <a:pPr marL="571500" indent="-571500">
              <a:buFont typeface="Arial" panose="020B0604020202020204" pitchFamily="34" charset="0"/>
              <a:buChar char="•"/>
            </a:pPr>
            <a:r>
              <a:rPr lang="en-US" sz="3600" dirty="0" smtClean="0"/>
              <a:t>Key takeaways:</a:t>
            </a:r>
          </a:p>
          <a:p>
            <a:pPr marL="1779783" lvl="1" indent="-571500">
              <a:buFont typeface="Arial" panose="020B0604020202020204" pitchFamily="34" charset="0"/>
              <a:buChar char="•"/>
            </a:pPr>
            <a:r>
              <a:rPr lang="en-US" sz="3600" dirty="0"/>
              <a:t>Properties enable a class to expose a public way of getting and setting values, while hiding implementation or verification code</a:t>
            </a:r>
            <a:r>
              <a:rPr lang="en-US" sz="3600" dirty="0" smtClean="0"/>
              <a:t>.</a:t>
            </a:r>
          </a:p>
          <a:p>
            <a:pPr marL="1779783" lvl="1" indent="-571500">
              <a:buFont typeface="Arial" panose="020B0604020202020204" pitchFamily="34" charset="0"/>
              <a:buChar char="•"/>
            </a:pPr>
            <a:r>
              <a:rPr lang="en-US" sz="3600" dirty="0" smtClean="0"/>
              <a:t>A </a:t>
            </a:r>
            <a:r>
              <a:rPr lang="en-US" sz="3600" dirty="0"/>
              <a:t>get property accessor is used to return the property value, and a set property accessor is used to assign a new value. </a:t>
            </a:r>
            <a:endParaRPr lang="en-US" sz="3600" dirty="0" smtClean="0"/>
          </a:p>
          <a:p>
            <a:pPr marL="1779783" lvl="1" indent="-571500">
              <a:buFont typeface="Arial" panose="020B0604020202020204" pitchFamily="34" charset="0"/>
              <a:buChar char="•"/>
            </a:pPr>
            <a:r>
              <a:rPr lang="en-US" sz="3600" dirty="0" smtClean="0"/>
              <a:t>These </a:t>
            </a:r>
            <a:r>
              <a:rPr lang="en-US" sz="3600" dirty="0"/>
              <a:t>accessors can have different access levels. For more information, see Restricting Accessor Accessibility</a:t>
            </a:r>
            <a:r>
              <a:rPr lang="en-US" sz="3600" dirty="0" smtClean="0"/>
              <a:t>.</a:t>
            </a:r>
          </a:p>
          <a:p>
            <a:pPr marL="1779783" lvl="1" indent="-571500">
              <a:buFont typeface="Arial" panose="020B0604020202020204" pitchFamily="34" charset="0"/>
              <a:buChar char="•"/>
            </a:pPr>
            <a:r>
              <a:rPr lang="en-US" sz="3600" dirty="0" smtClean="0"/>
              <a:t>The </a:t>
            </a:r>
            <a:r>
              <a:rPr lang="en-US" sz="3600" dirty="0"/>
              <a:t>value keyword is used to define the value being assigned by the set accessor</a:t>
            </a:r>
            <a:r>
              <a:rPr lang="en-US" sz="3600" dirty="0" smtClean="0"/>
              <a:t>.</a:t>
            </a:r>
          </a:p>
          <a:p>
            <a:pPr marL="1779783" lvl="1" indent="-571500">
              <a:buFont typeface="Arial" panose="020B0604020202020204" pitchFamily="34" charset="0"/>
              <a:buChar char="•"/>
            </a:pPr>
            <a:r>
              <a:rPr lang="en-US" sz="3600" dirty="0" smtClean="0"/>
              <a:t>Properties </a:t>
            </a:r>
            <a:r>
              <a:rPr lang="en-US" sz="3600" dirty="0"/>
              <a:t>can be read-write (they have both a get and a set accessor), read-only (they have a get accessor but no set accessor), or write-only (they have a set accessor, but no get accessor</a:t>
            </a:r>
            <a:r>
              <a:rPr lang="en-US" sz="3600" dirty="0" smtClean="0"/>
              <a:t>).</a:t>
            </a:r>
          </a:p>
          <a:p>
            <a:pPr marL="1779783" lvl="1" indent="-571500">
              <a:buFont typeface="Arial" panose="020B0604020202020204" pitchFamily="34" charset="0"/>
              <a:buChar char="•"/>
            </a:pPr>
            <a:r>
              <a:rPr lang="en-US" sz="3600" dirty="0" smtClean="0"/>
              <a:t>Write-only </a:t>
            </a:r>
            <a:r>
              <a:rPr lang="en-US" sz="3600" dirty="0"/>
              <a:t>properties are rare and are most commonly used to restrict access to sensitive data</a:t>
            </a:r>
            <a:r>
              <a:rPr lang="en-US" sz="3600" dirty="0" smtClean="0"/>
              <a:t>.</a:t>
            </a:r>
          </a:p>
          <a:p>
            <a:pPr marL="1779783" lvl="1" indent="-571500">
              <a:buFont typeface="Arial" panose="020B0604020202020204" pitchFamily="34" charset="0"/>
              <a:buChar char="•"/>
            </a:pPr>
            <a:r>
              <a:rPr lang="en-US" sz="3600" dirty="0" smtClean="0"/>
              <a:t>Simple </a:t>
            </a:r>
            <a:r>
              <a:rPr lang="en-US" sz="3600" dirty="0"/>
              <a:t>properties that require no custom accessor code can be implemented either as expression body definitions or as auto-implemented properties.</a:t>
            </a:r>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Attributes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25202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a:t>Attributes provide a powerful method of associating metadata, or declarative information, with code (assemblies, types, methods, properties, and so forth</a:t>
            </a:r>
            <a:r>
              <a:rPr lang="en-US" sz="3600" dirty="0" smtClean="0"/>
              <a:t>).</a:t>
            </a:r>
          </a:p>
          <a:p>
            <a:pPr marL="571500" indent="-571500">
              <a:buFont typeface="Arial" panose="020B0604020202020204" pitchFamily="34" charset="0"/>
              <a:buChar char="•"/>
            </a:pPr>
            <a:r>
              <a:rPr lang="en-US" sz="3600" dirty="0" smtClean="0"/>
              <a:t>After </a:t>
            </a:r>
            <a:r>
              <a:rPr lang="en-US" sz="3600" dirty="0"/>
              <a:t>an attribute is associated with a program entity, the attribute can be queried at run time by using a technique called reflection</a:t>
            </a:r>
            <a:r>
              <a:rPr lang="en-US" sz="3600" dirty="0" smtClean="0"/>
              <a:t>.</a:t>
            </a:r>
          </a:p>
          <a:p>
            <a:pPr marL="571500" indent="-571500">
              <a:buFont typeface="Arial" panose="020B0604020202020204" pitchFamily="34" charset="0"/>
              <a:buChar char="•"/>
            </a:pPr>
            <a:r>
              <a:rPr lang="en-US" sz="3600" dirty="0"/>
              <a:t>Attributes have the following properties</a:t>
            </a:r>
            <a:r>
              <a:rPr lang="en-US" sz="3600" dirty="0" smtClean="0"/>
              <a:t>:</a:t>
            </a:r>
          </a:p>
          <a:p>
            <a:pPr marL="1779783" lvl="1" indent="-571500">
              <a:buFont typeface="Arial" panose="020B0604020202020204" pitchFamily="34" charset="0"/>
              <a:buChar char="•"/>
            </a:pPr>
            <a:r>
              <a:rPr lang="en-US" sz="3600" dirty="0" smtClean="0"/>
              <a:t>Attributes </a:t>
            </a:r>
            <a:r>
              <a:rPr lang="en-US" sz="3600" dirty="0"/>
              <a:t>add metadata to your </a:t>
            </a:r>
            <a:r>
              <a:rPr lang="en-US" sz="3600" dirty="0" smtClean="0"/>
              <a:t>program.</a:t>
            </a:r>
          </a:p>
          <a:p>
            <a:pPr marL="1779783" lvl="1" indent="-571500">
              <a:buFont typeface="Arial" panose="020B0604020202020204" pitchFamily="34" charset="0"/>
              <a:buChar char="•"/>
            </a:pPr>
            <a:r>
              <a:rPr lang="en-US" sz="3600" dirty="0" smtClean="0"/>
              <a:t>Metadata </a:t>
            </a:r>
            <a:r>
              <a:rPr lang="en-US" sz="3600" dirty="0"/>
              <a:t>is information about the types defined in a program. </a:t>
            </a:r>
            <a:endParaRPr lang="en-US" sz="3600" dirty="0" smtClean="0"/>
          </a:p>
          <a:p>
            <a:pPr marL="1779783" lvl="1" indent="-571500">
              <a:buFont typeface="Arial" panose="020B0604020202020204" pitchFamily="34" charset="0"/>
              <a:buChar char="•"/>
            </a:pPr>
            <a:r>
              <a:rPr lang="en-US" sz="3600" dirty="0" smtClean="0"/>
              <a:t>All </a:t>
            </a:r>
            <a:r>
              <a:rPr lang="en-US" sz="3600" dirty="0"/>
              <a:t>.NET assemblies contain a specified set of metadata that describes the types and type members defined in the assembly. </a:t>
            </a:r>
            <a:endParaRPr lang="en-US" sz="3600" dirty="0" smtClean="0"/>
          </a:p>
          <a:p>
            <a:pPr marL="1779783" lvl="1" indent="-571500">
              <a:buFont typeface="Arial" panose="020B0604020202020204" pitchFamily="34" charset="0"/>
              <a:buChar char="•"/>
            </a:pPr>
            <a:r>
              <a:rPr lang="en-US" sz="3600" dirty="0" smtClean="0"/>
              <a:t>You </a:t>
            </a:r>
            <a:r>
              <a:rPr lang="en-US" sz="3600" dirty="0"/>
              <a:t>can add custom attributes to specify any additional information that is </a:t>
            </a:r>
            <a:r>
              <a:rPr lang="en-US" sz="3600" dirty="0" smtClean="0"/>
              <a:t>required.</a:t>
            </a:r>
          </a:p>
          <a:p>
            <a:pPr marL="1779783" lvl="1" indent="-571500">
              <a:buFont typeface="Arial" panose="020B0604020202020204" pitchFamily="34" charset="0"/>
              <a:buChar char="•"/>
            </a:pPr>
            <a:r>
              <a:rPr lang="en-US" sz="3600" dirty="0" smtClean="0"/>
              <a:t>You </a:t>
            </a:r>
            <a:r>
              <a:rPr lang="en-US" sz="3600" dirty="0"/>
              <a:t>can apply one or more attributes to entire assemblies, modules, or smaller program elements such as classes and properties</a:t>
            </a:r>
            <a:r>
              <a:rPr lang="en-US" sz="3600" dirty="0" smtClean="0"/>
              <a:t>.</a:t>
            </a:r>
          </a:p>
          <a:p>
            <a:pPr marL="1779783" lvl="1" indent="-571500">
              <a:buFont typeface="Arial" panose="020B0604020202020204" pitchFamily="34" charset="0"/>
              <a:buChar char="•"/>
            </a:pPr>
            <a:r>
              <a:rPr lang="en-US" sz="3600" dirty="0" smtClean="0"/>
              <a:t>Attributes </a:t>
            </a:r>
            <a:r>
              <a:rPr lang="en-US" sz="3600" dirty="0"/>
              <a:t>can accept arguments in the same way as methods and properties</a:t>
            </a:r>
            <a:r>
              <a:rPr lang="en-US" sz="3600" dirty="0" smtClean="0"/>
              <a:t>.</a:t>
            </a:r>
          </a:p>
          <a:p>
            <a:pPr marL="1779783" lvl="1" indent="-571500">
              <a:buFont typeface="Arial" panose="020B0604020202020204" pitchFamily="34" charset="0"/>
              <a:buChar char="•"/>
            </a:pPr>
            <a:r>
              <a:rPr lang="en-US" sz="3600" dirty="0" smtClean="0"/>
              <a:t>Your </a:t>
            </a:r>
            <a:r>
              <a:rPr lang="en-US" sz="3600" dirty="0"/>
              <a:t>program can examine its own metadata or the metadata in other programs by using reflection</a:t>
            </a:r>
            <a:r>
              <a:rPr lang="en-US" sz="3600" dirty="0" smtClean="0"/>
              <a:t>.</a:t>
            </a:r>
            <a:endParaRPr lang="en-US" sz="3600" dirty="0" smtClean="0"/>
          </a:p>
        </p:txBody>
      </p:sp>
    </p:spTree>
    <p:extLst>
      <p:ext uri="{BB962C8B-B14F-4D97-AF65-F5344CB8AC3E}">
        <p14:creationId xmlns:p14="http://schemas.microsoft.com/office/powerpoint/2010/main" val="167209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Attributes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25202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Attributes </a:t>
            </a:r>
            <a:r>
              <a:rPr lang="en-US" sz="3600" dirty="0"/>
              <a:t>can be placed on most any declaration, though a specific attribute might restrict the types of declarations on which it is </a:t>
            </a:r>
            <a:r>
              <a:rPr lang="en-US" sz="3600" dirty="0" smtClean="0"/>
              <a:t>valid.</a:t>
            </a:r>
          </a:p>
          <a:p>
            <a:pPr marL="571500" indent="-571500">
              <a:buFont typeface="Arial" panose="020B0604020202020204" pitchFamily="34" charset="0"/>
              <a:buChar char="•"/>
            </a:pPr>
            <a:r>
              <a:rPr lang="en-US" sz="3600" dirty="0" smtClean="0"/>
              <a:t>In </a:t>
            </a:r>
            <a:r>
              <a:rPr lang="en-US" sz="3600" dirty="0"/>
              <a:t>C#, you specify an attribute by placing the name of the attribute, enclosed in square brackets ([]), above the declaration of the entity to which it applies</a:t>
            </a:r>
            <a:r>
              <a:rPr lang="en-US" sz="3600" dirty="0" smtClean="0"/>
              <a:t>.</a:t>
            </a:r>
          </a:p>
          <a:p>
            <a:pPr marL="571500" indent="-571500">
              <a:buFont typeface="Arial" panose="020B0604020202020204" pitchFamily="34" charset="0"/>
              <a:buChar char="•"/>
            </a:pPr>
            <a:r>
              <a:rPr lang="en-US" sz="3600" dirty="0"/>
              <a:t>Many attributes have parameters, which can be positional, unnamed, or named. </a:t>
            </a:r>
            <a:endParaRPr lang="en-US" sz="3600" dirty="0" smtClean="0"/>
          </a:p>
          <a:p>
            <a:pPr marL="571500" indent="-571500">
              <a:buFont typeface="Arial" panose="020B0604020202020204" pitchFamily="34" charset="0"/>
              <a:buChar char="•"/>
            </a:pPr>
            <a:r>
              <a:rPr lang="en-US" sz="3600" dirty="0" smtClean="0"/>
              <a:t>Any </a:t>
            </a:r>
            <a:r>
              <a:rPr lang="en-US" sz="3600" dirty="0"/>
              <a:t>positional parameters must be specified in a certain order and cannot be omitted; named parameters are optional and can be specified in any order. </a:t>
            </a:r>
            <a:endParaRPr lang="en-US" sz="3600" dirty="0" smtClean="0"/>
          </a:p>
          <a:p>
            <a:pPr marL="571500" indent="-571500">
              <a:buFont typeface="Arial" panose="020B0604020202020204" pitchFamily="34" charset="0"/>
              <a:buChar char="•"/>
            </a:pPr>
            <a:r>
              <a:rPr lang="en-US" sz="3600" dirty="0" smtClean="0"/>
              <a:t>Positional </a:t>
            </a:r>
            <a:r>
              <a:rPr lang="en-US" sz="3600" dirty="0"/>
              <a:t>parameters are specified first</a:t>
            </a:r>
            <a:r>
              <a:rPr lang="en-US" sz="3600" dirty="0" smtClean="0"/>
              <a:t>.</a:t>
            </a:r>
          </a:p>
          <a:p>
            <a:pPr marL="571500" indent="-571500">
              <a:buFont typeface="Arial" panose="020B0604020202020204" pitchFamily="34" charset="0"/>
              <a:buChar char="•"/>
            </a:pPr>
            <a:r>
              <a:rPr lang="en-US" sz="3600" dirty="0"/>
              <a:t>The target of an attribute is the entity to which the attribute applies. </a:t>
            </a:r>
            <a:endParaRPr lang="en-US" sz="3600" dirty="0" smtClean="0"/>
          </a:p>
          <a:p>
            <a:pPr marL="571500" indent="-571500">
              <a:buFont typeface="Arial" panose="020B0604020202020204" pitchFamily="34" charset="0"/>
              <a:buChar char="•"/>
            </a:pPr>
            <a:r>
              <a:rPr lang="en-US" sz="3600" dirty="0" smtClean="0"/>
              <a:t>For </a:t>
            </a:r>
            <a:r>
              <a:rPr lang="en-US" sz="3600" dirty="0"/>
              <a:t>example, an attribute may apply to a class, a particular method, or an entire assembly. </a:t>
            </a:r>
            <a:endParaRPr lang="en-US" sz="3600" dirty="0" smtClean="0"/>
          </a:p>
          <a:p>
            <a:pPr marL="571500" indent="-571500">
              <a:buFont typeface="Arial" panose="020B0604020202020204" pitchFamily="34" charset="0"/>
              <a:buChar char="•"/>
            </a:pPr>
            <a:r>
              <a:rPr lang="en-US" sz="3600" dirty="0" smtClean="0"/>
              <a:t>By </a:t>
            </a:r>
            <a:r>
              <a:rPr lang="en-US" sz="3600" dirty="0"/>
              <a:t>default, an attribute applies to the element that it precedes. But you can also explicitly </a:t>
            </a:r>
            <a:r>
              <a:rPr lang="en-US" sz="3600" dirty="0" smtClean="0"/>
              <a:t>identify.</a:t>
            </a:r>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97987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Possible Attribute </a:t>
            </a:r>
            <a:r>
              <a:rPr lang="en-US" sz="4400" dirty="0">
                <a:solidFill>
                  <a:schemeClr val="accent3">
                    <a:lumMod val="75000"/>
                  </a:schemeClr>
                </a:solidFill>
                <a:ea typeface="Open Sans Semibold" panose="020B0706030804020204" pitchFamily="34" charset="0"/>
                <a:cs typeface="Open Sans Semibold" panose="020B0706030804020204" pitchFamily="34" charset="0"/>
              </a:rPr>
              <a:t>Targets</a:t>
            </a:r>
          </a:p>
        </p:txBody>
      </p:sp>
      <p:cxnSp>
        <p:nvCxnSpPr>
          <p:cNvPr id="34" name="10 Conector recto"/>
          <p:cNvCxnSpPr/>
          <p:nvPr/>
        </p:nvCxnSpPr>
        <p:spPr>
          <a:xfrm>
            <a:off x="2246688" y="1955687"/>
            <a:ext cx="60306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123" y="2833573"/>
            <a:ext cx="18994676" cy="10085873"/>
          </a:xfrm>
          <a:prstGeom prst="rect">
            <a:avLst/>
          </a:prstGeom>
        </p:spPr>
      </p:pic>
    </p:spTree>
    <p:extLst>
      <p:ext uri="{BB962C8B-B14F-4D97-AF65-F5344CB8AC3E}">
        <p14:creationId xmlns:p14="http://schemas.microsoft.com/office/powerpoint/2010/main" val="25158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Common Uses for Attributes</a:t>
            </a:r>
          </a:p>
        </p:txBody>
      </p:sp>
      <p:cxnSp>
        <p:nvCxnSpPr>
          <p:cNvPr id="34" name="10 Conector recto"/>
          <p:cNvCxnSpPr/>
          <p:nvPr/>
        </p:nvCxnSpPr>
        <p:spPr>
          <a:xfrm>
            <a:off x="2246688" y="1955687"/>
            <a:ext cx="666074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710077"/>
          </a:xfrm>
          <a:prstGeom prst="rect">
            <a:avLst/>
          </a:prstGeom>
          <a:noFill/>
        </p:spPr>
        <p:txBody>
          <a:bodyPr wrap="square" rtlCol="0">
            <a:spAutoFit/>
          </a:bodyPr>
          <a:lstStyle/>
          <a:p>
            <a:pPr marL="571500" indent="-571500">
              <a:buFont typeface="Arial" panose="020B0604020202020204" pitchFamily="34" charset="0"/>
              <a:buChar char="•"/>
            </a:pPr>
            <a:r>
              <a:rPr lang="en-US" sz="4000" dirty="0"/>
              <a:t>The following list includes a few of the common uses of attributes in code</a:t>
            </a:r>
            <a:r>
              <a:rPr lang="en-US" sz="4000" dirty="0" smtClean="0"/>
              <a:t>:</a:t>
            </a:r>
          </a:p>
          <a:p>
            <a:pPr marL="1779783" lvl="1" indent="-571500">
              <a:buFont typeface="Arial" panose="020B0604020202020204" pitchFamily="34" charset="0"/>
              <a:buChar char="•"/>
            </a:pPr>
            <a:r>
              <a:rPr lang="en-US" sz="4000" dirty="0" smtClean="0"/>
              <a:t>Marking </a:t>
            </a:r>
            <a:r>
              <a:rPr lang="en-US" sz="4000" dirty="0"/>
              <a:t>methods using the </a:t>
            </a:r>
            <a:r>
              <a:rPr lang="en-US" sz="4000" dirty="0" err="1"/>
              <a:t>WebMethod</a:t>
            </a:r>
            <a:r>
              <a:rPr lang="en-US" sz="4000" dirty="0"/>
              <a:t> attribute in Web services to indicate that the method should be callable over the SOAP </a:t>
            </a:r>
            <a:r>
              <a:rPr lang="en-US" sz="4000" dirty="0" smtClean="0"/>
              <a:t>protocol.</a:t>
            </a:r>
          </a:p>
          <a:p>
            <a:pPr marL="1779783" lvl="1" indent="-571500">
              <a:buFont typeface="Arial" panose="020B0604020202020204" pitchFamily="34" charset="0"/>
              <a:buChar char="•"/>
            </a:pPr>
            <a:r>
              <a:rPr lang="en-US" sz="4000" dirty="0" smtClean="0"/>
              <a:t>Describing </a:t>
            </a:r>
            <a:r>
              <a:rPr lang="en-US" sz="4000" dirty="0"/>
              <a:t>how to marshal method parameters when interoperating with native code. </a:t>
            </a:r>
            <a:endParaRPr lang="en-US" sz="4000" dirty="0" smtClean="0"/>
          </a:p>
          <a:p>
            <a:pPr marL="1779783" lvl="1" indent="-571500">
              <a:buFont typeface="Arial" panose="020B0604020202020204" pitchFamily="34" charset="0"/>
              <a:buChar char="•"/>
            </a:pPr>
            <a:r>
              <a:rPr lang="en-US" sz="4000" dirty="0" smtClean="0"/>
              <a:t>Describing </a:t>
            </a:r>
            <a:r>
              <a:rPr lang="en-US" sz="4000" dirty="0"/>
              <a:t>the COM properties for classes, methods, and interfaces</a:t>
            </a:r>
            <a:r>
              <a:rPr lang="en-US" sz="4000" dirty="0" smtClean="0"/>
              <a:t>.</a:t>
            </a:r>
          </a:p>
          <a:p>
            <a:pPr marL="1779783" lvl="1" indent="-571500">
              <a:buFont typeface="Arial" panose="020B0604020202020204" pitchFamily="34" charset="0"/>
              <a:buChar char="•"/>
            </a:pPr>
            <a:r>
              <a:rPr lang="en-US" sz="4000" dirty="0" smtClean="0"/>
              <a:t>Calling </a:t>
            </a:r>
            <a:r>
              <a:rPr lang="en-US" sz="4000" dirty="0"/>
              <a:t>unmanaged code using the </a:t>
            </a:r>
            <a:r>
              <a:rPr lang="en-US" sz="4000" dirty="0" err="1"/>
              <a:t>DllImportAttribute</a:t>
            </a:r>
            <a:r>
              <a:rPr lang="en-US" sz="4000" dirty="0"/>
              <a:t> class</a:t>
            </a:r>
            <a:r>
              <a:rPr lang="en-US" sz="4000" dirty="0" smtClean="0"/>
              <a:t>.</a:t>
            </a:r>
          </a:p>
          <a:p>
            <a:pPr marL="1779783" lvl="1" indent="-571500">
              <a:buFont typeface="Arial" panose="020B0604020202020204" pitchFamily="34" charset="0"/>
              <a:buChar char="•"/>
            </a:pPr>
            <a:r>
              <a:rPr lang="en-US" sz="4000" dirty="0" smtClean="0"/>
              <a:t>Describing </a:t>
            </a:r>
            <a:r>
              <a:rPr lang="en-US" sz="4000" dirty="0"/>
              <a:t>your assembly in terms of title, version, description, or trademark</a:t>
            </a:r>
            <a:r>
              <a:rPr lang="en-US" sz="4000" dirty="0" smtClean="0"/>
              <a:t>.</a:t>
            </a:r>
          </a:p>
          <a:p>
            <a:pPr marL="1779783" lvl="1" indent="-571500">
              <a:buFont typeface="Arial" panose="020B0604020202020204" pitchFamily="34" charset="0"/>
              <a:buChar char="•"/>
            </a:pPr>
            <a:r>
              <a:rPr lang="en-US" sz="4000" dirty="0" smtClean="0"/>
              <a:t>Describing </a:t>
            </a:r>
            <a:r>
              <a:rPr lang="en-US" sz="4000" dirty="0"/>
              <a:t>which members of a class to serialize for persistence</a:t>
            </a:r>
            <a:r>
              <a:rPr lang="en-US" sz="4000" dirty="0" smtClean="0"/>
              <a:t>.</a:t>
            </a:r>
          </a:p>
          <a:p>
            <a:pPr marL="1779783" lvl="1" indent="-571500">
              <a:buFont typeface="Arial" panose="020B0604020202020204" pitchFamily="34" charset="0"/>
              <a:buChar char="•"/>
            </a:pPr>
            <a:r>
              <a:rPr lang="en-US" sz="4000" dirty="0" smtClean="0"/>
              <a:t>Describing </a:t>
            </a:r>
            <a:r>
              <a:rPr lang="en-US" sz="4000" dirty="0"/>
              <a:t>how to map between class members and XML nodes for XML serialization</a:t>
            </a:r>
            <a:r>
              <a:rPr lang="en-US" sz="4000" dirty="0" smtClean="0"/>
              <a:t>.</a:t>
            </a:r>
          </a:p>
          <a:p>
            <a:pPr marL="1779783" lvl="1" indent="-571500">
              <a:buFont typeface="Arial" panose="020B0604020202020204" pitchFamily="34" charset="0"/>
              <a:buChar char="•"/>
            </a:pPr>
            <a:r>
              <a:rPr lang="en-US" sz="4000" dirty="0" smtClean="0"/>
              <a:t>Describing </a:t>
            </a:r>
            <a:r>
              <a:rPr lang="en-US" sz="4000" dirty="0"/>
              <a:t>the security requirements for </a:t>
            </a:r>
            <a:r>
              <a:rPr lang="en-US" sz="4000" dirty="0" err="1"/>
              <a:t>methods.Specifying</a:t>
            </a:r>
            <a:r>
              <a:rPr lang="en-US" sz="4000" dirty="0"/>
              <a:t> characteristics used to enforce security</a:t>
            </a:r>
            <a:r>
              <a:rPr lang="en-US" sz="4000" dirty="0" smtClean="0"/>
              <a:t>.</a:t>
            </a:r>
          </a:p>
          <a:p>
            <a:pPr marL="1779783" lvl="1" indent="-571500">
              <a:buFont typeface="Arial" panose="020B0604020202020204" pitchFamily="34" charset="0"/>
              <a:buChar char="•"/>
            </a:pPr>
            <a:r>
              <a:rPr lang="en-US" sz="4000" dirty="0" smtClean="0"/>
              <a:t>Controlling </a:t>
            </a:r>
            <a:r>
              <a:rPr lang="en-US" sz="4000" dirty="0"/>
              <a:t>optimizations by the just-in-time (JIT) compiler so the code remains easy to debug</a:t>
            </a:r>
            <a:r>
              <a:rPr lang="en-US" sz="4000" dirty="0" smtClean="0"/>
              <a:t>.</a:t>
            </a:r>
          </a:p>
          <a:p>
            <a:pPr marL="1779783" lvl="1" indent="-571500">
              <a:buFont typeface="Arial" panose="020B0604020202020204" pitchFamily="34" charset="0"/>
              <a:buChar char="•"/>
            </a:pPr>
            <a:r>
              <a:rPr lang="en-US" sz="4000" dirty="0" smtClean="0"/>
              <a:t>Obtaining </a:t>
            </a:r>
            <a:r>
              <a:rPr lang="en-US" sz="4000" dirty="0"/>
              <a:t>information about the caller to a method.</a:t>
            </a:r>
          </a:p>
        </p:txBody>
      </p:sp>
    </p:spTree>
    <p:extLst>
      <p:ext uri="{BB962C8B-B14F-4D97-AF65-F5344CB8AC3E}">
        <p14:creationId xmlns:p14="http://schemas.microsoft.com/office/powerpoint/2010/main" val="212130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Indexers in C#</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34203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710077"/>
          </a:xfrm>
          <a:prstGeom prst="rect">
            <a:avLst/>
          </a:prstGeom>
          <a:noFill/>
        </p:spPr>
        <p:txBody>
          <a:bodyPr wrap="square" rtlCol="0">
            <a:spAutoFit/>
          </a:bodyPr>
          <a:lstStyle/>
          <a:p>
            <a:pPr marL="571500" indent="-571500">
              <a:buFont typeface="Arial" panose="020B0604020202020204" pitchFamily="34" charset="0"/>
              <a:buChar char="•"/>
            </a:pPr>
            <a:r>
              <a:rPr lang="en-US" sz="4000" dirty="0"/>
              <a:t>Indexers allow instances of a class or </a:t>
            </a:r>
            <a:r>
              <a:rPr lang="en-US" sz="4000" dirty="0" err="1"/>
              <a:t>struct</a:t>
            </a:r>
            <a:r>
              <a:rPr lang="en-US" sz="4000" dirty="0"/>
              <a:t> to be indexed just like arrays. </a:t>
            </a:r>
            <a:endParaRPr lang="en-US" sz="4000" dirty="0" smtClean="0"/>
          </a:p>
          <a:p>
            <a:pPr marL="571500" indent="-571500">
              <a:buFont typeface="Arial" panose="020B0604020202020204" pitchFamily="34" charset="0"/>
              <a:buChar char="•"/>
            </a:pPr>
            <a:r>
              <a:rPr lang="en-US" sz="4000" dirty="0" smtClean="0"/>
              <a:t>The </a:t>
            </a:r>
            <a:r>
              <a:rPr lang="en-US" sz="4000" dirty="0"/>
              <a:t>indexed value can be set or retrieved without explicitly specifying a type or instance member. </a:t>
            </a:r>
            <a:endParaRPr lang="en-US" sz="4000" dirty="0" smtClean="0"/>
          </a:p>
          <a:p>
            <a:pPr marL="571500" indent="-571500">
              <a:buFont typeface="Arial" panose="020B0604020202020204" pitchFamily="34" charset="0"/>
              <a:buChar char="•"/>
            </a:pPr>
            <a:r>
              <a:rPr lang="en-US" sz="4000" dirty="0" smtClean="0"/>
              <a:t>Indexers </a:t>
            </a:r>
            <a:r>
              <a:rPr lang="en-US" sz="4000" dirty="0"/>
              <a:t>resemble properties except that their accessors take parameters</a:t>
            </a:r>
            <a:r>
              <a:rPr lang="en-US" sz="4000" dirty="0" smtClean="0"/>
              <a:t>.</a:t>
            </a:r>
          </a:p>
          <a:p>
            <a:pPr marL="571500" indent="-571500">
              <a:buFont typeface="Arial" panose="020B0604020202020204" pitchFamily="34" charset="0"/>
              <a:buChar char="•"/>
            </a:pPr>
            <a:r>
              <a:rPr lang="en-US" sz="4000" dirty="0"/>
              <a:t>Indexers </a:t>
            </a:r>
            <a:r>
              <a:rPr lang="en-US" sz="4000" dirty="0" smtClean="0"/>
              <a:t>Overview:</a:t>
            </a:r>
          </a:p>
          <a:p>
            <a:pPr marL="1779783" lvl="1" indent="-571500">
              <a:buFont typeface="Arial" panose="020B0604020202020204" pitchFamily="34" charset="0"/>
              <a:buChar char="•"/>
            </a:pPr>
            <a:r>
              <a:rPr lang="en-US" sz="4000" dirty="0"/>
              <a:t>Indexers enable objects to be indexed in a similar manner to arrays</a:t>
            </a:r>
            <a:r>
              <a:rPr lang="en-US" sz="4000" dirty="0" smtClean="0"/>
              <a:t>.</a:t>
            </a:r>
          </a:p>
          <a:p>
            <a:pPr marL="1779783" lvl="1" indent="-571500">
              <a:buFont typeface="Arial" panose="020B0604020202020204" pitchFamily="34" charset="0"/>
              <a:buChar char="•"/>
            </a:pPr>
            <a:r>
              <a:rPr lang="en-US" sz="4000" dirty="0" smtClean="0"/>
              <a:t>A </a:t>
            </a:r>
            <a:r>
              <a:rPr lang="en-US" sz="4000" dirty="0"/>
              <a:t>get accessor returns a value. A set accessor assigns a value</a:t>
            </a:r>
            <a:r>
              <a:rPr lang="en-US" sz="4000" dirty="0" smtClean="0"/>
              <a:t>.</a:t>
            </a:r>
          </a:p>
          <a:p>
            <a:pPr marL="1779783" lvl="1" indent="-571500">
              <a:buFont typeface="Arial" panose="020B0604020202020204" pitchFamily="34" charset="0"/>
              <a:buChar char="•"/>
            </a:pPr>
            <a:r>
              <a:rPr lang="en-US" sz="4000" dirty="0" smtClean="0"/>
              <a:t>The </a:t>
            </a:r>
            <a:r>
              <a:rPr lang="en-US" sz="4000" dirty="0"/>
              <a:t>this keyword is used to define the indexer</a:t>
            </a:r>
            <a:r>
              <a:rPr lang="en-US" sz="4000" dirty="0" smtClean="0"/>
              <a:t>.</a:t>
            </a:r>
          </a:p>
          <a:p>
            <a:pPr marL="1779783" lvl="1" indent="-571500">
              <a:buFont typeface="Arial" panose="020B0604020202020204" pitchFamily="34" charset="0"/>
              <a:buChar char="•"/>
            </a:pPr>
            <a:r>
              <a:rPr lang="en-US" sz="4000" dirty="0" smtClean="0"/>
              <a:t>The </a:t>
            </a:r>
            <a:r>
              <a:rPr lang="en-US" sz="4000" dirty="0"/>
              <a:t>value keyword is used to define the value being assigned by the set indexer</a:t>
            </a:r>
            <a:r>
              <a:rPr lang="en-US" sz="4000" dirty="0" smtClean="0"/>
              <a:t>.</a:t>
            </a:r>
          </a:p>
          <a:p>
            <a:pPr marL="1779783" lvl="1" indent="-571500">
              <a:buFont typeface="Arial" panose="020B0604020202020204" pitchFamily="34" charset="0"/>
              <a:buChar char="•"/>
            </a:pPr>
            <a:r>
              <a:rPr lang="en-US" sz="4000" dirty="0" smtClean="0"/>
              <a:t>Indexers </a:t>
            </a:r>
            <a:r>
              <a:rPr lang="en-US" sz="4000" dirty="0"/>
              <a:t>do not have to be indexed by an integer value; it is up to you how to define the specific look-up mechanism</a:t>
            </a:r>
            <a:r>
              <a:rPr lang="en-US" sz="4000" dirty="0" smtClean="0"/>
              <a:t>.</a:t>
            </a:r>
          </a:p>
          <a:p>
            <a:pPr marL="1779783" lvl="1" indent="-571500">
              <a:buFont typeface="Arial" panose="020B0604020202020204" pitchFamily="34" charset="0"/>
              <a:buChar char="•"/>
            </a:pPr>
            <a:r>
              <a:rPr lang="en-US" sz="4000" dirty="0" smtClean="0"/>
              <a:t>Indexers </a:t>
            </a:r>
            <a:r>
              <a:rPr lang="en-US" sz="4000" dirty="0"/>
              <a:t>can be overloaded</a:t>
            </a:r>
            <a:r>
              <a:rPr lang="en-US" sz="4000" dirty="0" smtClean="0"/>
              <a:t>.</a:t>
            </a:r>
          </a:p>
          <a:p>
            <a:pPr marL="1779783" lvl="1" indent="-571500">
              <a:buFont typeface="Arial" panose="020B0604020202020204" pitchFamily="34" charset="0"/>
              <a:buChar char="•"/>
            </a:pPr>
            <a:r>
              <a:rPr lang="en-US" sz="4000" dirty="0" smtClean="0"/>
              <a:t>Indexers </a:t>
            </a:r>
            <a:r>
              <a:rPr lang="en-US" sz="4000" dirty="0"/>
              <a:t>can have more than one formal parameter, for example, when accessing a two-dimensional array.</a:t>
            </a:r>
          </a:p>
        </p:txBody>
      </p:sp>
    </p:spTree>
    <p:extLst>
      <p:ext uri="{BB962C8B-B14F-4D97-AF65-F5344CB8AC3E}">
        <p14:creationId xmlns:p14="http://schemas.microsoft.com/office/powerpoint/2010/main" val="21211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Delegates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238526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t>Delegates provide a late binding mechanism in .</a:t>
            </a:r>
            <a:r>
              <a:rPr lang="en-US" sz="3600" dirty="0" smtClean="0"/>
              <a:t>NET.</a:t>
            </a:r>
          </a:p>
          <a:p>
            <a:pPr marL="571500" indent="-571500">
              <a:buFont typeface="Arial" panose="020B0604020202020204" pitchFamily="34" charset="0"/>
              <a:buChar char="•"/>
            </a:pPr>
            <a:r>
              <a:rPr lang="en-US" sz="3600" dirty="0" smtClean="0"/>
              <a:t>Late </a:t>
            </a:r>
            <a:r>
              <a:rPr lang="en-US" sz="3600" dirty="0"/>
              <a:t>Binding means that you create an algorithm where the caller also supplies at least one method that implements part of the algorithm</a:t>
            </a:r>
            <a:r>
              <a:rPr lang="en-US" sz="3600" dirty="0" smtClean="0"/>
              <a:t>.</a:t>
            </a:r>
          </a:p>
          <a:p>
            <a:pPr marL="571500" indent="-571500">
              <a:buFont typeface="Arial" panose="020B0604020202020204" pitchFamily="34" charset="0"/>
              <a:buChar char="•"/>
            </a:pPr>
            <a:r>
              <a:rPr lang="en-US" sz="3600" dirty="0"/>
              <a:t>You define a delegate type using syntax that is similar to defining a method signature. </a:t>
            </a:r>
            <a:endParaRPr lang="en-US" sz="3600" dirty="0" smtClean="0"/>
          </a:p>
          <a:p>
            <a:pPr marL="571500" indent="-571500">
              <a:buFont typeface="Arial" panose="020B0604020202020204" pitchFamily="34" charset="0"/>
              <a:buChar char="•"/>
            </a:pPr>
            <a:r>
              <a:rPr lang="en-US" sz="3600" dirty="0" smtClean="0"/>
              <a:t>You </a:t>
            </a:r>
            <a:r>
              <a:rPr lang="en-US" sz="3600" dirty="0"/>
              <a:t>just add the delegate keyword to the definition</a:t>
            </a:r>
            <a:r>
              <a:rPr lang="en-US" sz="3600" dirty="0" smtClean="0"/>
              <a:t>.</a:t>
            </a:r>
          </a:p>
          <a:p>
            <a:pPr marL="571500" indent="-571500">
              <a:buFont typeface="Arial" panose="020B0604020202020204" pitchFamily="34" charset="0"/>
              <a:buChar char="•"/>
            </a:pPr>
            <a:r>
              <a:rPr lang="en-US" sz="3600" dirty="0"/>
              <a:t>The compiler generates a class, derived from </a:t>
            </a:r>
            <a:r>
              <a:rPr lang="en-US" sz="3600" dirty="0" err="1"/>
              <a:t>System.Delegate</a:t>
            </a:r>
            <a:r>
              <a:rPr lang="en-US" sz="3600" dirty="0"/>
              <a:t> that matches the signature </a:t>
            </a:r>
            <a:r>
              <a:rPr lang="en-US" sz="3600" dirty="0" smtClean="0"/>
              <a:t>used.</a:t>
            </a:r>
          </a:p>
          <a:p>
            <a:pPr marL="571500" indent="-571500">
              <a:buFont typeface="Arial" panose="020B0604020202020204" pitchFamily="34" charset="0"/>
              <a:buChar char="•"/>
            </a:pPr>
            <a:r>
              <a:rPr lang="en-US" sz="3600" dirty="0"/>
              <a:t>After defining the delegate, you can create an instance of that type. </a:t>
            </a:r>
            <a:endParaRPr lang="en-US" sz="3600" dirty="0" smtClean="0"/>
          </a:p>
          <a:p>
            <a:pPr marL="571500" indent="-571500">
              <a:buFont typeface="Arial" panose="020B0604020202020204" pitchFamily="34" charset="0"/>
              <a:buChar char="•"/>
            </a:pPr>
            <a:r>
              <a:rPr lang="en-US" sz="3600" dirty="0" smtClean="0"/>
              <a:t>Like </a:t>
            </a:r>
            <a:r>
              <a:rPr lang="en-US" sz="3600" dirty="0"/>
              <a:t>all variables in C#, you cannot declare delegate instances directly in a namespace, or in the global namespace</a:t>
            </a:r>
            <a:r>
              <a:rPr lang="en-US" sz="3600" dirty="0" smtClean="0"/>
              <a:t>.</a:t>
            </a:r>
          </a:p>
          <a:p>
            <a:pPr marL="571500" indent="-571500">
              <a:buFont typeface="Arial" panose="020B0604020202020204" pitchFamily="34" charset="0"/>
              <a:buChar char="•"/>
            </a:pPr>
            <a:r>
              <a:rPr lang="en-US" sz="3600" dirty="0"/>
              <a:t>You invoke the methods that are in the invocation list of a delegate by calling that delegate</a:t>
            </a:r>
            <a:r>
              <a:rPr lang="en-US" sz="3600" dirty="0" smtClean="0"/>
              <a:t>.</a:t>
            </a:r>
            <a:endParaRPr lang="en-US" sz="3600" dirty="0" smtClean="0"/>
          </a:p>
        </p:txBody>
      </p:sp>
    </p:spTree>
    <p:extLst>
      <p:ext uri="{BB962C8B-B14F-4D97-AF65-F5344CB8AC3E}">
        <p14:creationId xmlns:p14="http://schemas.microsoft.com/office/powerpoint/2010/main" val="142200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175290</TotalTime>
  <Words>2297</Words>
  <Application>Microsoft Macintosh PowerPoint</Application>
  <PresentationFormat>Custom</PresentationFormat>
  <Paragraphs>151</Paragraphs>
  <Slides>18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12318</cp:revision>
  <dcterms:created xsi:type="dcterms:W3CDTF">2014-07-01T16:42:18Z</dcterms:created>
  <dcterms:modified xsi:type="dcterms:W3CDTF">2017-12-17T11:23:22Z</dcterms:modified>
</cp:coreProperties>
</file>