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3"/>
  </p:notesMasterIdLst>
  <p:handoutMasterIdLst>
    <p:handoutMasterId r:id="rId14"/>
  </p:handoutMasterIdLst>
  <p:sldIdLst>
    <p:sldId id="793" r:id="rId2"/>
    <p:sldId id="804" r:id="rId3"/>
    <p:sldId id="795" r:id="rId4"/>
    <p:sldId id="856" r:id="rId5"/>
    <p:sldId id="858" r:id="rId6"/>
    <p:sldId id="860" r:id="rId7"/>
    <p:sldId id="862" r:id="rId8"/>
    <p:sldId id="865" r:id="rId9"/>
    <p:sldId id="864" r:id="rId10"/>
    <p:sldId id="850" r:id="rId11"/>
    <p:sldId id="794" r:id="rId12"/>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C# Topics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75315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Code Organization in C</a:t>
            </a:r>
            <a:r>
              <a:rPr lang="en-US" sz="4000" dirty="0" smtClean="0">
                <a:ea typeface="Open Sans" panose="020B0606030504020204" pitchFamily="34" charset="0"/>
                <a:cs typeface="Open Sans" panose="020B0606030504020204" pitchFamily="34" charset="0"/>
              </a:rPr>
              <a:t># and we will do </a:t>
            </a:r>
            <a:r>
              <a:rPr lang="en-US" sz="4000" dirty="0">
                <a:ea typeface="Open Sans" panose="020B0606030504020204" pitchFamily="34" charset="0"/>
                <a:cs typeface="Open Sans" panose="020B0606030504020204" pitchFamily="34" charset="0"/>
              </a:rPr>
              <a:t>Module Review</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Namespaces as Logical Units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XML Documentation Comments</a:t>
            </a:r>
            <a:r>
              <a:rPr lang="en-US" sz="3600" dirty="0" smtClean="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Module Review Review and Questions</a:t>
            </a: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11</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01448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and Lambda Expressions and Functional Paradigm</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LINQ</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Generics in C#</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Variance in C#</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Unsafe Code and Pointers and </a:t>
            </a:r>
            <a:r>
              <a:rPr lang="en-US" sz="3600" dirty="0" err="1">
                <a:ea typeface="Open Sans" panose="020B0606030504020204" pitchFamily="34" charset="0"/>
                <a:cs typeface="Open Sans" panose="020B0606030504020204" pitchFamily="34" charset="0"/>
              </a:rPr>
              <a:t>PInvoke</a:t>
            </a:r>
            <a:r>
              <a:rPr lang="en-US" sz="3600" dirty="0">
                <a:ea typeface="Open Sans" panose="020B0606030504020204" pitchFamily="34" charset="0"/>
                <a:cs typeface="Open Sans" panose="020B0606030504020204" pitchFamily="34" charset="0"/>
              </a:rPr>
              <a:t>.</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Lambda Expressions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90554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A lambda expression is an anonymous function that you can use to create delegates or expression tree </a:t>
            </a:r>
            <a:r>
              <a:rPr lang="en-US" sz="3600" dirty="0" smtClean="0"/>
              <a:t>types.</a:t>
            </a:r>
          </a:p>
          <a:p>
            <a:pPr marL="571500" indent="-571500">
              <a:buFont typeface="Arial" panose="020B0604020202020204" pitchFamily="34" charset="0"/>
              <a:buChar char="•"/>
            </a:pPr>
            <a:r>
              <a:rPr lang="en-US" sz="3600" dirty="0" smtClean="0"/>
              <a:t>By </a:t>
            </a:r>
            <a:r>
              <a:rPr lang="en-US" sz="3600" dirty="0"/>
              <a:t>using lambda expressions, you can write local functions that can be passed as arguments or returned as the value of function </a:t>
            </a:r>
            <a:r>
              <a:rPr lang="en-US" sz="3600" dirty="0" smtClean="0"/>
              <a:t>calls.</a:t>
            </a:r>
          </a:p>
          <a:p>
            <a:pPr marL="571500" indent="-571500">
              <a:buFont typeface="Arial" panose="020B0604020202020204" pitchFamily="34" charset="0"/>
              <a:buChar char="•"/>
            </a:pPr>
            <a:r>
              <a:rPr lang="en-US" sz="3600" dirty="0" smtClean="0"/>
              <a:t>Lambda </a:t>
            </a:r>
            <a:r>
              <a:rPr lang="en-US" sz="3600" dirty="0"/>
              <a:t>expressions are particularly helpful for writing LINQ query expressions</a:t>
            </a:r>
            <a:r>
              <a:rPr lang="en-US" sz="3600" dirty="0" smtClean="0"/>
              <a:t>.</a:t>
            </a:r>
          </a:p>
          <a:p>
            <a:pPr marL="571500" indent="-571500">
              <a:buFont typeface="Arial" panose="020B0604020202020204" pitchFamily="34" charset="0"/>
              <a:buChar char="•"/>
            </a:pPr>
            <a:r>
              <a:rPr lang="en-US" sz="3600" dirty="0"/>
              <a:t>To create a lambda expression, you specify input parameters (if any) on the left side of the lambda operator =&gt;, and you put the expression or statement block on the other side</a:t>
            </a:r>
            <a:r>
              <a:rPr lang="en-US" sz="3600" dirty="0" smtClean="0"/>
              <a:t>.</a:t>
            </a:r>
          </a:p>
          <a:p>
            <a:pPr marL="571500" indent="-571500">
              <a:buFont typeface="Arial" panose="020B0604020202020204" pitchFamily="34" charset="0"/>
              <a:buChar char="•"/>
            </a:pPr>
            <a:r>
              <a:rPr lang="en-US" sz="3600" dirty="0"/>
              <a:t>The =&gt; operator has the same precedence as assignment (=) and is right </a:t>
            </a:r>
            <a:r>
              <a:rPr lang="en-US" sz="3600" dirty="0" smtClean="0"/>
              <a:t>associative.</a:t>
            </a:r>
          </a:p>
          <a:p>
            <a:pPr marL="571500" indent="-571500">
              <a:buFont typeface="Arial" panose="020B0604020202020204" pitchFamily="34" charset="0"/>
              <a:buChar char="•"/>
            </a:pPr>
            <a:r>
              <a:rPr lang="en-US" sz="3600" dirty="0" smtClean="0"/>
              <a:t>Lambda syntax helps in keeping the code concise and also adds to the expressiveness of the language.</a:t>
            </a:r>
          </a:p>
          <a:p>
            <a:pPr marL="571500" indent="-571500">
              <a:buFont typeface="Arial" panose="020B0604020202020204" pitchFamily="34" charset="0"/>
              <a:buChar char="•"/>
            </a:pPr>
            <a:r>
              <a:rPr lang="en-US" sz="3600" dirty="0" smtClean="0"/>
              <a:t>Lambda expressions can be used to write both:</a:t>
            </a:r>
          </a:p>
          <a:p>
            <a:pPr marL="1779783" lvl="1" indent="-571500">
              <a:buFont typeface="Arial" panose="020B0604020202020204" pitchFamily="34" charset="0"/>
              <a:buChar char="•"/>
            </a:pPr>
            <a:r>
              <a:rPr lang="en-US" sz="3600" dirty="0" smtClean="0"/>
              <a:t>Functions (which return a value)</a:t>
            </a:r>
          </a:p>
          <a:p>
            <a:pPr marL="1779783" lvl="1" indent="-571500">
              <a:buFont typeface="Arial" panose="020B0604020202020204" pitchFamily="34" charset="0"/>
              <a:buChar char="•"/>
            </a:pPr>
            <a:r>
              <a:rPr lang="en-US" sz="3600" dirty="0" smtClean="0"/>
              <a:t>Methods (which don’t return a value)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Language Integrated Query (LINQ)</a:t>
            </a:r>
          </a:p>
        </p:txBody>
      </p:sp>
      <p:cxnSp>
        <p:nvCxnSpPr>
          <p:cNvPr id="34" name="10 Conector recto"/>
          <p:cNvCxnSpPr/>
          <p:nvPr/>
        </p:nvCxnSpPr>
        <p:spPr>
          <a:xfrm>
            <a:off x="2246688" y="19556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Language-Integrated Query (LINQ) is the name for a set of technologies based on the integration of query capabilities directly into the C# language</a:t>
            </a:r>
            <a:r>
              <a:rPr lang="en-US" sz="3600" dirty="0" smtClean="0"/>
              <a:t>.</a:t>
            </a:r>
          </a:p>
          <a:p>
            <a:pPr marL="571500" indent="-571500">
              <a:buFont typeface="Arial" panose="020B0604020202020204" pitchFamily="34" charset="0"/>
              <a:buChar char="•"/>
            </a:pPr>
            <a:r>
              <a:rPr lang="en-US" sz="3600" dirty="0"/>
              <a:t>Query expressions are written in a declarative query syntax. By using query syntax, you can perform filtering, ordering, and grouping operations on data sources with a minimum of code</a:t>
            </a:r>
            <a:r>
              <a:rPr lang="en-US" sz="3600" dirty="0" smtClean="0"/>
              <a:t>.</a:t>
            </a:r>
          </a:p>
          <a:p>
            <a:pPr marL="571500" indent="-571500">
              <a:buFont typeface="Arial" panose="020B0604020202020204" pitchFamily="34" charset="0"/>
              <a:buChar char="•"/>
            </a:pPr>
            <a:r>
              <a:rPr lang="en-US" sz="3600" dirty="0" smtClean="0"/>
              <a:t>Overview:</a:t>
            </a:r>
          </a:p>
          <a:p>
            <a:pPr marL="1779783" lvl="1" indent="-571500">
              <a:buFont typeface="Arial" panose="020B0604020202020204" pitchFamily="34" charset="0"/>
              <a:buChar char="•"/>
            </a:pPr>
            <a:r>
              <a:rPr lang="en-US" sz="3600" dirty="0"/>
              <a:t>Query expressions can be used to query and to transform data from any LINQ-enabled data source</a:t>
            </a:r>
            <a:r>
              <a:rPr lang="en-US" sz="3600" dirty="0" smtClean="0"/>
              <a:t>.</a:t>
            </a:r>
          </a:p>
          <a:p>
            <a:pPr marL="1779783" lvl="1" indent="-571500">
              <a:buFont typeface="Arial" panose="020B0604020202020204" pitchFamily="34" charset="0"/>
              <a:buChar char="•"/>
            </a:pPr>
            <a:r>
              <a:rPr lang="en-US" sz="3600" dirty="0"/>
              <a:t>The variables in a query expression are all strongly typed, although in many cases you do not have to provide the type explicitly because the compiler can infer it</a:t>
            </a:r>
            <a:r>
              <a:rPr lang="en-US" sz="3600" dirty="0" smtClean="0"/>
              <a:t>.</a:t>
            </a:r>
          </a:p>
          <a:p>
            <a:pPr marL="1779783" lvl="1" indent="-571500">
              <a:buFont typeface="Arial" panose="020B0604020202020204" pitchFamily="34" charset="0"/>
              <a:buChar char="•"/>
            </a:pPr>
            <a:r>
              <a:rPr lang="en-US" sz="3600" dirty="0"/>
              <a:t>A query is not executed until you iterate over the query </a:t>
            </a:r>
            <a:r>
              <a:rPr lang="en-US" sz="3600" dirty="0" smtClean="0"/>
              <a:t>variable.</a:t>
            </a:r>
          </a:p>
          <a:p>
            <a:pPr marL="1779783" lvl="1" indent="-571500">
              <a:buFont typeface="Arial" panose="020B0604020202020204" pitchFamily="34" charset="0"/>
              <a:buChar char="•"/>
            </a:pPr>
            <a:r>
              <a:rPr lang="en-US" sz="3600" dirty="0"/>
              <a:t>At compile time, query expressions are converted to Standard Query Operator method calls according to the rules set forth in the C# specification. Any query that can be expressed by using query syntax can also be expressed by using method syntax</a:t>
            </a:r>
            <a:r>
              <a:rPr lang="en-US" sz="3600" dirty="0" smtClean="0"/>
              <a:t>.</a:t>
            </a:r>
          </a:p>
          <a:p>
            <a:pPr marL="1779783" lvl="1" indent="-571500">
              <a:buFont typeface="Arial" panose="020B0604020202020204" pitchFamily="34" charset="0"/>
              <a:buChar char="•"/>
            </a:pPr>
            <a:r>
              <a:rPr lang="en-US" sz="3600" dirty="0" smtClean="0"/>
              <a:t>Query Syntax is more expressive whereas Method (Lambda) syntax is more concise.</a:t>
            </a:r>
            <a:endParaRPr lang="en-US" sz="3600" dirty="0"/>
          </a:p>
        </p:txBody>
      </p:sp>
    </p:spTree>
    <p:extLst>
      <p:ext uri="{BB962C8B-B14F-4D97-AF65-F5344CB8AC3E}">
        <p14:creationId xmlns:p14="http://schemas.microsoft.com/office/powerpoint/2010/main" val="116752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Generics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Generics were added to version 2.0 of the C# language and the common language runtime (CLR</a:t>
            </a:r>
            <a:r>
              <a:rPr lang="en-US" sz="3600" dirty="0" smtClean="0"/>
              <a:t>).</a:t>
            </a:r>
          </a:p>
          <a:p>
            <a:pPr marL="571500" indent="-571500">
              <a:buFont typeface="Arial" panose="020B0604020202020204" pitchFamily="34" charset="0"/>
              <a:buChar char="•"/>
            </a:pPr>
            <a:r>
              <a:rPr lang="en-US" sz="3600" dirty="0" smtClean="0"/>
              <a:t>Generics </a:t>
            </a:r>
            <a:r>
              <a:rPr lang="en-US" sz="3600" dirty="0"/>
              <a:t>introduce to the .NET Framework the concept of type parameters, which make it possible to design classes and methods that defer the specification of one or more types until the class or method is declared and instantiated by client code</a:t>
            </a:r>
            <a:r>
              <a:rPr lang="en-US" sz="3600" dirty="0" smtClean="0"/>
              <a:t>.</a:t>
            </a:r>
          </a:p>
          <a:p>
            <a:pPr marL="571500" indent="-571500">
              <a:buFont typeface="Arial" panose="020B0604020202020204" pitchFamily="34" charset="0"/>
              <a:buChar char="•"/>
            </a:pPr>
            <a:r>
              <a:rPr lang="en-US" sz="3600" dirty="0"/>
              <a:t>The .NET Framework class library contains several new generic collection classes in the </a:t>
            </a:r>
            <a:r>
              <a:rPr lang="en-US" sz="3600" dirty="0" err="1"/>
              <a:t>System.Collections.Generic</a:t>
            </a:r>
            <a:r>
              <a:rPr lang="en-US" sz="3600" dirty="0"/>
              <a:t> </a:t>
            </a:r>
            <a:r>
              <a:rPr lang="en-US" sz="3600" dirty="0" smtClean="0"/>
              <a:t>namespace.</a:t>
            </a:r>
          </a:p>
          <a:p>
            <a:pPr marL="571500" indent="-571500">
              <a:buFont typeface="Arial" panose="020B0604020202020204" pitchFamily="34" charset="0"/>
              <a:buChar char="•"/>
            </a:pPr>
            <a:r>
              <a:rPr lang="en-US" sz="3600" dirty="0" smtClean="0"/>
              <a:t>These </a:t>
            </a:r>
            <a:r>
              <a:rPr lang="en-US" sz="3600" dirty="0"/>
              <a:t>should be used whenever possible instead of classes such as </a:t>
            </a:r>
            <a:r>
              <a:rPr lang="en-US" sz="3600" dirty="0" err="1"/>
              <a:t>ArrayList</a:t>
            </a:r>
            <a:r>
              <a:rPr lang="en-US" sz="3600" dirty="0"/>
              <a:t> in the </a:t>
            </a:r>
            <a:r>
              <a:rPr lang="en-US" sz="3600" dirty="0" err="1"/>
              <a:t>System.Collections</a:t>
            </a:r>
            <a:r>
              <a:rPr lang="en-US" sz="3600" dirty="0"/>
              <a:t> namespace</a:t>
            </a:r>
            <a:r>
              <a:rPr lang="en-US" sz="3600" dirty="0" smtClean="0"/>
              <a:t>.</a:t>
            </a:r>
          </a:p>
          <a:p>
            <a:pPr marL="571500" indent="-571500">
              <a:buFont typeface="Arial" panose="020B0604020202020204" pitchFamily="34" charset="0"/>
              <a:buChar char="•"/>
            </a:pPr>
            <a:r>
              <a:rPr lang="en-US" sz="3600" dirty="0"/>
              <a:t>You can create your own generic interfaces, classes, methods, events and delegates</a:t>
            </a:r>
            <a:r>
              <a:rPr lang="en-US" sz="3600" dirty="0" smtClean="0"/>
              <a:t>.</a:t>
            </a:r>
          </a:p>
          <a:p>
            <a:pPr marL="571500" indent="-571500">
              <a:buFont typeface="Arial" panose="020B0604020202020204" pitchFamily="34" charset="0"/>
              <a:buChar char="•"/>
            </a:pPr>
            <a:r>
              <a:rPr lang="en-US" sz="3600" dirty="0"/>
              <a:t>Generic classes may be constrained to enable access to methods on particular data types</a:t>
            </a:r>
            <a:r>
              <a:rPr lang="en-US" sz="3600" dirty="0" smtClean="0"/>
              <a:t>.</a:t>
            </a:r>
          </a:p>
          <a:p>
            <a:pPr marL="571500" indent="-571500">
              <a:buFont typeface="Arial" panose="020B0604020202020204" pitchFamily="34" charset="0"/>
              <a:buChar char="•"/>
            </a:pPr>
            <a:r>
              <a:rPr lang="en-US" sz="3600" dirty="0"/>
              <a:t>In a generic type or method definition, a type parameters is a placeholder for a specific type that a client specifies when they instantiate a variable of the generic type</a:t>
            </a:r>
            <a:r>
              <a:rPr lang="en-US" sz="3600" dirty="0" smtClean="0"/>
              <a:t>.</a:t>
            </a:r>
          </a:p>
          <a:p>
            <a:pPr marL="571500" indent="-571500">
              <a:buFont typeface="Arial" panose="020B0604020202020204" pitchFamily="34" charset="0"/>
              <a:buChar char="•"/>
            </a:pPr>
            <a:r>
              <a:rPr lang="en-US" sz="3600" dirty="0"/>
              <a:t>When you define a generic class, you can apply restrictions to the kinds of types that client code can use for type arguments when it instantiates your </a:t>
            </a:r>
            <a:r>
              <a:rPr lang="en-US" sz="3600" dirty="0" smtClean="0"/>
              <a:t>class.</a:t>
            </a:r>
          </a:p>
          <a:p>
            <a:pPr marL="571500" indent="-571500">
              <a:buFont typeface="Arial" panose="020B0604020202020204" pitchFamily="34" charset="0"/>
              <a:buChar char="•"/>
            </a:pPr>
            <a:r>
              <a:rPr lang="en-US" sz="3600" dirty="0" smtClean="0"/>
              <a:t>If </a:t>
            </a:r>
            <a:r>
              <a:rPr lang="en-US" sz="3600" dirty="0"/>
              <a:t>client code tries to instantiate your class by using a type that is not allowed by a constraint, the result is a compile-time </a:t>
            </a:r>
            <a:r>
              <a:rPr lang="en-US" sz="3600" dirty="0" smtClean="0"/>
              <a:t>error.</a:t>
            </a:r>
          </a:p>
          <a:p>
            <a:pPr marL="571500" indent="-571500">
              <a:buFont typeface="Arial" panose="020B0604020202020204" pitchFamily="34" charset="0"/>
              <a:buChar char="•"/>
            </a:pPr>
            <a:r>
              <a:rPr lang="en-US" sz="3600" dirty="0" smtClean="0"/>
              <a:t>These </a:t>
            </a:r>
            <a:r>
              <a:rPr lang="en-US" sz="3600" dirty="0"/>
              <a:t>restrictions are called constraints. Constraints are specified by using the where contextual keyword.</a:t>
            </a:r>
          </a:p>
        </p:txBody>
      </p:sp>
    </p:spTree>
    <p:extLst>
      <p:ext uri="{BB962C8B-B14F-4D97-AF65-F5344CB8AC3E}">
        <p14:creationId xmlns:p14="http://schemas.microsoft.com/office/powerpoint/2010/main" val="311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Variance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In C#, covariance and </a:t>
            </a:r>
            <a:r>
              <a:rPr lang="en-US" sz="3600" dirty="0" err="1"/>
              <a:t>contravariance</a:t>
            </a:r>
            <a:r>
              <a:rPr lang="en-US" sz="3600" dirty="0"/>
              <a:t> enable implicit reference conversion for array types, delegate types, and generic type arguments. </a:t>
            </a:r>
            <a:endParaRPr lang="en-US" sz="3600" dirty="0" smtClean="0"/>
          </a:p>
          <a:p>
            <a:pPr marL="571500" indent="-571500">
              <a:buFont typeface="Arial" panose="020B0604020202020204" pitchFamily="34" charset="0"/>
              <a:buChar char="•"/>
            </a:pPr>
            <a:r>
              <a:rPr lang="en-US" sz="3600" dirty="0" smtClean="0"/>
              <a:t>Covariance </a:t>
            </a:r>
            <a:r>
              <a:rPr lang="en-US" sz="3600" dirty="0"/>
              <a:t>preserves assignment compatibility and </a:t>
            </a:r>
            <a:r>
              <a:rPr lang="en-US" sz="3600" dirty="0" err="1"/>
              <a:t>contravariance</a:t>
            </a:r>
            <a:r>
              <a:rPr lang="en-US" sz="3600" dirty="0"/>
              <a:t> reverses it</a:t>
            </a:r>
            <a:r>
              <a:rPr lang="en-US" sz="3600" dirty="0" smtClean="0"/>
              <a:t>.</a:t>
            </a:r>
          </a:p>
          <a:p>
            <a:pPr marL="571500" indent="-571500">
              <a:buFont typeface="Arial" panose="020B0604020202020204" pitchFamily="34" charset="0"/>
              <a:buChar char="•"/>
            </a:pPr>
            <a:r>
              <a:rPr lang="en-US" sz="3600" dirty="0"/>
              <a:t>Covariance for arrays enables implicit conversion of an array of a more derived type to an array of a less derived type. But this operation is not type </a:t>
            </a:r>
            <a:r>
              <a:rPr lang="en-US" sz="3600" dirty="0" smtClean="0"/>
              <a:t>safe.</a:t>
            </a:r>
          </a:p>
          <a:p>
            <a:pPr marL="571500" indent="-571500">
              <a:buFont typeface="Arial" panose="020B0604020202020204" pitchFamily="34" charset="0"/>
              <a:buChar char="•"/>
            </a:pPr>
            <a:r>
              <a:rPr lang="en-US" sz="3600" dirty="0"/>
              <a:t>Covariance and </a:t>
            </a:r>
            <a:r>
              <a:rPr lang="en-US" sz="3600" dirty="0" err="1"/>
              <a:t>contravariance</a:t>
            </a:r>
            <a:r>
              <a:rPr lang="en-US" sz="3600" dirty="0"/>
              <a:t> support for method groups allows for matching method signatures with delegate </a:t>
            </a:r>
            <a:r>
              <a:rPr lang="en-US" sz="3600" dirty="0" smtClean="0"/>
              <a:t>types.</a:t>
            </a:r>
          </a:p>
          <a:p>
            <a:pPr marL="571500" indent="-571500">
              <a:buFont typeface="Arial" panose="020B0604020202020204" pitchFamily="34" charset="0"/>
              <a:buChar char="•"/>
            </a:pPr>
            <a:r>
              <a:rPr lang="en-US" sz="3600" dirty="0" smtClean="0"/>
              <a:t>This </a:t>
            </a:r>
            <a:r>
              <a:rPr lang="en-US" sz="3600" dirty="0"/>
              <a:t>enables you to assign to delegates not only methods that have matching signatures, but also methods that return more derived types (covariance) or that accept parameters that have less derived types (</a:t>
            </a:r>
            <a:r>
              <a:rPr lang="en-US" sz="3600" dirty="0" err="1"/>
              <a:t>contravariance</a:t>
            </a:r>
            <a:r>
              <a:rPr lang="en-US" sz="3600" dirty="0"/>
              <a:t>) than that specified by the delegate type</a:t>
            </a:r>
            <a:r>
              <a:rPr lang="en-US" sz="3600" dirty="0" smtClean="0"/>
              <a:t>.</a:t>
            </a:r>
          </a:p>
          <a:p>
            <a:pPr marL="571500" indent="-571500">
              <a:buFont typeface="Arial" panose="020B0604020202020204" pitchFamily="34" charset="0"/>
              <a:buChar char="•"/>
            </a:pPr>
            <a:r>
              <a:rPr lang="en-US" sz="3600" dirty="0"/>
              <a:t>In .NET Framework 4 or newer C# supports covariance and </a:t>
            </a:r>
            <a:r>
              <a:rPr lang="en-US" sz="3600" dirty="0" err="1"/>
              <a:t>contravariance</a:t>
            </a:r>
            <a:r>
              <a:rPr lang="en-US" sz="3600" dirty="0"/>
              <a:t> in generic interfaces and delegates and allows for implicit conversion of generic type parameters</a:t>
            </a:r>
            <a:r>
              <a:rPr lang="en-US" sz="3600" dirty="0" smtClean="0"/>
              <a:t>.</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25255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Unsafe Code and Pointers</a:t>
            </a: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To maintain type safety and security, C# does not support pointer arithmetic, by default. However, by using the unsafe keyword, you can define an unsafe context in which pointers can be used</a:t>
            </a:r>
            <a:r>
              <a:rPr lang="en-US" sz="3600" dirty="0" smtClean="0"/>
              <a:t>.</a:t>
            </a:r>
          </a:p>
          <a:p>
            <a:pPr marL="571500" indent="-571500">
              <a:buFont typeface="Arial" panose="020B0604020202020204" pitchFamily="34" charset="0"/>
              <a:buChar char="•"/>
            </a:pPr>
            <a:r>
              <a:rPr lang="en-US" sz="3600" dirty="0"/>
              <a:t>Unsafe code has the following properties</a:t>
            </a:r>
            <a:r>
              <a:rPr lang="en-US" sz="3600" dirty="0" smtClean="0"/>
              <a:t>:</a:t>
            </a:r>
          </a:p>
          <a:p>
            <a:pPr marL="1779783" lvl="1" indent="-571500">
              <a:buFont typeface="Arial" panose="020B0604020202020204" pitchFamily="34" charset="0"/>
              <a:buChar char="•"/>
            </a:pPr>
            <a:r>
              <a:rPr lang="en-US" sz="3600" dirty="0" smtClean="0"/>
              <a:t>Methods</a:t>
            </a:r>
            <a:r>
              <a:rPr lang="en-US" sz="3600" dirty="0"/>
              <a:t>, types, and code blocks can be defined as unsafe</a:t>
            </a:r>
            <a:r>
              <a:rPr lang="en-US" sz="3600" dirty="0" smtClean="0"/>
              <a:t>.</a:t>
            </a:r>
          </a:p>
          <a:p>
            <a:pPr marL="1779783" lvl="1" indent="-571500">
              <a:buFont typeface="Arial" panose="020B0604020202020204" pitchFamily="34" charset="0"/>
              <a:buChar char="•"/>
            </a:pPr>
            <a:r>
              <a:rPr lang="en-US" sz="3600" dirty="0" smtClean="0"/>
              <a:t>In </a:t>
            </a:r>
            <a:r>
              <a:rPr lang="en-US" sz="3600" dirty="0"/>
              <a:t>some cases, unsafe code may increase an application's performance by removing array bounds checks</a:t>
            </a:r>
            <a:r>
              <a:rPr lang="en-US" sz="3600" dirty="0" smtClean="0"/>
              <a:t>.</a:t>
            </a:r>
          </a:p>
          <a:p>
            <a:pPr marL="1779783" lvl="1" indent="-571500">
              <a:buFont typeface="Arial" panose="020B0604020202020204" pitchFamily="34" charset="0"/>
              <a:buChar char="•"/>
            </a:pPr>
            <a:r>
              <a:rPr lang="en-US" sz="3600" dirty="0" smtClean="0"/>
              <a:t>Unsafe </a:t>
            </a:r>
            <a:r>
              <a:rPr lang="en-US" sz="3600" dirty="0"/>
              <a:t>code is required when you call native functions that require pointers</a:t>
            </a:r>
            <a:r>
              <a:rPr lang="en-US" sz="3600" dirty="0" smtClean="0"/>
              <a:t>.</a:t>
            </a:r>
          </a:p>
          <a:p>
            <a:pPr marL="1779783" lvl="1" indent="-571500">
              <a:buFont typeface="Arial" panose="020B0604020202020204" pitchFamily="34" charset="0"/>
              <a:buChar char="•"/>
            </a:pPr>
            <a:r>
              <a:rPr lang="en-US" sz="3600" dirty="0" smtClean="0"/>
              <a:t>Using </a:t>
            </a:r>
            <a:r>
              <a:rPr lang="en-US" sz="3600" dirty="0"/>
              <a:t>unsafe code introduces security and stability risks</a:t>
            </a:r>
            <a:r>
              <a:rPr lang="en-US" sz="3600" dirty="0" smtClean="0"/>
              <a:t>.</a:t>
            </a:r>
          </a:p>
          <a:p>
            <a:pPr marL="1779783" lvl="1" indent="-571500">
              <a:buFont typeface="Arial" panose="020B0604020202020204" pitchFamily="34" charset="0"/>
              <a:buChar char="•"/>
            </a:pPr>
            <a:r>
              <a:rPr lang="en-US" sz="3600" dirty="0" smtClean="0"/>
              <a:t>In </a:t>
            </a:r>
            <a:r>
              <a:rPr lang="en-US" sz="3600" dirty="0"/>
              <a:t>order for C# to compile unsafe code, the application must be compiled with /unsafe</a:t>
            </a:r>
            <a:r>
              <a:rPr lang="en-US" sz="3600" dirty="0" smtClean="0"/>
              <a:t>.</a:t>
            </a:r>
            <a:endParaRPr lang="en-US" sz="3600" dirty="0" smtClean="0"/>
          </a:p>
        </p:txBody>
      </p:sp>
    </p:spTree>
    <p:extLst>
      <p:ext uri="{BB962C8B-B14F-4D97-AF65-F5344CB8AC3E}">
        <p14:creationId xmlns:p14="http://schemas.microsoft.com/office/powerpoint/2010/main" val="189500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Unsafe Code and Pointers</a:t>
            </a: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i="1" dirty="0" smtClean="0"/>
              <a:t>In </a:t>
            </a:r>
            <a:r>
              <a:rPr lang="en-US" sz="3600" i="1" dirty="0"/>
              <a:t>the common language runtime (CLR), unsafe code is referred to as unverifiable </a:t>
            </a:r>
            <a:r>
              <a:rPr lang="en-US" sz="3600" i="1" dirty="0" smtClean="0"/>
              <a:t>code.</a:t>
            </a:r>
          </a:p>
          <a:p>
            <a:pPr marL="571500" indent="-571500">
              <a:buFont typeface="Arial" panose="020B0604020202020204" pitchFamily="34" charset="0"/>
              <a:buChar char="•"/>
            </a:pPr>
            <a:r>
              <a:rPr lang="en-US" sz="3600" i="1" dirty="0" smtClean="0"/>
              <a:t>Unsafe </a:t>
            </a:r>
            <a:r>
              <a:rPr lang="en-US" sz="3600" i="1" dirty="0"/>
              <a:t>code in C# is not necessarily dangerous; it is just code whose safety cannot be verified by the </a:t>
            </a:r>
            <a:r>
              <a:rPr lang="en-US" sz="3600" i="1" dirty="0" smtClean="0"/>
              <a:t>CLR.</a:t>
            </a:r>
          </a:p>
          <a:p>
            <a:pPr marL="571500" indent="-571500">
              <a:buFont typeface="Arial" panose="020B0604020202020204" pitchFamily="34" charset="0"/>
              <a:buChar char="•"/>
            </a:pPr>
            <a:r>
              <a:rPr lang="en-US" sz="3600" i="1" dirty="0" smtClean="0"/>
              <a:t>The </a:t>
            </a:r>
            <a:r>
              <a:rPr lang="en-US" sz="3600" i="1" dirty="0"/>
              <a:t>CLR will therefore only execute unsafe code if it is in a fully trusted </a:t>
            </a:r>
            <a:r>
              <a:rPr lang="en-US" sz="3600" i="1" dirty="0" smtClean="0"/>
              <a:t>assembly.</a:t>
            </a:r>
          </a:p>
          <a:p>
            <a:pPr marL="571500" indent="-571500">
              <a:buFont typeface="Arial" panose="020B0604020202020204" pitchFamily="34" charset="0"/>
              <a:buChar char="•"/>
            </a:pPr>
            <a:r>
              <a:rPr lang="en-US" sz="3600" i="1" dirty="0" smtClean="0"/>
              <a:t>If </a:t>
            </a:r>
            <a:r>
              <a:rPr lang="en-US" sz="3600" i="1" dirty="0"/>
              <a:t>you use unsafe code, it is your responsibility to ensure that your code does not introduce security risks or pointer errors</a:t>
            </a:r>
            <a:r>
              <a:rPr lang="en-US" sz="3600" i="1" dirty="0" smtClean="0"/>
              <a:t>.</a:t>
            </a:r>
          </a:p>
          <a:p>
            <a:pPr marL="571500" indent="-571500">
              <a:buFont typeface="Arial" panose="020B0604020202020204" pitchFamily="34" charset="0"/>
              <a:buChar char="•"/>
            </a:pPr>
            <a:r>
              <a:rPr lang="en-US" sz="3600" dirty="0" smtClean="0"/>
              <a:t>Any of the following types may be a pointer type:</a:t>
            </a:r>
          </a:p>
          <a:p>
            <a:pPr marL="1779783" lvl="1" indent="-571500">
              <a:buFont typeface="Arial" panose="020B0604020202020204" pitchFamily="34" charset="0"/>
              <a:buChar char="•"/>
            </a:pPr>
            <a:r>
              <a:rPr lang="en-US" sz="3600" dirty="0" err="1" smtClean="0"/>
              <a:t>sbyte</a:t>
            </a:r>
            <a:r>
              <a:rPr lang="en-US" sz="3600" dirty="0" smtClean="0"/>
              <a:t>, byte, short, </a:t>
            </a:r>
            <a:r>
              <a:rPr lang="en-US" sz="3600" dirty="0" err="1" smtClean="0"/>
              <a:t>ushort</a:t>
            </a:r>
            <a:r>
              <a:rPr lang="en-US" sz="3600" dirty="0" smtClean="0"/>
              <a:t>, </a:t>
            </a:r>
            <a:r>
              <a:rPr lang="en-US" sz="3600" dirty="0" err="1" smtClean="0"/>
              <a:t>int</a:t>
            </a:r>
            <a:r>
              <a:rPr lang="en-US" sz="3600" dirty="0" smtClean="0"/>
              <a:t>, </a:t>
            </a:r>
            <a:r>
              <a:rPr lang="en-US" sz="3600" dirty="0" err="1" smtClean="0"/>
              <a:t>uint</a:t>
            </a:r>
            <a:r>
              <a:rPr lang="en-US" sz="3600" dirty="0" smtClean="0"/>
              <a:t>, long, </a:t>
            </a:r>
            <a:r>
              <a:rPr lang="en-US" sz="3600" dirty="0" err="1" smtClean="0"/>
              <a:t>ulong</a:t>
            </a:r>
            <a:r>
              <a:rPr lang="en-US" sz="3600" dirty="0" smtClean="0"/>
              <a:t>, char, float, double, decimal, or bool.</a:t>
            </a:r>
          </a:p>
          <a:p>
            <a:pPr marL="1779783" lvl="1" indent="-571500">
              <a:buFont typeface="Arial" panose="020B0604020202020204" pitchFamily="34" charset="0"/>
              <a:buChar char="•"/>
            </a:pPr>
            <a:r>
              <a:rPr lang="en-US" sz="3600" dirty="0" smtClean="0"/>
              <a:t>Any </a:t>
            </a:r>
            <a:r>
              <a:rPr lang="en-US" sz="3600" dirty="0" err="1" smtClean="0"/>
              <a:t>enum</a:t>
            </a:r>
            <a:r>
              <a:rPr lang="en-US" sz="3600" dirty="0" smtClean="0"/>
              <a:t> type.</a:t>
            </a:r>
          </a:p>
          <a:p>
            <a:pPr marL="1779783" lvl="1" indent="-571500">
              <a:buFont typeface="Arial" panose="020B0604020202020204" pitchFamily="34" charset="0"/>
              <a:buChar char="•"/>
            </a:pPr>
            <a:r>
              <a:rPr lang="en-US" sz="3600" dirty="0" smtClean="0"/>
              <a:t>Any pointer type.</a:t>
            </a:r>
          </a:p>
          <a:p>
            <a:pPr marL="1779783" lvl="1" indent="-571500">
              <a:buFont typeface="Arial" panose="020B0604020202020204" pitchFamily="34" charset="0"/>
              <a:buChar char="•"/>
            </a:pPr>
            <a:r>
              <a:rPr lang="en-US" sz="3600" dirty="0" smtClean="0"/>
              <a:t>Any user-defined </a:t>
            </a:r>
            <a:r>
              <a:rPr lang="en-US" sz="3600" dirty="0" err="1" smtClean="0"/>
              <a:t>struct</a:t>
            </a:r>
            <a:r>
              <a:rPr lang="en-US" sz="3600" dirty="0" smtClean="0"/>
              <a:t> type that contains fields of unmanaged types only.</a:t>
            </a:r>
            <a:endParaRPr lang="en-US" sz="3600" dirty="0"/>
          </a:p>
        </p:txBody>
      </p:sp>
    </p:spTree>
    <p:extLst>
      <p:ext uri="{BB962C8B-B14F-4D97-AF65-F5344CB8AC3E}">
        <p14:creationId xmlns:p14="http://schemas.microsoft.com/office/powerpoint/2010/main" val="4561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Platform Invoke</a:t>
            </a:r>
          </a:p>
        </p:txBody>
      </p:sp>
      <p:cxnSp>
        <p:nvCxnSpPr>
          <p:cNvPr id="34" name="10 Conector recto"/>
          <p:cNvCxnSpPr/>
          <p:nvPr/>
        </p:nvCxnSpPr>
        <p:spPr>
          <a:xfrm>
            <a:off x="2246688" y="1955687"/>
            <a:ext cx="38254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Platform invoke is a service that enables managed code to call unmanaged functions that are implemented in dynamic link libraries (DLLs), such as those in the Microsoft Win32 </a:t>
            </a:r>
            <a:r>
              <a:rPr lang="en-US" sz="3600" dirty="0" smtClean="0"/>
              <a:t>API.</a:t>
            </a:r>
          </a:p>
          <a:p>
            <a:pPr marL="571500" indent="-571500">
              <a:buFont typeface="Arial" panose="020B0604020202020204" pitchFamily="34" charset="0"/>
              <a:buChar char="•"/>
            </a:pPr>
            <a:r>
              <a:rPr lang="en-US" sz="3600" dirty="0" smtClean="0"/>
              <a:t>It </a:t>
            </a:r>
            <a:r>
              <a:rPr lang="en-US" sz="3600" dirty="0"/>
              <a:t>locates and invokes an exported function and marshals its arguments (integers, strings, arrays, structures, and so on) across the interoperation boundary as needed</a:t>
            </a:r>
            <a:r>
              <a:rPr lang="en-US" sz="3600" dirty="0" smtClean="0"/>
              <a:t>.</a:t>
            </a:r>
          </a:p>
          <a:p>
            <a:pPr marL="571500" indent="-571500">
              <a:buFont typeface="Arial" panose="020B0604020202020204" pitchFamily="34" charset="0"/>
              <a:buChar char="•"/>
            </a:pPr>
            <a:r>
              <a:rPr lang="en-US" sz="3600" i="1" dirty="0"/>
              <a:t>The Common Language Runtime (CLR) manages access to system </a:t>
            </a:r>
            <a:r>
              <a:rPr lang="en-US" sz="3600" i="1" dirty="0" smtClean="0"/>
              <a:t>resources.</a:t>
            </a:r>
          </a:p>
          <a:p>
            <a:pPr marL="571500" indent="-571500">
              <a:buFont typeface="Arial" panose="020B0604020202020204" pitchFamily="34" charset="0"/>
              <a:buChar char="•"/>
            </a:pPr>
            <a:r>
              <a:rPr lang="en-US" sz="3600" i="1" dirty="0" smtClean="0"/>
              <a:t>Calling </a:t>
            </a:r>
            <a:r>
              <a:rPr lang="en-US" sz="3600" i="1" dirty="0"/>
              <a:t>unmanaged code that is outside the CLR bypasses this security mechanism, and therefore presents a security </a:t>
            </a:r>
            <a:r>
              <a:rPr lang="en-US" sz="3600" i="1" dirty="0" smtClean="0"/>
              <a:t>risk.</a:t>
            </a:r>
          </a:p>
          <a:p>
            <a:pPr marL="571500" indent="-571500">
              <a:buFont typeface="Arial" panose="020B0604020202020204" pitchFamily="34" charset="0"/>
              <a:buChar char="•"/>
            </a:pPr>
            <a:r>
              <a:rPr lang="en-US" sz="3600" i="1" dirty="0" smtClean="0"/>
              <a:t>For </a:t>
            </a:r>
            <a:r>
              <a:rPr lang="en-US" sz="3600" i="1" dirty="0"/>
              <a:t>example, unmanaged code might call resources in unmanaged code directly, bypassing CLR security mechanisms.</a:t>
            </a:r>
          </a:p>
        </p:txBody>
      </p:sp>
    </p:spTree>
    <p:extLst>
      <p:ext uri="{BB962C8B-B14F-4D97-AF65-F5344CB8AC3E}">
        <p14:creationId xmlns:p14="http://schemas.microsoft.com/office/powerpoint/2010/main" val="10703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162669</TotalTime>
  <Words>1192</Words>
  <Application>Microsoft Macintosh PowerPoint</Application>
  <PresentationFormat>Custom</PresentationFormat>
  <Paragraphs>77</Paragraphs>
  <Slides>11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12308</cp:revision>
  <dcterms:created xsi:type="dcterms:W3CDTF">2014-07-01T16:42:18Z</dcterms:created>
  <dcterms:modified xsi:type="dcterms:W3CDTF">2017-12-17T11:26:35Z</dcterms:modified>
</cp:coreProperties>
</file>