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7" r:id="rId1"/>
  </p:sldMasterIdLst>
  <p:notesMasterIdLst>
    <p:notesMasterId r:id="rId19"/>
  </p:notesMasterIdLst>
  <p:handoutMasterIdLst>
    <p:handoutMasterId r:id="rId20"/>
  </p:handoutMasterIdLst>
  <p:sldIdLst>
    <p:sldId id="793" r:id="rId2"/>
    <p:sldId id="804" r:id="rId3"/>
    <p:sldId id="795" r:id="rId4"/>
    <p:sldId id="865" r:id="rId5"/>
    <p:sldId id="866" r:id="rId6"/>
    <p:sldId id="869" r:id="rId7"/>
    <p:sldId id="870" r:id="rId8"/>
    <p:sldId id="871" r:id="rId9"/>
    <p:sldId id="872" r:id="rId10"/>
    <p:sldId id="873" r:id="rId11"/>
    <p:sldId id="874" r:id="rId12"/>
    <p:sldId id="863" r:id="rId13"/>
    <p:sldId id="875" r:id="rId14"/>
    <p:sldId id="876" r:id="rId15"/>
    <p:sldId id="877" r:id="rId16"/>
    <p:sldId id="850" r:id="rId17"/>
    <p:sldId id="794" r:id="rId18"/>
  </p:sldIdLst>
  <p:sldSz cx="24385588" cy="13717588"/>
  <p:notesSz cx="6858000" cy="9144000"/>
  <p:defaultTextStyle>
    <a:defPPr>
      <a:defRPr lang="es-MX"/>
    </a:defPPr>
    <a:lvl1pPr marL="0" algn="l" defTabSz="2416581" rtl="0" eaLnBrk="1" latinLnBrk="0" hangingPunct="1">
      <a:defRPr sz="4800" kern="1200">
        <a:solidFill>
          <a:schemeClr val="tx1"/>
        </a:solidFill>
        <a:latin typeface="+mn-lt"/>
        <a:ea typeface="+mn-ea"/>
        <a:cs typeface="+mn-cs"/>
      </a:defRPr>
    </a:lvl1pPr>
    <a:lvl2pPr marL="1208283" algn="l" defTabSz="2416581" rtl="0" eaLnBrk="1" latinLnBrk="0" hangingPunct="1">
      <a:defRPr sz="4800" kern="1200">
        <a:solidFill>
          <a:schemeClr val="tx1"/>
        </a:solidFill>
        <a:latin typeface="+mn-lt"/>
        <a:ea typeface="+mn-ea"/>
        <a:cs typeface="+mn-cs"/>
      </a:defRPr>
    </a:lvl2pPr>
    <a:lvl3pPr marL="2416581" algn="l" defTabSz="2416581" rtl="0" eaLnBrk="1" latinLnBrk="0" hangingPunct="1">
      <a:defRPr sz="4800" kern="1200">
        <a:solidFill>
          <a:schemeClr val="tx1"/>
        </a:solidFill>
        <a:latin typeface="+mn-lt"/>
        <a:ea typeface="+mn-ea"/>
        <a:cs typeface="+mn-cs"/>
      </a:defRPr>
    </a:lvl3pPr>
    <a:lvl4pPr marL="3624878" algn="l" defTabSz="2416581" rtl="0" eaLnBrk="1" latinLnBrk="0" hangingPunct="1">
      <a:defRPr sz="4800" kern="1200">
        <a:solidFill>
          <a:schemeClr val="tx1"/>
        </a:solidFill>
        <a:latin typeface="+mn-lt"/>
        <a:ea typeface="+mn-ea"/>
        <a:cs typeface="+mn-cs"/>
      </a:defRPr>
    </a:lvl4pPr>
    <a:lvl5pPr marL="4833170" algn="l" defTabSz="2416581" rtl="0" eaLnBrk="1" latinLnBrk="0" hangingPunct="1">
      <a:defRPr sz="4800" kern="1200">
        <a:solidFill>
          <a:schemeClr val="tx1"/>
        </a:solidFill>
        <a:latin typeface="+mn-lt"/>
        <a:ea typeface="+mn-ea"/>
        <a:cs typeface="+mn-cs"/>
      </a:defRPr>
    </a:lvl5pPr>
    <a:lvl6pPr marL="6041466" algn="l" defTabSz="2416581" rtl="0" eaLnBrk="1" latinLnBrk="0" hangingPunct="1">
      <a:defRPr sz="4800" kern="1200">
        <a:solidFill>
          <a:schemeClr val="tx1"/>
        </a:solidFill>
        <a:latin typeface="+mn-lt"/>
        <a:ea typeface="+mn-ea"/>
        <a:cs typeface="+mn-cs"/>
      </a:defRPr>
    </a:lvl6pPr>
    <a:lvl7pPr marL="7249769" algn="l" defTabSz="2416581" rtl="0" eaLnBrk="1" latinLnBrk="0" hangingPunct="1">
      <a:defRPr sz="4800" kern="1200">
        <a:solidFill>
          <a:schemeClr val="tx1"/>
        </a:solidFill>
        <a:latin typeface="+mn-lt"/>
        <a:ea typeface="+mn-ea"/>
        <a:cs typeface="+mn-cs"/>
      </a:defRPr>
    </a:lvl7pPr>
    <a:lvl8pPr marL="8458050" algn="l" defTabSz="2416581" rtl="0" eaLnBrk="1" latinLnBrk="0" hangingPunct="1">
      <a:defRPr sz="4800" kern="1200">
        <a:solidFill>
          <a:schemeClr val="tx1"/>
        </a:solidFill>
        <a:latin typeface="+mn-lt"/>
        <a:ea typeface="+mn-ea"/>
        <a:cs typeface="+mn-cs"/>
      </a:defRPr>
    </a:lvl8pPr>
    <a:lvl9pPr marL="9666350" algn="l" defTabSz="2416581"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32" pos="7680">
          <p15:clr>
            <a:srgbClr val="A4A3A4"/>
          </p15:clr>
        </p15:guide>
        <p15:guide id="33" pos="11536">
          <p15:clr>
            <a:srgbClr val="A4A3A4"/>
          </p15:clr>
        </p15:guide>
        <p15:guide id="35" pos="14938">
          <p15:clr>
            <a:srgbClr val="A4A3A4"/>
          </p15:clr>
        </p15:guide>
        <p15:guide id="36" pos="423">
          <p15:clr>
            <a:srgbClr val="A4A3A4"/>
          </p15:clr>
        </p15:guide>
        <p15:guide id="39" orient="horz" pos="493">
          <p15:clr>
            <a:srgbClr val="A4A3A4"/>
          </p15:clr>
        </p15:guide>
        <p15:guide id="41" pos="3825" userDrawn="1">
          <p15:clr>
            <a:srgbClr val="A4A3A4"/>
          </p15:clr>
        </p15:guide>
        <p15:guide id="43" orient="horz" pos="7496" userDrawn="1">
          <p15:clr>
            <a:srgbClr val="A4A3A4"/>
          </p15:clr>
        </p15:guide>
        <p15:guide id="45" orient="horz" pos="2053" userDrawn="1">
          <p15:clr>
            <a:srgbClr val="A4A3A4"/>
          </p15:clr>
        </p15:guide>
        <p15:guide id="46" orient="horz" pos="7949">
          <p15:clr>
            <a:srgbClr val="A4A3A4"/>
          </p15:clr>
        </p15:guide>
        <p15:guide id="48" orient="horz" pos="1344" userDrawn="1">
          <p15:clr>
            <a:srgbClr val="A4A3A4"/>
          </p15:clr>
        </p15:guide>
        <p15:guide id="49" orient="horz" pos="7042">
          <p15:clr>
            <a:srgbClr val="A4A3A4"/>
          </p15:clr>
        </p15:guide>
        <p15:guide id="51" pos="876">
          <p15:clr>
            <a:srgbClr val="A4A3A4"/>
          </p15:clr>
        </p15:guide>
        <p15:guide id="54" pos="7340">
          <p15:clr>
            <a:srgbClr val="A4A3A4"/>
          </p15:clr>
        </p15:guide>
        <p15:guide id="55" pos="8020">
          <p15:clr>
            <a:srgbClr val="A4A3A4"/>
          </p15:clr>
        </p15:guide>
        <p15:guide id="56" orient="horz" pos="7495">
          <p15:clr>
            <a:srgbClr val="A4A3A4"/>
          </p15:clr>
        </p15:guide>
        <p15:guide id="57" pos="11082" userDrawn="1">
          <p15:clr>
            <a:srgbClr val="A4A3A4"/>
          </p15:clr>
        </p15:guide>
        <p15:guide id="58" orient="horz" pos="4320">
          <p15:clr>
            <a:srgbClr val="A4A3A4"/>
          </p15:clr>
        </p15:guide>
        <p15:guide id="59" orient="horz" pos="2052">
          <p15:clr>
            <a:srgbClr val="A4A3A4"/>
          </p15:clr>
        </p15:guide>
        <p15:guide id="61" pos="3824">
          <p15:clr>
            <a:srgbClr val="A4A3A4"/>
          </p15:clr>
        </p15:guide>
        <p15:guide id="62" pos="14484">
          <p15:clr>
            <a:srgbClr val="A4A3A4"/>
          </p15:clr>
        </p15:guide>
        <p15:guide id="63" pos="4306">
          <p15:clr>
            <a:srgbClr val="A4A3A4"/>
          </p15:clr>
        </p15:guide>
        <p15:guide id="64" orient="horz" pos="1825">
          <p15:clr>
            <a:srgbClr val="A4A3A4"/>
          </p15:clr>
        </p15:guide>
        <p15:guide id="65" orient="horz" pos="707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19"/>
    <a:srgbClr val="1F161E"/>
    <a:srgbClr val="464353"/>
    <a:srgbClr val="D8D4A5"/>
    <a:srgbClr val="98A24D"/>
    <a:srgbClr val="485B4E"/>
    <a:srgbClr val="201F1F"/>
    <a:srgbClr val="1F1F1F"/>
    <a:srgbClr val="F1FBFD"/>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4" autoAdjust="0"/>
    <p:restoredTop sz="95994" autoAdjust="0"/>
  </p:normalViewPr>
  <p:slideViewPr>
    <p:cSldViewPr>
      <p:cViewPr>
        <p:scale>
          <a:sx n="49" d="100"/>
          <a:sy n="49" d="100"/>
        </p:scale>
        <p:origin x="1160" y="488"/>
      </p:cViewPr>
      <p:guideLst>
        <p:guide pos="7680"/>
        <p:guide pos="11536"/>
        <p:guide pos="14938"/>
        <p:guide pos="423"/>
        <p:guide orient="horz" pos="493"/>
        <p:guide pos="3825"/>
        <p:guide orient="horz" pos="7496"/>
        <p:guide orient="horz" pos="2053"/>
        <p:guide orient="horz" pos="7949"/>
        <p:guide orient="horz" pos="1344"/>
        <p:guide orient="horz" pos="7042"/>
        <p:guide pos="876"/>
        <p:guide pos="7340"/>
        <p:guide pos="8020"/>
        <p:guide orient="horz" pos="7495"/>
        <p:guide pos="11082"/>
        <p:guide orient="horz" pos="4320"/>
        <p:guide orient="horz" pos="2052"/>
        <p:guide pos="3824"/>
        <p:guide pos="14484"/>
        <p:guide pos="4306"/>
        <p:guide orient="horz" pos="1825"/>
        <p:guide orient="horz" pos="7070"/>
      </p:guideLst>
    </p:cSldViewPr>
  </p:slideViewPr>
  <p:outlineViewPr>
    <p:cViewPr>
      <p:scale>
        <a:sx n="33" d="100"/>
        <a:sy n="33" d="100"/>
      </p:scale>
      <p:origin x="0" y="102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67" d="100"/>
          <a:sy n="67" d="100"/>
        </p:scale>
        <p:origin x="-3120" y="-8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SV"/>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EB306A-FE1C-4996-AB92-3C76DD2CBDB3}" type="datetimeFigureOut">
              <a:rPr lang="es-SV" smtClean="0"/>
              <a:t>25/11/17</a:t>
            </a:fld>
            <a:endParaRPr lang="es-SV"/>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SV"/>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FD865-E1A7-4294-B649-AA647C0EDEC8}" type="slidenum">
              <a:rPr lang="es-SV" smtClean="0"/>
              <a:t>‹#›</a:t>
            </a:fld>
            <a:endParaRPr lang="es-SV"/>
          </a:p>
        </p:txBody>
      </p:sp>
    </p:spTree>
    <p:extLst>
      <p:ext uri="{BB962C8B-B14F-4D97-AF65-F5344CB8AC3E}">
        <p14:creationId xmlns:p14="http://schemas.microsoft.com/office/powerpoint/2010/main" val="3565339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93A81-F12D-42C5-A35C-8AABE483B59D}" type="datetimeFigureOut">
              <a:rPr lang="es-MX" smtClean="0"/>
              <a:t>25/11/17</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C2EFC-28F3-48C0-BF6B-230A53BCFDFC}" type="slidenum">
              <a:rPr lang="es-MX" smtClean="0"/>
              <a:t>‹#›</a:t>
            </a:fld>
            <a:endParaRPr lang="es-MX"/>
          </a:p>
        </p:txBody>
      </p:sp>
    </p:spTree>
    <p:extLst>
      <p:ext uri="{BB962C8B-B14F-4D97-AF65-F5344CB8AC3E}">
        <p14:creationId xmlns:p14="http://schemas.microsoft.com/office/powerpoint/2010/main" val="2791181635"/>
      </p:ext>
    </p:extLst>
  </p:cSld>
  <p:clrMap bg1="lt1" tx1="dk1" bg2="lt2" tx2="dk2" accent1="accent1" accent2="accent2" accent3="accent3" accent4="accent4" accent5="accent5" accent6="accent6" hlink="hlink" folHlink="folHlink"/>
  <p:notesStyle>
    <a:lvl1pPr marL="0" algn="l" defTabSz="2417627" rtl="0" eaLnBrk="1" latinLnBrk="0" hangingPunct="1">
      <a:defRPr sz="3200" kern="1200">
        <a:solidFill>
          <a:schemeClr val="tx1"/>
        </a:solidFill>
        <a:latin typeface="+mn-lt"/>
        <a:ea typeface="+mn-ea"/>
        <a:cs typeface="+mn-cs"/>
      </a:defRPr>
    </a:lvl1pPr>
    <a:lvl2pPr marL="1208805" algn="l" defTabSz="2417627" rtl="0" eaLnBrk="1" latinLnBrk="0" hangingPunct="1">
      <a:defRPr sz="3200" kern="1200">
        <a:solidFill>
          <a:schemeClr val="tx1"/>
        </a:solidFill>
        <a:latin typeface="+mn-lt"/>
        <a:ea typeface="+mn-ea"/>
        <a:cs typeface="+mn-cs"/>
      </a:defRPr>
    </a:lvl2pPr>
    <a:lvl3pPr marL="2417627" algn="l" defTabSz="2417627" rtl="0" eaLnBrk="1" latinLnBrk="0" hangingPunct="1">
      <a:defRPr sz="3200" kern="1200">
        <a:solidFill>
          <a:schemeClr val="tx1"/>
        </a:solidFill>
        <a:latin typeface="+mn-lt"/>
        <a:ea typeface="+mn-ea"/>
        <a:cs typeface="+mn-cs"/>
      </a:defRPr>
    </a:lvl3pPr>
    <a:lvl4pPr marL="3626451" algn="l" defTabSz="2417627" rtl="0" eaLnBrk="1" latinLnBrk="0" hangingPunct="1">
      <a:defRPr sz="3200" kern="1200">
        <a:solidFill>
          <a:schemeClr val="tx1"/>
        </a:solidFill>
        <a:latin typeface="+mn-lt"/>
        <a:ea typeface="+mn-ea"/>
        <a:cs typeface="+mn-cs"/>
      </a:defRPr>
    </a:lvl4pPr>
    <a:lvl5pPr marL="4835265" algn="l" defTabSz="2417627" rtl="0" eaLnBrk="1" latinLnBrk="0" hangingPunct="1">
      <a:defRPr sz="3200" kern="1200">
        <a:solidFill>
          <a:schemeClr val="tx1"/>
        </a:solidFill>
        <a:latin typeface="+mn-lt"/>
        <a:ea typeface="+mn-ea"/>
        <a:cs typeface="+mn-cs"/>
      </a:defRPr>
    </a:lvl5pPr>
    <a:lvl6pPr marL="6044084" algn="l" defTabSz="2417627" rtl="0" eaLnBrk="1" latinLnBrk="0" hangingPunct="1">
      <a:defRPr sz="3200" kern="1200">
        <a:solidFill>
          <a:schemeClr val="tx1"/>
        </a:solidFill>
        <a:latin typeface="+mn-lt"/>
        <a:ea typeface="+mn-ea"/>
        <a:cs typeface="+mn-cs"/>
      </a:defRPr>
    </a:lvl6pPr>
    <a:lvl7pPr marL="7252910" algn="l" defTabSz="2417627" rtl="0" eaLnBrk="1" latinLnBrk="0" hangingPunct="1">
      <a:defRPr sz="3200" kern="1200">
        <a:solidFill>
          <a:schemeClr val="tx1"/>
        </a:solidFill>
        <a:latin typeface="+mn-lt"/>
        <a:ea typeface="+mn-ea"/>
        <a:cs typeface="+mn-cs"/>
      </a:defRPr>
    </a:lvl7pPr>
    <a:lvl8pPr marL="8461718" algn="l" defTabSz="2417627" rtl="0" eaLnBrk="1" latinLnBrk="0" hangingPunct="1">
      <a:defRPr sz="3200" kern="1200">
        <a:solidFill>
          <a:schemeClr val="tx1"/>
        </a:solidFill>
        <a:latin typeface="+mn-lt"/>
        <a:ea typeface="+mn-ea"/>
        <a:cs typeface="+mn-cs"/>
      </a:defRPr>
    </a:lvl8pPr>
    <a:lvl9pPr marL="9670542" algn="l" defTabSz="2417627"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BC2EFC-28F3-48C0-BF6B-230A53BCFDFC}" type="slidenum">
              <a:rPr lang="es-MX" smtClean="0"/>
              <a:t>1</a:t>
            </a:fld>
            <a:endParaRPr lang="es-MX"/>
          </a:p>
        </p:txBody>
      </p:sp>
    </p:spTree>
    <p:extLst>
      <p:ext uri="{BB962C8B-B14F-4D97-AF65-F5344CB8AC3E}">
        <p14:creationId xmlns:p14="http://schemas.microsoft.com/office/powerpoint/2010/main" val="2598411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BC2EFC-28F3-48C0-BF6B-230A53BCFDFC}" type="slidenum">
              <a:rPr lang="es-MX" smtClean="0"/>
              <a:t>12</a:t>
            </a:fld>
            <a:endParaRPr lang="es-MX"/>
          </a:p>
        </p:txBody>
      </p:sp>
    </p:spTree>
    <p:extLst>
      <p:ext uri="{BB962C8B-B14F-4D97-AF65-F5344CB8AC3E}">
        <p14:creationId xmlns:p14="http://schemas.microsoft.com/office/powerpoint/2010/main" val="188869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01">
    <p:spTree>
      <p:nvGrpSpPr>
        <p:cNvPr id="1" name=""/>
        <p:cNvGrpSpPr/>
        <p:nvPr/>
      </p:nvGrpSpPr>
      <p:grpSpPr>
        <a:xfrm>
          <a:off x="0" y="0"/>
          <a:ext cx="0" cy="0"/>
          <a:chOff x="0" y="0"/>
          <a:chExt cx="0" cy="0"/>
        </a:xfrm>
      </p:grpSpPr>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55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1+#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0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5875"/>
      </p:ext>
    </p:extLst>
  </p:cSld>
  <p:clrMapOvr>
    <a:masterClrMapping/>
  </p:clrMapOvr>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ank 03">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30103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Blank 04">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Tree>
    <p:extLst>
      <p:ext uri="{BB962C8B-B14F-4D97-AF65-F5344CB8AC3E}">
        <p14:creationId xmlns:p14="http://schemas.microsoft.com/office/powerpoint/2010/main" val="218228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ain Slide Lef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8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ain Slide Center">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4035349" y="649350"/>
            <a:ext cx="16314891" cy="1013669"/>
          </a:xfrm>
        </p:spPr>
        <p:txBody>
          <a:bodyPr anchor="b">
            <a:normAutofit/>
          </a:bodyPr>
          <a:lstStyle>
            <a:lvl1pPr marL="0" algn="ct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8997439" y="1604963"/>
            <a:ext cx="6390710" cy="461476"/>
          </a:xfrm>
        </p:spPr>
        <p:txBody>
          <a:bodyPr anchor="ctr">
            <a:normAutofit/>
          </a:bodyPr>
          <a:lstStyle>
            <a:lvl1pPr marL="0" indent="0" algn="ct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17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8"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0-#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ain Slide Right">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6789118" y="649350"/>
            <a:ext cx="16314891" cy="1013669"/>
          </a:xfrm>
        </p:spPr>
        <p:txBody>
          <a:bodyPr anchor="b">
            <a:normAutofit/>
          </a:bodyPr>
          <a:lstStyle>
            <a:lvl1pPr marL="0" algn="r"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3" name="Subtítulo 2"/>
          <p:cNvSpPr>
            <a:spLocks noGrp="1"/>
          </p:cNvSpPr>
          <p:nvPr>
            <p:ph type="subTitle" idx="1" hasCustomPrompt="1"/>
          </p:nvPr>
        </p:nvSpPr>
        <p:spPr>
          <a:xfrm>
            <a:off x="16684724" y="1604963"/>
            <a:ext cx="6390710" cy="461476"/>
          </a:xfrm>
        </p:spPr>
        <p:txBody>
          <a:bodyPr anchor="ctr">
            <a:normAutofit/>
          </a:bodyPr>
          <a:lstStyle>
            <a:lvl1pPr marL="0" indent="0" algn="r">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5"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6"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0"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49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1+#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500" fill="hold"/>
                                        <p:tgtEl>
                                          <p:spTgt spid="5"/>
                                        </p:tgtEl>
                                        <p:attrNameLst>
                                          <p:attrName>ppt_x</p:attrName>
                                        </p:attrNameLst>
                                      </p:cBhvr>
                                      <p:tavLst>
                                        <p:tav tm="0">
                                          <p:val>
                                            <p:strVal val="#ppt_x"/>
                                          </p:val>
                                        </p:tav>
                                        <p:tav tm="100000">
                                          <p:val>
                                            <p:strVal val="#ppt_x"/>
                                          </p:val>
                                        </p:tav>
                                      </p:tavLst>
                                    </p:anim>
                                    <p:anim calcmode="lin" valueType="num">
                                      <p:cBhvr additive="base">
                                        <p:cTn id="16" dur="1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tmplLst>
          <p:tmpl>
            <p:tnLst>
              <p:par>
                <p:cTn presetID="2" presetClass="entr" presetSubtype="2" decel="100000" fill="hold" nodeType="withEffect">
                  <p:stCondLst>
                    <p:cond delay="25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500" fill="hold"/>
                        <p:tgtEl>
                          <p:spTgt spid="3"/>
                        </p:tgtEl>
                        <p:attrNameLst>
                          <p:attrName>ppt_x</p:attrName>
                        </p:attrNameLst>
                      </p:cBhvr>
                      <p:tavLst>
                        <p:tav tm="0">
                          <p:val>
                            <p:strVal val="1+#ppt_w/2"/>
                          </p:val>
                        </p:tav>
                        <p:tav tm="100000">
                          <p:val>
                            <p:strVal val="#ppt_x"/>
                          </p:val>
                        </p:tav>
                      </p:tavLst>
                    </p:anim>
                    <p:anim calcmode="lin" valueType="num">
                      <p:cBhvr additive="base">
                        <p:cTn dur="1500" fill="hold"/>
                        <p:tgtEl>
                          <p:spTgt spid="3"/>
                        </p:tgtEl>
                        <p:attrNameLst>
                          <p:attrName>ppt_y</p:attrName>
                        </p:attrNameLst>
                      </p:cBhvr>
                      <p:tavLst>
                        <p:tav tm="0">
                          <p:val>
                            <p:strVal val="#ppt_y"/>
                          </p:val>
                        </p:tav>
                        <p:tav tm="100000">
                          <p:val>
                            <p:strVal val="#ppt_y"/>
                          </p:val>
                        </p:tav>
                      </p:tavLst>
                    </p:anim>
                  </p:childTnLst>
                </p:cTn>
              </p:par>
            </p:tnLst>
          </p:tmpl>
        </p:tmplLst>
      </p:bldP>
      <p:bldP spid="5" grpId="0"/>
      <p:bldP spid="6"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ayout 02">
    <p:spTree>
      <p:nvGrpSpPr>
        <p:cNvPr id="1" name=""/>
        <p:cNvGrpSpPr/>
        <p:nvPr/>
      </p:nvGrpSpPr>
      <p:grpSpPr>
        <a:xfrm>
          <a:off x="0" y="0"/>
          <a:ext cx="0" cy="0"/>
          <a:chOff x="0" y="0"/>
          <a:chExt cx="0" cy="0"/>
        </a:xfrm>
      </p:grpSpPr>
      <p:sp>
        <p:nvSpPr>
          <p:cNvPr id="8" name="Marcador de posición de imagen 8"/>
          <p:cNvSpPr>
            <a:spLocks noGrp="1"/>
          </p:cNvSpPr>
          <p:nvPr>
            <p:ph type="pic" sz="quarter" idx="16" hasCustomPrompt="1"/>
          </p:nvPr>
        </p:nvSpPr>
        <p:spPr>
          <a:xfrm>
            <a:off x="9627509" y="4068484"/>
            <a:ext cx="5204460" cy="6921500"/>
          </a:xfrm>
          <a:prstGeom prst="rect">
            <a:avLst/>
          </a:prstGeom>
          <a:solidFill>
            <a:schemeClr val="bg1">
              <a:lumMod val="75000"/>
            </a:schemeClr>
          </a:solidFill>
        </p:spPr>
        <p:txBody>
          <a:bodyPr/>
          <a:lstStyle>
            <a:lvl1pPr algn="ctr">
              <a:defRPr sz="3200">
                <a:latin typeface="Calibri" panose="020F0502020204030204" pitchFamily="34" charset="0"/>
              </a:defRPr>
            </a:lvl1pPr>
          </a:lstStyle>
          <a:p>
            <a:r>
              <a:rPr lang="es-ES" dirty="0" err="1"/>
              <a:t>Image</a:t>
            </a:r>
            <a:r>
              <a:rPr lang="es-ES" dirty="0"/>
              <a:t> </a:t>
            </a:r>
            <a:r>
              <a:rPr lang="es-ES" dirty="0" err="1"/>
              <a:t>Holder</a:t>
            </a:r>
            <a:endParaRPr lang="es-ES" dirty="0"/>
          </a:p>
        </p:txBody>
      </p:sp>
      <p:sp>
        <p:nvSpPr>
          <p:cNvPr id="15" name="Título 1"/>
          <p:cNvSpPr>
            <a:spLocks noGrp="1"/>
          </p:cNvSpPr>
          <p:nvPr>
            <p:ph type="ctrTitle" hasCustomPrompt="1"/>
          </p:nvPr>
        </p:nvSpPr>
        <p:spPr>
          <a:xfrm>
            <a:off x="1277784" y="649350"/>
            <a:ext cx="16314891" cy="1013669"/>
          </a:xfrm>
        </p:spPr>
        <p:txBody>
          <a:bodyPr anchor="b">
            <a:normAutofit/>
          </a:bodyPr>
          <a:lstStyle>
            <a:lvl1pPr marL="0" algn="l" defTabSz="914400" rtl="0" eaLnBrk="1" latinLnBrk="0" hangingPunct="1">
              <a:lnSpc>
                <a:spcPct val="90000"/>
              </a:lnSpc>
              <a:spcBef>
                <a:spcPct val="0"/>
              </a:spcBef>
              <a:buNone/>
              <a:defRPr lang="es-SV" sz="4800" kern="1200" dirty="0">
                <a:solidFill>
                  <a:schemeClr val="tx2"/>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s-ES" dirty="0" err="1"/>
              <a:t>Your</a:t>
            </a:r>
            <a:r>
              <a:rPr lang="es-ES" dirty="0"/>
              <a:t> </a:t>
            </a:r>
            <a:r>
              <a:rPr lang="es-ES" dirty="0" err="1"/>
              <a:t>title</a:t>
            </a:r>
            <a:r>
              <a:rPr lang="es-ES" dirty="0"/>
              <a:t> </a:t>
            </a:r>
            <a:r>
              <a:rPr lang="es-ES" dirty="0" err="1"/>
              <a:t>goes</a:t>
            </a:r>
            <a:r>
              <a:rPr lang="es-ES" dirty="0"/>
              <a:t> </a:t>
            </a:r>
            <a:r>
              <a:rPr lang="es-ES" dirty="0" err="1"/>
              <a:t>here</a:t>
            </a:r>
            <a:endParaRPr lang="es-SV" dirty="0"/>
          </a:p>
        </p:txBody>
      </p:sp>
      <p:sp>
        <p:nvSpPr>
          <p:cNvPr id="16" name="Subtítulo 2"/>
          <p:cNvSpPr>
            <a:spLocks noGrp="1"/>
          </p:cNvSpPr>
          <p:nvPr>
            <p:ph type="subTitle" idx="1" hasCustomPrompt="1"/>
          </p:nvPr>
        </p:nvSpPr>
        <p:spPr>
          <a:xfrm>
            <a:off x="1307158" y="1604963"/>
            <a:ext cx="6390710" cy="461476"/>
          </a:xfrm>
        </p:spPr>
        <p:txBody>
          <a:bodyPr anchor="ctr">
            <a:normAutofit/>
          </a:bodyPr>
          <a:lstStyle>
            <a:lvl1pPr marL="0" indent="0" algn="l">
              <a:buNone/>
              <a:defRPr lang="es-SV" sz="2600" kern="1200" baseline="0" dirty="0">
                <a:solidFill>
                  <a:schemeClr val="bg2"/>
                </a:solidFill>
                <a:latin typeface="Source Sans Pro" panose="020B0503030403020204" pitchFamily="34"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Your </a:t>
            </a:r>
            <a:r>
              <a:rPr lang="es-ES" dirty="0" err="1"/>
              <a:t>subtitle</a:t>
            </a:r>
            <a:r>
              <a:rPr lang="es-ES" dirty="0"/>
              <a:t> </a:t>
            </a:r>
            <a:r>
              <a:rPr lang="es-ES" dirty="0" err="1"/>
              <a:t>or</a:t>
            </a:r>
            <a:r>
              <a:rPr lang="es-ES" dirty="0"/>
              <a:t> </a:t>
            </a:r>
            <a:r>
              <a:rPr lang="es-ES" dirty="0" err="1"/>
              <a:t>any</a:t>
            </a:r>
            <a:r>
              <a:rPr lang="es-ES" dirty="0"/>
              <a:t> </a:t>
            </a:r>
            <a:r>
              <a:rPr lang="es-ES" dirty="0" err="1"/>
              <a:t>other</a:t>
            </a:r>
            <a:r>
              <a:rPr lang="es-ES" dirty="0"/>
              <a:t> </a:t>
            </a:r>
            <a:r>
              <a:rPr lang="es-ES" dirty="0" err="1"/>
              <a:t>text</a:t>
            </a:r>
            <a:r>
              <a:rPr lang="es-ES" dirty="0"/>
              <a:t> </a:t>
            </a:r>
            <a:r>
              <a:rPr lang="es-ES" dirty="0" err="1"/>
              <a:t>goes</a:t>
            </a:r>
            <a:r>
              <a:rPr lang="es-ES" dirty="0"/>
              <a:t> </a:t>
            </a:r>
            <a:r>
              <a:rPr lang="es-ES" dirty="0" err="1"/>
              <a:t>here</a:t>
            </a:r>
            <a:endParaRPr lang="es-SV" dirty="0"/>
          </a:p>
        </p:txBody>
      </p:sp>
      <p:sp>
        <p:nvSpPr>
          <p:cNvPr id="17" name="Marcador de pie de página 4"/>
          <p:cNvSpPr>
            <a:spLocks noGrp="1"/>
          </p:cNvSpPr>
          <p:nvPr>
            <p:ph type="ftr" sz="quarter" idx="11"/>
          </p:nvPr>
        </p:nvSpPr>
        <p:spPr>
          <a:xfrm>
            <a:off x="8077200" y="12714288"/>
            <a:ext cx="8231188" cy="730250"/>
          </a:xfrm>
          <a:prstGeom prst="rect">
            <a:avLst/>
          </a:prstGeom>
        </p:spPr>
        <p:txBody>
          <a:bodyPr anchor="ctr"/>
          <a:lstStyle>
            <a:lvl1pPr algn="ctr">
              <a:defRPr>
                <a:solidFill>
                  <a:schemeClr val="tx2"/>
                </a:solidFill>
              </a:defRPr>
            </a:lvl1pPr>
          </a:lstStyle>
          <a:p>
            <a:pPr>
              <a:lnSpc>
                <a:spcPct val="125000"/>
              </a:lnSpc>
            </a:pPr>
            <a:endParaRPr lang="en-US" sz="1800" dirty="0">
              <a:latin typeface="Source Sans Pro" panose="020B0503030403020204" pitchFamily="34" charset="0"/>
            </a:endParaRPr>
          </a:p>
        </p:txBody>
      </p:sp>
      <p:sp>
        <p:nvSpPr>
          <p:cNvPr id="18" name="Marcador de número de diapositiva 5"/>
          <p:cNvSpPr>
            <a:spLocks noGrp="1"/>
          </p:cNvSpPr>
          <p:nvPr>
            <p:ph type="sldNum" sz="quarter" idx="12"/>
          </p:nvPr>
        </p:nvSpPr>
        <p:spPr>
          <a:xfrm>
            <a:off x="18168155" y="12714288"/>
            <a:ext cx="5486400" cy="730250"/>
          </a:xfrm>
          <a:prstGeom prst="rect">
            <a:avLst/>
          </a:prstGeom>
        </p:spPr>
        <p:txBody>
          <a:bodyPr/>
          <a:lstStyle>
            <a:lvl1pPr>
              <a:defRPr>
                <a:solidFill>
                  <a:schemeClr val="tx2"/>
                </a:solidFill>
              </a:defRPr>
            </a:lvl1pPr>
          </a:lstStyle>
          <a:p>
            <a:fld id="{FF439014-E629-42E3-A58B-61A0F1C8CFFE}" type="slidenum">
              <a:rPr lang="es-SV" smtClean="0"/>
              <a:pPr/>
              <a:t>‹#›</a:t>
            </a:fld>
            <a:endParaRPr lang="es-SV"/>
          </a:p>
        </p:txBody>
      </p:sp>
      <p:cxnSp>
        <p:nvCxnSpPr>
          <p:cNvPr id="19" name="Conector recto 9"/>
          <p:cNvCxnSpPr/>
          <p:nvPr userDrawn="1"/>
        </p:nvCxnSpPr>
        <p:spPr>
          <a:xfrm>
            <a:off x="525248" y="12731686"/>
            <a:ext cx="23335093"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1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500" fill="hold"/>
                                        <p:tgtEl>
                                          <p:spTgt spid="15"/>
                                        </p:tgtEl>
                                        <p:attrNameLst>
                                          <p:attrName>ppt_x</p:attrName>
                                        </p:attrNameLst>
                                      </p:cBhvr>
                                      <p:tavLst>
                                        <p:tav tm="0">
                                          <p:val>
                                            <p:strVal val="#ppt_x"/>
                                          </p:val>
                                        </p:tav>
                                        <p:tav tm="100000">
                                          <p:val>
                                            <p:strVal val="#ppt_x"/>
                                          </p:val>
                                        </p:tav>
                                      </p:tavLst>
                                    </p:anim>
                                    <p:anim calcmode="lin" valueType="num">
                                      <p:cBhvr additive="base">
                                        <p:cTn id="8" dur="1500" fill="hold"/>
                                        <p:tgtEl>
                                          <p:spTgt spid="15"/>
                                        </p:tgtEl>
                                        <p:attrNameLst>
                                          <p:attrName>ppt_y</p:attrName>
                                        </p:attrNameLst>
                                      </p:cBhvr>
                                      <p:tavLst>
                                        <p:tav tm="0">
                                          <p:val>
                                            <p:strVal val="0-#ppt_h/2"/>
                                          </p:val>
                                        </p:tav>
                                        <p:tav tm="100000">
                                          <p:val>
                                            <p:strVal val="#ppt_y"/>
                                          </p:val>
                                        </p:tav>
                                      </p:tavLst>
                                    </p:anim>
                                  </p:childTnLst>
                                </p:cTn>
                              </p:par>
                              <p:par>
                                <p:cTn id="9" presetID="2" presetClass="entr" presetSubtype="8" decel="100000" fill="hold" grpId="0" nodeType="withEffect">
                                  <p:stCondLst>
                                    <p:cond delay="25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500" fill="hold"/>
                                        <p:tgtEl>
                                          <p:spTgt spid="16"/>
                                        </p:tgtEl>
                                        <p:attrNameLst>
                                          <p:attrName>ppt_x</p:attrName>
                                        </p:attrNameLst>
                                      </p:cBhvr>
                                      <p:tavLst>
                                        <p:tav tm="0">
                                          <p:val>
                                            <p:strVal val="0-#ppt_w/2"/>
                                          </p:val>
                                        </p:tav>
                                        <p:tav tm="100000">
                                          <p:val>
                                            <p:strVal val="#ppt_x"/>
                                          </p:val>
                                        </p:tav>
                                      </p:tavLst>
                                    </p:anim>
                                    <p:anim calcmode="lin" valueType="num">
                                      <p:cBhvr additive="base">
                                        <p:cTn id="12" dur="1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500" fill="hold"/>
                                        <p:tgtEl>
                                          <p:spTgt spid="17"/>
                                        </p:tgtEl>
                                        <p:attrNameLst>
                                          <p:attrName>ppt_x</p:attrName>
                                        </p:attrNameLst>
                                      </p:cBhvr>
                                      <p:tavLst>
                                        <p:tav tm="0">
                                          <p:val>
                                            <p:strVal val="#ppt_x"/>
                                          </p:val>
                                        </p:tav>
                                        <p:tav tm="100000">
                                          <p:val>
                                            <p:strVal val="#ppt_x"/>
                                          </p:val>
                                        </p:tav>
                                      </p:tavLst>
                                    </p:anim>
                                    <p:anim calcmode="lin" valueType="num">
                                      <p:cBhvr additive="base">
                                        <p:cTn id="16" dur="1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500" fill="hold"/>
                                        <p:tgtEl>
                                          <p:spTgt spid="18"/>
                                        </p:tgtEl>
                                        <p:attrNameLst>
                                          <p:attrName>ppt_x</p:attrName>
                                        </p:attrNameLst>
                                      </p:cBhvr>
                                      <p:tavLst>
                                        <p:tav tm="0">
                                          <p:val>
                                            <p:strVal val="#ppt_x"/>
                                          </p:val>
                                        </p:tav>
                                        <p:tav tm="100000">
                                          <p:val>
                                            <p:strVal val="#ppt_x"/>
                                          </p:val>
                                        </p:tav>
                                      </p:tavLst>
                                    </p:anim>
                                    <p:anim calcmode="lin" valueType="num">
                                      <p:cBhvr additive="base">
                                        <p:cTn id="20" dur="1500" fill="hold"/>
                                        <p:tgtEl>
                                          <p:spTgt spid="18"/>
                                        </p:tgtEl>
                                        <p:attrNameLst>
                                          <p:attrName>ppt_y</p:attrName>
                                        </p:attrNameLst>
                                      </p:cBhvr>
                                      <p:tavLst>
                                        <p:tav tm="0">
                                          <p:val>
                                            <p:strVal val="1+#ppt_h/2"/>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tmplLst>
          <p:tmpl>
            <p:tnLst>
              <p:par>
                <p:cTn presetID="2" presetClass="entr" presetSubtype="8"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500" fill="hold"/>
                        <p:tgtEl>
                          <p:spTgt spid="16"/>
                        </p:tgtEl>
                        <p:attrNameLst>
                          <p:attrName>ppt_x</p:attrName>
                        </p:attrNameLst>
                      </p:cBhvr>
                      <p:tavLst>
                        <p:tav tm="0">
                          <p:val>
                            <p:strVal val="0-#ppt_w/2"/>
                          </p:val>
                        </p:tav>
                        <p:tav tm="100000">
                          <p:val>
                            <p:strVal val="#ppt_x"/>
                          </p:val>
                        </p:tav>
                      </p:tavLst>
                    </p:anim>
                    <p:anim calcmode="lin" valueType="num">
                      <p:cBhvr additive="base">
                        <p:cTn dur="1500" fill="hold"/>
                        <p:tgtEl>
                          <p:spTgt spid="16"/>
                        </p:tgtEl>
                        <p:attrNameLst>
                          <p:attrName>ppt_y</p:attrName>
                        </p:attrNameLst>
                      </p:cBhvr>
                      <p:tavLst>
                        <p:tav tm="0">
                          <p:val>
                            <p:strVal val="#ppt_y"/>
                          </p:val>
                        </p:tav>
                        <p:tav tm="100000">
                          <p:val>
                            <p:strVal val="#ppt_y"/>
                          </p:val>
                        </p:tav>
                      </p:tavLst>
                    </p:anim>
                  </p:childTnLst>
                </p:cTn>
              </p:par>
            </p:tnLst>
          </p:tmpl>
        </p:tmplLst>
      </p:bldP>
      <p:bldP spid="17" grpId="0"/>
      <p:bldP spid="18" grpId="0"/>
    </p:bldLst>
  </p:timing>
  <p:extLst mod="1">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676400" y="730250"/>
            <a:ext cx="21032788" cy="2651125"/>
          </a:xfrm>
          <a:prstGeom prst="rect">
            <a:avLst/>
          </a:prstGeom>
        </p:spPr>
        <p:txBody>
          <a:bodyPr vert="horz" lIns="91440" tIns="45720" rIns="91440" bIns="45720" rtlCol="0" anchor="ctr">
            <a:normAutofit/>
          </a:bodyPr>
          <a:lstStyle/>
          <a:p>
            <a:r>
              <a:rPr lang="es-ES"/>
              <a:t>Haga clic para modificar el estilo de título del patrón</a:t>
            </a:r>
            <a:endParaRPr lang="es-SV"/>
          </a:p>
        </p:txBody>
      </p:sp>
      <p:sp>
        <p:nvSpPr>
          <p:cNvPr id="3" name="Marcador de texto 2"/>
          <p:cNvSpPr>
            <a:spLocks noGrp="1"/>
          </p:cNvSpPr>
          <p:nvPr>
            <p:ph type="body" idx="1"/>
          </p:nvPr>
        </p:nvSpPr>
        <p:spPr>
          <a:xfrm>
            <a:off x="1676400" y="3651250"/>
            <a:ext cx="21032788" cy="8704263"/>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SV" dirty="0"/>
          </a:p>
        </p:txBody>
      </p:sp>
      <p:sp>
        <p:nvSpPr>
          <p:cNvPr id="4" name="Rectangle 3"/>
          <p:cNvSpPr/>
          <p:nvPr userDrawn="1"/>
        </p:nvSpPr>
        <p:spPr>
          <a:xfrm>
            <a:off x="494467" y="13260738"/>
            <a:ext cx="9403072" cy="168786"/>
          </a:xfrm>
          <a:prstGeom prst="rect">
            <a:avLst/>
          </a:prstGeom>
          <a:solidFill>
            <a:srgbClr val="FFC000"/>
          </a:solidFill>
          <a:ln>
            <a:solidFill>
              <a:schemeClr val="accent6">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0167569" y="13164429"/>
            <a:ext cx="3015335" cy="400110"/>
          </a:xfrm>
          <a:prstGeom prst="rect">
            <a:avLst/>
          </a:prstGeom>
          <a:noFill/>
          <a:ln>
            <a:solidFill>
              <a:schemeClr val="accent3">
                <a:lumMod val="75000"/>
              </a:schemeClr>
            </a:solidFill>
          </a:ln>
        </p:spPr>
        <p:txBody>
          <a:bodyPr wrap="square" rtlCol="0">
            <a:spAutoFit/>
          </a:bodyPr>
          <a:lstStyle/>
          <a:p>
            <a:pPr algn="ctr"/>
            <a:r>
              <a:rPr lang="en-US" sz="2000" b="1" dirty="0">
                <a:solidFill>
                  <a:schemeClr val="accent5">
                    <a:lumMod val="75000"/>
                  </a:schemeClr>
                </a:solidFill>
              </a:rPr>
              <a:t>www.JanBaskTraining.com</a:t>
            </a:r>
          </a:p>
        </p:txBody>
      </p:sp>
      <p:sp>
        <p:nvSpPr>
          <p:cNvPr id="9" name="Rectangle 8"/>
          <p:cNvSpPr/>
          <p:nvPr userDrawn="1"/>
        </p:nvSpPr>
        <p:spPr>
          <a:xfrm flipV="1">
            <a:off x="13452934" y="13260738"/>
            <a:ext cx="9901100" cy="168786"/>
          </a:xfrm>
          <a:prstGeom prst="rect">
            <a:avLst/>
          </a:prstGeom>
          <a:solidFill>
            <a:schemeClr val="accent6">
              <a:lumMod val="50000"/>
              <a:lumOff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4" descr="Picture 4"/>
          <p:cNvPicPr>
            <a:picLocks noChangeAspect="1"/>
          </p:cNvPicPr>
          <p:nvPr userDrawn="1"/>
        </p:nvPicPr>
        <p:blipFill>
          <a:blip r:embed="rId10">
            <a:extLst/>
          </a:blip>
          <a:stretch>
            <a:fillRect/>
          </a:stretch>
        </p:blipFill>
        <p:spPr>
          <a:xfrm>
            <a:off x="20497800" y="411235"/>
            <a:ext cx="3505200" cy="1130711"/>
          </a:xfrm>
          <a:prstGeom prst="rect">
            <a:avLst/>
          </a:prstGeom>
          <a:ln w="12700">
            <a:miter lim="400000"/>
          </a:ln>
        </p:spPr>
      </p:pic>
    </p:spTree>
    <p:extLst>
      <p:ext uri="{BB962C8B-B14F-4D97-AF65-F5344CB8AC3E}">
        <p14:creationId xmlns:p14="http://schemas.microsoft.com/office/powerpoint/2010/main" val="2116888411"/>
      </p:ext>
    </p:extLst>
  </p:cSld>
  <p:clrMap bg1="lt1" tx1="dk1" bg2="lt2" tx2="dk2" accent1="accent1" accent2="accent2" accent3="accent3" accent4="accent4" accent5="accent5" accent6="accent6" hlink="hlink" folHlink="folHlink"/>
  <p:sldLayoutIdLst>
    <p:sldLayoutId id="2147483848" r:id="rId1"/>
    <p:sldLayoutId id="2147483858" r:id="rId2"/>
    <p:sldLayoutId id="2147483884" r:id="rId3"/>
    <p:sldLayoutId id="2147483885" r:id="rId4"/>
    <p:sldLayoutId id="2147483819" r:id="rId5"/>
    <p:sldLayoutId id="2147483820" r:id="rId6"/>
    <p:sldLayoutId id="2147483821" r:id="rId7"/>
    <p:sldLayoutId id="214748383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S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ithub.com/DotNetTraining/DotNetEssentials/tree/master/Code/OOPC/OOPC-Chapter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microsoft.com/en-us/dotnet/framework/data/adonet/ole-db-data-type-mappings" TargetMode="External"/><Relationship Id="rId4" Type="http://schemas.openxmlformats.org/officeDocument/2006/relationships/hyperlink" Target="https://docs.microsoft.com/en-us/dotnet/framework/data/adonet/odbc-data-type-mappings" TargetMode="External"/><Relationship Id="rId5" Type="http://schemas.openxmlformats.org/officeDocument/2006/relationships/hyperlink" Target="https://docs.microsoft.com/en-us/dotnet/framework/data/adonet/oracle-data-type-mappings" TargetMode="External"/><Relationship Id="rId1" Type="http://schemas.openxmlformats.org/officeDocument/2006/relationships/slideLayout" Target="../slideLayouts/slideLayout2.xml"/><Relationship Id="rId2" Type="http://schemas.openxmlformats.org/officeDocument/2006/relationships/hyperlink" Target="https://docs.microsoft.com/en-us/dotnet/framework/data/adonet/sql-server-data-type-mapping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4"/>
          <p:cNvSpPr txBox="1">
            <a:spLocks/>
          </p:cNvSpPr>
          <p:nvPr/>
        </p:nvSpPr>
        <p:spPr>
          <a:xfrm>
            <a:off x="1661623" y="5416197"/>
            <a:ext cx="20987092"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pPr algn="ct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Chapter </a:t>
            </a:r>
            <a:r>
              <a:rPr lang="en-US" sz="6600" dirty="0">
                <a:solidFill>
                  <a:schemeClr val="accent3">
                    <a:lumMod val="75000"/>
                  </a:schemeClr>
                </a:solidFill>
                <a:ea typeface="Open Sans Semibold" panose="020B0706030804020204" pitchFamily="34" charset="0"/>
                <a:cs typeface="Open Sans Semibold" panose="020B0706030804020204" pitchFamily="34" charset="0"/>
              </a:rPr>
              <a:t>1</a:t>
            </a:r>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dirty="0">
                <a:solidFill>
                  <a:schemeClr val="accent3">
                    <a:lumMod val="75000"/>
                  </a:schemeClr>
                </a:solidFill>
                <a:ea typeface="Open Sans Semibold" panose="020B0706030804020204" pitchFamily="34" charset="0"/>
                <a:cs typeface="Open Sans Semibold" panose="020B0706030804020204" pitchFamily="34" charset="0"/>
              </a:rPr>
              <a:t>ADO Dot Net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11" name="10 Conector recto"/>
          <p:cNvCxnSpPr/>
          <p:nvPr/>
        </p:nvCxnSpPr>
        <p:spPr>
          <a:xfrm flipV="1">
            <a:off x="4091894" y="6717148"/>
            <a:ext cx="16255337" cy="61111"/>
          </a:xfrm>
          <a:prstGeom prst="line">
            <a:avLst/>
          </a:prstGeom>
          <a:ln w="76200">
            <a:solidFill>
              <a:srgbClr val="C00000"/>
            </a:solidFill>
          </a:ln>
          <a:effectLst>
            <a:innerShdw blurRad="63500" dist="50800" dir="135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1" name="Forma libre 198"/>
          <p:cNvSpPr/>
          <p:nvPr/>
        </p:nvSpPr>
        <p:spPr bwMode="auto">
          <a:xfrm>
            <a:off x="14533054" y="11134269"/>
            <a:ext cx="9451050" cy="1815849"/>
          </a:xfrm>
          <a:custGeom>
            <a:avLst/>
            <a:gdLst>
              <a:gd name="connsiteX0" fmla="*/ 1880872 w 18680424"/>
              <a:gd name="connsiteY0" fmla="*/ 0 h 3810448"/>
              <a:gd name="connsiteX1" fmla="*/ 3613936 w 18680424"/>
              <a:gd name="connsiteY1" fmla="*/ 1012614 h 3810448"/>
              <a:gd name="connsiteX2" fmla="*/ 3614922 w 18680424"/>
              <a:gd name="connsiteY2" fmla="*/ 1015414 h 3810448"/>
              <a:gd name="connsiteX3" fmla="*/ 3615507 w 18680424"/>
              <a:gd name="connsiteY3" fmla="*/ 1015384 h 3810448"/>
              <a:gd name="connsiteX4" fmla="*/ 4068725 w 18680424"/>
              <a:gd name="connsiteY4" fmla="*/ 1107226 h 3810448"/>
              <a:gd name="connsiteX5" fmla="*/ 4156540 w 18680424"/>
              <a:gd name="connsiteY5" fmla="*/ 1149687 h 3810448"/>
              <a:gd name="connsiteX6" fmla="*/ 4288735 w 18680424"/>
              <a:gd name="connsiteY6" fmla="*/ 988868 h 3810448"/>
              <a:gd name="connsiteX7" fmla="*/ 5112057 w 18680424"/>
              <a:gd name="connsiteY7" fmla="*/ 646561 h 3810448"/>
              <a:gd name="connsiteX8" fmla="*/ 5458301 w 18680424"/>
              <a:gd name="connsiteY8" fmla="*/ 699104 h 3810448"/>
              <a:gd name="connsiteX9" fmla="*/ 5520960 w 18680424"/>
              <a:gd name="connsiteY9" fmla="*/ 723885 h 3810448"/>
              <a:gd name="connsiteX10" fmla="*/ 5526459 w 18680424"/>
              <a:gd name="connsiteY10" fmla="*/ 671120 h 3810448"/>
              <a:gd name="connsiteX11" fmla="*/ 6296094 w 18680424"/>
              <a:gd name="connsiteY11" fmla="*/ 64376 h 3810448"/>
              <a:gd name="connsiteX12" fmla="*/ 6735329 w 18680424"/>
              <a:gd name="connsiteY12" fmla="*/ 194153 h 3810448"/>
              <a:gd name="connsiteX13" fmla="*/ 6766218 w 18680424"/>
              <a:gd name="connsiteY13" fmla="*/ 218805 h 3810448"/>
              <a:gd name="connsiteX14" fmla="*/ 6797107 w 18680424"/>
              <a:gd name="connsiteY14" fmla="*/ 194153 h 3810448"/>
              <a:gd name="connsiteX15" fmla="*/ 7236341 w 18680424"/>
              <a:gd name="connsiteY15" fmla="*/ 64376 h 3810448"/>
              <a:gd name="connsiteX16" fmla="*/ 7887770 w 18680424"/>
              <a:gd name="connsiteY16" fmla="*/ 399403 h 3810448"/>
              <a:gd name="connsiteX17" fmla="*/ 7919887 w 18680424"/>
              <a:gd name="connsiteY17" fmla="*/ 456638 h 3810448"/>
              <a:gd name="connsiteX18" fmla="*/ 7951618 w 18680424"/>
              <a:gd name="connsiteY18" fmla="*/ 431613 h 3810448"/>
              <a:gd name="connsiteX19" fmla="*/ 8602619 w 18680424"/>
              <a:gd name="connsiteY19" fmla="*/ 232016 h 3810448"/>
              <a:gd name="connsiteX20" fmla="*/ 9253621 w 18680424"/>
              <a:gd name="connsiteY20" fmla="*/ 431613 h 3810448"/>
              <a:gd name="connsiteX21" fmla="*/ 9376182 w 18680424"/>
              <a:gd name="connsiteY21" fmla="*/ 533114 h 3810448"/>
              <a:gd name="connsiteX22" fmla="*/ 9435076 w 18680424"/>
              <a:gd name="connsiteY22" fmla="*/ 511478 h 3810448"/>
              <a:gd name="connsiteX23" fmla="*/ 9781318 w 18680424"/>
              <a:gd name="connsiteY23" fmla="*/ 458936 h 3810448"/>
              <a:gd name="connsiteX24" fmla="*/ 10854171 w 18680424"/>
              <a:gd name="connsiteY24" fmla="*/ 1172728 h 3810448"/>
              <a:gd name="connsiteX25" fmla="*/ 10870763 w 18680424"/>
              <a:gd name="connsiteY25" fmla="*/ 1226380 h 3810448"/>
              <a:gd name="connsiteX26" fmla="*/ 10920501 w 18680424"/>
              <a:gd name="connsiteY26" fmla="*/ 1213544 h 3810448"/>
              <a:gd name="connsiteX27" fmla="*/ 10926700 w 18680424"/>
              <a:gd name="connsiteY27" fmla="*/ 1212594 h 3810448"/>
              <a:gd name="connsiteX28" fmla="*/ 10976437 w 18680424"/>
              <a:gd name="connsiteY28" fmla="*/ 1044503 h 3810448"/>
              <a:gd name="connsiteX29" fmla="*/ 12060029 w 18680424"/>
              <a:gd name="connsiteY29" fmla="*/ 304332 h 3810448"/>
              <a:gd name="connsiteX30" fmla="*/ 12883352 w 18680424"/>
              <a:gd name="connsiteY30" fmla="*/ 646638 h 3810448"/>
              <a:gd name="connsiteX31" fmla="*/ 13002295 w 18680424"/>
              <a:gd name="connsiteY31" fmla="*/ 791337 h 3810448"/>
              <a:gd name="connsiteX32" fmla="*/ 13049967 w 18680424"/>
              <a:gd name="connsiteY32" fmla="*/ 773823 h 3810448"/>
              <a:gd name="connsiteX33" fmla="*/ 13396210 w 18680424"/>
              <a:gd name="connsiteY33" fmla="*/ 721281 h 3810448"/>
              <a:gd name="connsiteX34" fmla="*/ 14047212 w 18680424"/>
              <a:gd name="connsiteY34" fmla="*/ 920877 h 3810448"/>
              <a:gd name="connsiteX35" fmla="*/ 14176213 w 18680424"/>
              <a:gd name="connsiteY35" fmla="*/ 1027712 h 3810448"/>
              <a:gd name="connsiteX36" fmla="*/ 14265145 w 18680424"/>
              <a:gd name="connsiteY36" fmla="*/ 1001199 h 3810448"/>
              <a:gd name="connsiteX37" fmla="*/ 14274898 w 18680424"/>
              <a:gd name="connsiteY37" fmla="*/ 999705 h 3810448"/>
              <a:gd name="connsiteX38" fmla="*/ 14291566 w 18680424"/>
              <a:gd name="connsiteY38" fmla="*/ 945809 h 3810448"/>
              <a:gd name="connsiteX39" fmla="*/ 15364421 w 18680424"/>
              <a:gd name="connsiteY39" fmla="*/ 232016 h 3810448"/>
              <a:gd name="connsiteX40" fmla="*/ 16329921 w 18680424"/>
              <a:gd name="connsiteY40" fmla="*/ 747288 h 3810448"/>
              <a:gd name="connsiteX41" fmla="*/ 16410351 w 18680424"/>
              <a:gd name="connsiteY41" fmla="*/ 896022 h 3810448"/>
              <a:gd name="connsiteX42" fmla="*/ 16547784 w 18680424"/>
              <a:gd name="connsiteY42" fmla="*/ 854756 h 3810448"/>
              <a:gd name="connsiteX43" fmla="*/ 16706109 w 18680424"/>
              <a:gd name="connsiteY43" fmla="*/ 839318 h 3810448"/>
              <a:gd name="connsiteX44" fmla="*/ 17261609 w 18680424"/>
              <a:gd name="connsiteY44" fmla="*/ 1061884 h 3810448"/>
              <a:gd name="connsiteX45" fmla="*/ 17334590 w 18680424"/>
              <a:gd name="connsiteY45" fmla="*/ 1147442 h 3810448"/>
              <a:gd name="connsiteX46" fmla="*/ 17339328 w 18680424"/>
              <a:gd name="connsiteY46" fmla="*/ 1141888 h 3810448"/>
              <a:gd name="connsiteX47" fmla="*/ 17894828 w 18680424"/>
              <a:gd name="connsiteY47" fmla="*/ 919322 h 3810448"/>
              <a:gd name="connsiteX48" fmla="*/ 18680424 w 18680424"/>
              <a:gd name="connsiteY48" fmla="*/ 1679210 h 3810448"/>
              <a:gd name="connsiteX49" fmla="*/ 17894828 w 18680424"/>
              <a:gd name="connsiteY49" fmla="*/ 2439098 h 3810448"/>
              <a:gd name="connsiteX50" fmla="*/ 17339328 w 18680424"/>
              <a:gd name="connsiteY50" fmla="*/ 2216532 h 3810448"/>
              <a:gd name="connsiteX51" fmla="*/ 17266347 w 18680424"/>
              <a:gd name="connsiteY51" fmla="*/ 2130974 h 3810448"/>
              <a:gd name="connsiteX52" fmla="*/ 17261609 w 18680424"/>
              <a:gd name="connsiteY52" fmla="*/ 2136528 h 3810448"/>
              <a:gd name="connsiteX53" fmla="*/ 16706109 w 18680424"/>
              <a:gd name="connsiteY53" fmla="*/ 2359094 h 3810448"/>
              <a:gd name="connsiteX54" fmla="*/ 16625786 w 18680424"/>
              <a:gd name="connsiteY54" fmla="*/ 2355171 h 3810448"/>
              <a:gd name="connsiteX55" fmla="*/ 16601443 w 18680424"/>
              <a:gd name="connsiteY55" fmla="*/ 2351577 h 3810448"/>
              <a:gd name="connsiteX56" fmla="*/ 16627201 w 18680424"/>
              <a:gd name="connsiteY56" fmla="*/ 2463760 h 3810448"/>
              <a:gd name="connsiteX57" fmla="*/ 16640617 w 18680424"/>
              <a:gd name="connsiteY57" fmla="*/ 2641742 h 3810448"/>
              <a:gd name="connsiteX58" fmla="*/ 15476263 w 18680424"/>
              <a:gd name="connsiteY58" fmla="*/ 3810448 h 3810448"/>
              <a:gd name="connsiteX59" fmla="*/ 14652940 w 18680424"/>
              <a:gd name="connsiteY59" fmla="*/ 3468141 h 3810448"/>
              <a:gd name="connsiteX60" fmla="*/ 14525352 w 18680424"/>
              <a:gd name="connsiteY60" fmla="*/ 3312926 h 3810448"/>
              <a:gd name="connsiteX61" fmla="*/ 14499803 w 18680424"/>
              <a:gd name="connsiteY61" fmla="*/ 3314866 h 3810448"/>
              <a:gd name="connsiteX62" fmla="*/ 13848802 w 18680424"/>
              <a:gd name="connsiteY62" fmla="*/ 3115270 h 3810448"/>
              <a:gd name="connsiteX63" fmla="*/ 13723078 w 18680424"/>
              <a:gd name="connsiteY63" fmla="*/ 3011150 h 3810448"/>
              <a:gd name="connsiteX64" fmla="*/ 13630869 w 18680424"/>
              <a:gd name="connsiteY64" fmla="*/ 3034948 h 3810448"/>
              <a:gd name="connsiteX65" fmla="*/ 13539487 w 18680424"/>
              <a:gd name="connsiteY65" fmla="*/ 3048947 h 3810448"/>
              <a:gd name="connsiteX66" fmla="*/ 13456841 w 18680424"/>
              <a:gd name="connsiteY66" fmla="*/ 3201778 h 3810448"/>
              <a:gd name="connsiteX67" fmla="*/ 12491341 w 18680424"/>
              <a:gd name="connsiteY67" fmla="*/ 3717050 h 3810448"/>
              <a:gd name="connsiteX68" fmla="*/ 11840339 w 18680424"/>
              <a:gd name="connsiteY68" fmla="*/ 3517454 h 3810448"/>
              <a:gd name="connsiteX69" fmla="*/ 11691195 w 18680424"/>
              <a:gd name="connsiteY69" fmla="*/ 3393940 h 3810448"/>
              <a:gd name="connsiteX70" fmla="*/ 11659954 w 18680424"/>
              <a:gd name="connsiteY70" fmla="*/ 3411964 h 3810448"/>
              <a:gd name="connsiteX71" fmla="*/ 11155159 w 18680424"/>
              <a:gd name="connsiteY71" fmla="*/ 3527210 h 3810448"/>
              <a:gd name="connsiteX72" fmla="*/ 10504158 w 18680424"/>
              <a:gd name="connsiteY72" fmla="*/ 3327614 h 3810448"/>
              <a:gd name="connsiteX73" fmla="*/ 10335145 w 18680424"/>
              <a:gd name="connsiteY73" fmla="*/ 3187645 h 3810448"/>
              <a:gd name="connsiteX74" fmla="*/ 10210312 w 18680424"/>
              <a:gd name="connsiteY74" fmla="*/ 3339508 h 3810448"/>
              <a:gd name="connsiteX75" fmla="*/ 9386989 w 18680424"/>
              <a:gd name="connsiteY75" fmla="*/ 3681815 h 3810448"/>
              <a:gd name="connsiteX76" fmla="*/ 8421491 w 18680424"/>
              <a:gd name="connsiteY76" fmla="*/ 3166543 h 3810448"/>
              <a:gd name="connsiteX77" fmla="*/ 8341605 w 18680424"/>
              <a:gd name="connsiteY77" fmla="*/ 3018816 h 3810448"/>
              <a:gd name="connsiteX78" fmla="*/ 8225139 w 18680424"/>
              <a:gd name="connsiteY78" fmla="*/ 3115270 h 3810448"/>
              <a:gd name="connsiteX79" fmla="*/ 7574137 w 18680424"/>
              <a:gd name="connsiteY79" fmla="*/ 3314866 h 3810448"/>
              <a:gd name="connsiteX80" fmla="*/ 6923136 w 18680424"/>
              <a:gd name="connsiteY80" fmla="*/ 3115270 h 3810448"/>
              <a:gd name="connsiteX81" fmla="*/ 6831044 w 18680424"/>
              <a:gd name="connsiteY81" fmla="*/ 3039004 h 3810448"/>
              <a:gd name="connsiteX82" fmla="*/ 6738953 w 18680424"/>
              <a:gd name="connsiteY82" fmla="*/ 3115270 h 3810448"/>
              <a:gd name="connsiteX83" fmla="*/ 6087952 w 18680424"/>
              <a:gd name="connsiteY83" fmla="*/ 3314866 h 3810448"/>
              <a:gd name="connsiteX84" fmla="*/ 5436950 w 18680424"/>
              <a:gd name="connsiteY84" fmla="*/ 3115270 h 3810448"/>
              <a:gd name="connsiteX85" fmla="*/ 5264877 w 18680424"/>
              <a:gd name="connsiteY85" fmla="*/ 2972765 h 3810448"/>
              <a:gd name="connsiteX86" fmla="*/ 5231106 w 18680424"/>
              <a:gd name="connsiteY86" fmla="*/ 2977939 h 3810448"/>
              <a:gd name="connsiteX87" fmla="*/ 5112057 w 18680424"/>
              <a:gd name="connsiteY87" fmla="*/ 2983972 h 3810448"/>
              <a:gd name="connsiteX88" fmla="*/ 4658837 w 18680424"/>
              <a:gd name="connsiteY88" fmla="*/ 2892130 h 3810448"/>
              <a:gd name="connsiteX89" fmla="*/ 4571024 w 18680424"/>
              <a:gd name="connsiteY89" fmla="*/ 2849669 h 3810448"/>
              <a:gd name="connsiteX90" fmla="*/ 4438829 w 18680424"/>
              <a:gd name="connsiteY90" fmla="*/ 3010488 h 3810448"/>
              <a:gd name="connsiteX91" fmla="*/ 3615507 w 18680424"/>
              <a:gd name="connsiteY91" fmla="*/ 3352795 h 3810448"/>
              <a:gd name="connsiteX92" fmla="*/ 2964505 w 18680424"/>
              <a:gd name="connsiteY92" fmla="*/ 3153199 h 3810448"/>
              <a:gd name="connsiteX93" fmla="*/ 2863631 w 18680424"/>
              <a:gd name="connsiteY93" fmla="*/ 3069659 h 3810448"/>
              <a:gd name="connsiteX94" fmla="*/ 2777407 w 18680424"/>
              <a:gd name="connsiteY94" fmla="*/ 3115832 h 3810448"/>
              <a:gd name="connsiteX95" fmla="*/ 1880872 w 18680424"/>
              <a:gd name="connsiteY95" fmla="*/ 3315940 h 3810448"/>
              <a:gd name="connsiteX96" fmla="*/ 0 w 18680424"/>
              <a:gd name="connsiteY96" fmla="*/ 1657970 h 3810448"/>
              <a:gd name="connsiteX97" fmla="*/ 1880872 w 18680424"/>
              <a:gd name="connsiteY97" fmla="*/ 0 h 3810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8680424" h="3810448">
                <a:moveTo>
                  <a:pt x="1880872" y="0"/>
                </a:moveTo>
                <a:cubicBezTo>
                  <a:pt x="2659956" y="0"/>
                  <a:pt x="3328404" y="417543"/>
                  <a:pt x="3613936" y="1012614"/>
                </a:cubicBezTo>
                <a:lnTo>
                  <a:pt x="3614922" y="1015414"/>
                </a:lnTo>
                <a:lnTo>
                  <a:pt x="3615507" y="1015384"/>
                </a:lnTo>
                <a:cubicBezTo>
                  <a:pt x="3776270" y="1015384"/>
                  <a:pt x="3929424" y="1048087"/>
                  <a:pt x="4068725" y="1107226"/>
                </a:cubicBezTo>
                <a:lnTo>
                  <a:pt x="4156540" y="1149687"/>
                </a:lnTo>
                <a:lnTo>
                  <a:pt x="4288735" y="988868"/>
                </a:lnTo>
                <a:cubicBezTo>
                  <a:pt x="4499442" y="777374"/>
                  <a:pt x="4790530" y="646561"/>
                  <a:pt x="5112057" y="646561"/>
                </a:cubicBezTo>
                <a:cubicBezTo>
                  <a:pt x="5232630" y="646561"/>
                  <a:pt x="5348922" y="664957"/>
                  <a:pt x="5458301" y="699104"/>
                </a:cubicBezTo>
                <a:lnTo>
                  <a:pt x="5520960" y="723885"/>
                </a:lnTo>
                <a:lnTo>
                  <a:pt x="5526459" y="671120"/>
                </a:lnTo>
                <a:cubicBezTo>
                  <a:pt x="5599713" y="324852"/>
                  <a:pt x="5916456" y="64376"/>
                  <a:pt x="6296094" y="64376"/>
                </a:cubicBezTo>
                <a:cubicBezTo>
                  <a:pt x="6458797" y="64376"/>
                  <a:pt x="6609947" y="112219"/>
                  <a:pt x="6735329" y="194153"/>
                </a:cubicBezTo>
                <a:lnTo>
                  <a:pt x="6766218" y="218805"/>
                </a:lnTo>
                <a:lnTo>
                  <a:pt x="6797107" y="194153"/>
                </a:lnTo>
                <a:cubicBezTo>
                  <a:pt x="6922489" y="112219"/>
                  <a:pt x="7073639" y="64376"/>
                  <a:pt x="7236341" y="64376"/>
                </a:cubicBezTo>
                <a:cubicBezTo>
                  <a:pt x="7507512" y="64376"/>
                  <a:pt x="7746593" y="197272"/>
                  <a:pt x="7887770" y="399403"/>
                </a:cubicBezTo>
                <a:lnTo>
                  <a:pt x="7919887" y="456638"/>
                </a:lnTo>
                <a:lnTo>
                  <a:pt x="7951618" y="431613"/>
                </a:lnTo>
                <a:cubicBezTo>
                  <a:pt x="8137450" y="305598"/>
                  <a:pt x="8361474" y="232016"/>
                  <a:pt x="8602619" y="232016"/>
                </a:cubicBezTo>
                <a:cubicBezTo>
                  <a:pt x="8843765" y="232016"/>
                  <a:pt x="9067788" y="305598"/>
                  <a:pt x="9253621" y="431613"/>
                </a:cubicBezTo>
                <a:lnTo>
                  <a:pt x="9376182" y="533114"/>
                </a:lnTo>
                <a:lnTo>
                  <a:pt x="9435076" y="511478"/>
                </a:lnTo>
                <a:cubicBezTo>
                  <a:pt x="9544454" y="477331"/>
                  <a:pt x="9660746" y="458936"/>
                  <a:pt x="9781318" y="458936"/>
                </a:cubicBezTo>
                <a:cubicBezTo>
                  <a:pt x="10263609" y="458936"/>
                  <a:pt x="10677412" y="753263"/>
                  <a:pt x="10854171" y="1172728"/>
                </a:cubicBezTo>
                <a:lnTo>
                  <a:pt x="10870763" y="1226380"/>
                </a:lnTo>
                <a:lnTo>
                  <a:pt x="10920501" y="1213544"/>
                </a:lnTo>
                <a:lnTo>
                  <a:pt x="10926700" y="1212594"/>
                </a:lnTo>
                <a:lnTo>
                  <a:pt x="10976437" y="1044503"/>
                </a:lnTo>
                <a:cubicBezTo>
                  <a:pt x="11146722" y="611050"/>
                  <a:pt x="11567689" y="304332"/>
                  <a:pt x="12060029" y="304332"/>
                </a:cubicBezTo>
                <a:cubicBezTo>
                  <a:pt x="12381556" y="304332"/>
                  <a:pt x="12672645" y="435144"/>
                  <a:pt x="12883352" y="646638"/>
                </a:cubicBezTo>
                <a:lnTo>
                  <a:pt x="13002295" y="791337"/>
                </a:lnTo>
                <a:lnTo>
                  <a:pt x="13049967" y="773823"/>
                </a:lnTo>
                <a:cubicBezTo>
                  <a:pt x="13159345" y="739676"/>
                  <a:pt x="13275637" y="721281"/>
                  <a:pt x="13396210" y="721281"/>
                </a:cubicBezTo>
                <a:cubicBezTo>
                  <a:pt x="13637356" y="721281"/>
                  <a:pt x="13861380" y="794862"/>
                  <a:pt x="14047212" y="920877"/>
                </a:cubicBezTo>
                <a:lnTo>
                  <a:pt x="14176213" y="1027712"/>
                </a:lnTo>
                <a:lnTo>
                  <a:pt x="14265145" y="1001199"/>
                </a:lnTo>
                <a:lnTo>
                  <a:pt x="14274898" y="999705"/>
                </a:lnTo>
                <a:lnTo>
                  <a:pt x="14291566" y="945809"/>
                </a:lnTo>
                <a:cubicBezTo>
                  <a:pt x="14468325" y="526343"/>
                  <a:pt x="14882130" y="232016"/>
                  <a:pt x="15364421" y="232016"/>
                </a:cubicBezTo>
                <a:cubicBezTo>
                  <a:pt x="15766330" y="232016"/>
                  <a:pt x="16120678" y="436410"/>
                  <a:pt x="16329921" y="747288"/>
                </a:cubicBezTo>
                <a:lnTo>
                  <a:pt x="16410351" y="896022"/>
                </a:lnTo>
                <a:lnTo>
                  <a:pt x="16547784" y="854756"/>
                </a:lnTo>
                <a:cubicBezTo>
                  <a:pt x="16598924" y="844634"/>
                  <a:pt x="16651875" y="839318"/>
                  <a:pt x="16706109" y="839318"/>
                </a:cubicBezTo>
                <a:cubicBezTo>
                  <a:pt x="16923046" y="839318"/>
                  <a:pt x="17119445" y="924371"/>
                  <a:pt x="17261609" y="1061884"/>
                </a:cubicBezTo>
                <a:lnTo>
                  <a:pt x="17334590" y="1147442"/>
                </a:lnTo>
                <a:lnTo>
                  <a:pt x="17339328" y="1141888"/>
                </a:lnTo>
                <a:cubicBezTo>
                  <a:pt x="17481493" y="1004375"/>
                  <a:pt x="17677892" y="919322"/>
                  <a:pt x="17894828" y="919322"/>
                </a:cubicBezTo>
                <a:cubicBezTo>
                  <a:pt x="18328701" y="919322"/>
                  <a:pt x="18680424" y="1259535"/>
                  <a:pt x="18680424" y="1679210"/>
                </a:cubicBezTo>
                <a:cubicBezTo>
                  <a:pt x="18680424" y="2098885"/>
                  <a:pt x="18328701" y="2439098"/>
                  <a:pt x="17894828" y="2439098"/>
                </a:cubicBezTo>
                <a:cubicBezTo>
                  <a:pt x="17677892" y="2439098"/>
                  <a:pt x="17481493" y="2354045"/>
                  <a:pt x="17339328" y="2216532"/>
                </a:cubicBezTo>
                <a:lnTo>
                  <a:pt x="17266347" y="2130974"/>
                </a:lnTo>
                <a:lnTo>
                  <a:pt x="17261609" y="2136528"/>
                </a:lnTo>
                <a:cubicBezTo>
                  <a:pt x="17119445" y="2274041"/>
                  <a:pt x="16923046" y="2359094"/>
                  <a:pt x="16706109" y="2359094"/>
                </a:cubicBezTo>
                <a:cubicBezTo>
                  <a:pt x="16678992" y="2359094"/>
                  <a:pt x="16652196" y="2357765"/>
                  <a:pt x="16625786" y="2355171"/>
                </a:cubicBezTo>
                <a:lnTo>
                  <a:pt x="16601443" y="2351577"/>
                </a:lnTo>
                <a:lnTo>
                  <a:pt x="16627201" y="2463760"/>
                </a:lnTo>
                <a:cubicBezTo>
                  <a:pt x="16636035" y="2521793"/>
                  <a:pt x="16640617" y="2581230"/>
                  <a:pt x="16640617" y="2641742"/>
                </a:cubicBezTo>
                <a:cubicBezTo>
                  <a:pt x="16640617" y="3287200"/>
                  <a:pt x="16119317" y="3810448"/>
                  <a:pt x="15476263" y="3810448"/>
                </a:cubicBezTo>
                <a:cubicBezTo>
                  <a:pt x="15154735" y="3810448"/>
                  <a:pt x="14863647" y="3679636"/>
                  <a:pt x="14652940" y="3468141"/>
                </a:cubicBezTo>
                <a:lnTo>
                  <a:pt x="14525352" y="3312926"/>
                </a:lnTo>
                <a:lnTo>
                  <a:pt x="14499803" y="3314866"/>
                </a:lnTo>
                <a:cubicBezTo>
                  <a:pt x="14258658" y="3314866"/>
                  <a:pt x="14034635" y="3241285"/>
                  <a:pt x="13848802" y="3115270"/>
                </a:cubicBezTo>
                <a:lnTo>
                  <a:pt x="13723078" y="3011150"/>
                </a:lnTo>
                <a:lnTo>
                  <a:pt x="13630869" y="3034948"/>
                </a:lnTo>
                <a:lnTo>
                  <a:pt x="13539487" y="3048947"/>
                </a:lnTo>
                <a:lnTo>
                  <a:pt x="13456841" y="3201778"/>
                </a:lnTo>
                <a:cubicBezTo>
                  <a:pt x="13247598" y="3512656"/>
                  <a:pt x="12893250" y="3717050"/>
                  <a:pt x="12491341" y="3717050"/>
                </a:cubicBezTo>
                <a:cubicBezTo>
                  <a:pt x="12250195" y="3717050"/>
                  <a:pt x="12026171" y="3643469"/>
                  <a:pt x="11840339" y="3517454"/>
                </a:cubicBezTo>
                <a:lnTo>
                  <a:pt x="11691195" y="3393940"/>
                </a:lnTo>
                <a:lnTo>
                  <a:pt x="11659954" y="3411964"/>
                </a:lnTo>
                <a:cubicBezTo>
                  <a:pt x="11507246" y="3485820"/>
                  <a:pt x="11336017" y="3527210"/>
                  <a:pt x="11155159" y="3527210"/>
                </a:cubicBezTo>
                <a:cubicBezTo>
                  <a:pt x="10914014" y="3527210"/>
                  <a:pt x="10689990" y="3453629"/>
                  <a:pt x="10504158" y="3327614"/>
                </a:cubicBezTo>
                <a:lnTo>
                  <a:pt x="10335145" y="3187645"/>
                </a:lnTo>
                <a:lnTo>
                  <a:pt x="10210312" y="3339508"/>
                </a:lnTo>
                <a:cubicBezTo>
                  <a:pt x="9999605" y="3551004"/>
                  <a:pt x="9708517" y="3681815"/>
                  <a:pt x="9386989" y="3681815"/>
                </a:cubicBezTo>
                <a:cubicBezTo>
                  <a:pt x="8985083" y="3681815"/>
                  <a:pt x="8630734" y="3477421"/>
                  <a:pt x="8421491" y="3166543"/>
                </a:cubicBezTo>
                <a:lnTo>
                  <a:pt x="8341605" y="3018816"/>
                </a:lnTo>
                <a:lnTo>
                  <a:pt x="8225139" y="3115270"/>
                </a:lnTo>
                <a:cubicBezTo>
                  <a:pt x="8039306" y="3241285"/>
                  <a:pt x="7815283" y="3314866"/>
                  <a:pt x="7574137" y="3314866"/>
                </a:cubicBezTo>
                <a:cubicBezTo>
                  <a:pt x="7332992" y="3314866"/>
                  <a:pt x="7108968" y="3241285"/>
                  <a:pt x="6923136" y="3115270"/>
                </a:cubicBezTo>
                <a:lnTo>
                  <a:pt x="6831044" y="3039004"/>
                </a:lnTo>
                <a:lnTo>
                  <a:pt x="6738953" y="3115270"/>
                </a:lnTo>
                <a:cubicBezTo>
                  <a:pt x="6553121" y="3241285"/>
                  <a:pt x="6329097" y="3314866"/>
                  <a:pt x="6087952" y="3314866"/>
                </a:cubicBezTo>
                <a:cubicBezTo>
                  <a:pt x="5846806" y="3314866"/>
                  <a:pt x="5622783" y="3241285"/>
                  <a:pt x="5436950" y="3115270"/>
                </a:cubicBezTo>
                <a:lnTo>
                  <a:pt x="5264877" y="2972765"/>
                </a:lnTo>
                <a:lnTo>
                  <a:pt x="5231106" y="2977939"/>
                </a:lnTo>
                <a:cubicBezTo>
                  <a:pt x="5191964" y="2981928"/>
                  <a:pt x="5152248" y="2983972"/>
                  <a:pt x="5112057" y="2983972"/>
                </a:cubicBezTo>
                <a:cubicBezTo>
                  <a:pt x="4951294" y="2983972"/>
                  <a:pt x="4798140" y="2951270"/>
                  <a:pt x="4658837" y="2892130"/>
                </a:cubicBezTo>
                <a:lnTo>
                  <a:pt x="4571024" y="2849669"/>
                </a:lnTo>
                <a:lnTo>
                  <a:pt x="4438829" y="3010488"/>
                </a:lnTo>
                <a:cubicBezTo>
                  <a:pt x="4228122" y="3221982"/>
                  <a:pt x="3937034" y="3352795"/>
                  <a:pt x="3615507" y="3352795"/>
                </a:cubicBezTo>
                <a:cubicBezTo>
                  <a:pt x="3374361" y="3352795"/>
                  <a:pt x="3150337" y="3279214"/>
                  <a:pt x="2964505" y="3153199"/>
                </a:cubicBezTo>
                <a:lnTo>
                  <a:pt x="2863631" y="3069659"/>
                </a:lnTo>
                <a:lnTo>
                  <a:pt x="2777407" y="3115832"/>
                </a:lnTo>
                <a:cubicBezTo>
                  <a:pt x="2510900" y="3243450"/>
                  <a:pt x="2205490" y="3315940"/>
                  <a:pt x="1880872" y="3315940"/>
                </a:cubicBezTo>
                <a:cubicBezTo>
                  <a:pt x="842095" y="3315940"/>
                  <a:pt x="0" y="2573642"/>
                  <a:pt x="0" y="1657970"/>
                </a:cubicBezTo>
                <a:cubicBezTo>
                  <a:pt x="0" y="742299"/>
                  <a:pt x="842095" y="0"/>
                  <a:pt x="1880872" y="0"/>
                </a:cubicBezTo>
                <a:close/>
              </a:path>
            </a:pathLst>
          </a:custGeom>
          <a:solidFill>
            <a:srgbClr val="ABDDE4"/>
          </a:solidFill>
          <a:ln>
            <a:noFill/>
          </a:ln>
          <a:extLst/>
        </p:spPr>
        <p:txBody>
          <a:bodyPr wrap="square" lIns="0" tIns="0" rIns="0" bIns="0" rtlCol="0" anchor="ctr">
            <a:noAutofit/>
          </a:bodyPr>
          <a:lstStyle/>
          <a:p>
            <a:pPr algn="ctr"/>
            <a:endParaRPr lang="es-ES">
              <a:solidFill>
                <a:srgbClr val="000000"/>
              </a:solidFill>
            </a:endParaRPr>
          </a:p>
        </p:txBody>
      </p:sp>
      <p:grpSp>
        <p:nvGrpSpPr>
          <p:cNvPr id="72" name="Grupo 6201"/>
          <p:cNvGrpSpPr>
            <a:grpSpLocks noChangeAspect="1"/>
          </p:cNvGrpSpPr>
          <p:nvPr/>
        </p:nvGrpSpPr>
        <p:grpSpPr>
          <a:xfrm>
            <a:off x="19712851" y="19080224"/>
            <a:ext cx="511539" cy="1153276"/>
            <a:chOff x="2081156" y="8063987"/>
            <a:chExt cx="1071223" cy="2415098"/>
          </a:xfrm>
        </p:grpSpPr>
        <p:grpSp>
          <p:nvGrpSpPr>
            <p:cNvPr id="73" name="Grupo 6198"/>
            <p:cNvGrpSpPr/>
            <p:nvPr/>
          </p:nvGrpSpPr>
          <p:grpSpPr>
            <a:xfrm>
              <a:off x="2081156" y="8063987"/>
              <a:ext cx="1071223" cy="2415098"/>
              <a:chOff x="76177" y="8388964"/>
              <a:chExt cx="1174099" cy="2415098"/>
            </a:xfrm>
          </p:grpSpPr>
          <p:sp>
            <p:nvSpPr>
              <p:cNvPr id="75" name="Forma libre 94"/>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6" name="Forma libre 95"/>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77" name="Forma libre 96"/>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74" name="Forma libre 106"/>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78" name="Grupo 134"/>
          <p:cNvGrpSpPr>
            <a:grpSpLocks noChangeAspect="1"/>
          </p:cNvGrpSpPr>
          <p:nvPr/>
        </p:nvGrpSpPr>
        <p:grpSpPr>
          <a:xfrm>
            <a:off x="21703165" y="19080224"/>
            <a:ext cx="511539" cy="1153276"/>
            <a:chOff x="2081156" y="8063987"/>
            <a:chExt cx="1071223" cy="2415098"/>
          </a:xfrm>
        </p:grpSpPr>
        <p:grpSp>
          <p:nvGrpSpPr>
            <p:cNvPr id="79" name="Grupo 144"/>
            <p:cNvGrpSpPr/>
            <p:nvPr/>
          </p:nvGrpSpPr>
          <p:grpSpPr>
            <a:xfrm>
              <a:off x="2081156" y="8063987"/>
              <a:ext cx="1071223" cy="2415098"/>
              <a:chOff x="76177" y="8388964"/>
              <a:chExt cx="1174099" cy="2415098"/>
            </a:xfrm>
          </p:grpSpPr>
          <p:sp>
            <p:nvSpPr>
              <p:cNvPr id="81" name="Forma libre 146"/>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2" name="Forma libre 147"/>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3" name="Forma libre 148"/>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0" name="Forma libre 145"/>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84" name="Grupo 150"/>
          <p:cNvGrpSpPr>
            <a:grpSpLocks noChangeAspect="1"/>
          </p:cNvGrpSpPr>
          <p:nvPr/>
        </p:nvGrpSpPr>
        <p:grpSpPr>
          <a:xfrm>
            <a:off x="20458379" y="19280174"/>
            <a:ext cx="750176" cy="1327658"/>
            <a:chOff x="2081156" y="8063987"/>
            <a:chExt cx="1071223" cy="2415098"/>
          </a:xfrm>
        </p:grpSpPr>
        <p:grpSp>
          <p:nvGrpSpPr>
            <p:cNvPr id="85" name="Grupo 160"/>
            <p:cNvGrpSpPr/>
            <p:nvPr/>
          </p:nvGrpSpPr>
          <p:grpSpPr>
            <a:xfrm>
              <a:off x="2081156" y="8063987"/>
              <a:ext cx="1071223" cy="2415098"/>
              <a:chOff x="76177" y="8388964"/>
              <a:chExt cx="1174099" cy="2415098"/>
            </a:xfrm>
          </p:grpSpPr>
          <p:sp>
            <p:nvSpPr>
              <p:cNvPr id="87" name="Forma libre 162"/>
              <p:cNvSpPr>
                <a:spLocks noChangeAspect="1"/>
              </p:cNvSpPr>
              <p:nvPr/>
            </p:nvSpPr>
            <p:spPr bwMode="auto">
              <a:xfrm>
                <a:off x="76177" y="8388964"/>
                <a:ext cx="1174099" cy="241509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434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8" name="Forma libre 163"/>
              <p:cNvSpPr>
                <a:spLocks noChangeAspect="1"/>
              </p:cNvSpPr>
              <p:nvPr/>
            </p:nvSpPr>
            <p:spPr bwMode="auto">
              <a:xfrm>
                <a:off x="237710" y="8388964"/>
                <a:ext cx="851033" cy="1750558"/>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DDA52"/>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sp>
            <p:nvSpPr>
              <p:cNvPr id="89" name="Forma libre 164"/>
              <p:cNvSpPr>
                <a:spLocks noChangeAspect="1"/>
              </p:cNvSpPr>
              <p:nvPr/>
            </p:nvSpPr>
            <p:spPr bwMode="auto">
              <a:xfrm>
                <a:off x="384693" y="8388964"/>
                <a:ext cx="557066" cy="1145874"/>
              </a:xfrm>
              <a:custGeom>
                <a:avLst/>
                <a:gdLst>
                  <a:gd name="connsiteX0" fmla="*/ 599593 w 1174099"/>
                  <a:gd name="connsiteY0" fmla="*/ 0 h 2415098"/>
                  <a:gd name="connsiteX1" fmla="*/ 1019769 w 1174099"/>
                  <a:gd name="connsiteY1" fmla="*/ 243133 h 2415098"/>
                  <a:gd name="connsiteX2" fmla="*/ 1028077 w 1174099"/>
                  <a:gd name="connsiteY2" fmla="*/ 266496 h 2415098"/>
                  <a:gd name="connsiteX3" fmla="*/ 1048623 w 1174099"/>
                  <a:gd name="connsiteY3" fmla="*/ 293205 h 2415098"/>
                  <a:gd name="connsiteX4" fmla="*/ 1068789 w 1174099"/>
                  <a:gd name="connsiteY4" fmla="*/ 338018 h 2415098"/>
                  <a:gd name="connsiteX5" fmla="*/ 1091195 w 1174099"/>
                  <a:gd name="connsiteY5" fmla="*/ 385072 h 2415098"/>
                  <a:gd name="connsiteX6" fmla="*/ 1118083 w 1174099"/>
                  <a:gd name="connsiteY6" fmla="*/ 445569 h 2415098"/>
                  <a:gd name="connsiteX7" fmla="*/ 1133768 w 1174099"/>
                  <a:gd name="connsiteY7" fmla="*/ 515029 h 2415098"/>
                  <a:gd name="connsiteX8" fmla="*/ 1156174 w 1174099"/>
                  <a:gd name="connsiteY8" fmla="*/ 597933 h 2415098"/>
                  <a:gd name="connsiteX9" fmla="*/ 1169618 w 1174099"/>
                  <a:gd name="connsiteY9" fmla="*/ 689800 h 2415098"/>
                  <a:gd name="connsiteX10" fmla="*/ 1174099 w 1174099"/>
                  <a:gd name="connsiteY10" fmla="*/ 790629 h 2415098"/>
                  <a:gd name="connsiteX11" fmla="*/ 1174099 w 1174099"/>
                  <a:gd name="connsiteY11" fmla="*/ 898180 h 2415098"/>
                  <a:gd name="connsiteX12" fmla="*/ 1165137 w 1174099"/>
                  <a:gd name="connsiteY12" fmla="*/ 1019175 h 2415098"/>
                  <a:gd name="connsiteX13" fmla="*/ 1142730 w 1174099"/>
                  <a:gd name="connsiteY13" fmla="*/ 1151373 h 2415098"/>
                  <a:gd name="connsiteX14" fmla="*/ 1109120 w 1174099"/>
                  <a:gd name="connsiteY14" fmla="*/ 1294775 h 2415098"/>
                  <a:gd name="connsiteX15" fmla="*/ 1064307 w 1174099"/>
                  <a:gd name="connsiteY15" fmla="*/ 1444898 h 2415098"/>
                  <a:gd name="connsiteX16" fmla="*/ 1003810 w 1174099"/>
                  <a:gd name="connsiteY16" fmla="*/ 1610706 h 2415098"/>
                  <a:gd name="connsiteX17" fmla="*/ 925387 w 1174099"/>
                  <a:gd name="connsiteY17" fmla="*/ 1785476 h 2415098"/>
                  <a:gd name="connsiteX18" fmla="*/ 831280 w 1174099"/>
                  <a:gd name="connsiteY18" fmla="*/ 1971450 h 2415098"/>
                  <a:gd name="connsiteX19" fmla="*/ 717007 w 1174099"/>
                  <a:gd name="connsiteY19" fmla="*/ 2166386 h 2415098"/>
                  <a:gd name="connsiteX20" fmla="*/ 582568 w 1174099"/>
                  <a:gd name="connsiteY20" fmla="*/ 2377007 h 2415098"/>
                  <a:gd name="connsiteX21" fmla="*/ 582568 w 1174099"/>
                  <a:gd name="connsiteY21" fmla="*/ 2381488 h 2415098"/>
                  <a:gd name="connsiteX22" fmla="*/ 578087 w 1174099"/>
                  <a:gd name="connsiteY22" fmla="*/ 2377007 h 2415098"/>
                  <a:gd name="connsiteX23" fmla="*/ 578087 w 1174099"/>
                  <a:gd name="connsiteY23" fmla="*/ 2381488 h 2415098"/>
                  <a:gd name="connsiteX24" fmla="*/ 578087 w 1174099"/>
                  <a:gd name="connsiteY24" fmla="*/ 2415098 h 2415098"/>
                  <a:gd name="connsiteX25" fmla="*/ 443648 w 1174099"/>
                  <a:gd name="connsiteY25" fmla="*/ 2211199 h 2415098"/>
                  <a:gd name="connsiteX26" fmla="*/ 329375 w 1174099"/>
                  <a:gd name="connsiteY26" fmla="*/ 2011781 h 2415098"/>
                  <a:gd name="connsiteX27" fmla="*/ 235268 w 1174099"/>
                  <a:gd name="connsiteY27" fmla="*/ 1823567 h 2415098"/>
                  <a:gd name="connsiteX28" fmla="*/ 156845 w 1174099"/>
                  <a:gd name="connsiteY28" fmla="*/ 1646556 h 2415098"/>
                  <a:gd name="connsiteX29" fmla="*/ 100829 w 1174099"/>
                  <a:gd name="connsiteY29" fmla="*/ 1480748 h 2415098"/>
                  <a:gd name="connsiteX30" fmla="*/ 56016 w 1174099"/>
                  <a:gd name="connsiteY30" fmla="*/ 1328384 h 2415098"/>
                  <a:gd name="connsiteX31" fmla="*/ 26888 w 1174099"/>
                  <a:gd name="connsiteY31" fmla="*/ 1180502 h 2415098"/>
                  <a:gd name="connsiteX32" fmla="*/ 4481 w 1174099"/>
                  <a:gd name="connsiteY32" fmla="*/ 1046063 h 2415098"/>
                  <a:gd name="connsiteX33" fmla="*/ 0 w 1174099"/>
                  <a:gd name="connsiteY33" fmla="*/ 925068 h 2415098"/>
                  <a:gd name="connsiteX34" fmla="*/ 0 w 1174099"/>
                  <a:gd name="connsiteY34" fmla="*/ 810795 h 2415098"/>
                  <a:gd name="connsiteX35" fmla="*/ 8963 w 1174099"/>
                  <a:gd name="connsiteY35" fmla="*/ 707725 h 2415098"/>
                  <a:gd name="connsiteX36" fmla="*/ 26888 w 1174099"/>
                  <a:gd name="connsiteY36" fmla="*/ 615859 h 2415098"/>
                  <a:gd name="connsiteX37" fmla="*/ 42572 w 1174099"/>
                  <a:gd name="connsiteY37" fmla="*/ 528473 h 2415098"/>
                  <a:gd name="connsiteX38" fmla="*/ 69460 w 1174099"/>
                  <a:gd name="connsiteY38" fmla="*/ 459013 h 2415098"/>
                  <a:gd name="connsiteX39" fmla="*/ 96348 w 1174099"/>
                  <a:gd name="connsiteY39" fmla="*/ 394034 h 2415098"/>
                  <a:gd name="connsiteX40" fmla="*/ 116514 w 1174099"/>
                  <a:gd name="connsiteY40" fmla="*/ 342500 h 2415098"/>
                  <a:gd name="connsiteX41" fmla="*/ 143401 w 1174099"/>
                  <a:gd name="connsiteY41" fmla="*/ 297687 h 2415098"/>
                  <a:gd name="connsiteX42" fmla="*/ 165808 w 1174099"/>
                  <a:gd name="connsiteY42" fmla="*/ 264077 h 2415098"/>
                  <a:gd name="connsiteX43" fmla="*/ 178331 w 1174099"/>
                  <a:gd name="connsiteY43" fmla="*/ 246188 h 2415098"/>
                  <a:gd name="connsiteX44" fmla="*/ 179417 w 1174099"/>
                  <a:gd name="connsiteY44" fmla="*/ 243133 h 2415098"/>
                  <a:gd name="connsiteX45" fmla="*/ 599593 w 1174099"/>
                  <a:gd name="connsiteY45" fmla="*/ 0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099" h="2415098">
                    <a:moveTo>
                      <a:pt x="599593" y="0"/>
                    </a:moveTo>
                    <a:cubicBezTo>
                      <a:pt x="788479" y="0"/>
                      <a:pt x="950543" y="100254"/>
                      <a:pt x="1019769" y="243133"/>
                    </a:cubicBezTo>
                    <a:lnTo>
                      <a:pt x="1028077" y="266496"/>
                    </a:lnTo>
                    <a:lnTo>
                      <a:pt x="1048623" y="293205"/>
                    </a:lnTo>
                    <a:lnTo>
                      <a:pt x="1068789" y="338018"/>
                    </a:lnTo>
                    <a:lnTo>
                      <a:pt x="1091195" y="385072"/>
                    </a:lnTo>
                    <a:lnTo>
                      <a:pt x="1118083" y="445569"/>
                    </a:lnTo>
                    <a:lnTo>
                      <a:pt x="1133768" y="515029"/>
                    </a:lnTo>
                    <a:lnTo>
                      <a:pt x="1156174" y="597933"/>
                    </a:lnTo>
                    <a:lnTo>
                      <a:pt x="1169618" y="689800"/>
                    </a:lnTo>
                    <a:lnTo>
                      <a:pt x="1174099" y="790629"/>
                    </a:lnTo>
                    <a:lnTo>
                      <a:pt x="1174099" y="898180"/>
                    </a:lnTo>
                    <a:lnTo>
                      <a:pt x="1165137" y="1019175"/>
                    </a:lnTo>
                    <a:lnTo>
                      <a:pt x="1142730" y="1151373"/>
                    </a:lnTo>
                    <a:lnTo>
                      <a:pt x="1109120" y="1294775"/>
                    </a:lnTo>
                    <a:lnTo>
                      <a:pt x="1064307" y="1444898"/>
                    </a:lnTo>
                    <a:lnTo>
                      <a:pt x="1003810" y="1610706"/>
                    </a:lnTo>
                    <a:lnTo>
                      <a:pt x="925387" y="1785476"/>
                    </a:lnTo>
                    <a:lnTo>
                      <a:pt x="831280" y="1971450"/>
                    </a:lnTo>
                    <a:lnTo>
                      <a:pt x="717007" y="2166386"/>
                    </a:lnTo>
                    <a:lnTo>
                      <a:pt x="582568" y="2377007"/>
                    </a:lnTo>
                    <a:lnTo>
                      <a:pt x="582568" y="2381488"/>
                    </a:lnTo>
                    <a:lnTo>
                      <a:pt x="578087" y="2377007"/>
                    </a:lnTo>
                    <a:lnTo>
                      <a:pt x="578087" y="2381488"/>
                    </a:lnTo>
                    <a:lnTo>
                      <a:pt x="578087" y="2415098"/>
                    </a:lnTo>
                    <a:lnTo>
                      <a:pt x="443648" y="2211199"/>
                    </a:lnTo>
                    <a:lnTo>
                      <a:pt x="329375" y="2011781"/>
                    </a:lnTo>
                    <a:lnTo>
                      <a:pt x="235268" y="1823567"/>
                    </a:lnTo>
                    <a:lnTo>
                      <a:pt x="156845" y="1646556"/>
                    </a:lnTo>
                    <a:lnTo>
                      <a:pt x="100829" y="1480748"/>
                    </a:lnTo>
                    <a:lnTo>
                      <a:pt x="56016" y="1328384"/>
                    </a:lnTo>
                    <a:lnTo>
                      <a:pt x="26888" y="1180502"/>
                    </a:lnTo>
                    <a:lnTo>
                      <a:pt x="4481" y="1046063"/>
                    </a:lnTo>
                    <a:lnTo>
                      <a:pt x="0" y="925068"/>
                    </a:lnTo>
                    <a:lnTo>
                      <a:pt x="0" y="810795"/>
                    </a:lnTo>
                    <a:lnTo>
                      <a:pt x="8963" y="707725"/>
                    </a:lnTo>
                    <a:lnTo>
                      <a:pt x="26888" y="615859"/>
                    </a:lnTo>
                    <a:lnTo>
                      <a:pt x="42572" y="528473"/>
                    </a:lnTo>
                    <a:lnTo>
                      <a:pt x="69460" y="459013"/>
                    </a:lnTo>
                    <a:lnTo>
                      <a:pt x="96348" y="394034"/>
                    </a:lnTo>
                    <a:lnTo>
                      <a:pt x="116514" y="342500"/>
                    </a:lnTo>
                    <a:lnTo>
                      <a:pt x="143401" y="297687"/>
                    </a:lnTo>
                    <a:lnTo>
                      <a:pt x="165808" y="264077"/>
                    </a:lnTo>
                    <a:lnTo>
                      <a:pt x="178331" y="246188"/>
                    </a:lnTo>
                    <a:lnTo>
                      <a:pt x="179417" y="243133"/>
                    </a:lnTo>
                    <a:cubicBezTo>
                      <a:pt x="248643" y="100254"/>
                      <a:pt x="410707" y="0"/>
                      <a:pt x="599593" y="0"/>
                    </a:cubicBezTo>
                    <a:close/>
                  </a:path>
                </a:pathLst>
              </a:custGeom>
              <a:solidFill>
                <a:srgbClr val="FFFEFE"/>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s-ES">
                  <a:solidFill>
                    <a:srgbClr val="000000"/>
                  </a:solidFill>
                </a:endParaRPr>
              </a:p>
            </p:txBody>
          </p:sp>
        </p:grpSp>
        <p:sp>
          <p:nvSpPr>
            <p:cNvPr id="86" name="Forma libre 161"/>
            <p:cNvSpPr>
              <a:spLocks noChangeAspect="1"/>
            </p:cNvSpPr>
            <p:nvPr/>
          </p:nvSpPr>
          <p:spPr bwMode="auto">
            <a:xfrm>
              <a:off x="2594286" y="8063987"/>
              <a:ext cx="558093" cy="2415098"/>
            </a:xfrm>
            <a:custGeom>
              <a:avLst/>
              <a:gdLst>
                <a:gd name="connsiteX0" fmla="*/ 33926 w 558093"/>
                <a:gd name="connsiteY0" fmla="*/ 0 h 2415098"/>
                <a:gd name="connsiteX1" fmla="*/ 417286 w 558093"/>
                <a:gd name="connsiteY1" fmla="*/ 243133 h 2415098"/>
                <a:gd name="connsiteX2" fmla="*/ 424866 w 558093"/>
                <a:gd name="connsiteY2" fmla="*/ 266496 h 2415098"/>
                <a:gd name="connsiteX3" fmla="*/ 443611 w 558093"/>
                <a:gd name="connsiteY3" fmla="*/ 293205 h 2415098"/>
                <a:gd name="connsiteX4" fmla="*/ 462010 w 558093"/>
                <a:gd name="connsiteY4" fmla="*/ 338018 h 2415098"/>
                <a:gd name="connsiteX5" fmla="*/ 482453 w 558093"/>
                <a:gd name="connsiteY5" fmla="*/ 385072 h 2415098"/>
                <a:gd name="connsiteX6" fmla="*/ 506985 w 558093"/>
                <a:gd name="connsiteY6" fmla="*/ 445569 h 2415098"/>
                <a:gd name="connsiteX7" fmla="*/ 521296 w 558093"/>
                <a:gd name="connsiteY7" fmla="*/ 515029 h 2415098"/>
                <a:gd name="connsiteX8" fmla="*/ 541739 w 558093"/>
                <a:gd name="connsiteY8" fmla="*/ 597933 h 2415098"/>
                <a:gd name="connsiteX9" fmla="*/ 554005 w 558093"/>
                <a:gd name="connsiteY9" fmla="*/ 689800 h 2415098"/>
                <a:gd name="connsiteX10" fmla="*/ 558093 w 558093"/>
                <a:gd name="connsiteY10" fmla="*/ 790629 h 2415098"/>
                <a:gd name="connsiteX11" fmla="*/ 558093 w 558093"/>
                <a:gd name="connsiteY11" fmla="*/ 898180 h 2415098"/>
                <a:gd name="connsiteX12" fmla="*/ 549916 w 558093"/>
                <a:gd name="connsiteY12" fmla="*/ 1019175 h 2415098"/>
                <a:gd name="connsiteX13" fmla="*/ 529473 w 558093"/>
                <a:gd name="connsiteY13" fmla="*/ 1151373 h 2415098"/>
                <a:gd name="connsiteX14" fmla="*/ 498808 w 558093"/>
                <a:gd name="connsiteY14" fmla="*/ 1294775 h 2415098"/>
                <a:gd name="connsiteX15" fmla="*/ 457921 w 558093"/>
                <a:gd name="connsiteY15" fmla="*/ 1444898 h 2415098"/>
                <a:gd name="connsiteX16" fmla="*/ 402725 w 558093"/>
                <a:gd name="connsiteY16" fmla="*/ 1610706 h 2415098"/>
                <a:gd name="connsiteX17" fmla="*/ 331174 w 558093"/>
                <a:gd name="connsiteY17" fmla="*/ 1785476 h 2415098"/>
                <a:gd name="connsiteX18" fmla="*/ 245312 w 558093"/>
                <a:gd name="connsiteY18" fmla="*/ 1971450 h 2415098"/>
                <a:gd name="connsiteX19" fmla="*/ 141052 w 558093"/>
                <a:gd name="connsiteY19" fmla="*/ 2166386 h 2415098"/>
                <a:gd name="connsiteX20" fmla="*/ 18393 w 558093"/>
                <a:gd name="connsiteY20" fmla="*/ 2377007 h 2415098"/>
                <a:gd name="connsiteX21" fmla="*/ 18393 w 558093"/>
                <a:gd name="connsiteY21" fmla="*/ 2381488 h 2415098"/>
                <a:gd name="connsiteX22" fmla="*/ 14304 w 558093"/>
                <a:gd name="connsiteY22" fmla="*/ 2377007 h 2415098"/>
                <a:gd name="connsiteX23" fmla="*/ 14304 w 558093"/>
                <a:gd name="connsiteY23" fmla="*/ 2381488 h 2415098"/>
                <a:gd name="connsiteX24" fmla="*/ 14304 w 558093"/>
                <a:gd name="connsiteY24" fmla="*/ 2415098 h 2415098"/>
                <a:gd name="connsiteX25" fmla="*/ 0 w 558093"/>
                <a:gd name="connsiteY25" fmla="*/ 2391320 h 2415098"/>
                <a:gd name="connsiteX26" fmla="*/ 0 w 558093"/>
                <a:gd name="connsiteY26" fmla="*/ 4908 h 241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8093" h="2415098">
                  <a:moveTo>
                    <a:pt x="33926" y="0"/>
                  </a:moveTo>
                  <a:cubicBezTo>
                    <a:pt x="206262" y="0"/>
                    <a:pt x="354125" y="100254"/>
                    <a:pt x="417286" y="243133"/>
                  </a:cubicBezTo>
                  <a:lnTo>
                    <a:pt x="424866" y="266496"/>
                  </a:lnTo>
                  <a:lnTo>
                    <a:pt x="443611" y="293205"/>
                  </a:lnTo>
                  <a:lnTo>
                    <a:pt x="462010" y="338018"/>
                  </a:lnTo>
                  <a:lnTo>
                    <a:pt x="482453" y="385072"/>
                  </a:lnTo>
                  <a:lnTo>
                    <a:pt x="506985" y="445569"/>
                  </a:lnTo>
                  <a:lnTo>
                    <a:pt x="521296" y="515029"/>
                  </a:lnTo>
                  <a:lnTo>
                    <a:pt x="541739" y="597933"/>
                  </a:lnTo>
                  <a:lnTo>
                    <a:pt x="554005" y="689800"/>
                  </a:lnTo>
                  <a:lnTo>
                    <a:pt x="558093" y="790629"/>
                  </a:lnTo>
                  <a:lnTo>
                    <a:pt x="558093" y="898180"/>
                  </a:lnTo>
                  <a:lnTo>
                    <a:pt x="549916" y="1019175"/>
                  </a:lnTo>
                  <a:lnTo>
                    <a:pt x="529473" y="1151373"/>
                  </a:lnTo>
                  <a:lnTo>
                    <a:pt x="498808" y="1294775"/>
                  </a:lnTo>
                  <a:lnTo>
                    <a:pt x="457921" y="1444898"/>
                  </a:lnTo>
                  <a:lnTo>
                    <a:pt x="402725" y="1610706"/>
                  </a:lnTo>
                  <a:lnTo>
                    <a:pt x="331174" y="1785476"/>
                  </a:lnTo>
                  <a:lnTo>
                    <a:pt x="245312" y="1971450"/>
                  </a:lnTo>
                  <a:lnTo>
                    <a:pt x="141052" y="2166386"/>
                  </a:lnTo>
                  <a:lnTo>
                    <a:pt x="18393" y="2377007"/>
                  </a:lnTo>
                  <a:lnTo>
                    <a:pt x="18393" y="2381488"/>
                  </a:lnTo>
                  <a:lnTo>
                    <a:pt x="14304" y="2377007"/>
                  </a:lnTo>
                  <a:lnTo>
                    <a:pt x="14304" y="2381488"/>
                  </a:lnTo>
                  <a:lnTo>
                    <a:pt x="14304" y="2415098"/>
                  </a:lnTo>
                  <a:lnTo>
                    <a:pt x="0" y="2391320"/>
                  </a:lnTo>
                  <a:lnTo>
                    <a:pt x="0" y="4908"/>
                  </a:lnTo>
                  <a:close/>
                </a:path>
              </a:pathLst>
            </a:custGeom>
            <a:solidFill>
              <a:schemeClr val="tx1">
                <a:alpha val="10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solidFill>
                  <a:srgbClr val="000000"/>
                </a:solidFill>
              </a:endParaRPr>
            </a:p>
          </p:txBody>
        </p:sp>
      </p:grpSp>
      <p:grpSp>
        <p:nvGrpSpPr>
          <p:cNvPr id="90" name="1 Grupo"/>
          <p:cNvGrpSpPr/>
          <p:nvPr/>
        </p:nvGrpSpPr>
        <p:grpSpPr>
          <a:xfrm>
            <a:off x="19258579" y="12484419"/>
            <a:ext cx="3390136" cy="6877770"/>
            <a:chOff x="2201144" y="1323179"/>
            <a:chExt cx="3390136" cy="6877770"/>
          </a:xfrm>
        </p:grpSpPr>
        <p:grpSp>
          <p:nvGrpSpPr>
            <p:cNvPr id="91" name="Grupo 63"/>
            <p:cNvGrpSpPr>
              <a:grpSpLocks noChangeAspect="1"/>
            </p:cNvGrpSpPr>
            <p:nvPr/>
          </p:nvGrpSpPr>
          <p:grpSpPr>
            <a:xfrm>
              <a:off x="2201144" y="1323179"/>
              <a:ext cx="3390136" cy="5359827"/>
              <a:chOff x="2096913" y="2770259"/>
              <a:chExt cx="2617850" cy="4138838"/>
            </a:xfrm>
          </p:grpSpPr>
          <p:sp>
            <p:nvSpPr>
              <p:cNvPr id="119" name="81 Forma libre"/>
              <p:cNvSpPr>
                <a:spLocks noChangeAspect="1"/>
              </p:cNvSpPr>
              <p:nvPr/>
            </p:nvSpPr>
            <p:spPr>
              <a:xfrm>
                <a:off x="2096913" y="2770259"/>
                <a:ext cx="2617850" cy="3154159"/>
              </a:xfrm>
              <a:custGeom>
                <a:avLst/>
                <a:gdLst/>
                <a:ahLst/>
                <a:cxnLst/>
                <a:rect l="l" t="t" r="r" b="b"/>
                <a:pathLst>
                  <a:path w="5926982" h="7141223">
                    <a:moveTo>
                      <a:pt x="4060181" y="7137021"/>
                    </a:moveTo>
                    <a:lnTo>
                      <a:pt x="4161073" y="7138663"/>
                    </a:lnTo>
                    <a:lnTo>
                      <a:pt x="4168639" y="7139291"/>
                    </a:lnTo>
                    <a:cubicBezTo>
                      <a:pt x="4171341" y="7140667"/>
                      <a:pt x="4077609" y="7141230"/>
                      <a:pt x="4060181" y="7137021"/>
                    </a:cubicBezTo>
                    <a:close/>
                    <a:moveTo>
                      <a:pt x="2963491" y="0"/>
                    </a:moveTo>
                    <a:cubicBezTo>
                      <a:pt x="4600182" y="0"/>
                      <a:pt x="5926982" y="1326800"/>
                      <a:pt x="5926982" y="2963491"/>
                    </a:cubicBezTo>
                    <a:cubicBezTo>
                      <a:pt x="5926982" y="3645605"/>
                      <a:pt x="5696528" y="4273893"/>
                      <a:pt x="5306838" y="4772892"/>
                    </a:cubicBezTo>
                    <a:cubicBezTo>
                      <a:pt x="5242348" y="4891618"/>
                      <a:pt x="5178123" y="5013424"/>
                      <a:pt x="5119325" y="5117903"/>
                    </a:cubicBezTo>
                    <a:cubicBezTo>
                      <a:pt x="5048412" y="5243899"/>
                      <a:pt x="4980654" y="5347650"/>
                      <a:pt x="4920786" y="5455850"/>
                    </a:cubicBezTo>
                    <a:cubicBezTo>
                      <a:pt x="4860905" y="5564050"/>
                      <a:pt x="4808901" y="5670762"/>
                      <a:pt x="4760052" y="5767102"/>
                    </a:cubicBezTo>
                    <a:cubicBezTo>
                      <a:pt x="4711216" y="5863442"/>
                      <a:pt x="4654490" y="5956820"/>
                      <a:pt x="4627693" y="6033903"/>
                    </a:cubicBezTo>
                    <a:cubicBezTo>
                      <a:pt x="4600908" y="6110972"/>
                      <a:pt x="4615096" y="6119870"/>
                      <a:pt x="4599330" y="6229544"/>
                    </a:cubicBezTo>
                    <a:cubicBezTo>
                      <a:pt x="4583577" y="6339231"/>
                      <a:pt x="4583577" y="6549695"/>
                      <a:pt x="4533151" y="6691987"/>
                    </a:cubicBezTo>
                    <a:cubicBezTo>
                      <a:pt x="4482737" y="6834279"/>
                      <a:pt x="4375585" y="7009175"/>
                      <a:pt x="4296795" y="7083283"/>
                    </a:cubicBezTo>
                    <a:cubicBezTo>
                      <a:pt x="4218006" y="7157391"/>
                      <a:pt x="4110866" y="7127748"/>
                      <a:pt x="4060440" y="7136646"/>
                    </a:cubicBezTo>
                    <a:cubicBezTo>
                      <a:pt x="4060323" y="7136659"/>
                      <a:pt x="4060220" y="7136684"/>
                      <a:pt x="4060181" y="7137021"/>
                    </a:cubicBezTo>
                    <a:cubicBezTo>
                      <a:pt x="4041247" y="7136866"/>
                      <a:pt x="4019389" y="7136749"/>
                      <a:pt x="3994260" y="7136646"/>
                    </a:cubicBezTo>
                    <a:cubicBezTo>
                      <a:pt x="3993264" y="7136659"/>
                      <a:pt x="2180499" y="7151467"/>
                      <a:pt x="1791415" y="7127748"/>
                    </a:cubicBezTo>
                    <a:lnTo>
                      <a:pt x="1659043" y="6994354"/>
                    </a:lnTo>
                    <a:cubicBezTo>
                      <a:pt x="1600752" y="6939517"/>
                      <a:pt x="1521963" y="6866883"/>
                      <a:pt x="1460504" y="6789814"/>
                    </a:cubicBezTo>
                    <a:cubicBezTo>
                      <a:pt x="1399058" y="6712745"/>
                      <a:pt x="1317113" y="6628251"/>
                      <a:pt x="1290328" y="6531911"/>
                    </a:cubicBezTo>
                    <a:cubicBezTo>
                      <a:pt x="1263543" y="6435571"/>
                      <a:pt x="1304516" y="6314037"/>
                      <a:pt x="1299782" y="6211761"/>
                    </a:cubicBezTo>
                    <a:cubicBezTo>
                      <a:pt x="1295062" y="6109485"/>
                      <a:pt x="1287185" y="6001285"/>
                      <a:pt x="1261965" y="5918292"/>
                    </a:cubicBezTo>
                    <a:cubicBezTo>
                      <a:pt x="1236759" y="5835286"/>
                      <a:pt x="1203662" y="5816016"/>
                      <a:pt x="1148515" y="5713752"/>
                    </a:cubicBezTo>
                    <a:cubicBezTo>
                      <a:pt x="1093367" y="5611476"/>
                      <a:pt x="1011435" y="5445477"/>
                      <a:pt x="931068" y="5304660"/>
                    </a:cubicBezTo>
                    <a:cubicBezTo>
                      <a:pt x="850701" y="5163855"/>
                      <a:pt x="759314" y="5023051"/>
                      <a:pt x="666350" y="4868899"/>
                    </a:cubicBezTo>
                    <a:cubicBezTo>
                      <a:pt x="624681" y="4799805"/>
                      <a:pt x="577946" y="4728033"/>
                      <a:pt x="531777" y="4654721"/>
                    </a:cubicBezTo>
                    <a:cubicBezTo>
                      <a:pt x="196033" y="4175930"/>
                      <a:pt x="0" y="3592603"/>
                      <a:pt x="0" y="2963491"/>
                    </a:cubicBezTo>
                    <a:cubicBezTo>
                      <a:pt x="0" y="1326800"/>
                      <a:pt x="1326800" y="0"/>
                      <a:pt x="2963491" y="0"/>
                    </a:cubicBezTo>
                    <a:close/>
                  </a:path>
                </a:pathLst>
              </a:custGeom>
              <a:solidFill>
                <a:srgbClr val="FFC000"/>
              </a:solidFill>
              <a:ln w="57150">
                <a:noFill/>
              </a:ln>
              <a:effectLst/>
            </p:spPr>
            <p:txBody>
              <a:bodyPr lIns="396000" tIns="432000" rIns="396000" bIns="360000" rtlCol="0" anchor="ctr" anchorCtr="0"/>
              <a:lstStyle/>
              <a:p>
                <a:pPr algn="ctr">
                  <a:lnSpc>
                    <a:spcPct val="125000"/>
                  </a:lnSpc>
                </a:pPr>
                <a:endParaRPr lang="en-US" sz="2200" dirty="0">
                  <a:solidFill>
                    <a:srgbClr val="FFFFFF"/>
                  </a:solidFill>
                  <a:effectLst>
                    <a:outerShdw blurRad="38100" dist="38100" dir="2700000" algn="tl">
                      <a:srgbClr val="000000">
                        <a:alpha val="43137"/>
                      </a:srgbClr>
                    </a:outerShdw>
                  </a:effectLst>
                  <a:latin typeface="Oswald" panose="020B0604020202020204" charset="0"/>
                  <a:ea typeface="Segoe UI" panose="020B0502040204020203" pitchFamily="34" charset="0"/>
                  <a:cs typeface="Helvetica" panose="020B0604020202020204" pitchFamily="34" charset="0"/>
                </a:endParaRPr>
              </a:p>
            </p:txBody>
          </p:sp>
          <p:sp>
            <p:nvSpPr>
              <p:cNvPr id="120" name="81 Forma libre"/>
              <p:cNvSpPr>
                <a:spLocks noChangeAspect="1"/>
              </p:cNvSpPr>
              <p:nvPr/>
            </p:nvSpPr>
            <p:spPr>
              <a:xfrm>
                <a:off x="2850442" y="6023734"/>
                <a:ext cx="1125352" cy="885363"/>
              </a:xfrm>
              <a:custGeom>
                <a:avLst/>
                <a:gdLst/>
                <a:ahLst/>
                <a:cxnLst/>
                <a:rect l="l" t="t" r="r" b="b"/>
                <a:pathLst>
                  <a:path w="1207466" h="949966">
                    <a:moveTo>
                      <a:pt x="17596" y="0"/>
                    </a:moveTo>
                    <a:lnTo>
                      <a:pt x="1189870" y="0"/>
                    </a:lnTo>
                    <a:cubicBezTo>
                      <a:pt x="1199588" y="0"/>
                      <a:pt x="1207466" y="7878"/>
                      <a:pt x="1207466" y="17596"/>
                    </a:cubicBezTo>
                    <a:lnTo>
                      <a:pt x="1207466" y="622960"/>
                    </a:lnTo>
                    <a:cubicBezTo>
                      <a:pt x="1207466" y="632678"/>
                      <a:pt x="1199588" y="640556"/>
                      <a:pt x="1189870" y="640556"/>
                    </a:cubicBezTo>
                    <a:lnTo>
                      <a:pt x="1179017" y="640556"/>
                    </a:lnTo>
                    <a:lnTo>
                      <a:pt x="934067" y="846707"/>
                    </a:lnTo>
                    <a:lnTo>
                      <a:pt x="934067" y="923274"/>
                    </a:lnTo>
                    <a:cubicBezTo>
                      <a:pt x="934067" y="938014"/>
                      <a:pt x="921362" y="949966"/>
                      <a:pt x="905689" y="949966"/>
                    </a:cubicBezTo>
                    <a:lnTo>
                      <a:pt x="290369" y="949966"/>
                    </a:lnTo>
                    <a:cubicBezTo>
                      <a:pt x="274697" y="949966"/>
                      <a:pt x="261991" y="938014"/>
                      <a:pt x="261991" y="923274"/>
                    </a:cubicBezTo>
                    <a:lnTo>
                      <a:pt x="261991" y="834730"/>
                    </a:lnTo>
                    <a:lnTo>
                      <a:pt x="31279" y="640556"/>
                    </a:lnTo>
                    <a:lnTo>
                      <a:pt x="17596" y="640556"/>
                    </a:lnTo>
                    <a:cubicBezTo>
                      <a:pt x="7878" y="640556"/>
                      <a:pt x="0" y="632678"/>
                      <a:pt x="0" y="622960"/>
                    </a:cubicBezTo>
                    <a:lnTo>
                      <a:pt x="0" y="17596"/>
                    </a:lnTo>
                    <a:cubicBezTo>
                      <a:pt x="0" y="7878"/>
                      <a:pt x="7878" y="0"/>
                      <a:pt x="17596" y="0"/>
                    </a:cubicBezTo>
                    <a:close/>
                  </a:path>
                </a:pathLst>
              </a:custGeom>
              <a:solidFill>
                <a:srgbClr val="E7E8EA"/>
              </a:solidFill>
              <a:ln>
                <a:noFill/>
              </a:ln>
              <a:effectLst/>
            </p:spPr>
            <p:txBody>
              <a:bodyPr lIns="0" tIns="0" rIns="0" bIns="0" rtlCol="0" anchor="ctr"/>
              <a:lstStyle/>
              <a:p>
                <a:pPr algn="ctr"/>
                <a:endParaRPr lang="es-MX" sz="4400" b="1" dirty="0">
                  <a:solidFill>
                    <a:srgbClr val="E7E8EA"/>
                  </a:solidFill>
                  <a:effectLst>
                    <a:outerShdw blurRad="38100" dist="38100" dir="2700000" algn="tl">
                      <a:srgbClr val="000000">
                        <a:alpha val="43137"/>
                      </a:srgbClr>
                    </a:outerShdw>
                  </a:effectLst>
                  <a:latin typeface="Oswald" panose="020B0604020202020204" charset="0"/>
                </a:endParaRPr>
              </a:p>
            </p:txBody>
          </p:sp>
          <p:grpSp>
            <p:nvGrpSpPr>
              <p:cNvPr id="121" name="Grupo 6205"/>
              <p:cNvGrpSpPr>
                <a:grpSpLocks noChangeAspect="1"/>
              </p:cNvGrpSpPr>
              <p:nvPr/>
            </p:nvGrpSpPr>
            <p:grpSpPr>
              <a:xfrm>
                <a:off x="2937566" y="3685757"/>
                <a:ext cx="936545" cy="936545"/>
                <a:chOff x="7251994" y="3692605"/>
                <a:chExt cx="742658" cy="742658"/>
              </a:xfrm>
            </p:grpSpPr>
            <p:sp>
              <p:nvSpPr>
                <p:cNvPr id="126" name="Freeform 73"/>
                <p:cNvSpPr>
                  <a:spLocks/>
                </p:cNvSpPr>
                <p:nvPr/>
              </p:nvSpPr>
              <p:spPr bwMode="auto">
                <a:xfrm>
                  <a:off x="7251994" y="3692605"/>
                  <a:ext cx="742658" cy="742658"/>
                </a:xfrm>
                <a:custGeom>
                  <a:avLst/>
                  <a:gdLst>
                    <a:gd name="T0" fmla="*/ 316 w 636"/>
                    <a:gd name="T1" fmla="*/ 0 h 636"/>
                    <a:gd name="T2" fmla="*/ 375 w 636"/>
                    <a:gd name="T3" fmla="*/ 5 h 636"/>
                    <a:gd name="T4" fmla="*/ 428 w 636"/>
                    <a:gd name="T5" fmla="*/ 19 h 636"/>
                    <a:gd name="T6" fmla="*/ 479 w 636"/>
                    <a:gd name="T7" fmla="*/ 43 h 636"/>
                    <a:gd name="T8" fmla="*/ 522 w 636"/>
                    <a:gd name="T9" fmla="*/ 74 h 636"/>
                    <a:gd name="T10" fmla="*/ 561 w 636"/>
                    <a:gd name="T11" fmla="*/ 113 h 636"/>
                    <a:gd name="T12" fmla="*/ 593 w 636"/>
                    <a:gd name="T13" fmla="*/ 157 h 636"/>
                    <a:gd name="T14" fmla="*/ 616 w 636"/>
                    <a:gd name="T15" fmla="*/ 208 h 636"/>
                    <a:gd name="T16" fmla="*/ 630 w 636"/>
                    <a:gd name="T17" fmla="*/ 261 h 636"/>
                    <a:gd name="T18" fmla="*/ 636 w 636"/>
                    <a:gd name="T19" fmla="*/ 318 h 636"/>
                    <a:gd name="T20" fmla="*/ 630 w 636"/>
                    <a:gd name="T21" fmla="*/ 375 h 636"/>
                    <a:gd name="T22" fmla="*/ 616 w 636"/>
                    <a:gd name="T23" fmla="*/ 428 h 636"/>
                    <a:gd name="T24" fmla="*/ 593 w 636"/>
                    <a:gd name="T25" fmla="*/ 479 h 636"/>
                    <a:gd name="T26" fmla="*/ 561 w 636"/>
                    <a:gd name="T27" fmla="*/ 522 h 636"/>
                    <a:gd name="T28" fmla="*/ 522 w 636"/>
                    <a:gd name="T29" fmla="*/ 561 h 636"/>
                    <a:gd name="T30" fmla="*/ 479 w 636"/>
                    <a:gd name="T31" fmla="*/ 593 h 636"/>
                    <a:gd name="T32" fmla="*/ 428 w 636"/>
                    <a:gd name="T33" fmla="*/ 616 h 636"/>
                    <a:gd name="T34" fmla="*/ 375 w 636"/>
                    <a:gd name="T35" fmla="*/ 630 h 636"/>
                    <a:gd name="T36" fmla="*/ 318 w 636"/>
                    <a:gd name="T37" fmla="*/ 636 h 636"/>
                    <a:gd name="T38" fmla="*/ 261 w 636"/>
                    <a:gd name="T39" fmla="*/ 630 h 636"/>
                    <a:gd name="T40" fmla="*/ 208 w 636"/>
                    <a:gd name="T41" fmla="*/ 616 h 636"/>
                    <a:gd name="T42" fmla="*/ 157 w 636"/>
                    <a:gd name="T43" fmla="*/ 593 h 636"/>
                    <a:gd name="T44" fmla="*/ 114 w 636"/>
                    <a:gd name="T45" fmla="*/ 561 h 636"/>
                    <a:gd name="T46" fmla="*/ 75 w 636"/>
                    <a:gd name="T47" fmla="*/ 522 h 636"/>
                    <a:gd name="T48" fmla="*/ 43 w 636"/>
                    <a:gd name="T49" fmla="*/ 479 h 636"/>
                    <a:gd name="T50" fmla="*/ 20 w 636"/>
                    <a:gd name="T51" fmla="*/ 428 h 636"/>
                    <a:gd name="T52" fmla="*/ 6 w 636"/>
                    <a:gd name="T53" fmla="*/ 375 h 636"/>
                    <a:gd name="T54" fmla="*/ 0 w 636"/>
                    <a:gd name="T55" fmla="*/ 318 h 636"/>
                    <a:gd name="T56" fmla="*/ 6 w 636"/>
                    <a:gd name="T57" fmla="*/ 261 h 636"/>
                    <a:gd name="T58" fmla="*/ 20 w 636"/>
                    <a:gd name="T59" fmla="*/ 208 h 636"/>
                    <a:gd name="T60" fmla="*/ 43 w 636"/>
                    <a:gd name="T61" fmla="*/ 157 h 636"/>
                    <a:gd name="T62" fmla="*/ 75 w 636"/>
                    <a:gd name="T63" fmla="*/ 113 h 636"/>
                    <a:gd name="T64" fmla="*/ 114 w 636"/>
                    <a:gd name="T65" fmla="*/ 74 h 636"/>
                    <a:gd name="T66" fmla="*/ 157 w 636"/>
                    <a:gd name="T67" fmla="*/ 43 h 636"/>
                    <a:gd name="T68" fmla="*/ 208 w 636"/>
                    <a:gd name="T69" fmla="*/ 19 h 636"/>
                    <a:gd name="T70" fmla="*/ 261 w 636"/>
                    <a:gd name="T71" fmla="*/ 5 h 636"/>
                    <a:gd name="T72" fmla="*/ 316 w 636"/>
                    <a:gd name="T7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6" h="636">
                      <a:moveTo>
                        <a:pt x="316" y="0"/>
                      </a:moveTo>
                      <a:lnTo>
                        <a:pt x="375" y="5"/>
                      </a:lnTo>
                      <a:lnTo>
                        <a:pt x="428" y="19"/>
                      </a:lnTo>
                      <a:lnTo>
                        <a:pt x="479" y="43"/>
                      </a:lnTo>
                      <a:lnTo>
                        <a:pt x="522" y="74"/>
                      </a:lnTo>
                      <a:lnTo>
                        <a:pt x="561" y="113"/>
                      </a:lnTo>
                      <a:lnTo>
                        <a:pt x="593" y="157"/>
                      </a:lnTo>
                      <a:lnTo>
                        <a:pt x="616" y="208"/>
                      </a:lnTo>
                      <a:lnTo>
                        <a:pt x="630" y="261"/>
                      </a:lnTo>
                      <a:lnTo>
                        <a:pt x="636" y="318"/>
                      </a:lnTo>
                      <a:lnTo>
                        <a:pt x="630" y="375"/>
                      </a:lnTo>
                      <a:lnTo>
                        <a:pt x="616" y="428"/>
                      </a:lnTo>
                      <a:lnTo>
                        <a:pt x="593" y="479"/>
                      </a:lnTo>
                      <a:lnTo>
                        <a:pt x="561" y="522"/>
                      </a:lnTo>
                      <a:lnTo>
                        <a:pt x="522" y="561"/>
                      </a:lnTo>
                      <a:lnTo>
                        <a:pt x="479" y="593"/>
                      </a:lnTo>
                      <a:lnTo>
                        <a:pt x="428" y="616"/>
                      </a:lnTo>
                      <a:lnTo>
                        <a:pt x="375" y="630"/>
                      </a:lnTo>
                      <a:lnTo>
                        <a:pt x="318" y="636"/>
                      </a:lnTo>
                      <a:lnTo>
                        <a:pt x="261" y="630"/>
                      </a:lnTo>
                      <a:lnTo>
                        <a:pt x="208" y="616"/>
                      </a:lnTo>
                      <a:lnTo>
                        <a:pt x="157" y="593"/>
                      </a:lnTo>
                      <a:lnTo>
                        <a:pt x="114" y="561"/>
                      </a:lnTo>
                      <a:lnTo>
                        <a:pt x="75" y="522"/>
                      </a:lnTo>
                      <a:lnTo>
                        <a:pt x="43" y="479"/>
                      </a:lnTo>
                      <a:lnTo>
                        <a:pt x="20" y="428"/>
                      </a:lnTo>
                      <a:lnTo>
                        <a:pt x="6" y="375"/>
                      </a:lnTo>
                      <a:lnTo>
                        <a:pt x="0" y="318"/>
                      </a:lnTo>
                      <a:lnTo>
                        <a:pt x="6" y="261"/>
                      </a:lnTo>
                      <a:lnTo>
                        <a:pt x="20" y="208"/>
                      </a:lnTo>
                      <a:lnTo>
                        <a:pt x="43" y="157"/>
                      </a:lnTo>
                      <a:lnTo>
                        <a:pt x="75" y="113"/>
                      </a:lnTo>
                      <a:lnTo>
                        <a:pt x="114" y="74"/>
                      </a:lnTo>
                      <a:lnTo>
                        <a:pt x="157" y="43"/>
                      </a:lnTo>
                      <a:lnTo>
                        <a:pt x="208" y="19"/>
                      </a:lnTo>
                      <a:lnTo>
                        <a:pt x="261" y="5"/>
                      </a:lnTo>
                      <a:lnTo>
                        <a:pt x="316" y="0"/>
                      </a:lnTo>
                      <a:close/>
                    </a:path>
                  </a:pathLst>
                </a:custGeom>
                <a:solidFill>
                  <a:srgbClr val="D85A4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7" name="Freeform 74"/>
                <p:cNvSpPr>
                  <a:spLocks/>
                </p:cNvSpPr>
                <p:nvPr/>
              </p:nvSpPr>
              <p:spPr bwMode="auto">
                <a:xfrm>
                  <a:off x="7366430" y="3807039"/>
                  <a:ext cx="513789" cy="513789"/>
                </a:xfrm>
                <a:custGeom>
                  <a:avLst/>
                  <a:gdLst>
                    <a:gd name="T0" fmla="*/ 220 w 440"/>
                    <a:gd name="T1" fmla="*/ 0 h 440"/>
                    <a:gd name="T2" fmla="*/ 271 w 440"/>
                    <a:gd name="T3" fmla="*/ 6 h 440"/>
                    <a:gd name="T4" fmla="*/ 316 w 440"/>
                    <a:gd name="T5" fmla="*/ 21 h 440"/>
                    <a:gd name="T6" fmla="*/ 357 w 440"/>
                    <a:gd name="T7" fmla="*/ 47 h 440"/>
                    <a:gd name="T8" fmla="*/ 393 w 440"/>
                    <a:gd name="T9" fmla="*/ 82 h 440"/>
                    <a:gd name="T10" fmla="*/ 418 w 440"/>
                    <a:gd name="T11" fmla="*/ 123 h 440"/>
                    <a:gd name="T12" fmla="*/ 434 w 440"/>
                    <a:gd name="T13" fmla="*/ 169 h 440"/>
                    <a:gd name="T14" fmla="*/ 440 w 440"/>
                    <a:gd name="T15" fmla="*/ 220 h 440"/>
                    <a:gd name="T16" fmla="*/ 434 w 440"/>
                    <a:gd name="T17" fmla="*/ 271 h 440"/>
                    <a:gd name="T18" fmla="*/ 418 w 440"/>
                    <a:gd name="T19" fmla="*/ 316 h 440"/>
                    <a:gd name="T20" fmla="*/ 393 w 440"/>
                    <a:gd name="T21" fmla="*/ 357 h 440"/>
                    <a:gd name="T22" fmla="*/ 357 w 440"/>
                    <a:gd name="T23" fmla="*/ 392 h 440"/>
                    <a:gd name="T24" fmla="*/ 316 w 440"/>
                    <a:gd name="T25" fmla="*/ 418 h 440"/>
                    <a:gd name="T26" fmla="*/ 271 w 440"/>
                    <a:gd name="T27" fmla="*/ 434 h 440"/>
                    <a:gd name="T28" fmla="*/ 220 w 440"/>
                    <a:gd name="T29" fmla="*/ 440 h 440"/>
                    <a:gd name="T30" fmla="*/ 169 w 440"/>
                    <a:gd name="T31" fmla="*/ 434 h 440"/>
                    <a:gd name="T32" fmla="*/ 124 w 440"/>
                    <a:gd name="T33" fmla="*/ 418 h 440"/>
                    <a:gd name="T34" fmla="*/ 83 w 440"/>
                    <a:gd name="T35" fmla="*/ 392 h 440"/>
                    <a:gd name="T36" fmla="*/ 47 w 440"/>
                    <a:gd name="T37" fmla="*/ 357 h 440"/>
                    <a:gd name="T38" fmla="*/ 22 w 440"/>
                    <a:gd name="T39" fmla="*/ 316 h 440"/>
                    <a:gd name="T40" fmla="*/ 6 w 440"/>
                    <a:gd name="T41" fmla="*/ 271 h 440"/>
                    <a:gd name="T42" fmla="*/ 0 w 440"/>
                    <a:gd name="T43" fmla="*/ 220 h 440"/>
                    <a:gd name="T44" fmla="*/ 6 w 440"/>
                    <a:gd name="T45" fmla="*/ 169 h 440"/>
                    <a:gd name="T46" fmla="*/ 22 w 440"/>
                    <a:gd name="T47" fmla="*/ 123 h 440"/>
                    <a:gd name="T48" fmla="*/ 47 w 440"/>
                    <a:gd name="T49" fmla="*/ 82 h 440"/>
                    <a:gd name="T50" fmla="*/ 83 w 440"/>
                    <a:gd name="T51" fmla="*/ 47 h 440"/>
                    <a:gd name="T52" fmla="*/ 124 w 440"/>
                    <a:gd name="T53" fmla="*/ 21 h 440"/>
                    <a:gd name="T54" fmla="*/ 169 w 440"/>
                    <a:gd name="T55" fmla="*/ 6 h 440"/>
                    <a:gd name="T56" fmla="*/ 220 w 440"/>
                    <a:gd name="T57" fmla="*/ 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0" h="440">
                      <a:moveTo>
                        <a:pt x="220" y="0"/>
                      </a:moveTo>
                      <a:lnTo>
                        <a:pt x="271" y="6"/>
                      </a:lnTo>
                      <a:lnTo>
                        <a:pt x="316" y="21"/>
                      </a:lnTo>
                      <a:lnTo>
                        <a:pt x="357" y="47"/>
                      </a:lnTo>
                      <a:lnTo>
                        <a:pt x="393" y="82"/>
                      </a:lnTo>
                      <a:lnTo>
                        <a:pt x="418" y="123"/>
                      </a:lnTo>
                      <a:lnTo>
                        <a:pt x="434" y="169"/>
                      </a:lnTo>
                      <a:lnTo>
                        <a:pt x="440" y="220"/>
                      </a:lnTo>
                      <a:lnTo>
                        <a:pt x="434" y="271"/>
                      </a:lnTo>
                      <a:lnTo>
                        <a:pt x="418" y="316"/>
                      </a:lnTo>
                      <a:lnTo>
                        <a:pt x="393" y="357"/>
                      </a:lnTo>
                      <a:lnTo>
                        <a:pt x="357" y="392"/>
                      </a:lnTo>
                      <a:lnTo>
                        <a:pt x="316" y="418"/>
                      </a:lnTo>
                      <a:lnTo>
                        <a:pt x="271" y="434"/>
                      </a:lnTo>
                      <a:lnTo>
                        <a:pt x="220" y="440"/>
                      </a:lnTo>
                      <a:lnTo>
                        <a:pt x="169" y="434"/>
                      </a:lnTo>
                      <a:lnTo>
                        <a:pt x="124" y="418"/>
                      </a:lnTo>
                      <a:lnTo>
                        <a:pt x="83" y="392"/>
                      </a:lnTo>
                      <a:lnTo>
                        <a:pt x="47" y="357"/>
                      </a:lnTo>
                      <a:lnTo>
                        <a:pt x="22" y="316"/>
                      </a:lnTo>
                      <a:lnTo>
                        <a:pt x="6" y="271"/>
                      </a:lnTo>
                      <a:lnTo>
                        <a:pt x="0" y="220"/>
                      </a:lnTo>
                      <a:lnTo>
                        <a:pt x="6" y="169"/>
                      </a:lnTo>
                      <a:lnTo>
                        <a:pt x="22" y="123"/>
                      </a:lnTo>
                      <a:lnTo>
                        <a:pt x="47" y="82"/>
                      </a:lnTo>
                      <a:lnTo>
                        <a:pt x="83" y="47"/>
                      </a:lnTo>
                      <a:lnTo>
                        <a:pt x="124" y="21"/>
                      </a:lnTo>
                      <a:lnTo>
                        <a:pt x="169" y="6"/>
                      </a:lnTo>
                      <a:lnTo>
                        <a:pt x="220" y="0"/>
                      </a:lnTo>
                      <a:close/>
                    </a:path>
                  </a:pathLst>
                </a:custGeom>
                <a:solidFill>
                  <a:srgbClr val="E7E8EA"/>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122" name="Forma libre 130"/>
              <p:cNvSpPr/>
              <p:nvPr/>
            </p:nvSpPr>
            <p:spPr bwMode="auto">
              <a:xfrm>
                <a:off x="2393062" y="313910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3" name="Forma libre 129"/>
              <p:cNvSpPr/>
              <p:nvPr/>
            </p:nvSpPr>
            <p:spPr bwMode="auto">
              <a:xfrm>
                <a:off x="2833954" y="2923333"/>
                <a:ext cx="464809" cy="300592"/>
              </a:xfrm>
              <a:custGeom>
                <a:avLst/>
                <a:gdLst>
                  <a:gd name="connsiteX0" fmla="*/ 431246 w 464809"/>
                  <a:gd name="connsiteY0" fmla="*/ 0 h 300592"/>
                  <a:gd name="connsiteX1" fmla="*/ 464809 w 464809"/>
                  <a:gd name="connsiteY1" fmla="*/ 192686 h 300592"/>
                  <a:gd name="connsiteX2" fmla="*/ 118219 w 464809"/>
                  <a:gd name="connsiteY2" fmla="*/ 300592 h 300592"/>
                  <a:gd name="connsiteX3" fmla="*/ 0 w 464809"/>
                  <a:gd name="connsiteY3" fmla="*/ 143103 h 300592"/>
                  <a:gd name="connsiteX4" fmla="*/ 431246 w 464809"/>
                  <a:gd name="connsiteY4" fmla="*/ 0 h 300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809" h="300592">
                    <a:moveTo>
                      <a:pt x="431246" y="0"/>
                    </a:moveTo>
                    <a:lnTo>
                      <a:pt x="464809" y="192686"/>
                    </a:lnTo>
                    <a:cubicBezTo>
                      <a:pt x="341586" y="207880"/>
                      <a:pt x="223516" y="244639"/>
                      <a:pt x="118219" y="300592"/>
                    </a:cubicBezTo>
                    <a:lnTo>
                      <a:pt x="0" y="143103"/>
                    </a:lnTo>
                    <a:cubicBezTo>
                      <a:pt x="130307" y="69084"/>
                      <a:pt x="277374" y="20282"/>
                      <a:pt x="431246"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4" name="Forma libre 131"/>
              <p:cNvSpPr/>
              <p:nvPr/>
            </p:nvSpPr>
            <p:spPr bwMode="auto">
              <a:xfrm rot="20701672">
                <a:off x="3723618" y="5096187"/>
                <a:ext cx="462534" cy="475784"/>
              </a:xfrm>
              <a:custGeom>
                <a:avLst/>
                <a:gdLst>
                  <a:gd name="connsiteX0" fmla="*/ 324857 w 462534"/>
                  <a:gd name="connsiteY0" fmla="*/ 0 h 475784"/>
                  <a:gd name="connsiteX1" fmla="*/ 462534 w 462534"/>
                  <a:gd name="connsiteY1" fmla="*/ 139683 h 475784"/>
                  <a:gd name="connsiteX2" fmla="*/ 187492 w 462534"/>
                  <a:gd name="connsiteY2" fmla="*/ 475784 h 475784"/>
                  <a:gd name="connsiteX3" fmla="*/ 0 w 462534"/>
                  <a:gd name="connsiteY3" fmla="*/ 422126 h 475784"/>
                  <a:gd name="connsiteX4" fmla="*/ 324857 w 462534"/>
                  <a:gd name="connsiteY4" fmla="*/ 0 h 475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534" h="475784">
                    <a:moveTo>
                      <a:pt x="324857" y="0"/>
                    </a:moveTo>
                    <a:lnTo>
                      <a:pt x="462534" y="139683"/>
                    </a:lnTo>
                    <a:cubicBezTo>
                      <a:pt x="335733" y="228194"/>
                      <a:pt x="240534" y="344526"/>
                      <a:pt x="187492" y="475784"/>
                    </a:cubicBezTo>
                    <a:lnTo>
                      <a:pt x="0" y="422126"/>
                    </a:lnTo>
                    <a:cubicBezTo>
                      <a:pt x="61972" y="258265"/>
                      <a:pt x="174316" y="112283"/>
                      <a:pt x="324857" y="0"/>
                    </a:cubicBezTo>
                    <a:close/>
                  </a:path>
                </a:pathLst>
              </a:custGeom>
              <a:solidFill>
                <a:srgbClr val="FFFEFF"/>
              </a:solidFill>
              <a:ln>
                <a:noFill/>
              </a:ln>
              <a:extLst/>
            </p:spPr>
            <p:txBody>
              <a:bodyPr lIns="0" tIns="0" rIns="0" bIns="0" rtlCol="0" anchor="ctr"/>
              <a:lstStyle/>
              <a:p>
                <a:pPr algn="ctr"/>
                <a:endParaRPr lang="es-ES">
                  <a:solidFill>
                    <a:srgbClr val="000000"/>
                  </a:solidFill>
                </a:endParaRPr>
              </a:p>
            </p:txBody>
          </p:sp>
          <p:sp>
            <p:nvSpPr>
              <p:cNvPr id="125" name="Forma libre 115"/>
              <p:cNvSpPr>
                <a:spLocks noChangeAspect="1"/>
              </p:cNvSpPr>
              <p:nvPr/>
            </p:nvSpPr>
            <p:spPr>
              <a:xfrm>
                <a:off x="3429658" y="2770259"/>
                <a:ext cx="1285105" cy="3152900"/>
              </a:xfrm>
              <a:custGeom>
                <a:avLst/>
                <a:gdLst>
                  <a:gd name="connsiteX0" fmla="*/ 460570 w 1285105"/>
                  <a:gd name="connsiteY0" fmla="*/ 3151100 h 3152900"/>
                  <a:gd name="connsiteX1" fmla="*/ 505132 w 1285105"/>
                  <a:gd name="connsiteY1" fmla="*/ 3151825 h 3152900"/>
                  <a:gd name="connsiteX2" fmla="*/ 508474 w 1285105"/>
                  <a:gd name="connsiteY2" fmla="*/ 3152103 h 3152900"/>
                  <a:gd name="connsiteX3" fmla="*/ 460570 w 1285105"/>
                  <a:gd name="connsiteY3" fmla="*/ 3151100 h 3152900"/>
                  <a:gd name="connsiteX4" fmla="*/ 0 w 1285105"/>
                  <a:gd name="connsiteY4" fmla="*/ 0 h 3152900"/>
                  <a:gd name="connsiteX5" fmla="*/ 110010 w 1285105"/>
                  <a:gd name="connsiteY5" fmla="*/ 5555 h 3152900"/>
                  <a:gd name="connsiteX6" fmla="*/ 1285105 w 1285105"/>
                  <a:gd name="connsiteY6" fmla="*/ 1307722 h 3152900"/>
                  <a:gd name="connsiteX7" fmla="*/ 1011198 w 1285105"/>
                  <a:gd name="connsiteY7" fmla="*/ 2106904 h 3152900"/>
                  <a:gd name="connsiteX8" fmla="*/ 928376 w 1285105"/>
                  <a:gd name="connsiteY8" fmla="*/ 2259289 h 3152900"/>
                  <a:gd name="connsiteX9" fmla="*/ 840685 w 1285105"/>
                  <a:gd name="connsiteY9" fmla="*/ 2408555 h 3152900"/>
                  <a:gd name="connsiteX10" fmla="*/ 769691 w 1285105"/>
                  <a:gd name="connsiteY10" fmla="*/ 2546030 h 3152900"/>
                  <a:gd name="connsiteX11" fmla="*/ 711230 w 1285105"/>
                  <a:gd name="connsiteY11" fmla="*/ 2663871 h 3152900"/>
                  <a:gd name="connsiteX12" fmla="*/ 698703 w 1285105"/>
                  <a:gd name="connsiteY12" fmla="*/ 2750283 h 3152900"/>
                  <a:gd name="connsiteX13" fmla="*/ 669473 w 1285105"/>
                  <a:gd name="connsiteY13" fmla="*/ 2954536 h 3152900"/>
                  <a:gd name="connsiteX14" fmla="*/ 565078 w 1285105"/>
                  <a:gd name="connsiteY14" fmla="*/ 3127365 h 3152900"/>
                  <a:gd name="connsiteX15" fmla="*/ 460684 w 1285105"/>
                  <a:gd name="connsiteY15" fmla="*/ 3150935 h 3152900"/>
                  <a:gd name="connsiteX16" fmla="*/ 460570 w 1285105"/>
                  <a:gd name="connsiteY16" fmla="*/ 3151100 h 3152900"/>
                  <a:gd name="connsiteX17" fmla="*/ 431454 w 1285105"/>
                  <a:gd name="connsiteY17" fmla="*/ 3150935 h 3152900"/>
                  <a:gd name="connsiteX18" fmla="*/ 9253 w 1285105"/>
                  <a:gd name="connsiteY18" fmla="*/ 3152900 h 3152900"/>
                  <a:gd name="connsiteX19" fmla="*/ 0 w 1285105"/>
                  <a:gd name="connsiteY19" fmla="*/ 3152898 h 315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85105" h="3152900">
                    <a:moveTo>
                      <a:pt x="460570" y="3151100"/>
                    </a:moveTo>
                    <a:lnTo>
                      <a:pt x="505132" y="3151825"/>
                    </a:lnTo>
                    <a:lnTo>
                      <a:pt x="508474" y="3152103"/>
                    </a:lnTo>
                    <a:cubicBezTo>
                      <a:pt x="509667" y="3152711"/>
                      <a:pt x="468268" y="3152959"/>
                      <a:pt x="460570" y="3151100"/>
                    </a:cubicBezTo>
                    <a:close/>
                    <a:moveTo>
                      <a:pt x="0" y="0"/>
                    </a:moveTo>
                    <a:lnTo>
                      <a:pt x="110010" y="5555"/>
                    </a:lnTo>
                    <a:cubicBezTo>
                      <a:pt x="770043" y="72585"/>
                      <a:pt x="1285105" y="630004"/>
                      <a:pt x="1285105" y="1307722"/>
                    </a:cubicBezTo>
                    <a:cubicBezTo>
                      <a:pt x="1285105" y="1609000"/>
                      <a:pt x="1183317" y="1886504"/>
                      <a:pt x="1011198" y="2106904"/>
                    </a:cubicBezTo>
                    <a:cubicBezTo>
                      <a:pt x="982714" y="2159343"/>
                      <a:pt x="954346" y="2213143"/>
                      <a:pt x="928376" y="2259289"/>
                    </a:cubicBezTo>
                    <a:cubicBezTo>
                      <a:pt x="897055" y="2314940"/>
                      <a:pt x="867128" y="2360765"/>
                      <a:pt x="840685" y="2408555"/>
                    </a:cubicBezTo>
                    <a:cubicBezTo>
                      <a:pt x="814236" y="2456345"/>
                      <a:pt x="791267" y="2503478"/>
                      <a:pt x="769691" y="2546030"/>
                    </a:cubicBezTo>
                    <a:cubicBezTo>
                      <a:pt x="748121" y="2588582"/>
                      <a:pt x="723066" y="2629825"/>
                      <a:pt x="711230" y="2663871"/>
                    </a:cubicBezTo>
                    <a:cubicBezTo>
                      <a:pt x="699400" y="2697911"/>
                      <a:pt x="705667" y="2701842"/>
                      <a:pt x="698703" y="2750283"/>
                    </a:cubicBezTo>
                    <a:cubicBezTo>
                      <a:pt x="691745" y="2798730"/>
                      <a:pt x="691745" y="2891688"/>
                      <a:pt x="669473" y="2954536"/>
                    </a:cubicBezTo>
                    <a:cubicBezTo>
                      <a:pt x="647206" y="3017384"/>
                      <a:pt x="599879" y="3094633"/>
                      <a:pt x="565078" y="3127365"/>
                    </a:cubicBezTo>
                    <a:cubicBezTo>
                      <a:pt x="530278" y="3160097"/>
                      <a:pt x="482957" y="3147004"/>
                      <a:pt x="460684" y="3150935"/>
                    </a:cubicBezTo>
                    <a:cubicBezTo>
                      <a:pt x="460633" y="3150940"/>
                      <a:pt x="460587" y="3150951"/>
                      <a:pt x="460570" y="3151100"/>
                    </a:cubicBezTo>
                    <a:cubicBezTo>
                      <a:pt x="452207" y="3151032"/>
                      <a:pt x="442553" y="3150980"/>
                      <a:pt x="431454" y="3150935"/>
                    </a:cubicBezTo>
                    <a:cubicBezTo>
                      <a:pt x="431234" y="3150937"/>
                      <a:pt x="230957" y="3152574"/>
                      <a:pt x="9253" y="3152900"/>
                    </a:cubicBezTo>
                    <a:lnTo>
                      <a:pt x="0" y="3152898"/>
                    </a:lnTo>
                    <a:close/>
                  </a:path>
                </a:pathLst>
              </a:custGeom>
              <a:solidFill>
                <a:schemeClr val="tx1">
                  <a:alpha val="15000"/>
                </a:schemeClr>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dirty="0">
                  <a:solidFill>
                    <a:srgbClr val="000000"/>
                  </a:solidFill>
                </a:endParaRPr>
              </a:p>
            </p:txBody>
          </p:sp>
        </p:grpSp>
        <p:grpSp>
          <p:nvGrpSpPr>
            <p:cNvPr id="92" name="Grupo 6200"/>
            <p:cNvGrpSpPr/>
            <p:nvPr/>
          </p:nvGrpSpPr>
          <p:grpSpPr>
            <a:xfrm>
              <a:off x="2671009" y="5731635"/>
              <a:ext cx="480352" cy="2190920"/>
              <a:chOff x="2066669" y="3483419"/>
              <a:chExt cx="1005914" cy="4588048"/>
            </a:xfrm>
          </p:grpSpPr>
          <p:sp>
            <p:nvSpPr>
              <p:cNvPr id="111"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12"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13"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14"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5"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16"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17"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8" name="Forma libre 101"/>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3" name="Grupo 135"/>
            <p:cNvGrpSpPr/>
            <p:nvPr/>
          </p:nvGrpSpPr>
          <p:grpSpPr>
            <a:xfrm>
              <a:off x="4661323" y="5731635"/>
              <a:ext cx="480352" cy="2190920"/>
              <a:chOff x="2066669" y="3483419"/>
              <a:chExt cx="1005914" cy="4588048"/>
            </a:xfrm>
          </p:grpSpPr>
          <p:sp>
            <p:nvSpPr>
              <p:cNvPr id="103"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104"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105"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106"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7"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8"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9"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10" name="Forma libre 143"/>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nvGrpSpPr>
            <p:cNvPr id="94" name="Grupo 151"/>
            <p:cNvGrpSpPr/>
            <p:nvPr/>
          </p:nvGrpSpPr>
          <p:grpSpPr>
            <a:xfrm>
              <a:off x="3531915" y="5678749"/>
              <a:ext cx="704440" cy="2522200"/>
              <a:chOff x="2066669" y="3483419"/>
              <a:chExt cx="1005914" cy="4588048"/>
            </a:xfrm>
          </p:grpSpPr>
          <p:sp>
            <p:nvSpPr>
              <p:cNvPr id="95" name="47 Rectángulo redondeado"/>
              <p:cNvSpPr/>
              <p:nvPr/>
            </p:nvSpPr>
            <p:spPr bwMode="auto">
              <a:xfrm rot="16200000" flipV="1">
                <a:off x="1413755" y="5446874"/>
                <a:ext cx="2314497" cy="1003158"/>
              </a:xfrm>
              <a:prstGeom prst="roundRect">
                <a:avLst>
                  <a:gd name="adj" fmla="val 0"/>
                </a:avLst>
              </a:prstGeom>
              <a:solidFill>
                <a:srgbClr val="FDC412"/>
              </a:solidFill>
              <a:ln>
                <a:noFill/>
              </a:ln>
              <a:extLst/>
            </p:spPr>
            <p:txBody>
              <a:bodyPr lIns="0" tIns="0" rIns="0" bIns="0" rtlCol="0" anchor="ctr"/>
              <a:lstStyle/>
              <a:p>
                <a:pPr algn="ctr"/>
                <a:endParaRPr lang="es-SV">
                  <a:solidFill>
                    <a:srgbClr val="000000"/>
                  </a:solidFill>
                </a:endParaRPr>
              </a:p>
            </p:txBody>
          </p:sp>
          <p:sp>
            <p:nvSpPr>
              <p:cNvPr id="96" name="5 Triángulo isósceles"/>
              <p:cNvSpPr/>
              <p:nvPr/>
            </p:nvSpPr>
            <p:spPr bwMode="auto">
              <a:xfrm rot="10800000" flipV="1">
                <a:off x="2071305" y="3485147"/>
                <a:ext cx="996644" cy="1315669"/>
              </a:xfrm>
              <a:custGeom>
                <a:avLst/>
                <a:gdLst>
                  <a:gd name="connsiteX0" fmla="*/ 0 w 1063000"/>
                  <a:gd name="connsiteY0" fmla="*/ 1115371 h 1679304"/>
                  <a:gd name="connsiteX1" fmla="*/ 539623 w 1063000"/>
                  <a:gd name="connsiteY1" fmla="*/ 0 h 1679304"/>
                  <a:gd name="connsiteX2" fmla="*/ 1063000 w 1063000"/>
                  <a:gd name="connsiteY2" fmla="*/ 1679304 h 1679304"/>
                  <a:gd name="connsiteX3" fmla="*/ 0 w 1063000"/>
                  <a:gd name="connsiteY3" fmla="*/ 1115371 h 1679304"/>
                  <a:gd name="connsiteX0" fmla="*/ 0 w 1059741"/>
                  <a:gd name="connsiteY0" fmla="*/ 1667795 h 1679304"/>
                  <a:gd name="connsiteX1" fmla="*/ 536364 w 1059741"/>
                  <a:gd name="connsiteY1" fmla="*/ 0 h 1679304"/>
                  <a:gd name="connsiteX2" fmla="*/ 1059741 w 1059741"/>
                  <a:gd name="connsiteY2" fmla="*/ 1679304 h 1679304"/>
                  <a:gd name="connsiteX3" fmla="*/ 0 w 1059741"/>
                  <a:gd name="connsiteY3" fmla="*/ 1667795 h 1679304"/>
                  <a:gd name="connsiteX0" fmla="*/ 0 w 1065852"/>
                  <a:gd name="connsiteY0" fmla="*/ 1667795 h 1668514"/>
                  <a:gd name="connsiteX1" fmla="*/ 536364 w 1065852"/>
                  <a:gd name="connsiteY1" fmla="*/ 0 h 1668514"/>
                  <a:gd name="connsiteX2" fmla="*/ 1065852 w 1065852"/>
                  <a:gd name="connsiteY2" fmla="*/ 1668514 h 1668514"/>
                  <a:gd name="connsiteX3" fmla="*/ 0 w 1065852"/>
                  <a:gd name="connsiteY3" fmla="*/ 1667795 h 1668514"/>
                </a:gdLst>
                <a:ahLst/>
                <a:cxnLst>
                  <a:cxn ang="0">
                    <a:pos x="connsiteX0" y="connsiteY0"/>
                  </a:cxn>
                  <a:cxn ang="0">
                    <a:pos x="connsiteX1" y="connsiteY1"/>
                  </a:cxn>
                  <a:cxn ang="0">
                    <a:pos x="connsiteX2" y="connsiteY2"/>
                  </a:cxn>
                  <a:cxn ang="0">
                    <a:pos x="connsiteX3" y="connsiteY3"/>
                  </a:cxn>
                </a:cxnLst>
                <a:rect l="l" t="t" r="r" b="b"/>
                <a:pathLst>
                  <a:path w="1065852" h="1668514">
                    <a:moveTo>
                      <a:pt x="0" y="1667795"/>
                    </a:moveTo>
                    <a:lnTo>
                      <a:pt x="536364" y="0"/>
                    </a:lnTo>
                    <a:lnTo>
                      <a:pt x="1065852" y="1668514"/>
                    </a:lnTo>
                    <a:lnTo>
                      <a:pt x="0" y="1667795"/>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97" name="6 Triángulo isósceles"/>
              <p:cNvSpPr/>
              <p:nvPr/>
            </p:nvSpPr>
            <p:spPr bwMode="auto">
              <a:xfrm rot="10800000" flipV="1">
                <a:off x="2429841" y="3483419"/>
                <a:ext cx="278161" cy="38738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 name="connsiteX0" fmla="*/ 0 w 534317"/>
                  <a:gd name="connsiteY0" fmla="*/ 494532 h 533637"/>
                  <a:gd name="connsiteX1" fmla="*/ 317897 w 534317"/>
                  <a:gd name="connsiteY1" fmla="*/ 0 h 533637"/>
                  <a:gd name="connsiteX2" fmla="*/ 534317 w 534317"/>
                  <a:gd name="connsiteY2" fmla="*/ 510161 h 533637"/>
                  <a:gd name="connsiteX3" fmla="*/ 327340 w 534317"/>
                  <a:gd name="connsiteY3" fmla="*/ 533501 h 533637"/>
                  <a:gd name="connsiteX4" fmla="*/ 0 w 534317"/>
                  <a:gd name="connsiteY4" fmla="*/ 494532 h 533637"/>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 name="connsiteX0" fmla="*/ 0 w 435826"/>
                  <a:gd name="connsiteY0" fmla="*/ 510161 h 533738"/>
                  <a:gd name="connsiteX1" fmla="*/ 219406 w 435826"/>
                  <a:gd name="connsiteY1" fmla="*/ 0 h 533738"/>
                  <a:gd name="connsiteX2" fmla="*/ 435826 w 435826"/>
                  <a:gd name="connsiteY2" fmla="*/ 510161 h 533738"/>
                  <a:gd name="connsiteX3" fmla="*/ 228849 w 435826"/>
                  <a:gd name="connsiteY3" fmla="*/ 533501 h 533738"/>
                  <a:gd name="connsiteX4" fmla="*/ 0 w 435826"/>
                  <a:gd name="connsiteY4" fmla="*/ 510161 h 533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826" h="533738">
                    <a:moveTo>
                      <a:pt x="0" y="510161"/>
                    </a:moveTo>
                    <a:lnTo>
                      <a:pt x="219406" y="0"/>
                    </a:lnTo>
                    <a:cubicBezTo>
                      <a:pt x="325371" y="164844"/>
                      <a:pt x="356723" y="345317"/>
                      <a:pt x="435826" y="510161"/>
                    </a:cubicBezTo>
                    <a:cubicBezTo>
                      <a:pt x="331051" y="509971"/>
                      <a:pt x="333624" y="533691"/>
                      <a:pt x="228849" y="533501"/>
                    </a:cubicBezTo>
                    <a:cubicBezTo>
                      <a:pt x="120900" y="536072"/>
                      <a:pt x="107949" y="517115"/>
                      <a:pt x="0" y="510161"/>
                    </a:cubicBezTo>
                    <a:close/>
                  </a:path>
                </a:pathLst>
              </a:custGeom>
              <a:solidFill>
                <a:srgbClr val="595959"/>
              </a:solidFill>
              <a:ln w="19050">
                <a:noFill/>
              </a:ln>
              <a:extLst/>
            </p:spPr>
            <p:txBody>
              <a:bodyPr lIns="0" tIns="0" rIns="0" bIns="0" rtlCol="0" anchor="ctr"/>
              <a:lstStyle/>
              <a:p>
                <a:pPr algn="ctr"/>
                <a:endParaRPr lang="es-SV">
                  <a:solidFill>
                    <a:srgbClr val="000000"/>
                  </a:solidFill>
                </a:endParaRPr>
              </a:p>
            </p:txBody>
          </p:sp>
          <p:sp>
            <p:nvSpPr>
              <p:cNvPr id="98" name="5 Triángulo isósceles"/>
              <p:cNvSpPr/>
              <p:nvPr/>
            </p:nvSpPr>
            <p:spPr bwMode="auto">
              <a:xfrm rot="10800000" flipV="1">
                <a:off x="2066669" y="3855186"/>
                <a:ext cx="371169" cy="937712"/>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99" name="73 Rectángulo redondeado"/>
              <p:cNvSpPr/>
              <p:nvPr/>
            </p:nvSpPr>
            <p:spPr bwMode="auto">
              <a:xfrm rot="16200000" flipV="1">
                <a:off x="1432803" y="5767638"/>
                <a:ext cx="2314489" cy="361625"/>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100" name="1 Rectángulo redondeado"/>
              <p:cNvSpPr/>
              <p:nvPr/>
            </p:nvSpPr>
            <p:spPr bwMode="auto">
              <a:xfrm rot="16200000" flipV="1">
                <a:off x="2245744" y="7244633"/>
                <a:ext cx="650511" cy="1003158"/>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101" name="44 Rectángulo redondeado"/>
              <p:cNvSpPr/>
              <p:nvPr/>
            </p:nvSpPr>
            <p:spPr bwMode="auto">
              <a:xfrm rot="16200000" flipV="1">
                <a:off x="2417173" y="6757950"/>
                <a:ext cx="307653" cy="1003158"/>
              </a:xfrm>
              <a:prstGeom prst="roundRect">
                <a:avLst>
                  <a:gd name="adj" fmla="val 0"/>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sp>
            <p:nvSpPr>
              <p:cNvPr id="102" name="Forma libre 159"/>
              <p:cNvSpPr/>
              <p:nvPr/>
            </p:nvSpPr>
            <p:spPr bwMode="auto">
              <a:xfrm rot="16200000" flipV="1">
                <a:off x="2503566" y="7502455"/>
                <a:ext cx="649409" cy="488616"/>
              </a:xfrm>
              <a:custGeom>
                <a:avLst/>
                <a:gdLst>
                  <a:gd name="connsiteX0" fmla="*/ 649409 w 649409"/>
                  <a:gd name="connsiteY0" fmla="*/ 488616 h 488616"/>
                  <a:gd name="connsiteX1" fmla="*/ 649409 w 649409"/>
                  <a:gd name="connsiteY1" fmla="*/ 0 h 488616"/>
                  <a:gd name="connsiteX2" fmla="*/ 421871 w 649409"/>
                  <a:gd name="connsiteY2" fmla="*/ 0 h 488616"/>
                  <a:gd name="connsiteX3" fmla="*/ 7492 w 649409"/>
                  <a:gd name="connsiteY3" fmla="*/ 400493 h 488616"/>
                  <a:gd name="connsiteX4" fmla="*/ 0 w 649409"/>
                  <a:gd name="connsiteY4" fmla="*/ 488616 h 48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409" h="488616">
                    <a:moveTo>
                      <a:pt x="649409" y="488616"/>
                    </a:moveTo>
                    <a:lnTo>
                      <a:pt x="649409" y="0"/>
                    </a:lnTo>
                    <a:lnTo>
                      <a:pt x="421871" y="0"/>
                    </a:lnTo>
                    <a:cubicBezTo>
                      <a:pt x="217470" y="0"/>
                      <a:pt x="46932" y="171932"/>
                      <a:pt x="7492" y="400493"/>
                    </a:cubicBezTo>
                    <a:lnTo>
                      <a:pt x="0" y="488616"/>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grpSp>
      </p:grpSp>
    </p:spTree>
    <p:extLst>
      <p:ext uri="{BB962C8B-B14F-4D97-AF65-F5344CB8AC3E}">
        <p14:creationId xmlns:p14="http://schemas.microsoft.com/office/powerpoint/2010/main" val="42857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750"/>
                                        <p:tgtEl>
                                          <p:spTgt spid="90"/>
                                        </p:tgtEl>
                                      </p:cBhvr>
                                    </p:animEffect>
                                  </p:childTnLst>
                                </p:cTn>
                              </p:par>
                            </p:childTnLst>
                          </p:cTn>
                        </p:par>
                        <p:par>
                          <p:cTn id="18" fill="hold">
                            <p:stCondLst>
                              <p:cond delay="2250"/>
                            </p:stCondLst>
                            <p:childTnLst>
                              <p:par>
                                <p:cTn id="19" presetID="10" presetClass="entr" presetSubtype="0"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par>
                          <p:cTn id="22" fill="hold">
                            <p:stCondLst>
                              <p:cond delay="2750"/>
                            </p:stCondLst>
                            <p:childTnLst>
                              <p:par>
                                <p:cTn id="23" presetID="26" presetClass="emph" presetSubtype="0" repeatCount="2000" fill="hold" nodeType="afterEffect">
                                  <p:stCondLst>
                                    <p:cond delay="0"/>
                                  </p:stCondLst>
                                  <p:childTnLst>
                                    <p:animEffect transition="out" filter="fade">
                                      <p:cBhvr>
                                        <p:cTn id="24" dur="500" tmFilter="0, 0; .2, .5; .8, .5; 1, 0"/>
                                        <p:tgtEl>
                                          <p:spTgt spid="78"/>
                                        </p:tgtEl>
                                      </p:cBhvr>
                                    </p:animEffect>
                                    <p:animScale>
                                      <p:cBhvr>
                                        <p:cTn id="25" dur="250" autoRev="1" fill="hold"/>
                                        <p:tgtEl>
                                          <p:spTgt spid="78"/>
                                        </p:tgtEl>
                                      </p:cBhvr>
                                      <p:by x="105000" y="105000"/>
                                    </p:animScale>
                                  </p:childTnLst>
                                </p:cTn>
                              </p:par>
                              <p:par>
                                <p:cTn id="26" presetID="10" presetClass="entr" presetSubtype="0" fill="hold" nodeType="with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par>
                                <p:cTn id="29" presetID="26" presetClass="emph" presetSubtype="0" repeatCount="2000" fill="hold" nodeType="withEffect">
                                  <p:stCondLst>
                                    <p:cond delay="150"/>
                                  </p:stCondLst>
                                  <p:childTnLst>
                                    <p:animEffect transition="out" filter="fade">
                                      <p:cBhvr>
                                        <p:cTn id="30" dur="500" tmFilter="0, 0; .2, .5; .8, .5; 1, 0"/>
                                        <p:tgtEl>
                                          <p:spTgt spid="84"/>
                                        </p:tgtEl>
                                      </p:cBhvr>
                                    </p:animEffect>
                                    <p:animScale>
                                      <p:cBhvr>
                                        <p:cTn id="31" dur="250" autoRev="1" fill="hold"/>
                                        <p:tgtEl>
                                          <p:spTgt spid="84"/>
                                        </p:tgtEl>
                                      </p:cBhvr>
                                      <p:by x="105000" y="105000"/>
                                    </p:animScale>
                                  </p:childTnLst>
                                </p:cTn>
                              </p:par>
                              <p:par>
                                <p:cTn id="32" presetID="10" presetClass="entr" presetSubtype="0" fill="hold" nodeType="withEffect">
                                  <p:stCondLst>
                                    <p:cond delay="15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26" presetClass="emph" presetSubtype="0" repeatCount="2000" fill="hold" nodeType="withEffect">
                                  <p:stCondLst>
                                    <p:cond delay="300"/>
                                  </p:stCondLst>
                                  <p:childTnLst>
                                    <p:animEffect transition="out" filter="fade">
                                      <p:cBhvr>
                                        <p:cTn id="36" dur="500" tmFilter="0, 0; .2, .5; .8, .5; 1, 0"/>
                                        <p:tgtEl>
                                          <p:spTgt spid="72"/>
                                        </p:tgtEl>
                                      </p:cBhvr>
                                    </p:animEffect>
                                    <p:animScale>
                                      <p:cBhvr>
                                        <p:cTn id="37" dur="250" autoRev="1" fill="hold"/>
                                        <p:tgtEl>
                                          <p:spTgt spid="72"/>
                                        </p:tgtEl>
                                      </p:cBhvr>
                                      <p:by x="105000" y="105000"/>
                                    </p:animScale>
                                  </p:childTnLst>
                                </p:cTn>
                              </p:par>
                              <p:par>
                                <p:cTn id="38" presetID="10" presetClass="entr" presetSubtype="0" fill="hold" grpId="0" nodeType="withEffect">
                                  <p:stCondLst>
                                    <p:cond delay="240"/>
                                  </p:stCondLst>
                                  <p:childTnLst>
                                    <p:set>
                                      <p:cBhvr>
                                        <p:cTn id="39" dur="1" fill="hold">
                                          <p:stCondLst>
                                            <p:cond delay="0"/>
                                          </p:stCondLst>
                                        </p:cTn>
                                        <p:tgtEl>
                                          <p:spTgt spid="71"/>
                                        </p:tgtEl>
                                        <p:attrNameLst>
                                          <p:attrName>style.visibility</p:attrName>
                                        </p:attrNameLst>
                                      </p:cBhvr>
                                      <p:to>
                                        <p:strVal val="visible"/>
                                      </p:to>
                                    </p:set>
                                    <p:animEffect transition="in" filter="fade">
                                      <p:cBhvr>
                                        <p:cTn id="40" dur="500"/>
                                        <p:tgtEl>
                                          <p:spTgt spid="71"/>
                                        </p:tgtEl>
                                      </p:cBhvr>
                                    </p:animEffect>
                                  </p:childTnLst>
                                </p:cTn>
                              </p:par>
                            </p:childTnLst>
                          </p:cTn>
                        </p:par>
                        <p:par>
                          <p:cTn id="41" fill="hold">
                            <p:stCondLst>
                              <p:cond delay="4050"/>
                            </p:stCondLst>
                            <p:childTnLst>
                              <p:par>
                                <p:cTn id="42" presetID="64" presetClass="path" presetSubtype="0" accel="50000" decel="50000" fill="hold" nodeType="afterEffect">
                                  <p:stCondLst>
                                    <p:cond delay="0"/>
                                  </p:stCondLst>
                                  <p:childTnLst>
                                    <p:animMotion origin="layout" path="M 5.20833E-7 3.7037E-7 L 0.00124 -0.80521 " pathEditMode="relative" rAng="0" ptsTypes="AA">
                                      <p:cBhvr>
                                        <p:cTn id="43" dur="2000" fill="hold"/>
                                        <p:tgtEl>
                                          <p:spTgt spid="90"/>
                                        </p:tgtEl>
                                        <p:attrNameLst>
                                          <p:attrName>ppt_x</p:attrName>
                                          <p:attrName>ppt_y</p:attrName>
                                        </p:attrNameLst>
                                      </p:cBhvr>
                                      <p:rCtr x="59" y="-40266"/>
                                    </p:animMotion>
                                  </p:childTnLst>
                                </p:cTn>
                              </p:par>
                              <p:par>
                                <p:cTn id="44" presetID="64" presetClass="path" presetSubtype="0" accel="50000" decel="50000" fill="hold" nodeType="withEffect">
                                  <p:stCondLst>
                                    <p:cond delay="0"/>
                                  </p:stCondLst>
                                  <p:childTnLst>
                                    <p:animMotion origin="layout" path="M 0.00058 -0.00011 L 0.00058 -0.74606 " pathEditMode="relative" rAng="0" ptsTypes="AA">
                                      <p:cBhvr>
                                        <p:cTn id="45" dur="2000" fill="hold"/>
                                        <p:tgtEl>
                                          <p:spTgt spid="78"/>
                                        </p:tgtEl>
                                        <p:attrNameLst>
                                          <p:attrName>ppt_x</p:attrName>
                                          <p:attrName>ppt_y</p:attrName>
                                        </p:attrNameLst>
                                      </p:cBhvr>
                                      <p:rCtr x="0" y="-37303"/>
                                    </p:animMotion>
                                  </p:childTnLst>
                                </p:cTn>
                              </p:par>
                              <p:par>
                                <p:cTn id="46" presetID="64" presetClass="path" presetSubtype="0" accel="50000" decel="50000" fill="hold" nodeType="withEffect">
                                  <p:stCondLst>
                                    <p:cond delay="0"/>
                                  </p:stCondLst>
                                  <p:childTnLst>
                                    <p:animMotion origin="layout" path="M 4.58333E-6 -9.25926E-7 L -0.00124 -0.77025 " pathEditMode="relative" rAng="0" ptsTypes="AA">
                                      <p:cBhvr>
                                        <p:cTn id="47" dur="2000" fill="hold"/>
                                        <p:tgtEl>
                                          <p:spTgt spid="84"/>
                                        </p:tgtEl>
                                        <p:attrNameLst>
                                          <p:attrName>ppt_x</p:attrName>
                                          <p:attrName>ppt_y</p:attrName>
                                        </p:attrNameLst>
                                      </p:cBhvr>
                                      <p:rCtr x="-65" y="-38519"/>
                                    </p:animMotion>
                                  </p:childTnLst>
                                </p:cTn>
                              </p:par>
                              <p:par>
                                <p:cTn id="48" presetID="64" presetClass="path" presetSubtype="0" accel="50000" decel="50000" fill="hold" nodeType="withEffect">
                                  <p:stCondLst>
                                    <p:cond delay="0"/>
                                  </p:stCondLst>
                                  <p:childTnLst>
                                    <p:animMotion origin="layout" path="M -6.54967E-5 4.62624E-6 L -6.54967E-5 -0.74914 " pathEditMode="relative" rAng="0" ptsTypes="AA">
                                      <p:cBhvr>
                                        <p:cTn id="49" dur="2000" fill="hold"/>
                                        <p:tgtEl>
                                          <p:spTgt spid="72"/>
                                        </p:tgtEl>
                                        <p:attrNameLst>
                                          <p:attrName>ppt_x</p:attrName>
                                          <p:attrName>ppt_y</p:attrName>
                                        </p:attrNameLst>
                                      </p:cBhvr>
                                      <p:rCtr x="0" y="-374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DataTables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7903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248960"/>
          </a:xfrm>
          <a:prstGeom prst="rect">
            <a:avLst/>
          </a:prstGeom>
          <a:noFill/>
        </p:spPr>
        <p:txBody>
          <a:bodyPr wrap="square" rtlCol="0">
            <a:spAutoFit/>
          </a:bodyPr>
          <a:lstStyle/>
          <a:p>
            <a:pPr marL="571500" indent="-571500">
              <a:buFont typeface="Arial" panose="020B0604020202020204" pitchFamily="34" charset="0"/>
              <a:buChar char="•"/>
            </a:pPr>
            <a:r>
              <a:rPr lang="en-US" sz="4400" dirty="0"/>
              <a:t>Represents one table of in-memory data</a:t>
            </a:r>
            <a:r>
              <a:rPr lang="en-US" sz="4400" dirty="0" smtClean="0"/>
              <a:t>.</a:t>
            </a:r>
          </a:p>
          <a:p>
            <a:pPr marL="571500" indent="-571500">
              <a:buFont typeface="Arial" panose="020B0604020202020204" pitchFamily="34" charset="0"/>
              <a:buChar char="•"/>
            </a:pPr>
            <a:r>
              <a:rPr lang="en-US" sz="4400" dirty="0"/>
              <a:t>The </a:t>
            </a:r>
            <a:r>
              <a:rPr lang="en-US" sz="4400" dirty="0" err="1"/>
              <a:t>DataTable</a:t>
            </a:r>
            <a:r>
              <a:rPr lang="en-US" sz="4400" dirty="0"/>
              <a:t> is a central object in the ADO.NET library. Other objects that use the </a:t>
            </a:r>
            <a:r>
              <a:rPr lang="en-US" sz="4400" dirty="0" err="1"/>
              <a:t>DataTable</a:t>
            </a:r>
            <a:r>
              <a:rPr lang="en-US" sz="4400" dirty="0"/>
              <a:t> include the </a:t>
            </a:r>
            <a:r>
              <a:rPr lang="en-US" sz="4400" dirty="0" err="1"/>
              <a:t>DataSet</a:t>
            </a:r>
            <a:r>
              <a:rPr lang="en-US" sz="4400" dirty="0"/>
              <a:t> and the </a:t>
            </a:r>
            <a:r>
              <a:rPr lang="en-US" sz="4400" dirty="0" err="1"/>
              <a:t>DataView</a:t>
            </a:r>
            <a:r>
              <a:rPr lang="en-US" sz="4400" dirty="0" smtClean="0"/>
              <a:t>.</a:t>
            </a:r>
          </a:p>
          <a:p>
            <a:pPr marL="571500" indent="-571500">
              <a:buFont typeface="Arial" panose="020B0604020202020204" pitchFamily="34" charset="0"/>
              <a:buChar char="•"/>
            </a:pPr>
            <a:r>
              <a:rPr lang="en-US" sz="4400" dirty="0"/>
              <a:t>If you are creating a </a:t>
            </a:r>
            <a:r>
              <a:rPr lang="en-US" sz="4400" dirty="0" err="1"/>
              <a:t>DataTable</a:t>
            </a:r>
            <a:r>
              <a:rPr lang="en-US" sz="4400" dirty="0"/>
              <a:t> programmatically, you must first define its schema by adding </a:t>
            </a:r>
            <a:r>
              <a:rPr lang="en-US" sz="4400" dirty="0" err="1"/>
              <a:t>DataColumn</a:t>
            </a:r>
            <a:r>
              <a:rPr lang="en-US" sz="4400" dirty="0"/>
              <a:t> objects to the </a:t>
            </a:r>
            <a:r>
              <a:rPr lang="en-US" sz="4400" dirty="0" err="1"/>
              <a:t>DataColumnCollection</a:t>
            </a:r>
            <a:r>
              <a:rPr lang="en-US" sz="4400" dirty="0"/>
              <a:t> (accessed through the Columns property</a:t>
            </a:r>
            <a:r>
              <a:rPr lang="en-US" sz="4400" dirty="0" smtClean="0"/>
              <a:t>).</a:t>
            </a:r>
          </a:p>
          <a:p>
            <a:pPr marL="571500" indent="-571500">
              <a:buFont typeface="Arial" panose="020B0604020202020204" pitchFamily="34" charset="0"/>
              <a:buChar char="•"/>
            </a:pPr>
            <a:r>
              <a:rPr lang="en-US" sz="4400" dirty="0"/>
              <a:t>To add rows to a </a:t>
            </a:r>
            <a:r>
              <a:rPr lang="en-US" sz="4400" dirty="0" err="1"/>
              <a:t>DataTable</a:t>
            </a:r>
            <a:r>
              <a:rPr lang="en-US" sz="4400" dirty="0"/>
              <a:t>, you must first use the </a:t>
            </a:r>
            <a:r>
              <a:rPr lang="en-US" sz="4400" dirty="0" err="1"/>
              <a:t>NewRow</a:t>
            </a:r>
            <a:r>
              <a:rPr lang="en-US" sz="4400" dirty="0"/>
              <a:t> method to return a new </a:t>
            </a:r>
            <a:r>
              <a:rPr lang="en-US" sz="4400" dirty="0" err="1"/>
              <a:t>DataRow</a:t>
            </a:r>
            <a:r>
              <a:rPr lang="en-US" sz="4400" dirty="0"/>
              <a:t> object. The </a:t>
            </a:r>
            <a:r>
              <a:rPr lang="en-US" sz="4400" dirty="0" err="1"/>
              <a:t>NewRow</a:t>
            </a:r>
            <a:r>
              <a:rPr lang="en-US" sz="4400" dirty="0"/>
              <a:t> method returns a row with the schema of the </a:t>
            </a:r>
            <a:r>
              <a:rPr lang="en-US" sz="4400" dirty="0" err="1"/>
              <a:t>DataTable</a:t>
            </a:r>
            <a:r>
              <a:rPr lang="en-US" sz="4400" dirty="0"/>
              <a:t>, as it is defined by the table's </a:t>
            </a:r>
            <a:r>
              <a:rPr lang="en-US" sz="4400" dirty="0" err="1"/>
              <a:t>DataColumnCollection</a:t>
            </a:r>
            <a:r>
              <a:rPr lang="en-US" sz="4400" dirty="0"/>
              <a:t>. The maximum number of rows that a </a:t>
            </a:r>
            <a:r>
              <a:rPr lang="en-US" sz="4400" dirty="0" err="1"/>
              <a:t>DataTable</a:t>
            </a:r>
            <a:r>
              <a:rPr lang="en-US" sz="4400" dirty="0"/>
              <a:t> can store is 16,777,216</a:t>
            </a:r>
            <a:r>
              <a:rPr lang="en-US" sz="4400" dirty="0" smtClean="0"/>
              <a:t>.</a:t>
            </a:r>
          </a:p>
          <a:p>
            <a:pPr marL="571500" indent="-571500">
              <a:buFont typeface="Arial" panose="020B0604020202020204" pitchFamily="34" charset="0"/>
              <a:buChar char="•"/>
            </a:pPr>
            <a:r>
              <a:rPr lang="en-US" sz="4400" dirty="0"/>
              <a:t>The </a:t>
            </a:r>
            <a:r>
              <a:rPr lang="en-US" sz="4400" dirty="0" err="1"/>
              <a:t>DataTable</a:t>
            </a:r>
            <a:r>
              <a:rPr lang="en-US" sz="4400" dirty="0"/>
              <a:t> also contains a collection of Constraint objects that can be used to ensure the integrity of the data</a:t>
            </a:r>
            <a:r>
              <a:rPr lang="en-US" sz="4400" dirty="0" smtClean="0"/>
              <a:t>.</a:t>
            </a:r>
          </a:p>
          <a:p>
            <a:pPr marL="571500" indent="-571500">
              <a:buFont typeface="Arial" panose="020B0604020202020204" pitchFamily="34" charset="0"/>
              <a:buChar char="•"/>
            </a:pPr>
            <a:r>
              <a:rPr lang="en-US" sz="4400" dirty="0"/>
              <a:t>There are many </a:t>
            </a:r>
            <a:r>
              <a:rPr lang="en-US" sz="4400" dirty="0" err="1"/>
              <a:t>DataTable</a:t>
            </a:r>
            <a:r>
              <a:rPr lang="en-US" sz="4400" dirty="0"/>
              <a:t> events that can be used to determine when changes are made to a table. These include </a:t>
            </a:r>
            <a:r>
              <a:rPr lang="en-US" sz="4400" dirty="0" err="1"/>
              <a:t>RowChanged</a:t>
            </a:r>
            <a:r>
              <a:rPr lang="en-US" sz="4400" dirty="0"/>
              <a:t>, </a:t>
            </a:r>
            <a:r>
              <a:rPr lang="en-US" sz="4400" dirty="0" err="1"/>
              <a:t>RowChanging</a:t>
            </a:r>
            <a:r>
              <a:rPr lang="en-US" sz="4400" dirty="0"/>
              <a:t>, </a:t>
            </a:r>
            <a:r>
              <a:rPr lang="en-US" sz="4400" dirty="0" err="1"/>
              <a:t>RowDeleting</a:t>
            </a:r>
            <a:r>
              <a:rPr lang="en-US" sz="4400" dirty="0"/>
              <a:t>, and </a:t>
            </a:r>
            <a:r>
              <a:rPr lang="en-US" sz="4400" dirty="0" err="1"/>
              <a:t>RowDeleted</a:t>
            </a:r>
            <a:r>
              <a:rPr lang="en-US" sz="4400" dirty="0" smtClean="0"/>
              <a:t>.</a:t>
            </a:r>
          </a:p>
        </p:txBody>
      </p:sp>
    </p:spTree>
    <p:extLst>
      <p:ext uri="{BB962C8B-B14F-4D97-AF65-F5344CB8AC3E}">
        <p14:creationId xmlns:p14="http://schemas.microsoft.com/office/powerpoint/2010/main" val="105555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smtClean="0">
                <a:solidFill>
                  <a:schemeClr val="accent3">
                    <a:lumMod val="75000"/>
                  </a:schemeClr>
                </a:solidFill>
                <a:ea typeface="Open Sans Semibold" panose="020B0706030804020204" pitchFamily="34" charset="0"/>
                <a:cs typeface="Open Sans Semibold" panose="020B0706030804020204" pitchFamily="34" charset="0"/>
              </a:rPr>
              <a:t>DataViews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7903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71851"/>
          </a:xfrm>
          <a:prstGeom prst="rect">
            <a:avLst/>
          </a:prstGeom>
          <a:noFill/>
        </p:spPr>
        <p:txBody>
          <a:bodyPr wrap="square" rtlCol="0">
            <a:spAutoFit/>
          </a:bodyPr>
          <a:lstStyle/>
          <a:p>
            <a:pPr marL="571500" indent="-571500">
              <a:buFont typeface="Arial" panose="020B0604020202020204" pitchFamily="34" charset="0"/>
              <a:buChar char="•"/>
            </a:pPr>
            <a:r>
              <a:rPr lang="en-US" sz="4400" dirty="0"/>
              <a:t>Represents a </a:t>
            </a:r>
            <a:r>
              <a:rPr lang="en-US" sz="4400" dirty="0" err="1"/>
              <a:t>databindable</a:t>
            </a:r>
            <a:r>
              <a:rPr lang="en-US" sz="4400" dirty="0"/>
              <a:t>, customized view of a </a:t>
            </a:r>
            <a:r>
              <a:rPr lang="en-US" sz="4400" dirty="0" err="1"/>
              <a:t>DataTable</a:t>
            </a:r>
            <a:r>
              <a:rPr lang="en-US" sz="4400" dirty="0"/>
              <a:t> for sorting, filtering, searching, editing, and </a:t>
            </a:r>
            <a:r>
              <a:rPr lang="en-US" sz="4400" dirty="0" smtClean="0"/>
              <a:t>navigation.</a:t>
            </a:r>
          </a:p>
          <a:p>
            <a:pPr marL="571500" indent="-571500">
              <a:buFont typeface="Arial" panose="020B0604020202020204" pitchFamily="34" charset="0"/>
              <a:buChar char="•"/>
            </a:pPr>
            <a:r>
              <a:rPr lang="en-US" sz="4400" dirty="0" smtClean="0"/>
              <a:t>The </a:t>
            </a:r>
            <a:r>
              <a:rPr lang="en-US" sz="4400" dirty="0" err="1"/>
              <a:t>DataView</a:t>
            </a:r>
            <a:r>
              <a:rPr lang="en-US" sz="4400" dirty="0"/>
              <a:t> does not store data, but instead represents a connected view of its corresponding </a:t>
            </a:r>
            <a:r>
              <a:rPr lang="en-US" sz="4400" dirty="0" err="1" smtClean="0"/>
              <a:t>DataTable</a:t>
            </a:r>
            <a:r>
              <a:rPr lang="en-US" sz="4400" dirty="0" smtClean="0"/>
              <a:t>.</a:t>
            </a:r>
          </a:p>
          <a:p>
            <a:pPr marL="571500" indent="-571500">
              <a:buFont typeface="Arial" panose="020B0604020202020204" pitchFamily="34" charset="0"/>
              <a:buChar char="•"/>
            </a:pPr>
            <a:r>
              <a:rPr lang="en-US" sz="4400" dirty="0" smtClean="0"/>
              <a:t>Changes </a:t>
            </a:r>
            <a:r>
              <a:rPr lang="en-US" sz="4400" dirty="0"/>
              <a:t>to the </a:t>
            </a:r>
            <a:r>
              <a:rPr lang="en-US" sz="4400" dirty="0" err="1"/>
              <a:t>DataView’s</a:t>
            </a:r>
            <a:r>
              <a:rPr lang="en-US" sz="4400" dirty="0"/>
              <a:t> data will affect the </a:t>
            </a:r>
            <a:r>
              <a:rPr lang="en-US" sz="4400" dirty="0" err="1"/>
              <a:t>DataTable</a:t>
            </a:r>
            <a:r>
              <a:rPr lang="en-US" sz="4400" dirty="0"/>
              <a:t>. Changes to the </a:t>
            </a:r>
            <a:r>
              <a:rPr lang="en-US" sz="4400" dirty="0" err="1"/>
              <a:t>DataTable’s</a:t>
            </a:r>
            <a:r>
              <a:rPr lang="en-US" sz="4400" dirty="0"/>
              <a:t> data will affect all </a:t>
            </a:r>
            <a:r>
              <a:rPr lang="en-US" sz="4400" dirty="0" err="1"/>
              <a:t>DataViews</a:t>
            </a:r>
            <a:r>
              <a:rPr lang="en-US" sz="4400" dirty="0"/>
              <a:t> associated with it</a:t>
            </a:r>
            <a:r>
              <a:rPr lang="en-US" sz="4400" dirty="0" smtClean="0"/>
              <a:t>.</a:t>
            </a:r>
          </a:p>
          <a:p>
            <a:pPr marL="571500" indent="-571500">
              <a:buFont typeface="Arial" panose="020B0604020202020204" pitchFamily="34" charset="0"/>
              <a:buChar char="•"/>
            </a:pPr>
            <a:r>
              <a:rPr lang="en-US" sz="4400" dirty="0"/>
              <a:t>A major function of the </a:t>
            </a:r>
            <a:r>
              <a:rPr lang="en-US" sz="4400" dirty="0" err="1"/>
              <a:t>DataView</a:t>
            </a:r>
            <a:r>
              <a:rPr lang="en-US" sz="4400" dirty="0"/>
              <a:t> is to allow for data binding on both Windows Forms and Web Forms</a:t>
            </a:r>
            <a:r>
              <a:rPr lang="en-US" sz="4400" dirty="0" smtClean="0"/>
              <a:t>.</a:t>
            </a:r>
          </a:p>
          <a:p>
            <a:pPr marL="571500" indent="-571500">
              <a:buFont typeface="Arial" panose="020B0604020202020204" pitchFamily="34" charset="0"/>
              <a:buChar char="•"/>
            </a:pPr>
            <a:r>
              <a:rPr lang="en-US" sz="4400" dirty="0"/>
              <a:t>Additionally, a </a:t>
            </a:r>
            <a:r>
              <a:rPr lang="en-US" sz="4400" dirty="0" err="1"/>
              <a:t>DataView</a:t>
            </a:r>
            <a:r>
              <a:rPr lang="en-US" sz="4400" dirty="0"/>
              <a:t> can be customized to present a subset of data from the </a:t>
            </a:r>
            <a:r>
              <a:rPr lang="en-US" sz="4400" dirty="0" err="1"/>
              <a:t>DataTable</a:t>
            </a:r>
            <a:r>
              <a:rPr lang="en-US" sz="4400" dirty="0"/>
              <a:t>. This capability lets you have two controls bound to the same </a:t>
            </a:r>
            <a:r>
              <a:rPr lang="en-US" sz="4400" dirty="0" err="1"/>
              <a:t>DataTable</a:t>
            </a:r>
            <a:r>
              <a:rPr lang="en-US" sz="4400" dirty="0"/>
              <a:t>, but that show different versions of the data</a:t>
            </a:r>
            <a:r>
              <a:rPr lang="en-US" sz="4400" dirty="0" smtClean="0"/>
              <a:t>.</a:t>
            </a:r>
          </a:p>
          <a:p>
            <a:pPr marL="571500" indent="-571500">
              <a:buFont typeface="Arial" panose="020B0604020202020204" pitchFamily="34" charset="0"/>
              <a:buChar char="•"/>
            </a:pPr>
            <a:r>
              <a:rPr lang="en-US" sz="4400" dirty="0"/>
              <a:t>The </a:t>
            </a:r>
            <a:r>
              <a:rPr lang="en-US" sz="4400" dirty="0" err="1"/>
              <a:t>DataTable</a:t>
            </a:r>
            <a:r>
              <a:rPr lang="en-US" sz="4400" dirty="0"/>
              <a:t> also has a </a:t>
            </a:r>
            <a:r>
              <a:rPr lang="en-US" sz="4400" dirty="0" err="1"/>
              <a:t>DefaultView</a:t>
            </a:r>
            <a:r>
              <a:rPr lang="en-US" sz="4400" dirty="0"/>
              <a:t> property. This returns the default </a:t>
            </a:r>
            <a:r>
              <a:rPr lang="en-US" sz="4400" dirty="0" err="1"/>
              <a:t>DataView</a:t>
            </a:r>
            <a:r>
              <a:rPr lang="en-US" sz="4400" dirty="0"/>
              <a:t> for the table</a:t>
            </a:r>
            <a:r>
              <a:rPr lang="en-US" sz="4400" dirty="0" smtClean="0"/>
              <a:t>.</a:t>
            </a:r>
          </a:p>
          <a:p>
            <a:pPr marL="571500" indent="-571500">
              <a:buFont typeface="Arial" panose="020B0604020202020204" pitchFamily="34" charset="0"/>
              <a:buChar char="•"/>
            </a:pPr>
            <a:r>
              <a:rPr lang="en-US" sz="4400" dirty="0"/>
              <a:t>To create a filtered and sorted view of data, set the </a:t>
            </a:r>
            <a:r>
              <a:rPr lang="en-US" sz="4400" dirty="0" err="1"/>
              <a:t>RowFilter</a:t>
            </a:r>
            <a:r>
              <a:rPr lang="en-US" sz="4400" dirty="0"/>
              <a:t> and Sort properties.</a:t>
            </a:r>
            <a:endParaRPr lang="en-US" sz="4400" dirty="0" smtClean="0"/>
          </a:p>
        </p:txBody>
      </p:sp>
    </p:spTree>
    <p:extLst>
      <p:ext uri="{BB962C8B-B14F-4D97-AF65-F5344CB8AC3E}">
        <p14:creationId xmlns:p14="http://schemas.microsoft.com/office/powerpoint/2010/main" val="200219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1886648" y="1053149"/>
            <a:ext cx="18767086"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smtClean="0">
                <a:solidFill>
                  <a:schemeClr val="accent3">
                    <a:lumMod val="75000"/>
                  </a:schemeClr>
                </a:solidFill>
                <a:ea typeface="Open Sans Semibold" panose="020B0706030804020204" pitchFamily="34" charset="0"/>
                <a:cs typeface="Open Sans Semibold" panose="020B0706030804020204" pitchFamily="34" charset="0"/>
              </a:rPr>
              <a:t>Example</a:t>
            </a:r>
            <a:r>
              <a:rPr lang="en-US" sz="6600" smtClean="0">
                <a:solidFill>
                  <a:schemeClr val="accent3">
                    <a:lumMod val="75000"/>
                  </a:schemeClr>
                </a:solidFill>
                <a:ea typeface="Open Sans Semibold" panose="020B0706030804020204" pitchFamily="34" charset="0"/>
                <a:cs typeface="Open Sans Semibold" panose="020B0706030804020204" pitchFamily="34" charset="0"/>
              </a:rPr>
              <a:t>: </a:t>
            </a:r>
            <a:r>
              <a:rPr lang="en-US" sz="6600">
                <a:solidFill>
                  <a:schemeClr val="accent3">
                    <a:lumMod val="75000"/>
                  </a:schemeClr>
                </a:solidFill>
                <a:ea typeface="Open Sans Semibold" panose="020B0706030804020204" pitchFamily="34" charset="0"/>
                <a:cs typeface="Open Sans Semibold" panose="020B0706030804020204" pitchFamily="34" charset="0"/>
              </a:rPr>
              <a:t>Retrieving and Modifying Data in ADO.NET</a:t>
            </a:r>
            <a:endParaRPr lang="en-US" sz="6600" dirty="0">
              <a:solidFill>
                <a:schemeClr val="accent3">
                  <a:lumMod val="75000"/>
                </a:schemeClr>
              </a:solidFill>
              <a:ea typeface="Open Sans Semibold" panose="020B0706030804020204" pitchFamily="34" charset="0"/>
              <a:cs typeface="Open Sans Semibold" panose="020B0706030804020204" pitchFamily="34" charset="0"/>
            </a:endParaRPr>
          </a:p>
        </p:txBody>
      </p:sp>
      <p:sp>
        <p:nvSpPr>
          <p:cNvPr id="3" name="TextBox 2"/>
          <p:cNvSpPr txBox="1"/>
          <p:nvPr/>
        </p:nvSpPr>
        <p:spPr>
          <a:xfrm>
            <a:off x="2201683" y="3573429"/>
            <a:ext cx="20162241" cy="1200329"/>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See </a:t>
            </a:r>
            <a:r>
              <a:rPr lang="en-US" sz="3600" dirty="0" smtClean="0"/>
              <a:t>ADONET-Chapter1 </a:t>
            </a:r>
            <a:r>
              <a:rPr lang="en-US" sz="3600" dirty="0" smtClean="0"/>
              <a:t>at</a:t>
            </a:r>
            <a:r>
              <a:rPr lang="en-US" sz="3600" dirty="0"/>
              <a:t> </a:t>
            </a:r>
            <a:r>
              <a:rPr lang="en-US" sz="3600" dirty="0">
                <a:hlinkClick r:id="rId3"/>
              </a:rPr>
              <a:t>https://</a:t>
            </a:r>
            <a:r>
              <a:rPr lang="en-US" sz="3600" dirty="0" smtClean="0">
                <a:hlinkClick r:id="rId3"/>
              </a:rPr>
              <a:t>github.com/DotNetTraining/DotNetEssentials/tree/master/Code/ADONET/ADONET-Chapter1</a:t>
            </a:r>
            <a:endParaRPr lang="en-US" sz="3600" dirty="0" smtClean="0"/>
          </a:p>
        </p:txBody>
      </p:sp>
      <p:cxnSp>
        <p:nvCxnSpPr>
          <p:cNvPr id="4" name="10 Conector recto"/>
          <p:cNvCxnSpPr/>
          <p:nvPr/>
        </p:nvCxnSpPr>
        <p:spPr>
          <a:xfrm flipV="1">
            <a:off x="1886648" y="2223287"/>
            <a:ext cx="18362041"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264930" y="5778674"/>
            <a:ext cx="6550580" cy="5741861"/>
            <a:chOff x="9222464" y="6003699"/>
            <a:chExt cx="6550580" cy="5741861"/>
          </a:xfrm>
        </p:grpSpPr>
        <p:sp>
          <p:nvSpPr>
            <p:cNvPr id="24" name="Elipse 24"/>
            <p:cNvSpPr/>
            <p:nvPr/>
          </p:nvSpPr>
          <p:spPr bwMode="auto">
            <a:xfrm>
              <a:off x="11496345" y="8282658"/>
              <a:ext cx="847214" cy="848960"/>
            </a:xfrm>
            <a:prstGeom prst="ellipse">
              <a:avLst/>
            </a:prstGeom>
            <a:solidFill>
              <a:srgbClr val="F44D53"/>
            </a:solidFill>
            <a:ln>
              <a:noFill/>
            </a:ln>
            <a:extLst/>
          </p:spPr>
          <p:txBody>
            <a:bodyPr lIns="0" tIns="0" rIns="0" bIns="0" rtlCol="0" anchor="ctr"/>
            <a:lstStyle/>
            <a:p>
              <a:pPr algn="ctr"/>
              <a:endParaRPr lang="es-ES"/>
            </a:p>
          </p:txBody>
        </p:sp>
        <p:sp>
          <p:nvSpPr>
            <p:cNvPr id="25" name="Anillo 25"/>
            <p:cNvSpPr/>
            <p:nvPr/>
          </p:nvSpPr>
          <p:spPr bwMode="auto">
            <a:xfrm>
              <a:off x="10384375" y="7168397"/>
              <a:ext cx="3071154" cy="3077482"/>
            </a:xfrm>
            <a:prstGeom prst="donut">
              <a:avLst>
                <a:gd name="adj" fmla="val 13529"/>
              </a:avLst>
            </a:prstGeom>
            <a:solidFill>
              <a:srgbClr val="AAB5BD"/>
            </a:solidFill>
            <a:ln>
              <a:noFill/>
            </a:ln>
            <a:extLst/>
          </p:spPr>
          <p:txBody>
            <a:bodyPr lIns="0" tIns="0" rIns="0" bIns="0" rtlCol="0" anchor="ctr"/>
            <a:lstStyle/>
            <a:p>
              <a:pPr algn="ctr"/>
              <a:endParaRPr lang="es-ES"/>
            </a:p>
          </p:txBody>
        </p:sp>
        <p:sp>
          <p:nvSpPr>
            <p:cNvPr id="26" name="Anillo 26"/>
            <p:cNvSpPr/>
            <p:nvPr/>
          </p:nvSpPr>
          <p:spPr bwMode="auto">
            <a:xfrm>
              <a:off x="9222464" y="6003699"/>
              <a:ext cx="5394976" cy="5406879"/>
            </a:xfrm>
            <a:prstGeom prst="donut">
              <a:avLst>
                <a:gd name="adj" fmla="val 7951"/>
              </a:avLst>
            </a:prstGeom>
            <a:solidFill>
              <a:srgbClr val="34495E"/>
            </a:solidFill>
            <a:ln>
              <a:noFill/>
            </a:ln>
            <a:extLst/>
          </p:spPr>
          <p:txBody>
            <a:bodyPr lIns="0" tIns="0" rIns="0" bIns="0" rtlCol="0" anchor="ctr"/>
            <a:lstStyle/>
            <a:p>
              <a:pPr algn="ctr"/>
              <a:endParaRPr lang="es-ES"/>
            </a:p>
          </p:txBody>
        </p:sp>
        <p:grpSp>
          <p:nvGrpSpPr>
            <p:cNvPr id="27" name="6 Grupo"/>
            <p:cNvGrpSpPr/>
            <p:nvPr/>
          </p:nvGrpSpPr>
          <p:grpSpPr>
            <a:xfrm>
              <a:off x="11304165" y="7009649"/>
              <a:ext cx="4468879" cy="4735911"/>
              <a:chOff x="11304165" y="7543430"/>
              <a:chExt cx="4468879" cy="4735911"/>
            </a:xfrm>
          </p:grpSpPr>
          <p:grpSp>
            <p:nvGrpSpPr>
              <p:cNvPr id="28" name="Grupo 22"/>
              <p:cNvGrpSpPr/>
              <p:nvPr/>
            </p:nvGrpSpPr>
            <p:grpSpPr>
              <a:xfrm rot="19018150">
                <a:off x="11304165" y="7543430"/>
                <a:ext cx="4468879" cy="449612"/>
                <a:chOff x="12782936" y="6138159"/>
                <a:chExt cx="4925957" cy="495602"/>
              </a:xfrm>
            </p:grpSpPr>
            <p:sp>
              <p:nvSpPr>
                <p:cNvPr id="30" name="Rectángulo redondeado 14"/>
                <p:cNvSpPr/>
                <p:nvPr/>
              </p:nvSpPr>
              <p:spPr bwMode="auto">
                <a:xfrm rot="16200000">
                  <a:off x="17119857" y="6044704"/>
                  <a:ext cx="495582" cy="682491"/>
                </a:xfrm>
                <a:prstGeom prst="roundRect">
                  <a:avLst>
                    <a:gd name="adj" fmla="val 50000"/>
                  </a:avLst>
                </a:prstGeom>
                <a:solidFill>
                  <a:srgbClr val="E8685F"/>
                </a:solidFill>
                <a:ln>
                  <a:noFill/>
                </a:ln>
                <a:extLst/>
              </p:spPr>
              <p:txBody>
                <a:bodyPr lIns="0" tIns="0" rIns="0" bIns="0" rtlCol="0" anchor="ctr"/>
                <a:lstStyle/>
                <a:p>
                  <a:pPr algn="ctr"/>
                  <a:endParaRPr lang="es-ES"/>
                </a:p>
              </p:txBody>
            </p:sp>
            <p:sp>
              <p:nvSpPr>
                <p:cNvPr id="31" name="Rectángulo 15"/>
                <p:cNvSpPr/>
                <p:nvPr/>
              </p:nvSpPr>
              <p:spPr bwMode="auto">
                <a:xfrm>
                  <a:off x="13629872" y="6138686"/>
                  <a:ext cx="3329765" cy="495053"/>
                </a:xfrm>
                <a:prstGeom prst="rect">
                  <a:avLst/>
                </a:prstGeom>
                <a:solidFill>
                  <a:srgbClr val="FEC830"/>
                </a:solidFill>
                <a:ln>
                  <a:noFill/>
                </a:ln>
                <a:extLst/>
              </p:spPr>
              <p:txBody>
                <a:bodyPr lIns="0" tIns="0" rIns="0" bIns="0" rtlCol="0" anchor="ctr"/>
                <a:lstStyle/>
                <a:p>
                  <a:pPr algn="ctr"/>
                  <a:endParaRPr lang="es-ES"/>
                </a:p>
              </p:txBody>
            </p:sp>
            <p:sp>
              <p:nvSpPr>
                <p:cNvPr id="32" name="Rectángulo 16"/>
                <p:cNvSpPr/>
                <p:nvPr/>
              </p:nvSpPr>
              <p:spPr bwMode="auto">
                <a:xfrm>
                  <a:off x="16959638" y="6138687"/>
                  <a:ext cx="344209" cy="495053"/>
                </a:xfrm>
                <a:prstGeom prst="rect">
                  <a:avLst/>
                </a:prstGeom>
                <a:gradFill>
                  <a:gsLst>
                    <a:gs pos="0">
                      <a:schemeClr val="bg1">
                        <a:lumMod val="50000"/>
                      </a:schemeClr>
                    </a:gs>
                    <a:gs pos="13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ES"/>
                </a:p>
              </p:txBody>
            </p:sp>
            <p:sp>
              <p:nvSpPr>
                <p:cNvPr id="33" name="Triángulo isósceles 17"/>
                <p:cNvSpPr/>
                <p:nvPr/>
              </p:nvSpPr>
              <p:spPr bwMode="auto">
                <a:xfrm rot="16200000">
                  <a:off x="12958614" y="5962492"/>
                  <a:ext cx="495581" cy="846938"/>
                </a:xfrm>
                <a:prstGeom prst="triangle">
                  <a:avLst>
                    <a:gd name="adj" fmla="val 50481"/>
                  </a:avLst>
                </a:prstGeom>
                <a:solidFill>
                  <a:srgbClr val="E6EAEE"/>
                </a:solidFill>
                <a:ln>
                  <a:noFill/>
                </a:ln>
                <a:extLst/>
              </p:spPr>
              <p:txBody>
                <a:bodyPr lIns="0" tIns="0" rIns="0" bIns="0" rtlCol="0" anchor="ctr"/>
                <a:lstStyle/>
                <a:p>
                  <a:pPr algn="ctr"/>
                  <a:endParaRPr lang="es-ES"/>
                </a:p>
              </p:txBody>
            </p:sp>
            <p:sp>
              <p:nvSpPr>
                <p:cNvPr id="34" name="Rectángulo 19"/>
                <p:cNvSpPr/>
                <p:nvPr/>
              </p:nvSpPr>
              <p:spPr bwMode="auto">
                <a:xfrm>
                  <a:off x="13629876" y="6496754"/>
                  <a:ext cx="3329764" cy="136997"/>
                </a:xfrm>
                <a:prstGeom prst="rect">
                  <a:avLst/>
                </a:prstGeom>
                <a:solidFill>
                  <a:srgbClr val="FFFFFF">
                    <a:alpha val="50000"/>
                  </a:srgbClr>
                </a:solidFill>
                <a:ln>
                  <a:noFill/>
                </a:ln>
                <a:extLst/>
              </p:spPr>
              <p:txBody>
                <a:bodyPr lIns="0" tIns="0" rIns="0" bIns="0" rtlCol="0" anchor="ctr"/>
                <a:lstStyle/>
                <a:p>
                  <a:pPr algn="ctr"/>
                  <a:endParaRPr lang="es-ES"/>
                </a:p>
              </p:txBody>
            </p:sp>
            <p:sp>
              <p:nvSpPr>
                <p:cNvPr id="35" name="Forma libre 20"/>
                <p:cNvSpPr/>
                <p:nvPr/>
              </p:nvSpPr>
              <p:spPr bwMode="auto">
                <a:xfrm rot="16200000">
                  <a:off x="12958621" y="5962502"/>
                  <a:ext cx="495581" cy="846938"/>
                </a:xfrm>
                <a:custGeom>
                  <a:avLst/>
                  <a:gdLst>
                    <a:gd name="connsiteX0" fmla="*/ 495582 w 495582"/>
                    <a:gd name="connsiteY0" fmla="*/ 846940 h 846940"/>
                    <a:gd name="connsiteX1" fmla="*/ 0 w 495582"/>
                    <a:gd name="connsiteY1" fmla="*/ 846940 h 846940"/>
                    <a:gd name="connsiteX2" fmla="*/ 1 w 495582"/>
                    <a:gd name="connsiteY2" fmla="*/ 846939 h 846940"/>
                    <a:gd name="connsiteX3" fmla="*/ 409807 w 495582"/>
                    <a:gd name="connsiteY3" fmla="*/ 846939 h 846940"/>
                    <a:gd name="connsiteX4" fmla="*/ 216735 w 495582"/>
                    <a:gd name="connsiteY4" fmla="*/ 113206 h 846940"/>
                    <a:gd name="connsiteX5" fmla="*/ 250175 w 495582"/>
                    <a:gd name="connsiteY5" fmla="*/ 0 h 846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582" h="846940">
                      <a:moveTo>
                        <a:pt x="495582" y="846940"/>
                      </a:moveTo>
                      <a:lnTo>
                        <a:pt x="0" y="846940"/>
                      </a:lnTo>
                      <a:lnTo>
                        <a:pt x="1" y="846939"/>
                      </a:lnTo>
                      <a:lnTo>
                        <a:pt x="409807" y="846939"/>
                      </a:lnTo>
                      <a:lnTo>
                        <a:pt x="216735" y="113206"/>
                      </a:lnTo>
                      <a:lnTo>
                        <a:pt x="250175" y="0"/>
                      </a:lnTo>
                      <a:close/>
                    </a:path>
                  </a:pathLst>
                </a:custGeom>
                <a:solidFill>
                  <a:srgbClr val="FFFFFF">
                    <a:alpha val="40000"/>
                  </a:srgbClr>
                </a:solidFill>
                <a:ln>
                  <a:noFill/>
                </a:ln>
                <a:extLst/>
              </p:spPr>
              <p:txBody>
                <a:bodyPr lIns="0" tIns="0" rIns="0" bIns="0" rtlCol="0" anchor="ctr"/>
                <a:lstStyle/>
                <a:p>
                  <a:pPr algn="ctr"/>
                  <a:endParaRPr lang="es-ES"/>
                </a:p>
              </p:txBody>
            </p:sp>
            <p:sp>
              <p:nvSpPr>
                <p:cNvPr id="36" name="Triángulo isósceles 21"/>
                <p:cNvSpPr/>
                <p:nvPr/>
              </p:nvSpPr>
              <p:spPr bwMode="auto">
                <a:xfrm rot="16200000">
                  <a:off x="12830383" y="6272670"/>
                  <a:ext cx="130177" cy="225025"/>
                </a:xfrm>
                <a:prstGeom prst="triangle">
                  <a:avLst>
                    <a:gd name="adj" fmla="val 50481"/>
                  </a:avLst>
                </a:prstGeom>
                <a:solidFill>
                  <a:srgbClr val="223D53"/>
                </a:solidFill>
                <a:ln>
                  <a:noFill/>
                </a:ln>
                <a:extLst/>
              </p:spPr>
              <p:txBody>
                <a:bodyPr lIns="0" tIns="0" rIns="0" bIns="0" rtlCol="0" anchor="ctr"/>
                <a:lstStyle/>
                <a:p>
                  <a:pPr algn="ctr"/>
                  <a:endParaRPr lang="es-ES"/>
                </a:p>
              </p:txBody>
            </p:sp>
          </p:grpSp>
          <p:sp>
            <p:nvSpPr>
              <p:cNvPr id="29" name="Forma libre 35"/>
              <p:cNvSpPr/>
              <p:nvPr/>
            </p:nvSpPr>
            <p:spPr bwMode="auto">
              <a:xfrm>
                <a:off x="11893860" y="9279977"/>
                <a:ext cx="3096986" cy="2999364"/>
              </a:xfrm>
              <a:custGeom>
                <a:avLst/>
                <a:gdLst>
                  <a:gd name="connsiteX0" fmla="*/ 668 w 2750200"/>
                  <a:gd name="connsiteY0" fmla="*/ 0 h 2669567"/>
                  <a:gd name="connsiteX1" fmla="*/ 672 w 2750200"/>
                  <a:gd name="connsiteY1" fmla="*/ 0 h 2669567"/>
                  <a:gd name="connsiteX2" fmla="*/ 780078 w 2750200"/>
                  <a:gd name="connsiteY2" fmla="*/ 412375 h 2669567"/>
                  <a:gd name="connsiteX3" fmla="*/ 781370 w 2750200"/>
                  <a:gd name="connsiteY3" fmla="*/ 411040 h 2669567"/>
                  <a:gd name="connsiteX4" fmla="*/ 2331202 w 2750200"/>
                  <a:gd name="connsiteY4" fmla="*/ 1909898 h 2669567"/>
                  <a:gd name="connsiteX5" fmla="*/ 2331202 w 2750200"/>
                  <a:gd name="connsiteY5" fmla="*/ 1909897 h 2669567"/>
                  <a:gd name="connsiteX6" fmla="*/ 2750200 w 2750200"/>
                  <a:gd name="connsiteY6" fmla="*/ 2315116 h 2669567"/>
                  <a:gd name="connsiteX7" fmla="*/ 2556040 w 2750200"/>
                  <a:gd name="connsiteY7" fmla="*/ 2528778 h 2669567"/>
                  <a:gd name="connsiteX8" fmla="*/ 2401154 w 2750200"/>
                  <a:gd name="connsiteY8" fmla="*/ 2669567 h 2669567"/>
                  <a:gd name="connsiteX9" fmla="*/ 1981493 w 2750200"/>
                  <a:gd name="connsiteY9" fmla="*/ 2263707 h 2669567"/>
                  <a:gd name="connsiteX10" fmla="*/ 1981492 w 2750200"/>
                  <a:gd name="connsiteY10" fmla="*/ 2263707 h 2669567"/>
                  <a:gd name="connsiteX11" fmla="*/ 435556 w 2750200"/>
                  <a:gd name="connsiteY11" fmla="*/ 768615 h 2669567"/>
                  <a:gd name="connsiteX12" fmla="*/ 116216 w 2750200"/>
                  <a:gd name="connsiteY12" fmla="*/ 204215 h 2669567"/>
                  <a:gd name="connsiteX13" fmla="*/ 116072 w 2750200"/>
                  <a:gd name="connsiteY13" fmla="*/ 204364 h 2669567"/>
                  <a:gd name="connsiteX14" fmla="*/ 0 w 2750200"/>
                  <a:gd name="connsiteY14" fmla="*/ 692 h 2669567"/>
                  <a:gd name="connsiteX15" fmla="*/ 1518 w 2750200"/>
                  <a:gd name="connsiteY15" fmla="*/ 1500 h 2669567"/>
                  <a:gd name="connsiteX0" fmla="*/ 668 w 3039507"/>
                  <a:gd name="connsiteY0" fmla="*/ 0 h 3299521"/>
                  <a:gd name="connsiteX1" fmla="*/ 672 w 3039507"/>
                  <a:gd name="connsiteY1" fmla="*/ 0 h 3299521"/>
                  <a:gd name="connsiteX2" fmla="*/ 780078 w 3039507"/>
                  <a:gd name="connsiteY2" fmla="*/ 412375 h 3299521"/>
                  <a:gd name="connsiteX3" fmla="*/ 781370 w 3039507"/>
                  <a:gd name="connsiteY3" fmla="*/ 411040 h 3299521"/>
                  <a:gd name="connsiteX4" fmla="*/ 2331202 w 3039507"/>
                  <a:gd name="connsiteY4" fmla="*/ 1909898 h 3299521"/>
                  <a:gd name="connsiteX5" fmla="*/ 2331202 w 3039507"/>
                  <a:gd name="connsiteY5" fmla="*/ 1909897 h 3299521"/>
                  <a:gd name="connsiteX6" fmla="*/ 2750200 w 3039507"/>
                  <a:gd name="connsiteY6" fmla="*/ 2315116 h 3299521"/>
                  <a:gd name="connsiteX7" fmla="*/ 2556040 w 3039507"/>
                  <a:gd name="connsiteY7" fmla="*/ 2528778 h 3299521"/>
                  <a:gd name="connsiteX8" fmla="*/ 3039507 w 3039507"/>
                  <a:gd name="connsiteY8" fmla="*/ 3299521 h 3299521"/>
                  <a:gd name="connsiteX9" fmla="*/ 1981493 w 3039507"/>
                  <a:gd name="connsiteY9" fmla="*/ 2263707 h 3299521"/>
                  <a:gd name="connsiteX10" fmla="*/ 1981492 w 3039507"/>
                  <a:gd name="connsiteY10" fmla="*/ 2263707 h 3299521"/>
                  <a:gd name="connsiteX11" fmla="*/ 435556 w 3039507"/>
                  <a:gd name="connsiteY11" fmla="*/ 768615 h 3299521"/>
                  <a:gd name="connsiteX12" fmla="*/ 116216 w 3039507"/>
                  <a:gd name="connsiteY12" fmla="*/ 204215 h 3299521"/>
                  <a:gd name="connsiteX13" fmla="*/ 116072 w 3039507"/>
                  <a:gd name="connsiteY13" fmla="*/ 204364 h 3299521"/>
                  <a:gd name="connsiteX14" fmla="*/ 0 w 3039507"/>
                  <a:gd name="connsiteY14" fmla="*/ 692 h 3299521"/>
                  <a:gd name="connsiteX15" fmla="*/ 1518 w 3039507"/>
                  <a:gd name="connsiteY15" fmla="*/ 1500 h 3299521"/>
                  <a:gd name="connsiteX16" fmla="*/ 668 w 3039507"/>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2556040 w 3455748"/>
                  <a:gd name="connsiteY7" fmla="*/ 2528778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211192 w 3455748"/>
                  <a:gd name="connsiteY7" fmla="*/ 3200729 h 3299521"/>
                  <a:gd name="connsiteX8" fmla="*/ 3039507 w 3455748"/>
                  <a:gd name="connsiteY8" fmla="*/ 3299521 h 3299521"/>
                  <a:gd name="connsiteX9" fmla="*/ 1981493 w 3455748"/>
                  <a:gd name="connsiteY9" fmla="*/ 2263707 h 3299521"/>
                  <a:gd name="connsiteX10" fmla="*/ 1981492 w 3455748"/>
                  <a:gd name="connsiteY10" fmla="*/ 2263707 h 3299521"/>
                  <a:gd name="connsiteX11" fmla="*/ 435556 w 3455748"/>
                  <a:gd name="connsiteY11" fmla="*/ 768615 h 3299521"/>
                  <a:gd name="connsiteX12" fmla="*/ 116216 w 3455748"/>
                  <a:gd name="connsiteY12" fmla="*/ 204215 h 3299521"/>
                  <a:gd name="connsiteX13" fmla="*/ 116072 w 3455748"/>
                  <a:gd name="connsiteY13" fmla="*/ 204364 h 3299521"/>
                  <a:gd name="connsiteX14" fmla="*/ 0 w 3455748"/>
                  <a:gd name="connsiteY14" fmla="*/ 692 h 3299521"/>
                  <a:gd name="connsiteX15" fmla="*/ 1518 w 3455748"/>
                  <a:gd name="connsiteY15" fmla="*/ 1500 h 3299521"/>
                  <a:gd name="connsiteX16" fmla="*/ 668 w 3455748"/>
                  <a:gd name="connsiteY16" fmla="*/ 0 h 3299521"/>
                  <a:gd name="connsiteX0" fmla="*/ 668 w 3455748"/>
                  <a:gd name="connsiteY0" fmla="*/ 0 h 3299521"/>
                  <a:gd name="connsiteX1" fmla="*/ 672 w 3455748"/>
                  <a:gd name="connsiteY1" fmla="*/ 0 h 3299521"/>
                  <a:gd name="connsiteX2" fmla="*/ 780078 w 3455748"/>
                  <a:gd name="connsiteY2" fmla="*/ 412375 h 3299521"/>
                  <a:gd name="connsiteX3" fmla="*/ 781370 w 3455748"/>
                  <a:gd name="connsiteY3" fmla="*/ 411040 h 3299521"/>
                  <a:gd name="connsiteX4" fmla="*/ 2331202 w 3455748"/>
                  <a:gd name="connsiteY4" fmla="*/ 1909898 h 3299521"/>
                  <a:gd name="connsiteX5" fmla="*/ 2331202 w 3455748"/>
                  <a:gd name="connsiteY5" fmla="*/ 1909897 h 3299521"/>
                  <a:gd name="connsiteX6" fmla="*/ 3455748 w 3455748"/>
                  <a:gd name="connsiteY6" fmla="*/ 3029064 h 3299521"/>
                  <a:gd name="connsiteX7" fmla="*/ 3039507 w 3455748"/>
                  <a:gd name="connsiteY7" fmla="*/ 3299521 h 3299521"/>
                  <a:gd name="connsiteX8" fmla="*/ 1981493 w 3455748"/>
                  <a:gd name="connsiteY8" fmla="*/ 2263707 h 3299521"/>
                  <a:gd name="connsiteX9" fmla="*/ 1981492 w 3455748"/>
                  <a:gd name="connsiteY9" fmla="*/ 2263707 h 3299521"/>
                  <a:gd name="connsiteX10" fmla="*/ 435556 w 3455748"/>
                  <a:gd name="connsiteY10" fmla="*/ 768615 h 3299521"/>
                  <a:gd name="connsiteX11" fmla="*/ 116216 w 3455748"/>
                  <a:gd name="connsiteY11" fmla="*/ 204215 h 3299521"/>
                  <a:gd name="connsiteX12" fmla="*/ 116072 w 3455748"/>
                  <a:gd name="connsiteY12" fmla="*/ 204364 h 3299521"/>
                  <a:gd name="connsiteX13" fmla="*/ 0 w 3455748"/>
                  <a:gd name="connsiteY13" fmla="*/ 692 h 3299521"/>
                  <a:gd name="connsiteX14" fmla="*/ 1518 w 3455748"/>
                  <a:gd name="connsiteY14" fmla="*/ 1500 h 3299521"/>
                  <a:gd name="connsiteX15" fmla="*/ 668 w 3455748"/>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039507 w 3413751"/>
                  <a:gd name="connsiteY7" fmla="*/ 3299521 h 3299521"/>
                  <a:gd name="connsiteX8" fmla="*/ 1981493 w 3413751"/>
                  <a:gd name="connsiteY8" fmla="*/ 2263707 h 3299521"/>
                  <a:gd name="connsiteX9" fmla="*/ 1981492 w 3413751"/>
                  <a:gd name="connsiteY9" fmla="*/ 2263707 h 3299521"/>
                  <a:gd name="connsiteX10" fmla="*/ 435556 w 3413751"/>
                  <a:gd name="connsiteY10" fmla="*/ 768615 h 3299521"/>
                  <a:gd name="connsiteX11" fmla="*/ 116216 w 3413751"/>
                  <a:gd name="connsiteY11" fmla="*/ 204215 h 3299521"/>
                  <a:gd name="connsiteX12" fmla="*/ 116072 w 3413751"/>
                  <a:gd name="connsiteY12" fmla="*/ 204364 h 3299521"/>
                  <a:gd name="connsiteX13" fmla="*/ 0 w 3413751"/>
                  <a:gd name="connsiteY13" fmla="*/ 692 h 3299521"/>
                  <a:gd name="connsiteX14" fmla="*/ 1518 w 3413751"/>
                  <a:gd name="connsiteY14" fmla="*/ 1500 h 3299521"/>
                  <a:gd name="connsiteX15" fmla="*/ 668 w 3413751"/>
                  <a:gd name="connsiteY15" fmla="*/ 0 h 3299521"/>
                  <a:gd name="connsiteX0" fmla="*/ 668 w 3413751"/>
                  <a:gd name="connsiteY0" fmla="*/ 0 h 3299521"/>
                  <a:gd name="connsiteX1" fmla="*/ 672 w 3413751"/>
                  <a:gd name="connsiteY1" fmla="*/ 0 h 3299521"/>
                  <a:gd name="connsiteX2" fmla="*/ 780078 w 3413751"/>
                  <a:gd name="connsiteY2" fmla="*/ 412375 h 3299521"/>
                  <a:gd name="connsiteX3" fmla="*/ 781370 w 3413751"/>
                  <a:gd name="connsiteY3" fmla="*/ 411040 h 3299521"/>
                  <a:gd name="connsiteX4" fmla="*/ 2331202 w 3413751"/>
                  <a:gd name="connsiteY4" fmla="*/ 1909898 h 3299521"/>
                  <a:gd name="connsiteX5" fmla="*/ 2331202 w 3413751"/>
                  <a:gd name="connsiteY5" fmla="*/ 1909897 h 3299521"/>
                  <a:gd name="connsiteX6" fmla="*/ 3413751 w 3413751"/>
                  <a:gd name="connsiteY6" fmla="*/ 2995466 h 3299521"/>
                  <a:gd name="connsiteX7" fmla="*/ 3218023 w 3413751"/>
                  <a:gd name="connsiteY7" fmla="*/ 3151077 h 3299521"/>
                  <a:gd name="connsiteX8" fmla="*/ 3039507 w 3413751"/>
                  <a:gd name="connsiteY8" fmla="*/ 3299521 h 3299521"/>
                  <a:gd name="connsiteX9" fmla="*/ 1981493 w 3413751"/>
                  <a:gd name="connsiteY9" fmla="*/ 2263707 h 3299521"/>
                  <a:gd name="connsiteX10" fmla="*/ 1981492 w 3413751"/>
                  <a:gd name="connsiteY10" fmla="*/ 2263707 h 3299521"/>
                  <a:gd name="connsiteX11" fmla="*/ 435556 w 3413751"/>
                  <a:gd name="connsiteY11" fmla="*/ 768615 h 3299521"/>
                  <a:gd name="connsiteX12" fmla="*/ 116216 w 3413751"/>
                  <a:gd name="connsiteY12" fmla="*/ 204215 h 3299521"/>
                  <a:gd name="connsiteX13" fmla="*/ 116072 w 3413751"/>
                  <a:gd name="connsiteY13" fmla="*/ 204364 h 3299521"/>
                  <a:gd name="connsiteX14" fmla="*/ 0 w 3413751"/>
                  <a:gd name="connsiteY14" fmla="*/ 692 h 3299521"/>
                  <a:gd name="connsiteX15" fmla="*/ 1518 w 3413751"/>
                  <a:gd name="connsiteY15" fmla="*/ 1500 h 3299521"/>
                  <a:gd name="connsiteX16" fmla="*/ 668 w 3413751"/>
                  <a:gd name="connsiteY16" fmla="*/ 0 h 3299521"/>
                  <a:gd name="connsiteX0" fmla="*/ 668 w 3456151"/>
                  <a:gd name="connsiteY0" fmla="*/ 0 h 3346283"/>
                  <a:gd name="connsiteX1" fmla="*/ 672 w 3456151"/>
                  <a:gd name="connsiteY1" fmla="*/ 0 h 3346283"/>
                  <a:gd name="connsiteX2" fmla="*/ 780078 w 3456151"/>
                  <a:gd name="connsiteY2" fmla="*/ 412375 h 3346283"/>
                  <a:gd name="connsiteX3" fmla="*/ 781370 w 3456151"/>
                  <a:gd name="connsiteY3" fmla="*/ 411040 h 3346283"/>
                  <a:gd name="connsiteX4" fmla="*/ 2331202 w 3456151"/>
                  <a:gd name="connsiteY4" fmla="*/ 1909898 h 3346283"/>
                  <a:gd name="connsiteX5" fmla="*/ 2331202 w 3456151"/>
                  <a:gd name="connsiteY5" fmla="*/ 1909897 h 3346283"/>
                  <a:gd name="connsiteX6" fmla="*/ 3413751 w 3456151"/>
                  <a:gd name="connsiteY6" fmla="*/ 2995466 h 3346283"/>
                  <a:gd name="connsiteX7" fmla="*/ 3218023 w 3456151"/>
                  <a:gd name="connsiteY7" fmla="*/ 3151077 h 3346283"/>
                  <a:gd name="connsiteX8" fmla="*/ 3039507 w 3456151"/>
                  <a:gd name="connsiteY8" fmla="*/ 3299521 h 3346283"/>
                  <a:gd name="connsiteX9" fmla="*/ 1981493 w 3456151"/>
                  <a:gd name="connsiteY9" fmla="*/ 2263707 h 3346283"/>
                  <a:gd name="connsiteX10" fmla="*/ 1981492 w 3456151"/>
                  <a:gd name="connsiteY10" fmla="*/ 2263707 h 3346283"/>
                  <a:gd name="connsiteX11" fmla="*/ 435556 w 3456151"/>
                  <a:gd name="connsiteY11" fmla="*/ 768615 h 3346283"/>
                  <a:gd name="connsiteX12" fmla="*/ 116216 w 3456151"/>
                  <a:gd name="connsiteY12" fmla="*/ 204215 h 3346283"/>
                  <a:gd name="connsiteX13" fmla="*/ 116072 w 3456151"/>
                  <a:gd name="connsiteY13" fmla="*/ 204364 h 3346283"/>
                  <a:gd name="connsiteX14" fmla="*/ 0 w 3456151"/>
                  <a:gd name="connsiteY14" fmla="*/ 692 h 3346283"/>
                  <a:gd name="connsiteX15" fmla="*/ 1518 w 3456151"/>
                  <a:gd name="connsiteY15" fmla="*/ 1500 h 3346283"/>
                  <a:gd name="connsiteX16" fmla="*/ 668 w 3456151"/>
                  <a:gd name="connsiteY16" fmla="*/ 0 h 3346283"/>
                  <a:gd name="connsiteX0" fmla="*/ 668 w 3465784"/>
                  <a:gd name="connsiteY0" fmla="*/ 0 h 3357167"/>
                  <a:gd name="connsiteX1" fmla="*/ 672 w 3465784"/>
                  <a:gd name="connsiteY1" fmla="*/ 0 h 3357167"/>
                  <a:gd name="connsiteX2" fmla="*/ 780078 w 3465784"/>
                  <a:gd name="connsiteY2" fmla="*/ 412375 h 3357167"/>
                  <a:gd name="connsiteX3" fmla="*/ 781370 w 3465784"/>
                  <a:gd name="connsiteY3" fmla="*/ 411040 h 3357167"/>
                  <a:gd name="connsiteX4" fmla="*/ 2331202 w 3465784"/>
                  <a:gd name="connsiteY4" fmla="*/ 1909898 h 3357167"/>
                  <a:gd name="connsiteX5" fmla="*/ 2331202 w 3465784"/>
                  <a:gd name="connsiteY5" fmla="*/ 1909897 h 3357167"/>
                  <a:gd name="connsiteX6" fmla="*/ 3413751 w 3465784"/>
                  <a:gd name="connsiteY6" fmla="*/ 2995466 h 3357167"/>
                  <a:gd name="connsiteX7" fmla="*/ 3291518 w 3465784"/>
                  <a:gd name="connsiteY7" fmla="*/ 3219322 h 3357167"/>
                  <a:gd name="connsiteX8" fmla="*/ 3039507 w 3465784"/>
                  <a:gd name="connsiteY8" fmla="*/ 3299521 h 3357167"/>
                  <a:gd name="connsiteX9" fmla="*/ 1981493 w 3465784"/>
                  <a:gd name="connsiteY9" fmla="*/ 2263707 h 3357167"/>
                  <a:gd name="connsiteX10" fmla="*/ 1981492 w 3465784"/>
                  <a:gd name="connsiteY10" fmla="*/ 2263707 h 3357167"/>
                  <a:gd name="connsiteX11" fmla="*/ 435556 w 3465784"/>
                  <a:gd name="connsiteY11" fmla="*/ 768615 h 3357167"/>
                  <a:gd name="connsiteX12" fmla="*/ 116216 w 3465784"/>
                  <a:gd name="connsiteY12" fmla="*/ 204215 h 3357167"/>
                  <a:gd name="connsiteX13" fmla="*/ 116072 w 3465784"/>
                  <a:gd name="connsiteY13" fmla="*/ 204364 h 3357167"/>
                  <a:gd name="connsiteX14" fmla="*/ 0 w 3465784"/>
                  <a:gd name="connsiteY14" fmla="*/ 692 h 3357167"/>
                  <a:gd name="connsiteX15" fmla="*/ 1518 w 3465784"/>
                  <a:gd name="connsiteY15" fmla="*/ 1500 h 3357167"/>
                  <a:gd name="connsiteX16" fmla="*/ 668 w 3465784"/>
                  <a:gd name="connsiteY16" fmla="*/ 0 h 3357167"/>
                  <a:gd name="connsiteX0" fmla="*/ 668 w 3468125"/>
                  <a:gd name="connsiteY0" fmla="*/ 0 h 3356274"/>
                  <a:gd name="connsiteX1" fmla="*/ 672 w 3468125"/>
                  <a:gd name="connsiteY1" fmla="*/ 0 h 3356274"/>
                  <a:gd name="connsiteX2" fmla="*/ 780078 w 3468125"/>
                  <a:gd name="connsiteY2" fmla="*/ 412375 h 3356274"/>
                  <a:gd name="connsiteX3" fmla="*/ 781370 w 3468125"/>
                  <a:gd name="connsiteY3" fmla="*/ 411040 h 3356274"/>
                  <a:gd name="connsiteX4" fmla="*/ 2331202 w 3468125"/>
                  <a:gd name="connsiteY4" fmla="*/ 1909898 h 3356274"/>
                  <a:gd name="connsiteX5" fmla="*/ 2331202 w 3468125"/>
                  <a:gd name="connsiteY5" fmla="*/ 1909897 h 3356274"/>
                  <a:gd name="connsiteX6" fmla="*/ 3413751 w 3468125"/>
                  <a:gd name="connsiteY6" fmla="*/ 2995466 h 3356274"/>
                  <a:gd name="connsiteX7" fmla="*/ 3291518 w 3468125"/>
                  <a:gd name="connsiteY7" fmla="*/ 3219322 h 3356274"/>
                  <a:gd name="connsiteX8" fmla="*/ 3039507 w 3468125"/>
                  <a:gd name="connsiteY8" fmla="*/ 3299521 h 3356274"/>
                  <a:gd name="connsiteX9" fmla="*/ 1981493 w 3468125"/>
                  <a:gd name="connsiteY9" fmla="*/ 2263707 h 3356274"/>
                  <a:gd name="connsiteX10" fmla="*/ 1981492 w 3468125"/>
                  <a:gd name="connsiteY10" fmla="*/ 2263707 h 3356274"/>
                  <a:gd name="connsiteX11" fmla="*/ 435556 w 3468125"/>
                  <a:gd name="connsiteY11" fmla="*/ 768615 h 3356274"/>
                  <a:gd name="connsiteX12" fmla="*/ 116216 w 3468125"/>
                  <a:gd name="connsiteY12" fmla="*/ 204215 h 3356274"/>
                  <a:gd name="connsiteX13" fmla="*/ 116072 w 3468125"/>
                  <a:gd name="connsiteY13" fmla="*/ 204364 h 3356274"/>
                  <a:gd name="connsiteX14" fmla="*/ 0 w 3468125"/>
                  <a:gd name="connsiteY14" fmla="*/ 692 h 3356274"/>
                  <a:gd name="connsiteX15" fmla="*/ 1518 w 3468125"/>
                  <a:gd name="connsiteY15" fmla="*/ 1500 h 3356274"/>
                  <a:gd name="connsiteX16" fmla="*/ 668 w 3468125"/>
                  <a:gd name="connsiteY16" fmla="*/ 0 h 3356274"/>
                  <a:gd name="connsiteX0" fmla="*/ 668 w 3468125"/>
                  <a:gd name="connsiteY0" fmla="*/ 0 h 3302727"/>
                  <a:gd name="connsiteX1" fmla="*/ 672 w 3468125"/>
                  <a:gd name="connsiteY1" fmla="*/ 0 h 3302727"/>
                  <a:gd name="connsiteX2" fmla="*/ 780078 w 3468125"/>
                  <a:gd name="connsiteY2" fmla="*/ 412375 h 3302727"/>
                  <a:gd name="connsiteX3" fmla="*/ 781370 w 3468125"/>
                  <a:gd name="connsiteY3" fmla="*/ 411040 h 3302727"/>
                  <a:gd name="connsiteX4" fmla="*/ 2331202 w 3468125"/>
                  <a:gd name="connsiteY4" fmla="*/ 1909898 h 3302727"/>
                  <a:gd name="connsiteX5" fmla="*/ 2331202 w 3468125"/>
                  <a:gd name="connsiteY5" fmla="*/ 1909897 h 3302727"/>
                  <a:gd name="connsiteX6" fmla="*/ 3413751 w 3468125"/>
                  <a:gd name="connsiteY6" fmla="*/ 2995466 h 3302727"/>
                  <a:gd name="connsiteX7" fmla="*/ 3291518 w 3468125"/>
                  <a:gd name="connsiteY7" fmla="*/ 3219322 h 3302727"/>
                  <a:gd name="connsiteX8" fmla="*/ 3039507 w 3468125"/>
                  <a:gd name="connsiteY8" fmla="*/ 3299521 h 3302727"/>
                  <a:gd name="connsiteX9" fmla="*/ 1981493 w 3468125"/>
                  <a:gd name="connsiteY9" fmla="*/ 2263707 h 3302727"/>
                  <a:gd name="connsiteX10" fmla="*/ 1981492 w 3468125"/>
                  <a:gd name="connsiteY10" fmla="*/ 2263707 h 3302727"/>
                  <a:gd name="connsiteX11" fmla="*/ 435556 w 3468125"/>
                  <a:gd name="connsiteY11" fmla="*/ 768615 h 3302727"/>
                  <a:gd name="connsiteX12" fmla="*/ 116216 w 3468125"/>
                  <a:gd name="connsiteY12" fmla="*/ 204215 h 3302727"/>
                  <a:gd name="connsiteX13" fmla="*/ 116072 w 3468125"/>
                  <a:gd name="connsiteY13" fmla="*/ 204364 h 3302727"/>
                  <a:gd name="connsiteX14" fmla="*/ 0 w 3468125"/>
                  <a:gd name="connsiteY14" fmla="*/ 692 h 3302727"/>
                  <a:gd name="connsiteX15" fmla="*/ 1518 w 3468125"/>
                  <a:gd name="connsiteY15" fmla="*/ 1500 h 3302727"/>
                  <a:gd name="connsiteX16" fmla="*/ 668 w 3468125"/>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2727"/>
                  <a:gd name="connsiteX1" fmla="*/ 672 w 3413751"/>
                  <a:gd name="connsiteY1" fmla="*/ 0 h 3302727"/>
                  <a:gd name="connsiteX2" fmla="*/ 780078 w 3413751"/>
                  <a:gd name="connsiteY2" fmla="*/ 412375 h 3302727"/>
                  <a:gd name="connsiteX3" fmla="*/ 781370 w 3413751"/>
                  <a:gd name="connsiteY3" fmla="*/ 411040 h 3302727"/>
                  <a:gd name="connsiteX4" fmla="*/ 2331202 w 3413751"/>
                  <a:gd name="connsiteY4" fmla="*/ 1909898 h 3302727"/>
                  <a:gd name="connsiteX5" fmla="*/ 2331202 w 3413751"/>
                  <a:gd name="connsiteY5" fmla="*/ 1909897 h 3302727"/>
                  <a:gd name="connsiteX6" fmla="*/ 3413751 w 3413751"/>
                  <a:gd name="connsiteY6" fmla="*/ 2995466 h 3302727"/>
                  <a:gd name="connsiteX7" fmla="*/ 3291518 w 3413751"/>
                  <a:gd name="connsiteY7" fmla="*/ 3219322 h 3302727"/>
                  <a:gd name="connsiteX8" fmla="*/ 3039507 w 3413751"/>
                  <a:gd name="connsiteY8" fmla="*/ 3299521 h 3302727"/>
                  <a:gd name="connsiteX9" fmla="*/ 1981493 w 3413751"/>
                  <a:gd name="connsiteY9" fmla="*/ 2263707 h 3302727"/>
                  <a:gd name="connsiteX10" fmla="*/ 1981492 w 3413751"/>
                  <a:gd name="connsiteY10" fmla="*/ 2263707 h 3302727"/>
                  <a:gd name="connsiteX11" fmla="*/ 435556 w 3413751"/>
                  <a:gd name="connsiteY11" fmla="*/ 768615 h 3302727"/>
                  <a:gd name="connsiteX12" fmla="*/ 116216 w 3413751"/>
                  <a:gd name="connsiteY12" fmla="*/ 204215 h 3302727"/>
                  <a:gd name="connsiteX13" fmla="*/ 116072 w 3413751"/>
                  <a:gd name="connsiteY13" fmla="*/ 204364 h 3302727"/>
                  <a:gd name="connsiteX14" fmla="*/ 0 w 3413751"/>
                  <a:gd name="connsiteY14" fmla="*/ 692 h 3302727"/>
                  <a:gd name="connsiteX15" fmla="*/ 1518 w 3413751"/>
                  <a:gd name="connsiteY15" fmla="*/ 1500 h 3302727"/>
                  <a:gd name="connsiteX16" fmla="*/ 668 w 3413751"/>
                  <a:gd name="connsiteY16" fmla="*/ 0 h 3302727"/>
                  <a:gd name="connsiteX0" fmla="*/ 668 w 3413751"/>
                  <a:gd name="connsiteY0" fmla="*/ 0 h 3304377"/>
                  <a:gd name="connsiteX1" fmla="*/ 672 w 3413751"/>
                  <a:gd name="connsiteY1" fmla="*/ 0 h 3304377"/>
                  <a:gd name="connsiteX2" fmla="*/ 780078 w 3413751"/>
                  <a:gd name="connsiteY2" fmla="*/ 412375 h 3304377"/>
                  <a:gd name="connsiteX3" fmla="*/ 781370 w 3413751"/>
                  <a:gd name="connsiteY3" fmla="*/ 411040 h 3304377"/>
                  <a:gd name="connsiteX4" fmla="*/ 2331202 w 3413751"/>
                  <a:gd name="connsiteY4" fmla="*/ 1909898 h 3304377"/>
                  <a:gd name="connsiteX5" fmla="*/ 2331202 w 3413751"/>
                  <a:gd name="connsiteY5" fmla="*/ 1909897 h 3304377"/>
                  <a:gd name="connsiteX6" fmla="*/ 3413751 w 3413751"/>
                  <a:gd name="connsiteY6" fmla="*/ 2995466 h 3304377"/>
                  <a:gd name="connsiteX7" fmla="*/ 3291518 w 3413751"/>
                  <a:gd name="connsiteY7" fmla="*/ 3219322 h 3304377"/>
                  <a:gd name="connsiteX8" fmla="*/ 3039507 w 3413751"/>
                  <a:gd name="connsiteY8" fmla="*/ 3299521 h 3304377"/>
                  <a:gd name="connsiteX9" fmla="*/ 1981493 w 3413751"/>
                  <a:gd name="connsiteY9" fmla="*/ 2263707 h 3304377"/>
                  <a:gd name="connsiteX10" fmla="*/ 1981492 w 3413751"/>
                  <a:gd name="connsiteY10" fmla="*/ 2263707 h 3304377"/>
                  <a:gd name="connsiteX11" fmla="*/ 435556 w 3413751"/>
                  <a:gd name="connsiteY11" fmla="*/ 768615 h 3304377"/>
                  <a:gd name="connsiteX12" fmla="*/ 116216 w 3413751"/>
                  <a:gd name="connsiteY12" fmla="*/ 204215 h 3304377"/>
                  <a:gd name="connsiteX13" fmla="*/ 116072 w 3413751"/>
                  <a:gd name="connsiteY13" fmla="*/ 204364 h 3304377"/>
                  <a:gd name="connsiteX14" fmla="*/ 0 w 3413751"/>
                  <a:gd name="connsiteY14" fmla="*/ 692 h 3304377"/>
                  <a:gd name="connsiteX15" fmla="*/ 1518 w 3413751"/>
                  <a:gd name="connsiteY15" fmla="*/ 1500 h 3304377"/>
                  <a:gd name="connsiteX16" fmla="*/ 668 w 3413751"/>
                  <a:gd name="connsiteY16" fmla="*/ 0 h 3304377"/>
                  <a:gd name="connsiteX0" fmla="*/ 668 w 3413751"/>
                  <a:gd name="connsiteY0" fmla="*/ 0 h 3306145"/>
                  <a:gd name="connsiteX1" fmla="*/ 672 w 3413751"/>
                  <a:gd name="connsiteY1" fmla="*/ 0 h 3306145"/>
                  <a:gd name="connsiteX2" fmla="*/ 780078 w 3413751"/>
                  <a:gd name="connsiteY2" fmla="*/ 412375 h 3306145"/>
                  <a:gd name="connsiteX3" fmla="*/ 781370 w 3413751"/>
                  <a:gd name="connsiteY3" fmla="*/ 411040 h 3306145"/>
                  <a:gd name="connsiteX4" fmla="*/ 2331202 w 3413751"/>
                  <a:gd name="connsiteY4" fmla="*/ 1909898 h 3306145"/>
                  <a:gd name="connsiteX5" fmla="*/ 2331202 w 3413751"/>
                  <a:gd name="connsiteY5" fmla="*/ 1909897 h 3306145"/>
                  <a:gd name="connsiteX6" fmla="*/ 3413751 w 3413751"/>
                  <a:gd name="connsiteY6" fmla="*/ 2995466 h 3306145"/>
                  <a:gd name="connsiteX7" fmla="*/ 3275770 w 3413751"/>
                  <a:gd name="connsiteY7" fmla="*/ 3240321 h 3306145"/>
                  <a:gd name="connsiteX8" fmla="*/ 3039507 w 3413751"/>
                  <a:gd name="connsiteY8" fmla="*/ 3299521 h 3306145"/>
                  <a:gd name="connsiteX9" fmla="*/ 1981493 w 3413751"/>
                  <a:gd name="connsiteY9" fmla="*/ 2263707 h 3306145"/>
                  <a:gd name="connsiteX10" fmla="*/ 1981492 w 3413751"/>
                  <a:gd name="connsiteY10" fmla="*/ 2263707 h 3306145"/>
                  <a:gd name="connsiteX11" fmla="*/ 435556 w 3413751"/>
                  <a:gd name="connsiteY11" fmla="*/ 768615 h 3306145"/>
                  <a:gd name="connsiteX12" fmla="*/ 116216 w 3413751"/>
                  <a:gd name="connsiteY12" fmla="*/ 204215 h 3306145"/>
                  <a:gd name="connsiteX13" fmla="*/ 116072 w 3413751"/>
                  <a:gd name="connsiteY13" fmla="*/ 204364 h 3306145"/>
                  <a:gd name="connsiteX14" fmla="*/ 0 w 3413751"/>
                  <a:gd name="connsiteY14" fmla="*/ 692 h 3306145"/>
                  <a:gd name="connsiteX15" fmla="*/ 1518 w 3413751"/>
                  <a:gd name="connsiteY15" fmla="*/ 1500 h 3306145"/>
                  <a:gd name="connsiteX16" fmla="*/ 668 w 3413751"/>
                  <a:gd name="connsiteY16" fmla="*/ 0 h 330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13751" h="3306145">
                    <a:moveTo>
                      <a:pt x="668" y="0"/>
                    </a:moveTo>
                    <a:lnTo>
                      <a:pt x="672" y="0"/>
                    </a:lnTo>
                    <a:lnTo>
                      <a:pt x="780078" y="412375"/>
                    </a:lnTo>
                    <a:lnTo>
                      <a:pt x="781370" y="411040"/>
                    </a:lnTo>
                    <a:lnTo>
                      <a:pt x="2331202" y="1909898"/>
                    </a:lnTo>
                    <a:lnTo>
                      <a:pt x="2331202" y="1909897"/>
                    </a:lnTo>
                    <a:lnTo>
                      <a:pt x="3413751" y="2995466"/>
                    </a:lnTo>
                    <a:cubicBezTo>
                      <a:pt x="3388318" y="3128834"/>
                      <a:pt x="3353893" y="3194895"/>
                      <a:pt x="3275770" y="3240321"/>
                    </a:cubicBezTo>
                    <a:cubicBezTo>
                      <a:pt x="3197647" y="3285747"/>
                      <a:pt x="3135352" y="3321424"/>
                      <a:pt x="3039507" y="3299521"/>
                    </a:cubicBezTo>
                    <a:lnTo>
                      <a:pt x="1981493" y="2263707"/>
                    </a:lnTo>
                    <a:lnTo>
                      <a:pt x="1981492" y="2263707"/>
                    </a:lnTo>
                    <a:lnTo>
                      <a:pt x="435556" y="768615"/>
                    </a:lnTo>
                    <a:lnTo>
                      <a:pt x="116216" y="204215"/>
                    </a:lnTo>
                    <a:lnTo>
                      <a:pt x="116072" y="204364"/>
                    </a:lnTo>
                    <a:lnTo>
                      <a:pt x="0" y="692"/>
                    </a:lnTo>
                    <a:lnTo>
                      <a:pt x="1518" y="1500"/>
                    </a:lnTo>
                    <a:lnTo>
                      <a:pt x="668" y="0"/>
                    </a:lnTo>
                    <a:close/>
                  </a:path>
                </a:pathLst>
              </a:custGeom>
              <a:solidFill>
                <a:schemeClr val="tx1">
                  <a:lumMod val="75000"/>
                  <a:lumOff val="25000"/>
                  <a:alpha val="25000"/>
                </a:schemeClr>
              </a:solidFill>
              <a:ln>
                <a:noFill/>
              </a:ln>
              <a:extLst/>
            </p:spPr>
            <p:txBody>
              <a:bodyPr lIns="0" tIns="0" rIns="0" bIns="0" rtlCol="0" anchor="ctr"/>
              <a:lstStyle/>
              <a:p>
                <a:pPr algn="ctr"/>
                <a:endParaRPr lang="es-ES"/>
              </a:p>
            </p:txBody>
          </p:sp>
        </p:grpSp>
      </p:grpSp>
    </p:spTree>
    <p:extLst>
      <p:ext uri="{BB962C8B-B14F-4D97-AF65-F5344CB8AC3E}">
        <p14:creationId xmlns:p14="http://schemas.microsoft.com/office/powerpoint/2010/main" val="1851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Data Type Mappings in ADO.NET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958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.NET Framework is based on the common type system, which defines how types are declared, used, and managed in the runtime. It consists of both value types and reference types, which all derive from the Object base type</a:t>
            </a:r>
            <a:r>
              <a:rPr lang="en-US" sz="3600" dirty="0" smtClean="0"/>
              <a:t>.</a:t>
            </a:r>
          </a:p>
          <a:p>
            <a:pPr marL="571500" indent="-571500">
              <a:buFont typeface="Arial" panose="020B0604020202020204" pitchFamily="34" charset="0"/>
              <a:buChar char="•"/>
            </a:pPr>
            <a:r>
              <a:rPr lang="en-US" sz="3600" dirty="0"/>
              <a:t>When working with a data source, the data type is inferred from the data provider if it is not explicitly specified</a:t>
            </a:r>
            <a:r>
              <a:rPr lang="en-US" sz="3600" dirty="0" smtClean="0"/>
              <a:t>.</a:t>
            </a:r>
          </a:p>
          <a:p>
            <a:pPr marL="571500" indent="-571500">
              <a:buFont typeface="Arial" panose="020B0604020202020204" pitchFamily="34" charset="0"/>
              <a:buChar char="•"/>
            </a:pPr>
            <a:r>
              <a:rPr lang="en-US" sz="3600" dirty="0"/>
              <a:t>For example, a </a:t>
            </a:r>
            <a:r>
              <a:rPr lang="en-US" sz="3600" dirty="0" err="1"/>
              <a:t>DataSet</a:t>
            </a:r>
            <a:r>
              <a:rPr lang="en-US" sz="3600" dirty="0"/>
              <a:t> object is independent of any specific data source. Data in a </a:t>
            </a:r>
            <a:r>
              <a:rPr lang="en-US" sz="3600" dirty="0" err="1"/>
              <a:t>DataSet</a:t>
            </a:r>
            <a:r>
              <a:rPr lang="en-US" sz="3600" dirty="0"/>
              <a:t> is retrieved from a data source, and changes are persisted back to the data source by using a </a:t>
            </a:r>
            <a:r>
              <a:rPr lang="en-US" sz="3600" dirty="0" err="1"/>
              <a:t>DataAdapter</a:t>
            </a:r>
            <a:r>
              <a:rPr lang="en-US" sz="3600" dirty="0"/>
              <a:t>. This means that when a </a:t>
            </a:r>
            <a:r>
              <a:rPr lang="en-US" sz="3600" dirty="0" err="1"/>
              <a:t>DataAdapter</a:t>
            </a:r>
            <a:r>
              <a:rPr lang="en-US" sz="3600" dirty="0"/>
              <a:t> fills a </a:t>
            </a:r>
            <a:r>
              <a:rPr lang="en-US" sz="3600" dirty="0" err="1"/>
              <a:t>DataTable</a:t>
            </a:r>
            <a:r>
              <a:rPr lang="en-US" sz="3600" dirty="0"/>
              <a:t> in a </a:t>
            </a:r>
            <a:r>
              <a:rPr lang="en-US" sz="3600" dirty="0" err="1"/>
              <a:t>DataSet</a:t>
            </a:r>
            <a:r>
              <a:rPr lang="en-US" sz="3600" dirty="0"/>
              <a:t> with values from a data source, the resulting data types of the columns in the </a:t>
            </a:r>
            <a:r>
              <a:rPr lang="en-US" sz="3600" dirty="0" err="1"/>
              <a:t>DataTable</a:t>
            </a:r>
            <a:r>
              <a:rPr lang="en-US" sz="3600" dirty="0"/>
              <a:t> are .NET Framework types, instead of types specific to the .NET Framework data provider that is used to connect to the data source</a:t>
            </a:r>
            <a:r>
              <a:rPr lang="en-US" sz="3600" dirty="0" smtClean="0"/>
              <a:t>.</a:t>
            </a:r>
          </a:p>
          <a:p>
            <a:pPr marL="571500" indent="-571500">
              <a:buFont typeface="Arial" panose="020B0604020202020204" pitchFamily="34" charset="0"/>
              <a:buChar char="•"/>
            </a:pPr>
            <a:r>
              <a:rPr lang="en-US" sz="3600" dirty="0" smtClean="0"/>
              <a:t>Likewise</a:t>
            </a:r>
            <a:r>
              <a:rPr lang="en-US" sz="3600" dirty="0"/>
              <a:t>, when a </a:t>
            </a:r>
            <a:r>
              <a:rPr lang="en-US" sz="3600" dirty="0" err="1"/>
              <a:t>DataReader</a:t>
            </a:r>
            <a:r>
              <a:rPr lang="en-US" sz="3600" dirty="0"/>
              <a:t> returns a value from a data source, the resulting value is stored in a local variable that has a .NET Framework type. For both the Fill operations of the </a:t>
            </a:r>
            <a:r>
              <a:rPr lang="en-US" sz="3600" dirty="0" err="1"/>
              <a:t>DataAdapter</a:t>
            </a:r>
            <a:r>
              <a:rPr lang="en-US" sz="3600" dirty="0"/>
              <a:t> and the Get methods of the </a:t>
            </a:r>
            <a:r>
              <a:rPr lang="en-US" sz="3600" dirty="0" err="1"/>
              <a:t>DataReader</a:t>
            </a:r>
            <a:r>
              <a:rPr lang="en-US" sz="3600" dirty="0"/>
              <a:t>, the .NET Framework type is inferred from the value returned from the .NET Framework data </a:t>
            </a:r>
            <a:r>
              <a:rPr lang="en-US" sz="3600" dirty="0" err="1"/>
              <a:t>provider.Instead</a:t>
            </a:r>
            <a:r>
              <a:rPr lang="en-US" sz="3600" dirty="0"/>
              <a:t> of relying on the inferred data type, you can use the typed accessor methods of the </a:t>
            </a:r>
            <a:r>
              <a:rPr lang="en-US" sz="3600" dirty="0" err="1"/>
              <a:t>DataReader</a:t>
            </a:r>
            <a:r>
              <a:rPr lang="en-US" sz="3600" dirty="0"/>
              <a:t> when you know the specific type of the value being returned. Typed accessor methods give you better performance by returning a value as a specific .NET Framework type, which eliminates the need for additional type conversion.</a:t>
            </a:r>
            <a:endParaRPr lang="en-US" sz="3600" dirty="0" smtClean="0"/>
          </a:p>
        </p:txBody>
      </p:sp>
    </p:spTree>
    <p:extLst>
      <p:ext uri="{BB962C8B-B14F-4D97-AF65-F5344CB8AC3E}">
        <p14:creationId xmlns:p14="http://schemas.microsoft.com/office/powerpoint/2010/main" val="93699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Data Type Mappings in ADO.NET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958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9510296"/>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.NET Framework is based on the common type system, which defines how types are declared, used, and managed in the runtime. It consists of both value types and reference types, which all derive from the Object base type</a:t>
            </a:r>
            <a:r>
              <a:rPr lang="en-US" sz="3600" dirty="0" smtClean="0"/>
              <a:t>.</a:t>
            </a:r>
          </a:p>
          <a:p>
            <a:pPr marL="571500" indent="-571500">
              <a:buFont typeface="Arial" panose="020B0604020202020204" pitchFamily="34" charset="0"/>
              <a:buChar char="•"/>
            </a:pPr>
            <a:r>
              <a:rPr lang="en-US" sz="3600" dirty="0"/>
              <a:t>When working with a data source, the data type is inferred from the data provider if it is not explicitly specified</a:t>
            </a:r>
            <a:r>
              <a:rPr lang="en-US" sz="3600" dirty="0" smtClean="0"/>
              <a:t>.</a:t>
            </a:r>
          </a:p>
          <a:p>
            <a:pPr marL="571500" indent="-571500">
              <a:buFont typeface="Arial" panose="020B0604020202020204" pitchFamily="34" charset="0"/>
              <a:buChar char="•"/>
            </a:pPr>
            <a:r>
              <a:rPr lang="en-US" sz="3600" dirty="0"/>
              <a:t>For example, a </a:t>
            </a:r>
            <a:r>
              <a:rPr lang="en-US" sz="3600" dirty="0" err="1"/>
              <a:t>DataSet</a:t>
            </a:r>
            <a:r>
              <a:rPr lang="en-US" sz="3600" dirty="0"/>
              <a:t> object is independent of any specific data source. Data in a </a:t>
            </a:r>
            <a:r>
              <a:rPr lang="en-US" sz="3600" dirty="0" err="1"/>
              <a:t>DataSet</a:t>
            </a:r>
            <a:r>
              <a:rPr lang="en-US" sz="3600" dirty="0"/>
              <a:t> is retrieved from a data source, and changes are persisted back to the data source by using a </a:t>
            </a:r>
            <a:r>
              <a:rPr lang="en-US" sz="3600" dirty="0" err="1"/>
              <a:t>DataAdapter</a:t>
            </a:r>
            <a:r>
              <a:rPr lang="en-US" sz="3600" dirty="0"/>
              <a:t>. This means that when a </a:t>
            </a:r>
            <a:r>
              <a:rPr lang="en-US" sz="3600" dirty="0" err="1"/>
              <a:t>DataAdapter</a:t>
            </a:r>
            <a:r>
              <a:rPr lang="en-US" sz="3600" dirty="0"/>
              <a:t> fills a </a:t>
            </a:r>
            <a:r>
              <a:rPr lang="en-US" sz="3600" dirty="0" err="1"/>
              <a:t>DataTable</a:t>
            </a:r>
            <a:r>
              <a:rPr lang="en-US" sz="3600" dirty="0"/>
              <a:t> in a </a:t>
            </a:r>
            <a:r>
              <a:rPr lang="en-US" sz="3600" dirty="0" err="1"/>
              <a:t>DataSet</a:t>
            </a:r>
            <a:r>
              <a:rPr lang="en-US" sz="3600" dirty="0"/>
              <a:t> with values from a data source, the resulting data types of the columns in the </a:t>
            </a:r>
            <a:r>
              <a:rPr lang="en-US" sz="3600" dirty="0" err="1"/>
              <a:t>DataTable</a:t>
            </a:r>
            <a:r>
              <a:rPr lang="en-US" sz="3600" dirty="0"/>
              <a:t> are .NET Framework types, instead of types specific to the .NET Framework data provider that is used to connect to the data source</a:t>
            </a:r>
            <a:r>
              <a:rPr lang="en-US" sz="3600" dirty="0" smtClean="0"/>
              <a:t>.</a:t>
            </a:r>
          </a:p>
          <a:p>
            <a:pPr marL="571500" indent="-571500">
              <a:buFont typeface="Arial" panose="020B0604020202020204" pitchFamily="34" charset="0"/>
              <a:buChar char="•"/>
            </a:pPr>
            <a:r>
              <a:rPr lang="en-US" sz="3600" dirty="0" smtClean="0"/>
              <a:t>Likewise</a:t>
            </a:r>
            <a:r>
              <a:rPr lang="en-US" sz="3600" dirty="0"/>
              <a:t>, when a </a:t>
            </a:r>
            <a:r>
              <a:rPr lang="en-US" sz="3600" dirty="0" err="1"/>
              <a:t>DataReader</a:t>
            </a:r>
            <a:r>
              <a:rPr lang="en-US" sz="3600" dirty="0"/>
              <a:t> returns a value from a data source, the resulting value is stored in a local variable that has a .NET Framework type. For both the Fill operations of the </a:t>
            </a:r>
            <a:r>
              <a:rPr lang="en-US" sz="3600" dirty="0" err="1"/>
              <a:t>DataAdapter</a:t>
            </a:r>
            <a:r>
              <a:rPr lang="en-US" sz="3600" dirty="0"/>
              <a:t> and the Get methods of the </a:t>
            </a:r>
            <a:r>
              <a:rPr lang="en-US" sz="3600" dirty="0" err="1"/>
              <a:t>DataReader</a:t>
            </a:r>
            <a:r>
              <a:rPr lang="en-US" sz="3600" dirty="0"/>
              <a:t>, the .NET Framework type is inferred from the value returned from the .NET Framework data </a:t>
            </a:r>
            <a:r>
              <a:rPr lang="en-US" sz="3600" dirty="0" err="1"/>
              <a:t>provider.Instead</a:t>
            </a:r>
            <a:r>
              <a:rPr lang="en-US" sz="3600" dirty="0"/>
              <a:t> of relying on the inferred data type, you can use the typed accessor methods of the </a:t>
            </a:r>
            <a:r>
              <a:rPr lang="en-US" sz="3600" dirty="0" err="1"/>
              <a:t>DataReader</a:t>
            </a:r>
            <a:r>
              <a:rPr lang="en-US" sz="3600" dirty="0"/>
              <a:t> when you know the specific type of the value being returned. Typed accessor methods give you better performance by returning a value as a specific .NET Framework type, which eliminates the need for additional type conversion.</a:t>
            </a:r>
            <a:endParaRPr lang="en-US" sz="3600" dirty="0" smtClean="0"/>
          </a:p>
        </p:txBody>
      </p:sp>
    </p:spTree>
    <p:extLst>
      <p:ext uri="{BB962C8B-B14F-4D97-AF65-F5344CB8AC3E}">
        <p14:creationId xmlns:p14="http://schemas.microsoft.com/office/powerpoint/2010/main" val="13880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Data Type Mappings in ADO.NET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769585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5078313"/>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You can find more details about data type mappings for most common type of data providers refer to:</a:t>
            </a:r>
          </a:p>
          <a:p>
            <a:pPr marL="1779783" lvl="1" indent="-571500">
              <a:buFont typeface="Arial" panose="020B0604020202020204" pitchFamily="34" charset="0"/>
              <a:buChar char="•"/>
            </a:pPr>
            <a:r>
              <a:rPr lang="en-US" sz="3600" dirty="0"/>
              <a:t>SQL Server Data Type Mappings: </a:t>
            </a:r>
            <a:r>
              <a:rPr lang="en-US" sz="3600" dirty="0">
                <a:hlinkClick r:id="rId2"/>
              </a:rPr>
              <a:t>https://</a:t>
            </a:r>
            <a:r>
              <a:rPr lang="en-US" sz="3600" dirty="0" smtClean="0">
                <a:hlinkClick r:id="rId2"/>
              </a:rPr>
              <a:t>docs.microsoft.com/en-us/dotnet/framework/data/adonet/sql-server-data-type-mappings</a:t>
            </a:r>
            <a:endParaRPr lang="en-US" sz="3600" dirty="0" smtClean="0"/>
          </a:p>
          <a:p>
            <a:pPr marL="1779783" lvl="1" indent="-571500">
              <a:buFont typeface="Arial" panose="020B0604020202020204" pitchFamily="34" charset="0"/>
              <a:buChar char="•"/>
            </a:pPr>
            <a:r>
              <a:rPr lang="en-US" sz="3600" dirty="0"/>
              <a:t>OLE DB Data Type Mappings: </a:t>
            </a:r>
            <a:r>
              <a:rPr lang="en-US" sz="3600" dirty="0">
                <a:hlinkClick r:id="rId3"/>
              </a:rPr>
              <a:t>https://</a:t>
            </a:r>
            <a:r>
              <a:rPr lang="en-US" sz="3600" dirty="0" smtClean="0">
                <a:hlinkClick r:id="rId3"/>
              </a:rPr>
              <a:t>docs.microsoft.com/en-us/dotnet/framework/data/adonet/ole-db-data-type-mappings</a:t>
            </a:r>
            <a:endParaRPr lang="en-US" sz="3600" dirty="0" smtClean="0"/>
          </a:p>
          <a:p>
            <a:pPr marL="1779783" lvl="1" indent="-571500">
              <a:buFont typeface="Arial" panose="020B0604020202020204" pitchFamily="34" charset="0"/>
              <a:buChar char="•"/>
            </a:pPr>
            <a:r>
              <a:rPr lang="en-US" sz="3600" dirty="0"/>
              <a:t>ODBC Data Type Mappings: </a:t>
            </a:r>
            <a:r>
              <a:rPr lang="en-US" sz="3600" dirty="0">
                <a:hlinkClick r:id="rId4"/>
              </a:rPr>
              <a:t>https://</a:t>
            </a:r>
            <a:r>
              <a:rPr lang="en-US" sz="3600" dirty="0" smtClean="0">
                <a:hlinkClick r:id="rId4"/>
              </a:rPr>
              <a:t>docs.microsoft.com/en-us/dotnet/framework/data/adonet/odbc-data-type-mappings</a:t>
            </a:r>
            <a:endParaRPr lang="en-US" sz="3600" dirty="0" smtClean="0"/>
          </a:p>
          <a:p>
            <a:pPr marL="1779783" lvl="1" indent="-571500">
              <a:buFont typeface="Arial" panose="020B0604020202020204" pitchFamily="34" charset="0"/>
              <a:buChar char="•"/>
            </a:pPr>
            <a:r>
              <a:rPr lang="en-US" sz="3600" dirty="0"/>
              <a:t>Oracle Data Type Mappings: </a:t>
            </a:r>
            <a:r>
              <a:rPr lang="en-US" sz="3600" dirty="0">
                <a:hlinkClick r:id="rId5"/>
              </a:rPr>
              <a:t>https://</a:t>
            </a:r>
            <a:r>
              <a:rPr lang="en-US" sz="3600" dirty="0" smtClean="0">
                <a:hlinkClick r:id="rId5"/>
              </a:rPr>
              <a:t>docs.microsoft.com/en-us/dotnet/framework/data/adonet/oracle-data-type-mappings</a:t>
            </a:r>
            <a:endParaRPr lang="en-US" sz="3600" dirty="0" smtClean="0"/>
          </a:p>
        </p:txBody>
      </p:sp>
    </p:spTree>
    <p:extLst>
      <p:ext uri="{BB962C8B-B14F-4D97-AF65-F5344CB8AC3E}">
        <p14:creationId xmlns:p14="http://schemas.microsoft.com/office/powerpoint/2010/main" val="14026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What are we learning in Next Chapter ?</a:t>
            </a:r>
          </a:p>
        </p:txBody>
      </p:sp>
      <p:cxnSp>
        <p:nvCxnSpPr>
          <p:cNvPr id="3" name="10 Conector recto"/>
          <p:cNvCxnSpPr/>
          <p:nvPr/>
        </p:nvCxnSpPr>
        <p:spPr>
          <a:xfrm>
            <a:off x="2246689" y="2673329"/>
            <a:ext cx="139965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Textbox 1"/>
          <p:cNvSpPr/>
          <p:nvPr/>
        </p:nvSpPr>
        <p:spPr>
          <a:xfrm>
            <a:off x="4136899" y="4473529"/>
            <a:ext cx="15166684" cy="4553370"/>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Advanced ADO Dot </a:t>
            </a:r>
            <a:r>
              <a:rPr lang="en-US" sz="4000" dirty="0" smtClean="0">
                <a:ea typeface="Open Sans" panose="020B0606030504020204" pitchFamily="34" charset="0"/>
                <a:cs typeface="Open Sans" panose="020B0606030504020204" pitchFamily="34" charset="0"/>
              </a:rPr>
              <a:t>Net</a:t>
            </a:r>
          </a:p>
          <a:p>
            <a:pPr marL="3102381" lvl="2" indent="-685800">
              <a:buFont typeface="Wingdings" panose="05000000000000000000" pitchFamily="2" charset="2"/>
              <a:buChar char="ü"/>
            </a:pPr>
            <a:r>
              <a:rPr lang="en-US" sz="4000" dirty="0" smtClean="0">
                <a:ea typeface="Open Sans" panose="020B0606030504020204" pitchFamily="34" charset="0"/>
                <a:cs typeface="Open Sans" panose="020B0606030504020204" pitchFamily="34" charset="0"/>
              </a:rPr>
              <a:t>We will learn about:</a:t>
            </a: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LINQ to </a:t>
            </a:r>
            <a:r>
              <a:rPr lang="en-US" sz="4000" dirty="0" err="1">
                <a:ea typeface="Open Sans" panose="020B0606030504020204" pitchFamily="34" charset="0"/>
                <a:cs typeface="Open Sans" panose="020B0606030504020204" pitchFamily="34" charset="0"/>
              </a:rPr>
              <a:t>DataSet</a:t>
            </a:r>
            <a:endParaRPr lang="en-US" sz="40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Securing ADO.NET Applications</a:t>
            </a: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ADO.NET Providers: SQL Server, Oracle and </a:t>
            </a:r>
            <a:r>
              <a:rPr lang="en-US" sz="4000" dirty="0" err="1">
                <a:ea typeface="Open Sans" panose="020B0606030504020204" pitchFamily="34" charset="0"/>
                <a:cs typeface="Open Sans" panose="020B0606030504020204" pitchFamily="34" charset="0"/>
              </a:rPr>
              <a:t>MySql</a:t>
            </a:r>
            <a:endParaRPr lang="en-US" sz="4000" dirty="0">
              <a:ea typeface="Open Sans" panose="020B0606030504020204" pitchFamily="34" charset="0"/>
              <a:cs typeface="Open Sans" panose="020B0606030504020204" pitchFamily="34" charset="0"/>
            </a:endParaRP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ADO.NET Serialization</a:t>
            </a:r>
          </a:p>
          <a:p>
            <a:pPr marL="4310678" lvl="3"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MSSQL, </a:t>
            </a:r>
            <a:r>
              <a:rPr lang="en-US" sz="4000" dirty="0" err="1">
                <a:ea typeface="Open Sans" panose="020B0606030504020204" pitchFamily="34" charset="0"/>
                <a:cs typeface="Open Sans" panose="020B0606030504020204" pitchFamily="34" charset="0"/>
              </a:rPr>
              <a:t>MySql</a:t>
            </a:r>
            <a:r>
              <a:rPr lang="en-US" sz="4000" dirty="0">
                <a:ea typeface="Open Sans" panose="020B0606030504020204" pitchFamily="34" charset="0"/>
                <a:cs typeface="Open Sans" panose="020B0606030504020204" pitchFamily="34" charset="0"/>
              </a:rPr>
              <a:t> and </a:t>
            </a:r>
            <a:r>
              <a:rPr lang="en-US" sz="4000">
                <a:ea typeface="Open Sans" panose="020B0606030504020204" pitchFamily="34" charset="0"/>
                <a:cs typeface="Open Sans" panose="020B0606030504020204" pitchFamily="34" charset="0"/>
              </a:rPr>
              <a:t>ADO.Net</a:t>
            </a:r>
            <a:endParaRPr lang="en-US" sz="4000" dirty="0" smtClean="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7488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arn(inVertic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ctrTitle"/>
          </p:nvPr>
        </p:nvSpPr>
        <p:spPr>
          <a:xfrm>
            <a:off x="3690709" y="4743559"/>
            <a:ext cx="16314891" cy="1013669"/>
          </a:xfrm>
        </p:spPr>
        <p:txBody>
          <a:bodyPr>
            <a:normAutofit/>
          </a:bodyPr>
          <a:lstStyle/>
          <a:p>
            <a:pPr lvl="1" algn="ctr"/>
            <a:r>
              <a:rPr lang="en-US" sz="5400" b="1" dirty="0">
                <a:solidFill>
                  <a:schemeClr val="accent3">
                    <a:lumMod val="75000"/>
                  </a:schemeClr>
                </a:solidFill>
                <a:latin typeface="+mn-lt"/>
                <a:ea typeface="Open Sans Semibold" panose="020B0706030804020204" pitchFamily="34" charset="0"/>
                <a:cs typeface="Open Sans Semibold" panose="020B0706030804020204" pitchFamily="34" charset="0"/>
              </a:rPr>
              <a:t>Thank You !</a:t>
            </a:r>
          </a:p>
        </p:txBody>
      </p:sp>
      <p:cxnSp>
        <p:nvCxnSpPr>
          <p:cNvPr id="7" name="10 Conector recto"/>
          <p:cNvCxnSpPr/>
          <p:nvPr/>
        </p:nvCxnSpPr>
        <p:spPr>
          <a:xfrm>
            <a:off x="4946989" y="6228724"/>
            <a:ext cx="15058611"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 name="1 Grupo"/>
          <p:cNvGrpSpPr>
            <a:grpSpLocks noChangeAspect="1"/>
          </p:cNvGrpSpPr>
          <p:nvPr/>
        </p:nvGrpSpPr>
        <p:grpSpPr>
          <a:xfrm>
            <a:off x="10378205" y="7845014"/>
            <a:ext cx="3209744" cy="3019225"/>
            <a:chOff x="12676674" y="1702814"/>
            <a:chExt cx="10163175" cy="10163176"/>
          </a:xfrm>
        </p:grpSpPr>
        <p:sp>
          <p:nvSpPr>
            <p:cNvPr id="5" name="10 Rectángulo"/>
            <p:cNvSpPr/>
            <p:nvPr/>
          </p:nvSpPr>
          <p:spPr>
            <a:xfrm>
              <a:off x="12676674" y="1706898"/>
              <a:ext cx="10163175" cy="10154705"/>
            </a:xfrm>
            <a:prstGeom prst="rect">
              <a:avLst/>
            </a:prstGeom>
            <a:gradFill>
              <a:gsLst>
                <a:gs pos="96000">
                  <a:schemeClr val="accent6"/>
                </a:gs>
                <a:gs pos="66000">
                  <a:schemeClr val="accent6">
                    <a:lumMod val="75000"/>
                  </a:schemeClr>
                </a:gs>
                <a:gs pos="14000">
                  <a:schemeClr val="accent6">
                    <a:lumMod val="50000"/>
                  </a:schemeClr>
                </a:gs>
              </a:gsLst>
              <a:lin ang="5400000" scaled="1"/>
            </a:gradFill>
            <a:ln>
              <a:noFill/>
            </a:ln>
          </p:spPr>
          <p:txBody>
            <a:bodyPr lIns="0" tIns="0" rIns="0" bIns="0" rtlCol="0" anchor="ctr"/>
            <a:lstStyle/>
            <a:p>
              <a:pPr algn="ctr" defTabSz="2417470"/>
              <a:endParaRPr lang="es-SV" sz="2900">
                <a:solidFill>
                  <a:srgbClr val="000000"/>
                </a:solidFill>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p:txBody>
        </p:sp>
        <p:sp>
          <p:nvSpPr>
            <p:cNvPr id="8" name="Freeform 3744"/>
            <p:cNvSpPr>
              <a:spLocks/>
            </p:cNvSpPr>
            <p:nvPr/>
          </p:nvSpPr>
          <p:spPr bwMode="auto">
            <a:xfrm>
              <a:off x="16707336" y="7714677"/>
              <a:ext cx="6132513" cy="4151313"/>
            </a:xfrm>
            <a:custGeom>
              <a:avLst/>
              <a:gdLst>
                <a:gd name="T0" fmla="*/ 421 w 3863"/>
                <a:gd name="T1" fmla="*/ 0 h 2615"/>
                <a:gd name="T2" fmla="*/ 3863 w 3863"/>
                <a:gd name="T3" fmla="*/ 2578 h 2615"/>
                <a:gd name="T4" fmla="*/ 3863 w 3863"/>
                <a:gd name="T5" fmla="*/ 2615 h 2615"/>
                <a:gd name="T6" fmla="*/ 2633 w 3863"/>
                <a:gd name="T7" fmla="*/ 2615 h 2615"/>
                <a:gd name="T8" fmla="*/ 0 w 3863"/>
                <a:gd name="T9" fmla="*/ 642 h 2615"/>
                <a:gd name="T10" fmla="*/ 76 w 3863"/>
                <a:gd name="T11" fmla="*/ 609 h 2615"/>
                <a:gd name="T12" fmla="*/ 146 w 3863"/>
                <a:gd name="T13" fmla="*/ 566 h 2615"/>
                <a:gd name="T14" fmla="*/ 210 w 3863"/>
                <a:gd name="T15" fmla="*/ 516 h 2615"/>
                <a:gd name="T16" fmla="*/ 266 w 3863"/>
                <a:gd name="T17" fmla="*/ 458 h 2615"/>
                <a:gd name="T18" fmla="*/ 315 w 3863"/>
                <a:gd name="T19" fmla="*/ 394 h 2615"/>
                <a:gd name="T20" fmla="*/ 355 w 3863"/>
                <a:gd name="T21" fmla="*/ 324 h 2615"/>
                <a:gd name="T22" fmla="*/ 387 w 3863"/>
                <a:gd name="T23" fmla="*/ 248 h 2615"/>
                <a:gd name="T24" fmla="*/ 408 w 3863"/>
                <a:gd name="T25" fmla="*/ 169 h 2615"/>
                <a:gd name="T26" fmla="*/ 420 w 3863"/>
                <a:gd name="T27" fmla="*/ 85 h 2615"/>
                <a:gd name="T28" fmla="*/ 421 w 3863"/>
                <a:gd name="T29"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5">
                  <a:moveTo>
                    <a:pt x="421" y="0"/>
                  </a:moveTo>
                  <a:lnTo>
                    <a:pt x="3863" y="2578"/>
                  </a:lnTo>
                  <a:lnTo>
                    <a:pt x="3863" y="2615"/>
                  </a:lnTo>
                  <a:lnTo>
                    <a:pt x="2633" y="2615"/>
                  </a:lnTo>
                  <a:lnTo>
                    <a:pt x="0" y="642"/>
                  </a:lnTo>
                  <a:lnTo>
                    <a:pt x="76" y="609"/>
                  </a:lnTo>
                  <a:lnTo>
                    <a:pt x="146" y="566"/>
                  </a:lnTo>
                  <a:lnTo>
                    <a:pt x="210" y="516"/>
                  </a:lnTo>
                  <a:lnTo>
                    <a:pt x="266" y="458"/>
                  </a:lnTo>
                  <a:lnTo>
                    <a:pt x="315" y="394"/>
                  </a:lnTo>
                  <a:lnTo>
                    <a:pt x="355" y="324"/>
                  </a:lnTo>
                  <a:lnTo>
                    <a:pt x="387" y="248"/>
                  </a:lnTo>
                  <a:lnTo>
                    <a:pt x="408" y="169"/>
                  </a:lnTo>
                  <a:lnTo>
                    <a:pt x="420" y="85"/>
                  </a:lnTo>
                  <a:lnTo>
                    <a:pt x="421"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9" name="Freeform 3745"/>
            <p:cNvSpPr>
              <a:spLocks/>
            </p:cNvSpPr>
            <p:nvPr/>
          </p:nvSpPr>
          <p:spPr bwMode="auto">
            <a:xfrm>
              <a:off x="17188349" y="7714677"/>
              <a:ext cx="5651500" cy="4151313"/>
            </a:xfrm>
            <a:custGeom>
              <a:avLst/>
              <a:gdLst>
                <a:gd name="T0" fmla="*/ 118 w 3560"/>
                <a:gd name="T1" fmla="*/ 0 h 2615"/>
                <a:gd name="T2" fmla="*/ 3560 w 3560"/>
                <a:gd name="T3" fmla="*/ 2578 h 2615"/>
                <a:gd name="T4" fmla="*/ 3560 w 3560"/>
                <a:gd name="T5" fmla="*/ 2615 h 2615"/>
                <a:gd name="T6" fmla="*/ 2941 w 3560"/>
                <a:gd name="T7" fmla="*/ 2615 h 2615"/>
                <a:gd name="T8" fmla="*/ 0 w 3560"/>
                <a:gd name="T9" fmla="*/ 411 h 2615"/>
                <a:gd name="T10" fmla="*/ 37 w 3560"/>
                <a:gd name="T11" fmla="*/ 351 h 2615"/>
                <a:gd name="T12" fmla="*/ 68 w 3560"/>
                <a:gd name="T13" fmla="*/ 287 h 2615"/>
                <a:gd name="T14" fmla="*/ 93 w 3560"/>
                <a:gd name="T15" fmla="*/ 219 h 2615"/>
                <a:gd name="T16" fmla="*/ 109 w 3560"/>
                <a:gd name="T17" fmla="*/ 149 h 2615"/>
                <a:gd name="T18" fmla="*/ 118 w 3560"/>
                <a:gd name="T19" fmla="*/ 76 h 2615"/>
                <a:gd name="T20" fmla="*/ 118 w 3560"/>
                <a:gd name="T21" fmla="*/ 0 h 2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60" h="2615">
                  <a:moveTo>
                    <a:pt x="118" y="0"/>
                  </a:moveTo>
                  <a:lnTo>
                    <a:pt x="3560" y="2578"/>
                  </a:lnTo>
                  <a:lnTo>
                    <a:pt x="3560" y="2615"/>
                  </a:lnTo>
                  <a:lnTo>
                    <a:pt x="2941" y="2615"/>
                  </a:lnTo>
                  <a:lnTo>
                    <a:pt x="0" y="411"/>
                  </a:lnTo>
                  <a:lnTo>
                    <a:pt x="37" y="351"/>
                  </a:lnTo>
                  <a:lnTo>
                    <a:pt x="68" y="287"/>
                  </a:lnTo>
                  <a:lnTo>
                    <a:pt x="93" y="219"/>
                  </a:lnTo>
                  <a:lnTo>
                    <a:pt x="109" y="149"/>
                  </a:lnTo>
                  <a:lnTo>
                    <a:pt x="118" y="76"/>
                  </a:lnTo>
                  <a:lnTo>
                    <a:pt x="118"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0" name="Freeform 3746"/>
            <p:cNvSpPr>
              <a:spLocks/>
            </p:cNvSpPr>
            <p:nvPr/>
          </p:nvSpPr>
          <p:spPr bwMode="auto">
            <a:xfrm>
              <a:off x="16388249" y="7498777"/>
              <a:ext cx="920750" cy="1160463"/>
            </a:xfrm>
            <a:custGeom>
              <a:avLst/>
              <a:gdLst>
                <a:gd name="T0" fmla="*/ 394 w 580"/>
                <a:gd name="T1" fmla="*/ 0 h 731"/>
                <a:gd name="T2" fmla="*/ 580 w 580"/>
                <a:gd name="T3" fmla="*/ 140 h 731"/>
                <a:gd name="T4" fmla="*/ 576 w 580"/>
                <a:gd name="T5" fmla="*/ 219 h 731"/>
                <a:gd name="T6" fmla="*/ 562 w 580"/>
                <a:gd name="T7" fmla="*/ 295 h 731"/>
                <a:gd name="T8" fmla="*/ 539 w 580"/>
                <a:gd name="T9" fmla="*/ 369 h 731"/>
                <a:gd name="T10" fmla="*/ 508 w 580"/>
                <a:gd name="T11" fmla="*/ 437 h 731"/>
                <a:gd name="T12" fmla="*/ 469 w 580"/>
                <a:gd name="T13" fmla="*/ 501 h 731"/>
                <a:gd name="T14" fmla="*/ 423 w 580"/>
                <a:gd name="T15" fmla="*/ 561 h 731"/>
                <a:gd name="T16" fmla="*/ 370 w 580"/>
                <a:gd name="T17" fmla="*/ 613 h 731"/>
                <a:gd name="T18" fmla="*/ 310 w 580"/>
                <a:gd name="T19" fmla="*/ 660 h 731"/>
                <a:gd name="T20" fmla="*/ 246 w 580"/>
                <a:gd name="T21" fmla="*/ 698 h 731"/>
                <a:gd name="T22" fmla="*/ 176 w 580"/>
                <a:gd name="T23" fmla="*/ 731 h 731"/>
                <a:gd name="T24" fmla="*/ 0 w 580"/>
                <a:gd name="T25" fmla="*/ 600 h 731"/>
                <a:gd name="T26" fmla="*/ 71 w 580"/>
                <a:gd name="T27" fmla="*/ 569 h 731"/>
                <a:gd name="T28" fmla="*/ 136 w 580"/>
                <a:gd name="T29" fmla="*/ 528 h 731"/>
                <a:gd name="T30" fmla="*/ 196 w 580"/>
                <a:gd name="T31" fmla="*/ 481 h 731"/>
                <a:gd name="T32" fmla="*/ 248 w 580"/>
                <a:gd name="T33" fmla="*/ 427 h 731"/>
                <a:gd name="T34" fmla="*/ 295 w 580"/>
                <a:gd name="T35" fmla="*/ 367 h 731"/>
                <a:gd name="T36" fmla="*/ 331 w 580"/>
                <a:gd name="T37" fmla="*/ 303 h 731"/>
                <a:gd name="T38" fmla="*/ 361 w 580"/>
                <a:gd name="T39" fmla="*/ 231 h 731"/>
                <a:gd name="T40" fmla="*/ 382 w 580"/>
                <a:gd name="T41" fmla="*/ 157 h 731"/>
                <a:gd name="T42" fmla="*/ 392 w 580"/>
                <a:gd name="T43" fmla="*/ 80 h 731"/>
                <a:gd name="T44" fmla="*/ 394 w 580"/>
                <a:gd name="T45"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1">
                  <a:moveTo>
                    <a:pt x="394" y="0"/>
                  </a:moveTo>
                  <a:lnTo>
                    <a:pt x="580" y="140"/>
                  </a:lnTo>
                  <a:lnTo>
                    <a:pt x="576" y="219"/>
                  </a:lnTo>
                  <a:lnTo>
                    <a:pt x="562" y="295"/>
                  </a:lnTo>
                  <a:lnTo>
                    <a:pt x="539" y="369"/>
                  </a:lnTo>
                  <a:lnTo>
                    <a:pt x="508" y="437"/>
                  </a:lnTo>
                  <a:lnTo>
                    <a:pt x="469" y="501"/>
                  </a:lnTo>
                  <a:lnTo>
                    <a:pt x="423" y="561"/>
                  </a:lnTo>
                  <a:lnTo>
                    <a:pt x="370" y="613"/>
                  </a:lnTo>
                  <a:lnTo>
                    <a:pt x="310" y="660"/>
                  </a:lnTo>
                  <a:lnTo>
                    <a:pt x="246" y="698"/>
                  </a:lnTo>
                  <a:lnTo>
                    <a:pt x="176" y="731"/>
                  </a:lnTo>
                  <a:lnTo>
                    <a:pt x="0" y="600"/>
                  </a:lnTo>
                  <a:lnTo>
                    <a:pt x="71" y="569"/>
                  </a:lnTo>
                  <a:lnTo>
                    <a:pt x="136" y="528"/>
                  </a:lnTo>
                  <a:lnTo>
                    <a:pt x="196" y="481"/>
                  </a:lnTo>
                  <a:lnTo>
                    <a:pt x="248" y="427"/>
                  </a:lnTo>
                  <a:lnTo>
                    <a:pt x="295" y="367"/>
                  </a:lnTo>
                  <a:lnTo>
                    <a:pt x="331" y="303"/>
                  </a:lnTo>
                  <a:lnTo>
                    <a:pt x="361" y="231"/>
                  </a:lnTo>
                  <a:lnTo>
                    <a:pt x="382" y="157"/>
                  </a:lnTo>
                  <a:lnTo>
                    <a:pt x="392" y="80"/>
                  </a:lnTo>
                  <a:lnTo>
                    <a:pt x="394"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1" name="Freeform 3747"/>
            <p:cNvSpPr>
              <a:spLocks/>
            </p:cNvSpPr>
            <p:nvPr/>
          </p:nvSpPr>
          <p:spPr bwMode="auto">
            <a:xfrm>
              <a:off x="16969274" y="7659114"/>
              <a:ext cx="2089150" cy="2470150"/>
            </a:xfrm>
            <a:custGeom>
              <a:avLst/>
              <a:gdLst>
                <a:gd name="T0" fmla="*/ 918 w 1316"/>
                <a:gd name="T1" fmla="*/ 6 h 1556"/>
                <a:gd name="T2" fmla="*/ 1036 w 1316"/>
                <a:gd name="T3" fmla="*/ 47 h 1556"/>
                <a:gd name="T4" fmla="*/ 1141 w 1316"/>
                <a:gd name="T5" fmla="*/ 112 h 1556"/>
                <a:gd name="T6" fmla="*/ 1228 w 1316"/>
                <a:gd name="T7" fmla="*/ 196 h 1556"/>
                <a:gd name="T8" fmla="*/ 1287 w 1316"/>
                <a:gd name="T9" fmla="*/ 289 h 1556"/>
                <a:gd name="T10" fmla="*/ 1312 w 1316"/>
                <a:gd name="T11" fmla="*/ 382 h 1556"/>
                <a:gd name="T12" fmla="*/ 1316 w 1316"/>
                <a:gd name="T13" fmla="*/ 508 h 1556"/>
                <a:gd name="T14" fmla="*/ 1300 w 1316"/>
                <a:gd name="T15" fmla="*/ 617 h 1556"/>
                <a:gd name="T16" fmla="*/ 1263 w 1316"/>
                <a:gd name="T17" fmla="*/ 702 h 1556"/>
                <a:gd name="T18" fmla="*/ 656 w 1316"/>
                <a:gd name="T19" fmla="*/ 1538 h 1556"/>
                <a:gd name="T20" fmla="*/ 604 w 1316"/>
                <a:gd name="T21" fmla="*/ 1556 h 1556"/>
                <a:gd name="T22" fmla="*/ 547 w 1316"/>
                <a:gd name="T23" fmla="*/ 1542 h 1556"/>
                <a:gd name="T24" fmla="*/ 497 w 1316"/>
                <a:gd name="T25" fmla="*/ 1505 h 1556"/>
                <a:gd name="T26" fmla="*/ 464 w 1316"/>
                <a:gd name="T27" fmla="*/ 1451 h 1556"/>
                <a:gd name="T28" fmla="*/ 456 w 1316"/>
                <a:gd name="T29" fmla="*/ 1387 h 1556"/>
                <a:gd name="T30" fmla="*/ 429 w 1316"/>
                <a:gd name="T31" fmla="*/ 1358 h 1556"/>
                <a:gd name="T32" fmla="*/ 365 w 1316"/>
                <a:gd name="T33" fmla="*/ 1339 h 1556"/>
                <a:gd name="T34" fmla="*/ 320 w 1316"/>
                <a:gd name="T35" fmla="*/ 1286 h 1556"/>
                <a:gd name="T36" fmla="*/ 303 w 1316"/>
                <a:gd name="T37" fmla="*/ 1216 h 1556"/>
                <a:gd name="T38" fmla="*/ 322 w 1316"/>
                <a:gd name="T39" fmla="*/ 1143 h 1556"/>
                <a:gd name="T40" fmla="*/ 253 w 1316"/>
                <a:gd name="T41" fmla="*/ 1152 h 1556"/>
                <a:gd name="T42" fmla="*/ 194 w 1316"/>
                <a:gd name="T43" fmla="*/ 1125 h 1556"/>
                <a:gd name="T44" fmla="*/ 154 w 1316"/>
                <a:gd name="T45" fmla="*/ 1069 h 1556"/>
                <a:gd name="T46" fmla="*/ 142 w 1316"/>
                <a:gd name="T47" fmla="*/ 999 h 1556"/>
                <a:gd name="T48" fmla="*/ 119 w 1316"/>
                <a:gd name="T49" fmla="*/ 968 h 1556"/>
                <a:gd name="T50" fmla="*/ 62 w 1316"/>
                <a:gd name="T51" fmla="*/ 951 h 1556"/>
                <a:gd name="T52" fmla="*/ 20 w 1316"/>
                <a:gd name="T53" fmla="*/ 906 h 1556"/>
                <a:gd name="T54" fmla="*/ 0 w 1316"/>
                <a:gd name="T55" fmla="*/ 846 h 1556"/>
                <a:gd name="T56" fmla="*/ 8 w 1316"/>
                <a:gd name="T57" fmla="*/ 782 h 1556"/>
                <a:gd name="T58" fmla="*/ 417 w 1316"/>
                <a:gd name="T59" fmla="*/ 227 h 1556"/>
                <a:gd name="T60" fmla="*/ 520 w 1316"/>
                <a:gd name="T61" fmla="*/ 130 h 1556"/>
                <a:gd name="T62" fmla="*/ 656 w 1316"/>
                <a:gd name="T63" fmla="*/ 48 h 1556"/>
                <a:gd name="T64" fmla="*/ 792 w 1316"/>
                <a:gd name="T65" fmla="*/ 4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854" y="0"/>
                  </a:moveTo>
                  <a:lnTo>
                    <a:pt x="918" y="6"/>
                  </a:lnTo>
                  <a:lnTo>
                    <a:pt x="978" y="21"/>
                  </a:lnTo>
                  <a:lnTo>
                    <a:pt x="1036" y="47"/>
                  </a:lnTo>
                  <a:lnTo>
                    <a:pt x="1091" y="76"/>
                  </a:lnTo>
                  <a:lnTo>
                    <a:pt x="1141" y="112"/>
                  </a:lnTo>
                  <a:lnTo>
                    <a:pt x="1188" y="153"/>
                  </a:lnTo>
                  <a:lnTo>
                    <a:pt x="1228" y="196"/>
                  </a:lnTo>
                  <a:lnTo>
                    <a:pt x="1261" y="242"/>
                  </a:lnTo>
                  <a:lnTo>
                    <a:pt x="1287" y="289"/>
                  </a:lnTo>
                  <a:lnTo>
                    <a:pt x="1304" y="338"/>
                  </a:lnTo>
                  <a:lnTo>
                    <a:pt x="1312" y="382"/>
                  </a:lnTo>
                  <a:lnTo>
                    <a:pt x="1316" y="446"/>
                  </a:lnTo>
                  <a:lnTo>
                    <a:pt x="1316" y="508"/>
                  </a:lnTo>
                  <a:lnTo>
                    <a:pt x="1310" y="566"/>
                  </a:lnTo>
                  <a:lnTo>
                    <a:pt x="1300" y="617"/>
                  </a:lnTo>
                  <a:lnTo>
                    <a:pt x="1285" y="663"/>
                  </a:lnTo>
                  <a:lnTo>
                    <a:pt x="1263" y="702"/>
                  </a:lnTo>
                  <a:lnTo>
                    <a:pt x="679" y="1515"/>
                  </a:lnTo>
                  <a:lnTo>
                    <a:pt x="656" y="1538"/>
                  </a:lnTo>
                  <a:lnTo>
                    <a:pt x="631" y="1552"/>
                  </a:lnTo>
                  <a:lnTo>
                    <a:pt x="604" y="1556"/>
                  </a:lnTo>
                  <a:lnTo>
                    <a:pt x="575" y="1552"/>
                  </a:lnTo>
                  <a:lnTo>
                    <a:pt x="547" y="1542"/>
                  </a:lnTo>
                  <a:lnTo>
                    <a:pt x="520" y="1527"/>
                  </a:lnTo>
                  <a:lnTo>
                    <a:pt x="497" y="1505"/>
                  </a:lnTo>
                  <a:lnTo>
                    <a:pt x="478" y="1478"/>
                  </a:lnTo>
                  <a:lnTo>
                    <a:pt x="464" y="1451"/>
                  </a:lnTo>
                  <a:lnTo>
                    <a:pt x="456" y="1418"/>
                  </a:lnTo>
                  <a:lnTo>
                    <a:pt x="456" y="1387"/>
                  </a:lnTo>
                  <a:lnTo>
                    <a:pt x="464" y="1352"/>
                  </a:lnTo>
                  <a:lnTo>
                    <a:pt x="429" y="1358"/>
                  </a:lnTo>
                  <a:lnTo>
                    <a:pt x="396" y="1352"/>
                  </a:lnTo>
                  <a:lnTo>
                    <a:pt x="365" y="1339"/>
                  </a:lnTo>
                  <a:lnTo>
                    <a:pt x="340" y="1315"/>
                  </a:lnTo>
                  <a:lnTo>
                    <a:pt x="320" y="1286"/>
                  </a:lnTo>
                  <a:lnTo>
                    <a:pt x="307" y="1251"/>
                  </a:lnTo>
                  <a:lnTo>
                    <a:pt x="303" y="1216"/>
                  </a:lnTo>
                  <a:lnTo>
                    <a:pt x="307" y="1179"/>
                  </a:lnTo>
                  <a:lnTo>
                    <a:pt x="322" y="1143"/>
                  </a:lnTo>
                  <a:lnTo>
                    <a:pt x="287" y="1154"/>
                  </a:lnTo>
                  <a:lnTo>
                    <a:pt x="253" y="1152"/>
                  </a:lnTo>
                  <a:lnTo>
                    <a:pt x="222" y="1143"/>
                  </a:lnTo>
                  <a:lnTo>
                    <a:pt x="194" y="1125"/>
                  </a:lnTo>
                  <a:lnTo>
                    <a:pt x="171" y="1098"/>
                  </a:lnTo>
                  <a:lnTo>
                    <a:pt x="154" y="1069"/>
                  </a:lnTo>
                  <a:lnTo>
                    <a:pt x="144" y="1034"/>
                  </a:lnTo>
                  <a:lnTo>
                    <a:pt x="142" y="999"/>
                  </a:lnTo>
                  <a:lnTo>
                    <a:pt x="150" y="962"/>
                  </a:lnTo>
                  <a:lnTo>
                    <a:pt x="119" y="968"/>
                  </a:lnTo>
                  <a:lnTo>
                    <a:pt x="90" y="962"/>
                  </a:lnTo>
                  <a:lnTo>
                    <a:pt x="62" y="951"/>
                  </a:lnTo>
                  <a:lnTo>
                    <a:pt x="39" y="931"/>
                  </a:lnTo>
                  <a:lnTo>
                    <a:pt x="20" y="906"/>
                  </a:lnTo>
                  <a:lnTo>
                    <a:pt x="6" y="877"/>
                  </a:lnTo>
                  <a:lnTo>
                    <a:pt x="0" y="846"/>
                  </a:lnTo>
                  <a:lnTo>
                    <a:pt x="0" y="815"/>
                  </a:lnTo>
                  <a:lnTo>
                    <a:pt x="8" y="782"/>
                  </a:lnTo>
                  <a:lnTo>
                    <a:pt x="26" y="751"/>
                  </a:lnTo>
                  <a:lnTo>
                    <a:pt x="417" y="227"/>
                  </a:lnTo>
                  <a:lnTo>
                    <a:pt x="462" y="177"/>
                  </a:lnTo>
                  <a:lnTo>
                    <a:pt x="520" y="130"/>
                  </a:lnTo>
                  <a:lnTo>
                    <a:pt x="584" y="85"/>
                  </a:lnTo>
                  <a:lnTo>
                    <a:pt x="656" y="48"/>
                  </a:lnTo>
                  <a:lnTo>
                    <a:pt x="730" y="17"/>
                  </a:lnTo>
                  <a:lnTo>
                    <a:pt x="792" y="4"/>
                  </a:lnTo>
                  <a:lnTo>
                    <a:pt x="854"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2" name="Freeform 3749"/>
            <p:cNvSpPr>
              <a:spLocks/>
            </p:cNvSpPr>
            <p:nvPr/>
          </p:nvSpPr>
          <p:spPr bwMode="auto">
            <a:xfrm>
              <a:off x="18413899" y="1702814"/>
              <a:ext cx="4425950" cy="6156325"/>
            </a:xfrm>
            <a:custGeom>
              <a:avLst/>
              <a:gdLst>
                <a:gd name="T0" fmla="*/ 2590 w 2788"/>
                <a:gd name="T1" fmla="*/ 0 h 3878"/>
                <a:gd name="T2" fmla="*/ 2788 w 2788"/>
                <a:gd name="T3" fmla="*/ 0 h 3878"/>
                <a:gd name="T4" fmla="*/ 2788 w 2788"/>
                <a:gd name="T5" fmla="*/ 1017 h 3878"/>
                <a:gd name="T6" fmla="*/ 644 w 2788"/>
                <a:gd name="T7" fmla="*/ 3878 h 3878"/>
                <a:gd name="T8" fmla="*/ 609 w 2788"/>
                <a:gd name="T9" fmla="*/ 3802 h 3878"/>
                <a:gd name="T10" fmla="*/ 567 w 2788"/>
                <a:gd name="T11" fmla="*/ 3733 h 3878"/>
                <a:gd name="T12" fmla="*/ 516 w 2788"/>
                <a:gd name="T13" fmla="*/ 3669 h 3878"/>
                <a:gd name="T14" fmla="*/ 460 w 2788"/>
                <a:gd name="T15" fmla="*/ 3612 h 3878"/>
                <a:gd name="T16" fmla="*/ 394 w 2788"/>
                <a:gd name="T17" fmla="*/ 3564 h 3878"/>
                <a:gd name="T18" fmla="*/ 324 w 2788"/>
                <a:gd name="T19" fmla="*/ 3523 h 3878"/>
                <a:gd name="T20" fmla="*/ 250 w 2788"/>
                <a:gd name="T21" fmla="*/ 3492 h 3878"/>
                <a:gd name="T22" fmla="*/ 171 w 2788"/>
                <a:gd name="T23" fmla="*/ 3471 h 3878"/>
                <a:gd name="T24" fmla="*/ 88 w 2788"/>
                <a:gd name="T25" fmla="*/ 3459 h 3878"/>
                <a:gd name="T26" fmla="*/ 0 w 2788"/>
                <a:gd name="T27" fmla="*/ 3457 h 3878"/>
                <a:gd name="T28" fmla="*/ 2590 w 2788"/>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8" h="3878">
                  <a:moveTo>
                    <a:pt x="2590" y="0"/>
                  </a:moveTo>
                  <a:lnTo>
                    <a:pt x="2788" y="0"/>
                  </a:lnTo>
                  <a:lnTo>
                    <a:pt x="2788" y="1017"/>
                  </a:lnTo>
                  <a:lnTo>
                    <a:pt x="644" y="3878"/>
                  </a:lnTo>
                  <a:lnTo>
                    <a:pt x="609" y="3802"/>
                  </a:lnTo>
                  <a:lnTo>
                    <a:pt x="567" y="3733"/>
                  </a:lnTo>
                  <a:lnTo>
                    <a:pt x="516" y="3669"/>
                  </a:lnTo>
                  <a:lnTo>
                    <a:pt x="460" y="3612"/>
                  </a:lnTo>
                  <a:lnTo>
                    <a:pt x="394" y="3564"/>
                  </a:lnTo>
                  <a:lnTo>
                    <a:pt x="324" y="3523"/>
                  </a:lnTo>
                  <a:lnTo>
                    <a:pt x="250" y="3492"/>
                  </a:lnTo>
                  <a:lnTo>
                    <a:pt x="171" y="3471"/>
                  </a:lnTo>
                  <a:lnTo>
                    <a:pt x="88" y="3459"/>
                  </a:lnTo>
                  <a:lnTo>
                    <a:pt x="0" y="3457"/>
                  </a:lnTo>
                  <a:lnTo>
                    <a:pt x="2590" y="0"/>
                  </a:lnTo>
                  <a:close/>
                </a:path>
              </a:pathLst>
            </a:custGeom>
            <a:solidFill>
              <a:srgbClr val="DE614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3" name="Freeform 3750"/>
            <p:cNvSpPr>
              <a:spLocks/>
            </p:cNvSpPr>
            <p:nvPr/>
          </p:nvSpPr>
          <p:spPr bwMode="auto">
            <a:xfrm>
              <a:off x="18201174" y="7255889"/>
              <a:ext cx="1162050" cy="923925"/>
            </a:xfrm>
            <a:custGeom>
              <a:avLst/>
              <a:gdLst>
                <a:gd name="T0" fmla="*/ 140 w 732"/>
                <a:gd name="T1" fmla="*/ 0 h 582"/>
                <a:gd name="T2" fmla="*/ 220 w 732"/>
                <a:gd name="T3" fmla="*/ 6 h 582"/>
                <a:gd name="T4" fmla="*/ 295 w 732"/>
                <a:gd name="T5" fmla="*/ 19 h 582"/>
                <a:gd name="T6" fmla="*/ 367 w 732"/>
                <a:gd name="T7" fmla="*/ 43 h 582"/>
                <a:gd name="T8" fmla="*/ 437 w 732"/>
                <a:gd name="T9" fmla="*/ 74 h 582"/>
                <a:gd name="T10" fmla="*/ 501 w 732"/>
                <a:gd name="T11" fmla="*/ 112 h 582"/>
                <a:gd name="T12" fmla="*/ 559 w 732"/>
                <a:gd name="T13" fmla="*/ 159 h 582"/>
                <a:gd name="T14" fmla="*/ 613 w 732"/>
                <a:gd name="T15" fmla="*/ 211 h 582"/>
                <a:gd name="T16" fmla="*/ 660 w 732"/>
                <a:gd name="T17" fmla="*/ 271 h 582"/>
                <a:gd name="T18" fmla="*/ 699 w 732"/>
                <a:gd name="T19" fmla="*/ 335 h 582"/>
                <a:gd name="T20" fmla="*/ 732 w 732"/>
                <a:gd name="T21" fmla="*/ 405 h 582"/>
                <a:gd name="T22" fmla="*/ 600 w 732"/>
                <a:gd name="T23" fmla="*/ 582 h 582"/>
                <a:gd name="T24" fmla="*/ 567 w 732"/>
                <a:gd name="T25" fmla="*/ 510 h 582"/>
                <a:gd name="T26" fmla="*/ 528 w 732"/>
                <a:gd name="T27" fmla="*/ 446 h 582"/>
                <a:gd name="T28" fmla="*/ 481 w 732"/>
                <a:gd name="T29" fmla="*/ 386 h 582"/>
                <a:gd name="T30" fmla="*/ 427 w 732"/>
                <a:gd name="T31" fmla="*/ 334 h 582"/>
                <a:gd name="T32" fmla="*/ 367 w 732"/>
                <a:gd name="T33" fmla="*/ 287 h 582"/>
                <a:gd name="T34" fmla="*/ 301 w 732"/>
                <a:gd name="T35" fmla="*/ 250 h 582"/>
                <a:gd name="T36" fmla="*/ 231 w 732"/>
                <a:gd name="T37" fmla="*/ 221 h 582"/>
                <a:gd name="T38" fmla="*/ 158 w 732"/>
                <a:gd name="T39" fmla="*/ 200 h 582"/>
                <a:gd name="T40" fmla="*/ 80 w 732"/>
                <a:gd name="T41" fmla="*/ 190 h 582"/>
                <a:gd name="T42" fmla="*/ 0 w 732"/>
                <a:gd name="T43" fmla="*/ 188 h 582"/>
                <a:gd name="T44" fmla="*/ 140 w 732"/>
                <a:gd name="T45" fmla="*/ 0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2">
                  <a:moveTo>
                    <a:pt x="140" y="0"/>
                  </a:moveTo>
                  <a:lnTo>
                    <a:pt x="220" y="6"/>
                  </a:lnTo>
                  <a:lnTo>
                    <a:pt x="295" y="19"/>
                  </a:lnTo>
                  <a:lnTo>
                    <a:pt x="367" y="43"/>
                  </a:lnTo>
                  <a:lnTo>
                    <a:pt x="437" y="74"/>
                  </a:lnTo>
                  <a:lnTo>
                    <a:pt x="501" y="112"/>
                  </a:lnTo>
                  <a:lnTo>
                    <a:pt x="559" y="159"/>
                  </a:lnTo>
                  <a:lnTo>
                    <a:pt x="613" y="211"/>
                  </a:lnTo>
                  <a:lnTo>
                    <a:pt x="660" y="271"/>
                  </a:lnTo>
                  <a:lnTo>
                    <a:pt x="699" y="335"/>
                  </a:lnTo>
                  <a:lnTo>
                    <a:pt x="732" y="405"/>
                  </a:lnTo>
                  <a:lnTo>
                    <a:pt x="600" y="582"/>
                  </a:lnTo>
                  <a:lnTo>
                    <a:pt x="567" y="510"/>
                  </a:lnTo>
                  <a:lnTo>
                    <a:pt x="528" y="446"/>
                  </a:lnTo>
                  <a:lnTo>
                    <a:pt x="481" y="386"/>
                  </a:lnTo>
                  <a:lnTo>
                    <a:pt x="427" y="334"/>
                  </a:lnTo>
                  <a:lnTo>
                    <a:pt x="367" y="287"/>
                  </a:lnTo>
                  <a:lnTo>
                    <a:pt x="301" y="250"/>
                  </a:lnTo>
                  <a:lnTo>
                    <a:pt x="231" y="221"/>
                  </a:lnTo>
                  <a:lnTo>
                    <a:pt x="158" y="200"/>
                  </a:lnTo>
                  <a:lnTo>
                    <a:pt x="80" y="190"/>
                  </a:lnTo>
                  <a:lnTo>
                    <a:pt x="0" y="188"/>
                  </a:lnTo>
                  <a:lnTo>
                    <a:pt x="14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4" name="Freeform 3751"/>
            <p:cNvSpPr>
              <a:spLocks/>
            </p:cNvSpPr>
            <p:nvPr/>
          </p:nvSpPr>
          <p:spPr bwMode="auto">
            <a:xfrm>
              <a:off x="19048899" y="2306064"/>
              <a:ext cx="3790950" cy="5553075"/>
            </a:xfrm>
            <a:custGeom>
              <a:avLst/>
              <a:gdLst>
                <a:gd name="T0" fmla="*/ 2388 w 2388"/>
                <a:gd name="T1" fmla="*/ 0 h 3498"/>
                <a:gd name="T2" fmla="*/ 2388 w 2388"/>
                <a:gd name="T3" fmla="*/ 637 h 3498"/>
                <a:gd name="T4" fmla="*/ 244 w 2388"/>
                <a:gd name="T5" fmla="*/ 3498 h 3498"/>
                <a:gd name="T6" fmla="*/ 211 w 2388"/>
                <a:gd name="T7" fmla="*/ 3424 h 3498"/>
                <a:gd name="T8" fmla="*/ 169 w 2388"/>
                <a:gd name="T9" fmla="*/ 3355 h 3498"/>
                <a:gd name="T10" fmla="*/ 120 w 2388"/>
                <a:gd name="T11" fmla="*/ 3290 h 3498"/>
                <a:gd name="T12" fmla="*/ 62 w 2388"/>
                <a:gd name="T13" fmla="*/ 3236 h 3498"/>
                <a:gd name="T14" fmla="*/ 0 w 2388"/>
                <a:gd name="T15" fmla="*/ 3188 h 3498"/>
                <a:gd name="T16" fmla="*/ 2388 w 2388"/>
                <a:gd name="T17" fmla="*/ 0 h 3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8" h="3498">
                  <a:moveTo>
                    <a:pt x="2388" y="0"/>
                  </a:moveTo>
                  <a:lnTo>
                    <a:pt x="2388" y="637"/>
                  </a:lnTo>
                  <a:lnTo>
                    <a:pt x="244" y="3498"/>
                  </a:lnTo>
                  <a:lnTo>
                    <a:pt x="211" y="3424"/>
                  </a:lnTo>
                  <a:lnTo>
                    <a:pt x="169" y="3355"/>
                  </a:lnTo>
                  <a:lnTo>
                    <a:pt x="120" y="3290"/>
                  </a:lnTo>
                  <a:lnTo>
                    <a:pt x="62" y="3236"/>
                  </a:lnTo>
                  <a:lnTo>
                    <a:pt x="0" y="3188"/>
                  </a:lnTo>
                  <a:lnTo>
                    <a:pt x="2388"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5" name="Freeform 3753"/>
            <p:cNvSpPr>
              <a:spLocks/>
            </p:cNvSpPr>
            <p:nvPr/>
          </p:nvSpPr>
          <p:spPr bwMode="auto">
            <a:xfrm>
              <a:off x="18607574" y="5214364"/>
              <a:ext cx="2470150" cy="2087563"/>
            </a:xfrm>
            <a:custGeom>
              <a:avLst/>
              <a:gdLst>
                <a:gd name="T0" fmla="*/ 509 w 1556"/>
                <a:gd name="T1" fmla="*/ 0 h 1315"/>
                <a:gd name="T2" fmla="*/ 617 w 1556"/>
                <a:gd name="T3" fmla="*/ 15 h 1315"/>
                <a:gd name="T4" fmla="*/ 703 w 1556"/>
                <a:gd name="T5" fmla="*/ 52 h 1315"/>
                <a:gd name="T6" fmla="*/ 1537 w 1556"/>
                <a:gd name="T7" fmla="*/ 659 h 1315"/>
                <a:gd name="T8" fmla="*/ 1556 w 1556"/>
                <a:gd name="T9" fmla="*/ 712 h 1315"/>
                <a:gd name="T10" fmla="*/ 1543 w 1556"/>
                <a:gd name="T11" fmla="*/ 768 h 1315"/>
                <a:gd name="T12" fmla="*/ 1504 w 1556"/>
                <a:gd name="T13" fmla="*/ 818 h 1315"/>
                <a:gd name="T14" fmla="*/ 1450 w 1556"/>
                <a:gd name="T15" fmla="*/ 851 h 1315"/>
                <a:gd name="T16" fmla="*/ 1386 w 1556"/>
                <a:gd name="T17" fmla="*/ 861 h 1315"/>
                <a:gd name="T18" fmla="*/ 1358 w 1556"/>
                <a:gd name="T19" fmla="*/ 886 h 1315"/>
                <a:gd name="T20" fmla="*/ 1337 w 1556"/>
                <a:gd name="T21" fmla="*/ 950 h 1315"/>
                <a:gd name="T22" fmla="*/ 1285 w 1556"/>
                <a:gd name="T23" fmla="*/ 995 h 1315"/>
                <a:gd name="T24" fmla="*/ 1215 w 1556"/>
                <a:gd name="T25" fmla="*/ 1012 h 1315"/>
                <a:gd name="T26" fmla="*/ 1143 w 1556"/>
                <a:gd name="T27" fmla="*/ 993 h 1315"/>
                <a:gd name="T28" fmla="*/ 1153 w 1556"/>
                <a:gd name="T29" fmla="*/ 1063 h 1315"/>
                <a:gd name="T30" fmla="*/ 1124 w 1556"/>
                <a:gd name="T31" fmla="*/ 1121 h 1315"/>
                <a:gd name="T32" fmla="*/ 1069 w 1556"/>
                <a:gd name="T33" fmla="*/ 1162 h 1315"/>
                <a:gd name="T34" fmla="*/ 1000 w 1556"/>
                <a:gd name="T35" fmla="*/ 1173 h 1315"/>
                <a:gd name="T36" fmla="*/ 967 w 1556"/>
                <a:gd name="T37" fmla="*/ 1197 h 1315"/>
                <a:gd name="T38" fmla="*/ 949 w 1556"/>
                <a:gd name="T39" fmla="*/ 1253 h 1315"/>
                <a:gd name="T40" fmla="*/ 906 w 1556"/>
                <a:gd name="T41" fmla="*/ 1296 h 1315"/>
                <a:gd name="T42" fmla="*/ 846 w 1556"/>
                <a:gd name="T43" fmla="*/ 1315 h 1315"/>
                <a:gd name="T44" fmla="*/ 782 w 1556"/>
                <a:gd name="T45" fmla="*/ 1307 h 1315"/>
                <a:gd name="T46" fmla="*/ 227 w 1556"/>
                <a:gd name="T47" fmla="*/ 898 h 1315"/>
                <a:gd name="T48" fmla="*/ 128 w 1556"/>
                <a:gd name="T49" fmla="*/ 795 h 1315"/>
                <a:gd name="T50" fmla="*/ 47 w 1556"/>
                <a:gd name="T51" fmla="*/ 659 h 1315"/>
                <a:gd name="T52" fmla="*/ 2 w 1556"/>
                <a:gd name="T53" fmla="*/ 523 h 1315"/>
                <a:gd name="T54" fmla="*/ 6 w 1556"/>
                <a:gd name="T55" fmla="*/ 399 h 1315"/>
                <a:gd name="T56" fmla="*/ 45 w 1556"/>
                <a:gd name="T57" fmla="*/ 279 h 1315"/>
                <a:gd name="T58" fmla="*/ 113 w 1556"/>
                <a:gd name="T59" fmla="*/ 174 h 1315"/>
                <a:gd name="T60" fmla="*/ 196 w 1556"/>
                <a:gd name="T61" fmla="*/ 87 h 1315"/>
                <a:gd name="T62" fmla="*/ 290 w 1556"/>
                <a:gd name="T63" fmla="*/ 29 h 1315"/>
                <a:gd name="T64" fmla="*/ 383 w 1556"/>
                <a:gd name="T65" fmla="*/ 3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447" y="0"/>
                  </a:moveTo>
                  <a:lnTo>
                    <a:pt x="509" y="0"/>
                  </a:lnTo>
                  <a:lnTo>
                    <a:pt x="565" y="5"/>
                  </a:lnTo>
                  <a:lnTo>
                    <a:pt x="617" y="15"/>
                  </a:lnTo>
                  <a:lnTo>
                    <a:pt x="664" y="31"/>
                  </a:lnTo>
                  <a:lnTo>
                    <a:pt x="703" y="52"/>
                  </a:lnTo>
                  <a:lnTo>
                    <a:pt x="1516" y="636"/>
                  </a:lnTo>
                  <a:lnTo>
                    <a:pt x="1537" y="659"/>
                  </a:lnTo>
                  <a:lnTo>
                    <a:pt x="1551" y="684"/>
                  </a:lnTo>
                  <a:lnTo>
                    <a:pt x="1556" y="712"/>
                  </a:lnTo>
                  <a:lnTo>
                    <a:pt x="1552" y="741"/>
                  </a:lnTo>
                  <a:lnTo>
                    <a:pt x="1543" y="768"/>
                  </a:lnTo>
                  <a:lnTo>
                    <a:pt x="1525" y="795"/>
                  </a:lnTo>
                  <a:lnTo>
                    <a:pt x="1504" y="818"/>
                  </a:lnTo>
                  <a:lnTo>
                    <a:pt x="1479" y="838"/>
                  </a:lnTo>
                  <a:lnTo>
                    <a:pt x="1450" y="851"/>
                  </a:lnTo>
                  <a:lnTo>
                    <a:pt x="1419" y="859"/>
                  </a:lnTo>
                  <a:lnTo>
                    <a:pt x="1386" y="861"/>
                  </a:lnTo>
                  <a:lnTo>
                    <a:pt x="1353" y="851"/>
                  </a:lnTo>
                  <a:lnTo>
                    <a:pt x="1358" y="886"/>
                  </a:lnTo>
                  <a:lnTo>
                    <a:pt x="1353" y="919"/>
                  </a:lnTo>
                  <a:lnTo>
                    <a:pt x="1337" y="950"/>
                  </a:lnTo>
                  <a:lnTo>
                    <a:pt x="1314" y="975"/>
                  </a:lnTo>
                  <a:lnTo>
                    <a:pt x="1285" y="995"/>
                  </a:lnTo>
                  <a:lnTo>
                    <a:pt x="1252" y="1008"/>
                  </a:lnTo>
                  <a:lnTo>
                    <a:pt x="1215" y="1012"/>
                  </a:lnTo>
                  <a:lnTo>
                    <a:pt x="1178" y="1008"/>
                  </a:lnTo>
                  <a:lnTo>
                    <a:pt x="1143" y="993"/>
                  </a:lnTo>
                  <a:lnTo>
                    <a:pt x="1153" y="1028"/>
                  </a:lnTo>
                  <a:lnTo>
                    <a:pt x="1153" y="1063"/>
                  </a:lnTo>
                  <a:lnTo>
                    <a:pt x="1143" y="1094"/>
                  </a:lnTo>
                  <a:lnTo>
                    <a:pt x="1124" y="1121"/>
                  </a:lnTo>
                  <a:lnTo>
                    <a:pt x="1098" y="1144"/>
                  </a:lnTo>
                  <a:lnTo>
                    <a:pt x="1069" y="1162"/>
                  </a:lnTo>
                  <a:lnTo>
                    <a:pt x="1034" y="1171"/>
                  </a:lnTo>
                  <a:lnTo>
                    <a:pt x="1000" y="1173"/>
                  </a:lnTo>
                  <a:lnTo>
                    <a:pt x="963" y="1166"/>
                  </a:lnTo>
                  <a:lnTo>
                    <a:pt x="967" y="1197"/>
                  </a:lnTo>
                  <a:lnTo>
                    <a:pt x="963" y="1226"/>
                  </a:lnTo>
                  <a:lnTo>
                    <a:pt x="949" y="1253"/>
                  </a:lnTo>
                  <a:lnTo>
                    <a:pt x="932" y="1276"/>
                  </a:lnTo>
                  <a:lnTo>
                    <a:pt x="906" y="1296"/>
                  </a:lnTo>
                  <a:lnTo>
                    <a:pt x="877" y="1309"/>
                  </a:lnTo>
                  <a:lnTo>
                    <a:pt x="846" y="1315"/>
                  </a:lnTo>
                  <a:lnTo>
                    <a:pt x="813" y="1315"/>
                  </a:lnTo>
                  <a:lnTo>
                    <a:pt x="782" y="1307"/>
                  </a:lnTo>
                  <a:lnTo>
                    <a:pt x="749" y="1290"/>
                  </a:lnTo>
                  <a:lnTo>
                    <a:pt x="227" y="898"/>
                  </a:lnTo>
                  <a:lnTo>
                    <a:pt x="177" y="853"/>
                  </a:lnTo>
                  <a:lnTo>
                    <a:pt x="128" y="795"/>
                  </a:lnTo>
                  <a:lnTo>
                    <a:pt x="86" y="731"/>
                  </a:lnTo>
                  <a:lnTo>
                    <a:pt x="47" y="659"/>
                  </a:lnTo>
                  <a:lnTo>
                    <a:pt x="18" y="585"/>
                  </a:lnTo>
                  <a:lnTo>
                    <a:pt x="2" y="523"/>
                  </a:lnTo>
                  <a:lnTo>
                    <a:pt x="0" y="461"/>
                  </a:lnTo>
                  <a:lnTo>
                    <a:pt x="6" y="399"/>
                  </a:lnTo>
                  <a:lnTo>
                    <a:pt x="22" y="337"/>
                  </a:lnTo>
                  <a:lnTo>
                    <a:pt x="45" y="279"/>
                  </a:lnTo>
                  <a:lnTo>
                    <a:pt x="76" y="225"/>
                  </a:lnTo>
                  <a:lnTo>
                    <a:pt x="113" y="174"/>
                  </a:lnTo>
                  <a:lnTo>
                    <a:pt x="152" y="128"/>
                  </a:lnTo>
                  <a:lnTo>
                    <a:pt x="196" y="87"/>
                  </a:lnTo>
                  <a:lnTo>
                    <a:pt x="243" y="54"/>
                  </a:lnTo>
                  <a:lnTo>
                    <a:pt x="290" y="29"/>
                  </a:lnTo>
                  <a:lnTo>
                    <a:pt x="336" y="11"/>
                  </a:lnTo>
                  <a:lnTo>
                    <a:pt x="383" y="3"/>
                  </a:lnTo>
                  <a:lnTo>
                    <a:pt x="447"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6" name="Freeform 3755"/>
            <p:cNvSpPr>
              <a:spLocks/>
            </p:cNvSpPr>
            <p:nvPr/>
          </p:nvSpPr>
          <p:spPr bwMode="auto">
            <a:xfrm>
              <a:off x="12676674" y="1702814"/>
              <a:ext cx="6132513" cy="4154488"/>
            </a:xfrm>
            <a:custGeom>
              <a:avLst/>
              <a:gdLst>
                <a:gd name="T0" fmla="*/ 0 w 3863"/>
                <a:gd name="T1" fmla="*/ 0 h 2617"/>
                <a:gd name="T2" fmla="*/ 1228 w 3863"/>
                <a:gd name="T3" fmla="*/ 0 h 2617"/>
                <a:gd name="T4" fmla="*/ 3863 w 3863"/>
                <a:gd name="T5" fmla="*/ 1973 h 2617"/>
                <a:gd name="T6" fmla="*/ 3787 w 3863"/>
                <a:gd name="T7" fmla="*/ 2008 h 2617"/>
                <a:gd name="T8" fmla="*/ 3717 w 3863"/>
                <a:gd name="T9" fmla="*/ 2051 h 2617"/>
                <a:gd name="T10" fmla="*/ 3653 w 3863"/>
                <a:gd name="T11" fmla="*/ 2101 h 2617"/>
                <a:gd name="T12" fmla="*/ 3597 w 3863"/>
                <a:gd name="T13" fmla="*/ 2157 h 2617"/>
                <a:gd name="T14" fmla="*/ 3548 w 3863"/>
                <a:gd name="T15" fmla="*/ 2223 h 2617"/>
                <a:gd name="T16" fmla="*/ 3508 w 3863"/>
                <a:gd name="T17" fmla="*/ 2293 h 2617"/>
                <a:gd name="T18" fmla="*/ 3475 w 3863"/>
                <a:gd name="T19" fmla="*/ 2367 h 2617"/>
                <a:gd name="T20" fmla="*/ 3453 w 3863"/>
                <a:gd name="T21" fmla="*/ 2446 h 2617"/>
                <a:gd name="T22" fmla="*/ 3442 w 3863"/>
                <a:gd name="T23" fmla="*/ 2530 h 2617"/>
                <a:gd name="T24" fmla="*/ 3442 w 3863"/>
                <a:gd name="T25" fmla="*/ 2617 h 2617"/>
                <a:gd name="T26" fmla="*/ 0 w 3863"/>
                <a:gd name="T27" fmla="*/ 39 h 2617"/>
                <a:gd name="T28" fmla="*/ 0 w 3863"/>
                <a:gd name="T29" fmla="*/ 0 h 2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63" h="2617">
                  <a:moveTo>
                    <a:pt x="0" y="0"/>
                  </a:moveTo>
                  <a:lnTo>
                    <a:pt x="1228" y="0"/>
                  </a:lnTo>
                  <a:lnTo>
                    <a:pt x="3863" y="1973"/>
                  </a:lnTo>
                  <a:lnTo>
                    <a:pt x="3787" y="2008"/>
                  </a:lnTo>
                  <a:lnTo>
                    <a:pt x="3717" y="2051"/>
                  </a:lnTo>
                  <a:lnTo>
                    <a:pt x="3653" y="2101"/>
                  </a:lnTo>
                  <a:lnTo>
                    <a:pt x="3597" y="2157"/>
                  </a:lnTo>
                  <a:lnTo>
                    <a:pt x="3548" y="2223"/>
                  </a:lnTo>
                  <a:lnTo>
                    <a:pt x="3508" y="2293"/>
                  </a:lnTo>
                  <a:lnTo>
                    <a:pt x="3475" y="2367"/>
                  </a:lnTo>
                  <a:lnTo>
                    <a:pt x="3453" y="2446"/>
                  </a:lnTo>
                  <a:lnTo>
                    <a:pt x="3442" y="2530"/>
                  </a:lnTo>
                  <a:lnTo>
                    <a:pt x="3442" y="2617"/>
                  </a:lnTo>
                  <a:lnTo>
                    <a:pt x="0" y="39"/>
                  </a:lnTo>
                  <a:lnTo>
                    <a:pt x="0" y="0"/>
                  </a:lnTo>
                  <a:close/>
                </a:path>
              </a:pathLst>
            </a:custGeom>
            <a:solidFill>
              <a:srgbClr val="AFCF5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7" name="Freeform 3756"/>
            <p:cNvSpPr>
              <a:spLocks/>
            </p:cNvSpPr>
            <p:nvPr/>
          </p:nvSpPr>
          <p:spPr bwMode="auto">
            <a:xfrm>
              <a:off x="18204349" y="4909564"/>
              <a:ext cx="920750" cy="1163638"/>
            </a:xfrm>
            <a:custGeom>
              <a:avLst/>
              <a:gdLst>
                <a:gd name="T0" fmla="*/ 406 w 580"/>
                <a:gd name="T1" fmla="*/ 0 h 733"/>
                <a:gd name="T2" fmla="*/ 580 w 580"/>
                <a:gd name="T3" fmla="*/ 131 h 733"/>
                <a:gd name="T4" fmla="*/ 511 w 580"/>
                <a:gd name="T5" fmla="*/ 164 h 733"/>
                <a:gd name="T6" fmla="*/ 445 w 580"/>
                <a:gd name="T7" fmla="*/ 203 h 733"/>
                <a:gd name="T8" fmla="*/ 386 w 580"/>
                <a:gd name="T9" fmla="*/ 250 h 733"/>
                <a:gd name="T10" fmla="*/ 334 w 580"/>
                <a:gd name="T11" fmla="*/ 304 h 733"/>
                <a:gd name="T12" fmla="*/ 287 w 580"/>
                <a:gd name="T13" fmla="*/ 364 h 733"/>
                <a:gd name="T14" fmla="*/ 251 w 580"/>
                <a:gd name="T15" fmla="*/ 430 h 733"/>
                <a:gd name="T16" fmla="*/ 221 w 580"/>
                <a:gd name="T17" fmla="*/ 500 h 733"/>
                <a:gd name="T18" fmla="*/ 200 w 580"/>
                <a:gd name="T19" fmla="*/ 574 h 733"/>
                <a:gd name="T20" fmla="*/ 188 w 580"/>
                <a:gd name="T21" fmla="*/ 651 h 733"/>
                <a:gd name="T22" fmla="*/ 188 w 580"/>
                <a:gd name="T23" fmla="*/ 733 h 733"/>
                <a:gd name="T24" fmla="*/ 0 w 580"/>
                <a:gd name="T25" fmla="*/ 591 h 733"/>
                <a:gd name="T26" fmla="*/ 6 w 580"/>
                <a:gd name="T27" fmla="*/ 512 h 733"/>
                <a:gd name="T28" fmla="*/ 20 w 580"/>
                <a:gd name="T29" fmla="*/ 436 h 733"/>
                <a:gd name="T30" fmla="*/ 43 w 580"/>
                <a:gd name="T31" fmla="*/ 364 h 733"/>
                <a:gd name="T32" fmla="*/ 74 w 580"/>
                <a:gd name="T33" fmla="*/ 294 h 733"/>
                <a:gd name="T34" fmla="*/ 113 w 580"/>
                <a:gd name="T35" fmla="*/ 230 h 733"/>
                <a:gd name="T36" fmla="*/ 159 w 580"/>
                <a:gd name="T37" fmla="*/ 172 h 733"/>
                <a:gd name="T38" fmla="*/ 212 w 580"/>
                <a:gd name="T39" fmla="*/ 118 h 733"/>
                <a:gd name="T40" fmla="*/ 270 w 580"/>
                <a:gd name="T41" fmla="*/ 71 h 733"/>
                <a:gd name="T42" fmla="*/ 336 w 580"/>
                <a:gd name="T43" fmla="*/ 33 h 733"/>
                <a:gd name="T44" fmla="*/ 406 w 580"/>
                <a:gd name="T45"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80" h="733">
                  <a:moveTo>
                    <a:pt x="406" y="0"/>
                  </a:moveTo>
                  <a:lnTo>
                    <a:pt x="580" y="131"/>
                  </a:lnTo>
                  <a:lnTo>
                    <a:pt x="511" y="164"/>
                  </a:lnTo>
                  <a:lnTo>
                    <a:pt x="445" y="203"/>
                  </a:lnTo>
                  <a:lnTo>
                    <a:pt x="386" y="250"/>
                  </a:lnTo>
                  <a:lnTo>
                    <a:pt x="334" y="304"/>
                  </a:lnTo>
                  <a:lnTo>
                    <a:pt x="287" y="364"/>
                  </a:lnTo>
                  <a:lnTo>
                    <a:pt x="251" y="430"/>
                  </a:lnTo>
                  <a:lnTo>
                    <a:pt x="221" y="500"/>
                  </a:lnTo>
                  <a:lnTo>
                    <a:pt x="200" y="574"/>
                  </a:lnTo>
                  <a:lnTo>
                    <a:pt x="188" y="651"/>
                  </a:lnTo>
                  <a:lnTo>
                    <a:pt x="188" y="733"/>
                  </a:lnTo>
                  <a:lnTo>
                    <a:pt x="0" y="591"/>
                  </a:lnTo>
                  <a:lnTo>
                    <a:pt x="6" y="512"/>
                  </a:lnTo>
                  <a:lnTo>
                    <a:pt x="20" y="436"/>
                  </a:lnTo>
                  <a:lnTo>
                    <a:pt x="43" y="364"/>
                  </a:lnTo>
                  <a:lnTo>
                    <a:pt x="74" y="294"/>
                  </a:lnTo>
                  <a:lnTo>
                    <a:pt x="113" y="230"/>
                  </a:lnTo>
                  <a:lnTo>
                    <a:pt x="159" y="172"/>
                  </a:lnTo>
                  <a:lnTo>
                    <a:pt x="212" y="118"/>
                  </a:lnTo>
                  <a:lnTo>
                    <a:pt x="270" y="71"/>
                  </a:lnTo>
                  <a:lnTo>
                    <a:pt x="336" y="33"/>
                  </a:lnTo>
                  <a:lnTo>
                    <a:pt x="406"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8" name="Freeform 3758"/>
            <p:cNvSpPr>
              <a:spLocks/>
            </p:cNvSpPr>
            <p:nvPr/>
          </p:nvSpPr>
          <p:spPr bwMode="auto">
            <a:xfrm>
              <a:off x="18750449" y="5214364"/>
              <a:ext cx="2327275" cy="1606550"/>
            </a:xfrm>
            <a:custGeom>
              <a:avLst/>
              <a:gdLst>
                <a:gd name="T0" fmla="*/ 357 w 1466"/>
                <a:gd name="T1" fmla="*/ 0 h 1012"/>
                <a:gd name="T2" fmla="*/ 419 w 1466"/>
                <a:gd name="T3" fmla="*/ 0 h 1012"/>
                <a:gd name="T4" fmla="*/ 475 w 1466"/>
                <a:gd name="T5" fmla="*/ 5 h 1012"/>
                <a:gd name="T6" fmla="*/ 527 w 1466"/>
                <a:gd name="T7" fmla="*/ 15 h 1012"/>
                <a:gd name="T8" fmla="*/ 574 w 1466"/>
                <a:gd name="T9" fmla="*/ 31 h 1012"/>
                <a:gd name="T10" fmla="*/ 613 w 1466"/>
                <a:gd name="T11" fmla="*/ 52 h 1012"/>
                <a:gd name="T12" fmla="*/ 1426 w 1466"/>
                <a:gd name="T13" fmla="*/ 636 h 1012"/>
                <a:gd name="T14" fmla="*/ 1447 w 1466"/>
                <a:gd name="T15" fmla="*/ 659 h 1012"/>
                <a:gd name="T16" fmla="*/ 1461 w 1466"/>
                <a:gd name="T17" fmla="*/ 684 h 1012"/>
                <a:gd name="T18" fmla="*/ 1466 w 1466"/>
                <a:gd name="T19" fmla="*/ 712 h 1012"/>
                <a:gd name="T20" fmla="*/ 1462 w 1466"/>
                <a:gd name="T21" fmla="*/ 741 h 1012"/>
                <a:gd name="T22" fmla="*/ 1453 w 1466"/>
                <a:gd name="T23" fmla="*/ 768 h 1012"/>
                <a:gd name="T24" fmla="*/ 1435 w 1466"/>
                <a:gd name="T25" fmla="*/ 795 h 1012"/>
                <a:gd name="T26" fmla="*/ 1414 w 1466"/>
                <a:gd name="T27" fmla="*/ 818 h 1012"/>
                <a:gd name="T28" fmla="*/ 1389 w 1466"/>
                <a:gd name="T29" fmla="*/ 838 h 1012"/>
                <a:gd name="T30" fmla="*/ 1360 w 1466"/>
                <a:gd name="T31" fmla="*/ 851 h 1012"/>
                <a:gd name="T32" fmla="*/ 1329 w 1466"/>
                <a:gd name="T33" fmla="*/ 859 h 1012"/>
                <a:gd name="T34" fmla="*/ 1296 w 1466"/>
                <a:gd name="T35" fmla="*/ 861 h 1012"/>
                <a:gd name="T36" fmla="*/ 1263 w 1466"/>
                <a:gd name="T37" fmla="*/ 851 h 1012"/>
                <a:gd name="T38" fmla="*/ 1268 w 1466"/>
                <a:gd name="T39" fmla="*/ 886 h 1012"/>
                <a:gd name="T40" fmla="*/ 1263 w 1466"/>
                <a:gd name="T41" fmla="*/ 919 h 1012"/>
                <a:gd name="T42" fmla="*/ 1247 w 1466"/>
                <a:gd name="T43" fmla="*/ 950 h 1012"/>
                <a:gd name="T44" fmla="*/ 1224 w 1466"/>
                <a:gd name="T45" fmla="*/ 975 h 1012"/>
                <a:gd name="T46" fmla="*/ 1195 w 1466"/>
                <a:gd name="T47" fmla="*/ 995 h 1012"/>
                <a:gd name="T48" fmla="*/ 1162 w 1466"/>
                <a:gd name="T49" fmla="*/ 1008 h 1012"/>
                <a:gd name="T50" fmla="*/ 1125 w 1466"/>
                <a:gd name="T51" fmla="*/ 1012 h 1012"/>
                <a:gd name="T52" fmla="*/ 1088 w 1466"/>
                <a:gd name="T53" fmla="*/ 1008 h 1012"/>
                <a:gd name="T54" fmla="*/ 1053 w 1466"/>
                <a:gd name="T55" fmla="*/ 993 h 1012"/>
                <a:gd name="T56" fmla="*/ 1053 w 1466"/>
                <a:gd name="T57" fmla="*/ 995 h 1012"/>
                <a:gd name="T58" fmla="*/ 0 w 1466"/>
                <a:gd name="T59" fmla="*/ 205 h 1012"/>
                <a:gd name="T60" fmla="*/ 40 w 1466"/>
                <a:gd name="T61" fmla="*/ 151 h 1012"/>
                <a:gd name="T62" fmla="*/ 89 w 1466"/>
                <a:gd name="T63" fmla="*/ 102 h 1012"/>
                <a:gd name="T64" fmla="*/ 137 w 1466"/>
                <a:gd name="T65" fmla="*/ 64 h 1012"/>
                <a:gd name="T66" fmla="*/ 190 w 1466"/>
                <a:gd name="T67" fmla="*/ 33 h 1012"/>
                <a:gd name="T68" fmla="*/ 242 w 1466"/>
                <a:gd name="T69" fmla="*/ 11 h 1012"/>
                <a:gd name="T70" fmla="*/ 293 w 1466"/>
                <a:gd name="T71" fmla="*/ 3 h 1012"/>
                <a:gd name="T72" fmla="*/ 357 w 1466"/>
                <a:gd name="T73" fmla="*/ 0 h 1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66" h="1012">
                  <a:moveTo>
                    <a:pt x="357" y="0"/>
                  </a:moveTo>
                  <a:lnTo>
                    <a:pt x="419" y="0"/>
                  </a:lnTo>
                  <a:lnTo>
                    <a:pt x="475" y="5"/>
                  </a:lnTo>
                  <a:lnTo>
                    <a:pt x="527" y="15"/>
                  </a:lnTo>
                  <a:lnTo>
                    <a:pt x="574" y="31"/>
                  </a:lnTo>
                  <a:lnTo>
                    <a:pt x="613" y="52"/>
                  </a:lnTo>
                  <a:lnTo>
                    <a:pt x="1426" y="636"/>
                  </a:lnTo>
                  <a:lnTo>
                    <a:pt x="1447" y="659"/>
                  </a:lnTo>
                  <a:lnTo>
                    <a:pt x="1461" y="684"/>
                  </a:lnTo>
                  <a:lnTo>
                    <a:pt x="1466" y="712"/>
                  </a:lnTo>
                  <a:lnTo>
                    <a:pt x="1462" y="741"/>
                  </a:lnTo>
                  <a:lnTo>
                    <a:pt x="1453" y="768"/>
                  </a:lnTo>
                  <a:lnTo>
                    <a:pt x="1435" y="795"/>
                  </a:lnTo>
                  <a:lnTo>
                    <a:pt x="1414" y="818"/>
                  </a:lnTo>
                  <a:lnTo>
                    <a:pt x="1389" y="838"/>
                  </a:lnTo>
                  <a:lnTo>
                    <a:pt x="1360" y="851"/>
                  </a:lnTo>
                  <a:lnTo>
                    <a:pt x="1329" y="859"/>
                  </a:lnTo>
                  <a:lnTo>
                    <a:pt x="1296" y="861"/>
                  </a:lnTo>
                  <a:lnTo>
                    <a:pt x="1263" y="851"/>
                  </a:lnTo>
                  <a:lnTo>
                    <a:pt x="1268" y="886"/>
                  </a:lnTo>
                  <a:lnTo>
                    <a:pt x="1263" y="919"/>
                  </a:lnTo>
                  <a:lnTo>
                    <a:pt x="1247" y="950"/>
                  </a:lnTo>
                  <a:lnTo>
                    <a:pt x="1224" y="975"/>
                  </a:lnTo>
                  <a:lnTo>
                    <a:pt x="1195" y="995"/>
                  </a:lnTo>
                  <a:lnTo>
                    <a:pt x="1162" y="1008"/>
                  </a:lnTo>
                  <a:lnTo>
                    <a:pt x="1125" y="1012"/>
                  </a:lnTo>
                  <a:lnTo>
                    <a:pt x="1088" y="1008"/>
                  </a:lnTo>
                  <a:lnTo>
                    <a:pt x="1053" y="993"/>
                  </a:lnTo>
                  <a:lnTo>
                    <a:pt x="1053" y="995"/>
                  </a:lnTo>
                  <a:lnTo>
                    <a:pt x="0" y="205"/>
                  </a:lnTo>
                  <a:lnTo>
                    <a:pt x="40" y="151"/>
                  </a:lnTo>
                  <a:lnTo>
                    <a:pt x="89" y="102"/>
                  </a:lnTo>
                  <a:lnTo>
                    <a:pt x="137" y="64"/>
                  </a:lnTo>
                  <a:lnTo>
                    <a:pt x="190" y="33"/>
                  </a:lnTo>
                  <a:lnTo>
                    <a:pt x="242" y="11"/>
                  </a:lnTo>
                  <a:lnTo>
                    <a:pt x="293" y="3"/>
                  </a:lnTo>
                  <a:lnTo>
                    <a:pt x="357"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19" name="Freeform 3760"/>
            <p:cNvSpPr>
              <a:spLocks/>
            </p:cNvSpPr>
            <p:nvPr/>
          </p:nvSpPr>
          <p:spPr bwMode="auto">
            <a:xfrm>
              <a:off x="13627586" y="1702814"/>
              <a:ext cx="5181600" cy="3514725"/>
            </a:xfrm>
            <a:custGeom>
              <a:avLst/>
              <a:gdLst>
                <a:gd name="T0" fmla="*/ 0 w 3264"/>
                <a:gd name="T1" fmla="*/ 0 h 2214"/>
                <a:gd name="T2" fmla="*/ 629 w 3264"/>
                <a:gd name="T3" fmla="*/ 0 h 2214"/>
                <a:gd name="T4" fmla="*/ 3264 w 3264"/>
                <a:gd name="T5" fmla="*/ 1973 h 2214"/>
                <a:gd name="T6" fmla="*/ 3190 w 3264"/>
                <a:gd name="T7" fmla="*/ 2006 h 2214"/>
                <a:gd name="T8" fmla="*/ 3120 w 3264"/>
                <a:gd name="T9" fmla="*/ 2047 h 2214"/>
                <a:gd name="T10" fmla="*/ 3058 w 3264"/>
                <a:gd name="T11" fmla="*/ 2095 h 2214"/>
                <a:gd name="T12" fmla="*/ 3004 w 3264"/>
                <a:gd name="T13" fmla="*/ 2151 h 2214"/>
                <a:gd name="T14" fmla="*/ 2955 w 3264"/>
                <a:gd name="T15" fmla="*/ 2214 h 2214"/>
                <a:gd name="T16" fmla="*/ 0 w 3264"/>
                <a:gd name="T17" fmla="*/ 0 h 2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64" h="2214">
                  <a:moveTo>
                    <a:pt x="0" y="0"/>
                  </a:moveTo>
                  <a:lnTo>
                    <a:pt x="629" y="0"/>
                  </a:lnTo>
                  <a:lnTo>
                    <a:pt x="3264" y="1973"/>
                  </a:lnTo>
                  <a:lnTo>
                    <a:pt x="3190" y="2006"/>
                  </a:lnTo>
                  <a:lnTo>
                    <a:pt x="3120" y="2047"/>
                  </a:lnTo>
                  <a:lnTo>
                    <a:pt x="3058" y="2095"/>
                  </a:lnTo>
                  <a:lnTo>
                    <a:pt x="3004" y="2151"/>
                  </a:lnTo>
                  <a:lnTo>
                    <a:pt x="2955" y="2214"/>
                  </a:lnTo>
                  <a:lnTo>
                    <a:pt x="0"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0" name="Freeform 3761"/>
            <p:cNvSpPr>
              <a:spLocks/>
            </p:cNvSpPr>
            <p:nvPr/>
          </p:nvSpPr>
          <p:spPr bwMode="auto">
            <a:xfrm>
              <a:off x="18386911" y="4909564"/>
              <a:ext cx="738188" cy="568325"/>
            </a:xfrm>
            <a:custGeom>
              <a:avLst/>
              <a:gdLst>
                <a:gd name="T0" fmla="*/ 291 w 465"/>
                <a:gd name="T1" fmla="*/ 0 h 358"/>
                <a:gd name="T2" fmla="*/ 465 w 465"/>
                <a:gd name="T3" fmla="*/ 131 h 358"/>
                <a:gd name="T4" fmla="*/ 397 w 465"/>
                <a:gd name="T5" fmla="*/ 163 h 358"/>
                <a:gd name="T6" fmla="*/ 333 w 465"/>
                <a:gd name="T7" fmla="*/ 201 h 358"/>
                <a:gd name="T8" fmla="*/ 273 w 465"/>
                <a:gd name="T9" fmla="*/ 248 h 358"/>
                <a:gd name="T10" fmla="*/ 223 w 465"/>
                <a:gd name="T11" fmla="*/ 300 h 358"/>
                <a:gd name="T12" fmla="*/ 176 w 465"/>
                <a:gd name="T13" fmla="*/ 358 h 358"/>
                <a:gd name="T14" fmla="*/ 0 w 465"/>
                <a:gd name="T15" fmla="*/ 227 h 358"/>
                <a:gd name="T16" fmla="*/ 46 w 465"/>
                <a:gd name="T17" fmla="*/ 168 h 358"/>
                <a:gd name="T18" fmla="*/ 99 w 465"/>
                <a:gd name="T19" fmla="*/ 116 h 358"/>
                <a:gd name="T20" fmla="*/ 157 w 465"/>
                <a:gd name="T21" fmla="*/ 71 h 358"/>
                <a:gd name="T22" fmla="*/ 221 w 465"/>
                <a:gd name="T23" fmla="*/ 33 h 358"/>
                <a:gd name="T24" fmla="*/ 291 w 465"/>
                <a:gd name="T25"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358">
                  <a:moveTo>
                    <a:pt x="291" y="0"/>
                  </a:moveTo>
                  <a:lnTo>
                    <a:pt x="465" y="131"/>
                  </a:lnTo>
                  <a:lnTo>
                    <a:pt x="397" y="163"/>
                  </a:lnTo>
                  <a:lnTo>
                    <a:pt x="333" y="201"/>
                  </a:lnTo>
                  <a:lnTo>
                    <a:pt x="273" y="248"/>
                  </a:lnTo>
                  <a:lnTo>
                    <a:pt x="223" y="300"/>
                  </a:lnTo>
                  <a:lnTo>
                    <a:pt x="176" y="358"/>
                  </a:lnTo>
                  <a:lnTo>
                    <a:pt x="0" y="227"/>
                  </a:lnTo>
                  <a:lnTo>
                    <a:pt x="46" y="168"/>
                  </a:lnTo>
                  <a:lnTo>
                    <a:pt x="99" y="116"/>
                  </a:lnTo>
                  <a:lnTo>
                    <a:pt x="157" y="71"/>
                  </a:lnTo>
                  <a:lnTo>
                    <a:pt x="221" y="33"/>
                  </a:lnTo>
                  <a:lnTo>
                    <a:pt x="291"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1" name="Freeform 3762"/>
            <p:cNvSpPr>
              <a:spLocks/>
            </p:cNvSpPr>
            <p:nvPr/>
          </p:nvSpPr>
          <p:spPr bwMode="auto">
            <a:xfrm>
              <a:off x="16458099" y="3439539"/>
              <a:ext cx="2089150" cy="2470150"/>
            </a:xfrm>
            <a:custGeom>
              <a:avLst/>
              <a:gdLst>
                <a:gd name="T0" fmla="*/ 739 w 1316"/>
                <a:gd name="T1" fmla="*/ 4 h 1556"/>
                <a:gd name="T2" fmla="*/ 794 w 1316"/>
                <a:gd name="T3" fmla="*/ 31 h 1556"/>
                <a:gd name="T4" fmla="*/ 838 w 1316"/>
                <a:gd name="T5" fmla="*/ 78 h 1556"/>
                <a:gd name="T6" fmla="*/ 860 w 1316"/>
                <a:gd name="T7" fmla="*/ 138 h 1556"/>
                <a:gd name="T8" fmla="*/ 852 w 1316"/>
                <a:gd name="T9" fmla="*/ 204 h 1556"/>
                <a:gd name="T10" fmla="*/ 920 w 1316"/>
                <a:gd name="T11" fmla="*/ 204 h 1556"/>
                <a:gd name="T12" fmla="*/ 976 w 1316"/>
                <a:gd name="T13" fmla="*/ 243 h 1556"/>
                <a:gd name="T14" fmla="*/ 1007 w 1316"/>
                <a:gd name="T15" fmla="*/ 305 h 1556"/>
                <a:gd name="T16" fmla="*/ 1009 w 1316"/>
                <a:gd name="T17" fmla="*/ 378 h 1556"/>
                <a:gd name="T18" fmla="*/ 1029 w 1316"/>
                <a:gd name="T19" fmla="*/ 404 h 1556"/>
                <a:gd name="T20" fmla="*/ 1093 w 1316"/>
                <a:gd name="T21" fmla="*/ 413 h 1556"/>
                <a:gd name="T22" fmla="*/ 1145 w 1316"/>
                <a:gd name="T23" fmla="*/ 458 h 1556"/>
                <a:gd name="T24" fmla="*/ 1172 w 1316"/>
                <a:gd name="T25" fmla="*/ 522 h 1556"/>
                <a:gd name="T26" fmla="*/ 1166 w 1316"/>
                <a:gd name="T27" fmla="*/ 594 h 1556"/>
                <a:gd name="T28" fmla="*/ 1226 w 1316"/>
                <a:gd name="T29" fmla="*/ 594 h 1556"/>
                <a:gd name="T30" fmla="*/ 1277 w 1316"/>
                <a:gd name="T31" fmla="*/ 627 h 1556"/>
                <a:gd name="T32" fmla="*/ 1308 w 1316"/>
                <a:gd name="T33" fmla="*/ 679 h 1556"/>
                <a:gd name="T34" fmla="*/ 1316 w 1316"/>
                <a:gd name="T35" fmla="*/ 743 h 1556"/>
                <a:gd name="T36" fmla="*/ 1288 w 1316"/>
                <a:gd name="T37" fmla="*/ 807 h 1556"/>
                <a:gd name="T38" fmla="*/ 852 w 1316"/>
                <a:gd name="T39" fmla="*/ 1380 h 1556"/>
                <a:gd name="T40" fmla="*/ 730 w 1316"/>
                <a:gd name="T41" fmla="*/ 1471 h 1556"/>
                <a:gd name="T42" fmla="*/ 586 w 1316"/>
                <a:gd name="T43" fmla="*/ 1539 h 1556"/>
                <a:gd name="T44" fmla="*/ 460 w 1316"/>
                <a:gd name="T45" fmla="*/ 1556 h 1556"/>
                <a:gd name="T46" fmla="*/ 338 w 1316"/>
                <a:gd name="T47" fmla="*/ 1535 h 1556"/>
                <a:gd name="T48" fmla="*/ 223 w 1316"/>
                <a:gd name="T49" fmla="*/ 1480 h 1556"/>
                <a:gd name="T50" fmla="*/ 128 w 1316"/>
                <a:gd name="T51" fmla="*/ 1405 h 1556"/>
                <a:gd name="T52" fmla="*/ 55 w 1316"/>
                <a:gd name="T53" fmla="*/ 1314 h 1556"/>
                <a:gd name="T54" fmla="*/ 10 w 1316"/>
                <a:gd name="T55" fmla="*/ 1220 h 1556"/>
                <a:gd name="T56" fmla="*/ 0 w 1316"/>
                <a:gd name="T57" fmla="*/ 1110 h 1556"/>
                <a:gd name="T58" fmla="*/ 4 w 1316"/>
                <a:gd name="T59" fmla="*/ 992 h 1556"/>
                <a:gd name="T60" fmla="*/ 29 w 1316"/>
                <a:gd name="T61" fmla="*/ 893 h 1556"/>
                <a:gd name="T62" fmla="*/ 637 w 1316"/>
                <a:gd name="T63" fmla="*/ 41 h 1556"/>
                <a:gd name="T64" fmla="*/ 683 w 1316"/>
                <a:gd name="T65" fmla="*/ 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16" h="1556">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0" y="204"/>
                  </a:lnTo>
                  <a:lnTo>
                    <a:pt x="951" y="219"/>
                  </a:lnTo>
                  <a:lnTo>
                    <a:pt x="976" y="243"/>
                  </a:lnTo>
                  <a:lnTo>
                    <a:pt x="996" y="272"/>
                  </a:lnTo>
                  <a:lnTo>
                    <a:pt x="1007" y="305"/>
                  </a:lnTo>
                  <a:lnTo>
                    <a:pt x="1013" y="342"/>
                  </a:lnTo>
                  <a:lnTo>
                    <a:pt x="1009" y="378"/>
                  </a:lnTo>
                  <a:lnTo>
                    <a:pt x="994" y="413"/>
                  </a:lnTo>
                  <a:lnTo>
                    <a:pt x="1029" y="404"/>
                  </a:lnTo>
                  <a:lnTo>
                    <a:pt x="1062" y="404"/>
                  </a:lnTo>
                  <a:lnTo>
                    <a:pt x="1093" y="413"/>
                  </a:lnTo>
                  <a:lnTo>
                    <a:pt x="1122" y="433"/>
                  </a:lnTo>
                  <a:lnTo>
                    <a:pt x="1145" y="458"/>
                  </a:lnTo>
                  <a:lnTo>
                    <a:pt x="1160" y="487"/>
                  </a:lnTo>
                  <a:lnTo>
                    <a:pt x="1172" y="522"/>
                  </a:lnTo>
                  <a:lnTo>
                    <a:pt x="1172" y="557"/>
                  </a:lnTo>
                  <a:lnTo>
                    <a:pt x="1166" y="594"/>
                  </a:lnTo>
                  <a:lnTo>
                    <a:pt x="1197" y="590"/>
                  </a:lnTo>
                  <a:lnTo>
                    <a:pt x="1226" y="594"/>
                  </a:lnTo>
                  <a:lnTo>
                    <a:pt x="1254" y="607"/>
                  </a:lnTo>
                  <a:lnTo>
                    <a:pt x="1277" y="627"/>
                  </a:lnTo>
                  <a:lnTo>
                    <a:pt x="1294" y="650"/>
                  </a:lnTo>
                  <a:lnTo>
                    <a:pt x="1308" y="679"/>
                  </a:lnTo>
                  <a:lnTo>
                    <a:pt x="1316" y="710"/>
                  </a:lnTo>
                  <a:lnTo>
                    <a:pt x="1316" y="743"/>
                  </a:lnTo>
                  <a:lnTo>
                    <a:pt x="1306" y="776"/>
                  </a:lnTo>
                  <a:lnTo>
                    <a:pt x="1288" y="807"/>
                  </a:lnTo>
                  <a:lnTo>
                    <a:pt x="899" y="1329"/>
                  </a:lnTo>
                  <a:lnTo>
                    <a:pt x="852" y="1380"/>
                  </a:lnTo>
                  <a:lnTo>
                    <a:pt x="796" y="1428"/>
                  </a:lnTo>
                  <a:lnTo>
                    <a:pt x="730" y="1471"/>
                  </a:lnTo>
                  <a:lnTo>
                    <a:pt x="660" y="1509"/>
                  </a:lnTo>
                  <a:lnTo>
                    <a:pt x="586" y="1539"/>
                  </a:lnTo>
                  <a:lnTo>
                    <a:pt x="524" y="1554"/>
                  </a:lnTo>
                  <a:lnTo>
                    <a:pt x="460" y="1556"/>
                  </a:lnTo>
                  <a:lnTo>
                    <a:pt x="398" y="1550"/>
                  </a:lnTo>
                  <a:lnTo>
                    <a:pt x="338" y="1535"/>
                  </a:lnTo>
                  <a:lnTo>
                    <a:pt x="280" y="1511"/>
                  </a:lnTo>
                  <a:lnTo>
                    <a:pt x="223" y="1480"/>
                  </a:lnTo>
                  <a:lnTo>
                    <a:pt x="173" y="1444"/>
                  </a:lnTo>
                  <a:lnTo>
                    <a:pt x="128" y="1405"/>
                  </a:lnTo>
                  <a:lnTo>
                    <a:pt x="88" y="1360"/>
                  </a:lnTo>
                  <a:lnTo>
                    <a:pt x="55" y="1314"/>
                  </a:lnTo>
                  <a:lnTo>
                    <a:pt x="27" y="1267"/>
                  </a:lnTo>
                  <a:lnTo>
                    <a:pt x="10" y="1220"/>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2" name="Freeform 3764"/>
            <p:cNvSpPr>
              <a:spLocks/>
            </p:cNvSpPr>
            <p:nvPr/>
          </p:nvSpPr>
          <p:spPr bwMode="auto">
            <a:xfrm>
              <a:off x="12676674" y="5709664"/>
              <a:ext cx="4422775" cy="6156325"/>
            </a:xfrm>
            <a:custGeom>
              <a:avLst/>
              <a:gdLst>
                <a:gd name="T0" fmla="*/ 2144 w 2786"/>
                <a:gd name="T1" fmla="*/ 0 h 3878"/>
                <a:gd name="T2" fmla="*/ 2177 w 2786"/>
                <a:gd name="T3" fmla="*/ 76 h 3878"/>
                <a:gd name="T4" fmla="*/ 2219 w 2786"/>
                <a:gd name="T5" fmla="*/ 145 h 3878"/>
                <a:gd name="T6" fmla="*/ 2270 w 2786"/>
                <a:gd name="T7" fmla="*/ 209 h 3878"/>
                <a:gd name="T8" fmla="*/ 2328 w 2786"/>
                <a:gd name="T9" fmla="*/ 266 h 3878"/>
                <a:gd name="T10" fmla="*/ 2392 w 2786"/>
                <a:gd name="T11" fmla="*/ 314 h 3878"/>
                <a:gd name="T12" fmla="*/ 2462 w 2786"/>
                <a:gd name="T13" fmla="*/ 355 h 3878"/>
                <a:gd name="T14" fmla="*/ 2538 w 2786"/>
                <a:gd name="T15" fmla="*/ 388 h 3878"/>
                <a:gd name="T16" fmla="*/ 2617 w 2786"/>
                <a:gd name="T17" fmla="*/ 409 h 3878"/>
                <a:gd name="T18" fmla="*/ 2700 w 2786"/>
                <a:gd name="T19" fmla="*/ 421 h 3878"/>
                <a:gd name="T20" fmla="*/ 2786 w 2786"/>
                <a:gd name="T21" fmla="*/ 421 h 3878"/>
                <a:gd name="T22" fmla="*/ 196 w 2786"/>
                <a:gd name="T23" fmla="*/ 3878 h 3878"/>
                <a:gd name="T24" fmla="*/ 0 w 2786"/>
                <a:gd name="T25" fmla="*/ 3878 h 3878"/>
                <a:gd name="T26" fmla="*/ 0 w 2786"/>
                <a:gd name="T27" fmla="*/ 2861 h 3878"/>
                <a:gd name="T28" fmla="*/ 2144 w 2786"/>
                <a:gd name="T29" fmla="*/ 0 h 3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86" h="3878">
                  <a:moveTo>
                    <a:pt x="2144" y="0"/>
                  </a:moveTo>
                  <a:lnTo>
                    <a:pt x="2177" y="76"/>
                  </a:lnTo>
                  <a:lnTo>
                    <a:pt x="2219" y="145"/>
                  </a:lnTo>
                  <a:lnTo>
                    <a:pt x="2270" y="209"/>
                  </a:lnTo>
                  <a:lnTo>
                    <a:pt x="2328" y="266"/>
                  </a:lnTo>
                  <a:lnTo>
                    <a:pt x="2392" y="314"/>
                  </a:lnTo>
                  <a:lnTo>
                    <a:pt x="2462" y="355"/>
                  </a:lnTo>
                  <a:lnTo>
                    <a:pt x="2538" y="388"/>
                  </a:lnTo>
                  <a:lnTo>
                    <a:pt x="2617" y="409"/>
                  </a:lnTo>
                  <a:lnTo>
                    <a:pt x="2700" y="421"/>
                  </a:lnTo>
                  <a:lnTo>
                    <a:pt x="2786" y="421"/>
                  </a:lnTo>
                  <a:lnTo>
                    <a:pt x="196" y="3878"/>
                  </a:lnTo>
                  <a:lnTo>
                    <a:pt x="0" y="3878"/>
                  </a:lnTo>
                  <a:lnTo>
                    <a:pt x="0" y="2861"/>
                  </a:lnTo>
                  <a:lnTo>
                    <a:pt x="2144" y="0"/>
                  </a:lnTo>
                  <a:close/>
                </a:path>
              </a:pathLst>
            </a:custGeom>
            <a:solidFill>
              <a:srgbClr val="2D5F8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3" name="Freeform 3765"/>
            <p:cNvSpPr>
              <a:spLocks/>
            </p:cNvSpPr>
            <p:nvPr/>
          </p:nvSpPr>
          <p:spPr bwMode="auto">
            <a:xfrm>
              <a:off x="16153299" y="5392164"/>
              <a:ext cx="1162050" cy="920750"/>
            </a:xfrm>
            <a:custGeom>
              <a:avLst/>
              <a:gdLst>
                <a:gd name="T0" fmla="*/ 132 w 732"/>
                <a:gd name="T1" fmla="*/ 0 h 580"/>
                <a:gd name="T2" fmla="*/ 163 w 732"/>
                <a:gd name="T3" fmla="*/ 70 h 580"/>
                <a:gd name="T4" fmla="*/ 204 w 732"/>
                <a:gd name="T5" fmla="*/ 136 h 580"/>
                <a:gd name="T6" fmla="*/ 251 w 732"/>
                <a:gd name="T7" fmla="*/ 194 h 580"/>
                <a:gd name="T8" fmla="*/ 305 w 732"/>
                <a:gd name="T9" fmla="*/ 247 h 580"/>
                <a:gd name="T10" fmla="*/ 365 w 732"/>
                <a:gd name="T11" fmla="*/ 293 h 580"/>
                <a:gd name="T12" fmla="*/ 429 w 732"/>
                <a:gd name="T13" fmla="*/ 330 h 580"/>
                <a:gd name="T14" fmla="*/ 501 w 732"/>
                <a:gd name="T15" fmla="*/ 359 h 580"/>
                <a:gd name="T16" fmla="*/ 575 w 732"/>
                <a:gd name="T17" fmla="*/ 380 h 580"/>
                <a:gd name="T18" fmla="*/ 652 w 732"/>
                <a:gd name="T19" fmla="*/ 392 h 580"/>
                <a:gd name="T20" fmla="*/ 732 w 732"/>
                <a:gd name="T21" fmla="*/ 392 h 580"/>
                <a:gd name="T22" fmla="*/ 590 w 732"/>
                <a:gd name="T23" fmla="*/ 580 h 580"/>
                <a:gd name="T24" fmla="*/ 512 w 732"/>
                <a:gd name="T25" fmla="*/ 574 h 580"/>
                <a:gd name="T26" fmla="*/ 437 w 732"/>
                <a:gd name="T27" fmla="*/ 561 h 580"/>
                <a:gd name="T28" fmla="*/ 363 w 732"/>
                <a:gd name="T29" fmla="*/ 538 h 580"/>
                <a:gd name="T30" fmla="*/ 295 w 732"/>
                <a:gd name="T31" fmla="*/ 506 h 580"/>
                <a:gd name="T32" fmla="*/ 231 w 732"/>
                <a:gd name="T33" fmla="*/ 468 h 580"/>
                <a:gd name="T34" fmla="*/ 171 w 732"/>
                <a:gd name="T35" fmla="*/ 421 h 580"/>
                <a:gd name="T36" fmla="*/ 119 w 732"/>
                <a:gd name="T37" fmla="*/ 369 h 580"/>
                <a:gd name="T38" fmla="*/ 72 w 732"/>
                <a:gd name="T39" fmla="*/ 311 h 580"/>
                <a:gd name="T40" fmla="*/ 33 w 732"/>
                <a:gd name="T41" fmla="*/ 245 h 580"/>
                <a:gd name="T42" fmla="*/ 0 w 732"/>
                <a:gd name="T43" fmla="*/ 175 h 580"/>
                <a:gd name="T44" fmla="*/ 132 w 732"/>
                <a:gd name="T45"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32" h="580">
                  <a:moveTo>
                    <a:pt x="132" y="0"/>
                  </a:moveTo>
                  <a:lnTo>
                    <a:pt x="163" y="70"/>
                  </a:lnTo>
                  <a:lnTo>
                    <a:pt x="204" y="136"/>
                  </a:lnTo>
                  <a:lnTo>
                    <a:pt x="251" y="194"/>
                  </a:lnTo>
                  <a:lnTo>
                    <a:pt x="305" y="247"/>
                  </a:lnTo>
                  <a:lnTo>
                    <a:pt x="365" y="293"/>
                  </a:lnTo>
                  <a:lnTo>
                    <a:pt x="429" y="330"/>
                  </a:lnTo>
                  <a:lnTo>
                    <a:pt x="501" y="359"/>
                  </a:lnTo>
                  <a:lnTo>
                    <a:pt x="575" y="380"/>
                  </a:lnTo>
                  <a:lnTo>
                    <a:pt x="652" y="392"/>
                  </a:lnTo>
                  <a:lnTo>
                    <a:pt x="732" y="392"/>
                  </a:lnTo>
                  <a:lnTo>
                    <a:pt x="590" y="580"/>
                  </a:lnTo>
                  <a:lnTo>
                    <a:pt x="512" y="574"/>
                  </a:lnTo>
                  <a:lnTo>
                    <a:pt x="437" y="561"/>
                  </a:lnTo>
                  <a:lnTo>
                    <a:pt x="363" y="538"/>
                  </a:lnTo>
                  <a:lnTo>
                    <a:pt x="295" y="506"/>
                  </a:lnTo>
                  <a:lnTo>
                    <a:pt x="231" y="468"/>
                  </a:lnTo>
                  <a:lnTo>
                    <a:pt x="171" y="421"/>
                  </a:lnTo>
                  <a:lnTo>
                    <a:pt x="119" y="369"/>
                  </a:lnTo>
                  <a:lnTo>
                    <a:pt x="72" y="311"/>
                  </a:lnTo>
                  <a:lnTo>
                    <a:pt x="33" y="245"/>
                  </a:lnTo>
                  <a:lnTo>
                    <a:pt x="0" y="175"/>
                  </a:lnTo>
                  <a:lnTo>
                    <a:pt x="132" y="0"/>
                  </a:lnTo>
                  <a:close/>
                </a:path>
              </a:pathLst>
            </a:custGeom>
            <a:solidFill>
              <a:srgbClr val="FEC9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4" name="Freeform 3766"/>
            <p:cNvSpPr>
              <a:spLocks/>
            </p:cNvSpPr>
            <p:nvPr/>
          </p:nvSpPr>
          <p:spPr bwMode="auto">
            <a:xfrm>
              <a:off x="12676674" y="5709664"/>
              <a:ext cx="3773488" cy="5521325"/>
            </a:xfrm>
            <a:custGeom>
              <a:avLst/>
              <a:gdLst>
                <a:gd name="T0" fmla="*/ 2144 w 2377"/>
                <a:gd name="T1" fmla="*/ 0 h 3478"/>
                <a:gd name="T2" fmla="*/ 2177 w 2377"/>
                <a:gd name="T3" fmla="*/ 74 h 3478"/>
                <a:gd name="T4" fmla="*/ 2215 w 2377"/>
                <a:gd name="T5" fmla="*/ 140 h 3478"/>
                <a:gd name="T6" fmla="*/ 2264 w 2377"/>
                <a:gd name="T7" fmla="*/ 202 h 3478"/>
                <a:gd name="T8" fmla="*/ 2316 w 2377"/>
                <a:gd name="T9" fmla="*/ 256 h 3478"/>
                <a:gd name="T10" fmla="*/ 2377 w 2377"/>
                <a:gd name="T11" fmla="*/ 305 h 3478"/>
                <a:gd name="T12" fmla="*/ 0 w 2377"/>
                <a:gd name="T13" fmla="*/ 3478 h 3478"/>
                <a:gd name="T14" fmla="*/ 0 w 2377"/>
                <a:gd name="T15" fmla="*/ 2861 h 3478"/>
                <a:gd name="T16" fmla="*/ 2144 w 2377"/>
                <a:gd name="T17" fmla="*/ 0 h 3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7" h="3478">
                  <a:moveTo>
                    <a:pt x="2144" y="0"/>
                  </a:moveTo>
                  <a:lnTo>
                    <a:pt x="2177" y="74"/>
                  </a:lnTo>
                  <a:lnTo>
                    <a:pt x="2215" y="140"/>
                  </a:lnTo>
                  <a:lnTo>
                    <a:pt x="2264" y="202"/>
                  </a:lnTo>
                  <a:lnTo>
                    <a:pt x="2316" y="256"/>
                  </a:lnTo>
                  <a:lnTo>
                    <a:pt x="2377" y="305"/>
                  </a:lnTo>
                  <a:lnTo>
                    <a:pt x="0" y="3478"/>
                  </a:lnTo>
                  <a:lnTo>
                    <a:pt x="0" y="2861"/>
                  </a:lnTo>
                  <a:lnTo>
                    <a:pt x="2144" y="0"/>
                  </a:lnTo>
                  <a:close/>
                </a:path>
              </a:pathLst>
            </a:custGeom>
            <a:solidFill>
              <a:srgbClr val="45719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5" name="Freeform 3767"/>
            <p:cNvSpPr>
              <a:spLocks/>
            </p:cNvSpPr>
            <p:nvPr/>
          </p:nvSpPr>
          <p:spPr bwMode="auto">
            <a:xfrm>
              <a:off x="14438799" y="6266877"/>
              <a:ext cx="2470150" cy="2087563"/>
            </a:xfrm>
            <a:custGeom>
              <a:avLst/>
              <a:gdLst>
                <a:gd name="T0" fmla="*/ 741 w 1556"/>
                <a:gd name="T1" fmla="*/ 0 h 1315"/>
                <a:gd name="T2" fmla="*/ 805 w 1556"/>
                <a:gd name="T3" fmla="*/ 27 h 1315"/>
                <a:gd name="T4" fmla="*/ 1377 w 1556"/>
                <a:gd name="T5" fmla="*/ 464 h 1315"/>
                <a:gd name="T6" fmla="*/ 1470 w 1556"/>
                <a:gd name="T7" fmla="*/ 586 h 1315"/>
                <a:gd name="T8" fmla="*/ 1538 w 1556"/>
                <a:gd name="T9" fmla="*/ 730 h 1315"/>
                <a:gd name="T10" fmla="*/ 1556 w 1556"/>
                <a:gd name="T11" fmla="*/ 856 h 1315"/>
                <a:gd name="T12" fmla="*/ 1534 w 1556"/>
                <a:gd name="T13" fmla="*/ 978 h 1315"/>
                <a:gd name="T14" fmla="*/ 1480 w 1556"/>
                <a:gd name="T15" fmla="*/ 1090 h 1315"/>
                <a:gd name="T16" fmla="*/ 1402 w 1556"/>
                <a:gd name="T17" fmla="*/ 1187 h 1315"/>
                <a:gd name="T18" fmla="*/ 1313 w 1556"/>
                <a:gd name="T19" fmla="*/ 1261 h 1315"/>
                <a:gd name="T20" fmla="*/ 1218 w 1556"/>
                <a:gd name="T21" fmla="*/ 1306 h 1315"/>
                <a:gd name="T22" fmla="*/ 1109 w 1556"/>
                <a:gd name="T23" fmla="*/ 1315 h 1315"/>
                <a:gd name="T24" fmla="*/ 989 w 1556"/>
                <a:gd name="T25" fmla="*/ 1312 h 1315"/>
                <a:gd name="T26" fmla="*/ 892 w 1556"/>
                <a:gd name="T27" fmla="*/ 1284 h 1315"/>
                <a:gd name="T28" fmla="*/ 40 w 1556"/>
                <a:gd name="T29" fmla="*/ 679 h 1315"/>
                <a:gd name="T30" fmla="*/ 4 w 1556"/>
                <a:gd name="T31" fmla="*/ 633 h 1315"/>
                <a:gd name="T32" fmla="*/ 4 w 1556"/>
                <a:gd name="T33" fmla="*/ 576 h 1315"/>
                <a:gd name="T34" fmla="*/ 29 w 1556"/>
                <a:gd name="T35" fmla="*/ 522 h 1315"/>
                <a:gd name="T36" fmla="*/ 77 w 1556"/>
                <a:gd name="T37" fmla="*/ 477 h 1315"/>
                <a:gd name="T38" fmla="*/ 137 w 1556"/>
                <a:gd name="T39" fmla="*/ 456 h 1315"/>
                <a:gd name="T40" fmla="*/ 203 w 1556"/>
                <a:gd name="T41" fmla="*/ 464 h 1315"/>
                <a:gd name="T42" fmla="*/ 203 w 1556"/>
                <a:gd name="T43" fmla="*/ 396 h 1315"/>
                <a:gd name="T44" fmla="*/ 240 w 1556"/>
                <a:gd name="T45" fmla="*/ 340 h 1315"/>
                <a:gd name="T46" fmla="*/ 304 w 1556"/>
                <a:gd name="T47" fmla="*/ 307 h 1315"/>
                <a:gd name="T48" fmla="*/ 376 w 1556"/>
                <a:gd name="T49" fmla="*/ 307 h 1315"/>
                <a:gd name="T50" fmla="*/ 401 w 1556"/>
                <a:gd name="T51" fmla="*/ 287 h 1315"/>
                <a:gd name="T52" fmla="*/ 413 w 1556"/>
                <a:gd name="T53" fmla="*/ 223 h 1315"/>
                <a:gd name="T54" fmla="*/ 456 w 1556"/>
                <a:gd name="T55" fmla="*/ 171 h 1315"/>
                <a:gd name="T56" fmla="*/ 522 w 1556"/>
                <a:gd name="T57" fmla="*/ 144 h 1315"/>
                <a:gd name="T58" fmla="*/ 593 w 1556"/>
                <a:gd name="T59" fmla="*/ 149 h 1315"/>
                <a:gd name="T60" fmla="*/ 593 w 1556"/>
                <a:gd name="T61" fmla="*/ 89 h 1315"/>
                <a:gd name="T62" fmla="*/ 624 w 1556"/>
                <a:gd name="T63" fmla="*/ 39 h 1315"/>
                <a:gd name="T64" fmla="*/ 679 w 1556"/>
                <a:gd name="T65" fmla="*/ 8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6" h="1315">
                  <a:moveTo>
                    <a:pt x="710" y="0"/>
                  </a:moveTo>
                  <a:lnTo>
                    <a:pt x="741" y="0"/>
                  </a:lnTo>
                  <a:lnTo>
                    <a:pt x="774" y="10"/>
                  </a:lnTo>
                  <a:lnTo>
                    <a:pt x="805" y="27"/>
                  </a:lnTo>
                  <a:lnTo>
                    <a:pt x="1329" y="417"/>
                  </a:lnTo>
                  <a:lnTo>
                    <a:pt x="1377" y="464"/>
                  </a:lnTo>
                  <a:lnTo>
                    <a:pt x="1426" y="520"/>
                  </a:lnTo>
                  <a:lnTo>
                    <a:pt x="1470" y="586"/>
                  </a:lnTo>
                  <a:lnTo>
                    <a:pt x="1507" y="656"/>
                  </a:lnTo>
                  <a:lnTo>
                    <a:pt x="1538" y="730"/>
                  </a:lnTo>
                  <a:lnTo>
                    <a:pt x="1552" y="792"/>
                  </a:lnTo>
                  <a:lnTo>
                    <a:pt x="1556" y="856"/>
                  </a:lnTo>
                  <a:lnTo>
                    <a:pt x="1550" y="918"/>
                  </a:lnTo>
                  <a:lnTo>
                    <a:pt x="1534" y="978"/>
                  </a:lnTo>
                  <a:lnTo>
                    <a:pt x="1509" y="1036"/>
                  </a:lnTo>
                  <a:lnTo>
                    <a:pt x="1480" y="1090"/>
                  </a:lnTo>
                  <a:lnTo>
                    <a:pt x="1443" y="1143"/>
                  </a:lnTo>
                  <a:lnTo>
                    <a:pt x="1402" y="1187"/>
                  </a:lnTo>
                  <a:lnTo>
                    <a:pt x="1360" y="1228"/>
                  </a:lnTo>
                  <a:lnTo>
                    <a:pt x="1313" y="1261"/>
                  </a:lnTo>
                  <a:lnTo>
                    <a:pt x="1267" y="1288"/>
                  </a:lnTo>
                  <a:lnTo>
                    <a:pt x="1218" y="1306"/>
                  </a:lnTo>
                  <a:lnTo>
                    <a:pt x="1173" y="1313"/>
                  </a:lnTo>
                  <a:lnTo>
                    <a:pt x="1109" y="1315"/>
                  </a:lnTo>
                  <a:lnTo>
                    <a:pt x="1047" y="1315"/>
                  </a:lnTo>
                  <a:lnTo>
                    <a:pt x="989" y="1312"/>
                  </a:lnTo>
                  <a:lnTo>
                    <a:pt x="939" y="1300"/>
                  </a:lnTo>
                  <a:lnTo>
                    <a:pt x="892" y="1284"/>
                  </a:lnTo>
                  <a:lnTo>
                    <a:pt x="853" y="1263"/>
                  </a:lnTo>
                  <a:lnTo>
                    <a:pt x="40" y="679"/>
                  </a:lnTo>
                  <a:lnTo>
                    <a:pt x="17" y="658"/>
                  </a:lnTo>
                  <a:lnTo>
                    <a:pt x="4" y="633"/>
                  </a:lnTo>
                  <a:lnTo>
                    <a:pt x="0" y="603"/>
                  </a:lnTo>
                  <a:lnTo>
                    <a:pt x="4" y="576"/>
                  </a:lnTo>
                  <a:lnTo>
                    <a:pt x="13" y="547"/>
                  </a:lnTo>
                  <a:lnTo>
                    <a:pt x="29" y="522"/>
                  </a:lnTo>
                  <a:lnTo>
                    <a:pt x="50" y="497"/>
                  </a:lnTo>
                  <a:lnTo>
                    <a:pt x="77" y="477"/>
                  </a:lnTo>
                  <a:lnTo>
                    <a:pt x="104" y="464"/>
                  </a:lnTo>
                  <a:lnTo>
                    <a:pt x="137" y="456"/>
                  </a:lnTo>
                  <a:lnTo>
                    <a:pt x="168" y="456"/>
                  </a:lnTo>
                  <a:lnTo>
                    <a:pt x="203" y="464"/>
                  </a:lnTo>
                  <a:lnTo>
                    <a:pt x="198" y="429"/>
                  </a:lnTo>
                  <a:lnTo>
                    <a:pt x="203" y="396"/>
                  </a:lnTo>
                  <a:lnTo>
                    <a:pt x="217" y="365"/>
                  </a:lnTo>
                  <a:lnTo>
                    <a:pt x="240" y="340"/>
                  </a:lnTo>
                  <a:lnTo>
                    <a:pt x="269" y="320"/>
                  </a:lnTo>
                  <a:lnTo>
                    <a:pt x="304" y="307"/>
                  </a:lnTo>
                  <a:lnTo>
                    <a:pt x="339" y="303"/>
                  </a:lnTo>
                  <a:lnTo>
                    <a:pt x="376" y="307"/>
                  </a:lnTo>
                  <a:lnTo>
                    <a:pt x="413" y="322"/>
                  </a:lnTo>
                  <a:lnTo>
                    <a:pt x="401" y="287"/>
                  </a:lnTo>
                  <a:lnTo>
                    <a:pt x="403" y="254"/>
                  </a:lnTo>
                  <a:lnTo>
                    <a:pt x="413" y="223"/>
                  </a:lnTo>
                  <a:lnTo>
                    <a:pt x="430" y="194"/>
                  </a:lnTo>
                  <a:lnTo>
                    <a:pt x="456" y="171"/>
                  </a:lnTo>
                  <a:lnTo>
                    <a:pt x="487" y="155"/>
                  </a:lnTo>
                  <a:lnTo>
                    <a:pt x="522" y="144"/>
                  </a:lnTo>
                  <a:lnTo>
                    <a:pt x="556" y="142"/>
                  </a:lnTo>
                  <a:lnTo>
                    <a:pt x="593" y="149"/>
                  </a:lnTo>
                  <a:lnTo>
                    <a:pt x="588" y="118"/>
                  </a:lnTo>
                  <a:lnTo>
                    <a:pt x="593" y="89"/>
                  </a:lnTo>
                  <a:lnTo>
                    <a:pt x="605" y="62"/>
                  </a:lnTo>
                  <a:lnTo>
                    <a:pt x="624" y="39"/>
                  </a:lnTo>
                  <a:lnTo>
                    <a:pt x="650" y="21"/>
                  </a:lnTo>
                  <a:lnTo>
                    <a:pt x="679" y="8"/>
                  </a:lnTo>
                  <a:lnTo>
                    <a:pt x="710" y="0"/>
                  </a:lnTo>
                  <a:close/>
                </a:path>
              </a:pathLst>
            </a:custGeom>
            <a:solidFill>
              <a:srgbClr val="F3E3C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6" name="Freeform 3785"/>
            <p:cNvSpPr>
              <a:spLocks/>
            </p:cNvSpPr>
            <p:nvPr/>
          </p:nvSpPr>
          <p:spPr bwMode="auto">
            <a:xfrm>
              <a:off x="17450286" y="7794052"/>
              <a:ext cx="1608138" cy="2335213"/>
            </a:xfrm>
            <a:custGeom>
              <a:avLst/>
              <a:gdLst>
                <a:gd name="T0" fmla="*/ 803 w 1013"/>
                <a:gd name="T1" fmla="*/ 0 h 1471"/>
                <a:gd name="T2" fmla="*/ 852 w 1013"/>
                <a:gd name="T3" fmla="*/ 37 h 1471"/>
                <a:gd name="T4" fmla="*/ 894 w 1013"/>
                <a:gd name="T5" fmla="*/ 76 h 1471"/>
                <a:gd name="T6" fmla="*/ 931 w 1013"/>
                <a:gd name="T7" fmla="*/ 119 h 1471"/>
                <a:gd name="T8" fmla="*/ 962 w 1013"/>
                <a:gd name="T9" fmla="*/ 163 h 1471"/>
                <a:gd name="T10" fmla="*/ 986 w 1013"/>
                <a:gd name="T11" fmla="*/ 208 h 1471"/>
                <a:gd name="T12" fmla="*/ 1003 w 1013"/>
                <a:gd name="T13" fmla="*/ 254 h 1471"/>
                <a:gd name="T14" fmla="*/ 1009 w 1013"/>
                <a:gd name="T15" fmla="*/ 297 h 1471"/>
                <a:gd name="T16" fmla="*/ 1013 w 1013"/>
                <a:gd name="T17" fmla="*/ 361 h 1471"/>
                <a:gd name="T18" fmla="*/ 1013 w 1013"/>
                <a:gd name="T19" fmla="*/ 423 h 1471"/>
                <a:gd name="T20" fmla="*/ 1007 w 1013"/>
                <a:gd name="T21" fmla="*/ 481 h 1471"/>
                <a:gd name="T22" fmla="*/ 997 w 1013"/>
                <a:gd name="T23" fmla="*/ 532 h 1471"/>
                <a:gd name="T24" fmla="*/ 982 w 1013"/>
                <a:gd name="T25" fmla="*/ 578 h 1471"/>
                <a:gd name="T26" fmla="*/ 960 w 1013"/>
                <a:gd name="T27" fmla="*/ 617 h 1471"/>
                <a:gd name="T28" fmla="*/ 376 w 1013"/>
                <a:gd name="T29" fmla="*/ 1430 h 1471"/>
                <a:gd name="T30" fmla="*/ 353 w 1013"/>
                <a:gd name="T31" fmla="*/ 1453 h 1471"/>
                <a:gd name="T32" fmla="*/ 328 w 1013"/>
                <a:gd name="T33" fmla="*/ 1467 h 1471"/>
                <a:gd name="T34" fmla="*/ 301 w 1013"/>
                <a:gd name="T35" fmla="*/ 1471 h 1471"/>
                <a:gd name="T36" fmla="*/ 272 w 1013"/>
                <a:gd name="T37" fmla="*/ 1467 h 1471"/>
                <a:gd name="T38" fmla="*/ 244 w 1013"/>
                <a:gd name="T39" fmla="*/ 1457 h 1471"/>
                <a:gd name="T40" fmla="*/ 217 w 1013"/>
                <a:gd name="T41" fmla="*/ 1442 h 1471"/>
                <a:gd name="T42" fmla="*/ 194 w 1013"/>
                <a:gd name="T43" fmla="*/ 1420 h 1471"/>
                <a:gd name="T44" fmla="*/ 175 w 1013"/>
                <a:gd name="T45" fmla="*/ 1393 h 1471"/>
                <a:gd name="T46" fmla="*/ 161 w 1013"/>
                <a:gd name="T47" fmla="*/ 1366 h 1471"/>
                <a:gd name="T48" fmla="*/ 153 w 1013"/>
                <a:gd name="T49" fmla="*/ 1333 h 1471"/>
                <a:gd name="T50" fmla="*/ 153 w 1013"/>
                <a:gd name="T51" fmla="*/ 1302 h 1471"/>
                <a:gd name="T52" fmla="*/ 161 w 1013"/>
                <a:gd name="T53" fmla="*/ 1267 h 1471"/>
                <a:gd name="T54" fmla="*/ 126 w 1013"/>
                <a:gd name="T55" fmla="*/ 1273 h 1471"/>
                <a:gd name="T56" fmla="*/ 93 w 1013"/>
                <a:gd name="T57" fmla="*/ 1267 h 1471"/>
                <a:gd name="T58" fmla="*/ 62 w 1013"/>
                <a:gd name="T59" fmla="*/ 1254 h 1471"/>
                <a:gd name="T60" fmla="*/ 37 w 1013"/>
                <a:gd name="T61" fmla="*/ 1230 h 1471"/>
                <a:gd name="T62" fmla="*/ 17 w 1013"/>
                <a:gd name="T63" fmla="*/ 1201 h 1471"/>
                <a:gd name="T64" fmla="*/ 4 w 1013"/>
                <a:gd name="T65" fmla="*/ 1166 h 1471"/>
                <a:gd name="T66" fmla="*/ 0 w 1013"/>
                <a:gd name="T67" fmla="*/ 1131 h 1471"/>
                <a:gd name="T68" fmla="*/ 4 w 1013"/>
                <a:gd name="T69" fmla="*/ 1094 h 1471"/>
                <a:gd name="T70" fmla="*/ 19 w 1013"/>
                <a:gd name="T71" fmla="*/ 1058 h 1471"/>
                <a:gd name="T72" fmla="*/ 8 w 1013"/>
                <a:gd name="T73" fmla="*/ 1062 h 1471"/>
                <a:gd name="T74" fmla="*/ 803 w 1013"/>
                <a:gd name="T75" fmla="*/ 0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3" h="1471">
                  <a:moveTo>
                    <a:pt x="803" y="0"/>
                  </a:moveTo>
                  <a:lnTo>
                    <a:pt x="852" y="37"/>
                  </a:lnTo>
                  <a:lnTo>
                    <a:pt x="894" y="76"/>
                  </a:lnTo>
                  <a:lnTo>
                    <a:pt x="931" y="119"/>
                  </a:lnTo>
                  <a:lnTo>
                    <a:pt x="962" y="163"/>
                  </a:lnTo>
                  <a:lnTo>
                    <a:pt x="986" y="208"/>
                  </a:lnTo>
                  <a:lnTo>
                    <a:pt x="1003" y="254"/>
                  </a:lnTo>
                  <a:lnTo>
                    <a:pt x="1009" y="297"/>
                  </a:lnTo>
                  <a:lnTo>
                    <a:pt x="1013" y="361"/>
                  </a:lnTo>
                  <a:lnTo>
                    <a:pt x="1013" y="423"/>
                  </a:lnTo>
                  <a:lnTo>
                    <a:pt x="1007" y="481"/>
                  </a:lnTo>
                  <a:lnTo>
                    <a:pt x="997" y="532"/>
                  </a:lnTo>
                  <a:lnTo>
                    <a:pt x="982" y="578"/>
                  </a:lnTo>
                  <a:lnTo>
                    <a:pt x="960" y="617"/>
                  </a:lnTo>
                  <a:lnTo>
                    <a:pt x="376" y="1430"/>
                  </a:lnTo>
                  <a:lnTo>
                    <a:pt x="353" y="1453"/>
                  </a:lnTo>
                  <a:lnTo>
                    <a:pt x="328" y="1467"/>
                  </a:lnTo>
                  <a:lnTo>
                    <a:pt x="301" y="1471"/>
                  </a:lnTo>
                  <a:lnTo>
                    <a:pt x="272" y="1467"/>
                  </a:lnTo>
                  <a:lnTo>
                    <a:pt x="244" y="1457"/>
                  </a:lnTo>
                  <a:lnTo>
                    <a:pt x="217" y="1442"/>
                  </a:lnTo>
                  <a:lnTo>
                    <a:pt x="194" y="1420"/>
                  </a:lnTo>
                  <a:lnTo>
                    <a:pt x="175" y="1393"/>
                  </a:lnTo>
                  <a:lnTo>
                    <a:pt x="161" y="1366"/>
                  </a:lnTo>
                  <a:lnTo>
                    <a:pt x="153" y="1333"/>
                  </a:lnTo>
                  <a:lnTo>
                    <a:pt x="153" y="1302"/>
                  </a:lnTo>
                  <a:lnTo>
                    <a:pt x="161" y="1267"/>
                  </a:lnTo>
                  <a:lnTo>
                    <a:pt x="126" y="1273"/>
                  </a:lnTo>
                  <a:lnTo>
                    <a:pt x="93" y="1267"/>
                  </a:lnTo>
                  <a:lnTo>
                    <a:pt x="62" y="1254"/>
                  </a:lnTo>
                  <a:lnTo>
                    <a:pt x="37" y="1230"/>
                  </a:lnTo>
                  <a:lnTo>
                    <a:pt x="17" y="1201"/>
                  </a:lnTo>
                  <a:lnTo>
                    <a:pt x="4" y="1166"/>
                  </a:lnTo>
                  <a:lnTo>
                    <a:pt x="0" y="1131"/>
                  </a:lnTo>
                  <a:lnTo>
                    <a:pt x="4" y="1094"/>
                  </a:lnTo>
                  <a:lnTo>
                    <a:pt x="19" y="1058"/>
                  </a:lnTo>
                  <a:lnTo>
                    <a:pt x="8" y="1062"/>
                  </a:lnTo>
                  <a:lnTo>
                    <a:pt x="803"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7" name="Freeform 3787"/>
            <p:cNvSpPr>
              <a:spLocks/>
            </p:cNvSpPr>
            <p:nvPr/>
          </p:nvSpPr>
          <p:spPr bwMode="auto">
            <a:xfrm>
              <a:off x="18786961" y="7433689"/>
              <a:ext cx="576263" cy="746125"/>
            </a:xfrm>
            <a:custGeom>
              <a:avLst/>
              <a:gdLst>
                <a:gd name="T0" fmla="*/ 132 w 363"/>
                <a:gd name="T1" fmla="*/ 0 h 470"/>
                <a:gd name="T2" fmla="*/ 190 w 363"/>
                <a:gd name="T3" fmla="*/ 47 h 470"/>
                <a:gd name="T4" fmla="*/ 244 w 363"/>
                <a:gd name="T5" fmla="*/ 99 h 470"/>
                <a:gd name="T6" fmla="*/ 291 w 363"/>
                <a:gd name="T7" fmla="*/ 159 h 470"/>
                <a:gd name="T8" fmla="*/ 330 w 363"/>
                <a:gd name="T9" fmla="*/ 223 h 470"/>
                <a:gd name="T10" fmla="*/ 363 w 363"/>
                <a:gd name="T11" fmla="*/ 293 h 470"/>
                <a:gd name="T12" fmla="*/ 231 w 363"/>
                <a:gd name="T13" fmla="*/ 470 h 470"/>
                <a:gd name="T14" fmla="*/ 200 w 363"/>
                <a:gd name="T15" fmla="*/ 400 h 470"/>
                <a:gd name="T16" fmla="*/ 159 w 363"/>
                <a:gd name="T17" fmla="*/ 334 h 470"/>
                <a:gd name="T18" fmla="*/ 112 w 363"/>
                <a:gd name="T19" fmla="*/ 276 h 470"/>
                <a:gd name="T20" fmla="*/ 60 w 363"/>
                <a:gd name="T21" fmla="*/ 222 h 470"/>
                <a:gd name="T22" fmla="*/ 0 w 363"/>
                <a:gd name="T23" fmla="*/ 177 h 470"/>
                <a:gd name="T24" fmla="*/ 132 w 363"/>
                <a:gd name="T25"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3" h="470">
                  <a:moveTo>
                    <a:pt x="132" y="0"/>
                  </a:moveTo>
                  <a:lnTo>
                    <a:pt x="190" y="47"/>
                  </a:lnTo>
                  <a:lnTo>
                    <a:pt x="244" y="99"/>
                  </a:lnTo>
                  <a:lnTo>
                    <a:pt x="291" y="159"/>
                  </a:lnTo>
                  <a:lnTo>
                    <a:pt x="330" y="223"/>
                  </a:lnTo>
                  <a:lnTo>
                    <a:pt x="363" y="293"/>
                  </a:lnTo>
                  <a:lnTo>
                    <a:pt x="231" y="470"/>
                  </a:lnTo>
                  <a:lnTo>
                    <a:pt x="200" y="400"/>
                  </a:lnTo>
                  <a:lnTo>
                    <a:pt x="159" y="334"/>
                  </a:lnTo>
                  <a:lnTo>
                    <a:pt x="112" y="276"/>
                  </a:lnTo>
                  <a:lnTo>
                    <a:pt x="60" y="222"/>
                  </a:lnTo>
                  <a:lnTo>
                    <a:pt x="0" y="177"/>
                  </a:lnTo>
                  <a:lnTo>
                    <a:pt x="132" y="0"/>
                  </a:lnTo>
                  <a:close/>
                </a:path>
              </a:pathLst>
            </a:custGeom>
            <a:solidFill>
              <a:srgbClr val="D0E69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8" name="Freeform 3788"/>
            <p:cNvSpPr>
              <a:spLocks/>
            </p:cNvSpPr>
            <p:nvPr/>
          </p:nvSpPr>
          <p:spPr bwMode="auto">
            <a:xfrm>
              <a:off x="16837511" y="7498777"/>
              <a:ext cx="471488" cy="815975"/>
            </a:xfrm>
            <a:custGeom>
              <a:avLst/>
              <a:gdLst>
                <a:gd name="T0" fmla="*/ 111 w 297"/>
                <a:gd name="T1" fmla="*/ 0 h 514"/>
                <a:gd name="T2" fmla="*/ 297 w 297"/>
                <a:gd name="T3" fmla="*/ 140 h 514"/>
                <a:gd name="T4" fmla="*/ 293 w 297"/>
                <a:gd name="T5" fmla="*/ 223 h 514"/>
                <a:gd name="T6" fmla="*/ 277 w 297"/>
                <a:gd name="T7" fmla="*/ 303 h 514"/>
                <a:gd name="T8" fmla="*/ 252 w 297"/>
                <a:gd name="T9" fmla="*/ 378 h 514"/>
                <a:gd name="T10" fmla="*/ 219 w 297"/>
                <a:gd name="T11" fmla="*/ 448 h 514"/>
                <a:gd name="T12" fmla="*/ 176 w 297"/>
                <a:gd name="T13" fmla="*/ 514 h 514"/>
                <a:gd name="T14" fmla="*/ 0 w 297"/>
                <a:gd name="T15" fmla="*/ 382 h 514"/>
                <a:gd name="T16" fmla="*/ 43 w 297"/>
                <a:gd name="T17" fmla="*/ 314 h 514"/>
                <a:gd name="T18" fmla="*/ 74 w 297"/>
                <a:gd name="T19" fmla="*/ 243 h 514"/>
                <a:gd name="T20" fmla="*/ 97 w 297"/>
                <a:gd name="T21" fmla="*/ 165 h 514"/>
                <a:gd name="T22" fmla="*/ 109 w 297"/>
                <a:gd name="T23" fmla="*/ 84 h 514"/>
                <a:gd name="T24" fmla="*/ 111 w 297"/>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7" h="514">
                  <a:moveTo>
                    <a:pt x="111" y="0"/>
                  </a:moveTo>
                  <a:lnTo>
                    <a:pt x="297" y="140"/>
                  </a:lnTo>
                  <a:lnTo>
                    <a:pt x="293" y="223"/>
                  </a:lnTo>
                  <a:lnTo>
                    <a:pt x="277" y="303"/>
                  </a:lnTo>
                  <a:lnTo>
                    <a:pt x="252" y="378"/>
                  </a:lnTo>
                  <a:lnTo>
                    <a:pt x="219" y="448"/>
                  </a:lnTo>
                  <a:lnTo>
                    <a:pt x="176" y="514"/>
                  </a:lnTo>
                  <a:lnTo>
                    <a:pt x="0" y="382"/>
                  </a:lnTo>
                  <a:lnTo>
                    <a:pt x="43" y="314"/>
                  </a:lnTo>
                  <a:lnTo>
                    <a:pt x="74" y="243"/>
                  </a:lnTo>
                  <a:lnTo>
                    <a:pt x="97" y="165"/>
                  </a:lnTo>
                  <a:lnTo>
                    <a:pt x="109" y="84"/>
                  </a:lnTo>
                  <a:lnTo>
                    <a:pt x="111" y="0"/>
                  </a:lnTo>
                  <a:close/>
                </a:path>
              </a:pathLst>
            </a:custGeom>
            <a:solidFill>
              <a:srgbClr val="EDA08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29" name="Freeform 3790"/>
            <p:cNvSpPr>
              <a:spLocks/>
            </p:cNvSpPr>
            <p:nvPr/>
          </p:nvSpPr>
          <p:spPr bwMode="auto">
            <a:xfrm>
              <a:off x="15032524" y="6266877"/>
              <a:ext cx="1876425" cy="1776413"/>
            </a:xfrm>
            <a:custGeom>
              <a:avLst/>
              <a:gdLst>
                <a:gd name="T0" fmla="*/ 336 w 1182"/>
                <a:gd name="T1" fmla="*/ 0 h 1119"/>
                <a:gd name="T2" fmla="*/ 367 w 1182"/>
                <a:gd name="T3" fmla="*/ 0 h 1119"/>
                <a:gd name="T4" fmla="*/ 400 w 1182"/>
                <a:gd name="T5" fmla="*/ 10 h 1119"/>
                <a:gd name="T6" fmla="*/ 431 w 1182"/>
                <a:gd name="T7" fmla="*/ 27 h 1119"/>
                <a:gd name="T8" fmla="*/ 955 w 1182"/>
                <a:gd name="T9" fmla="*/ 417 h 1119"/>
                <a:gd name="T10" fmla="*/ 1003 w 1182"/>
                <a:gd name="T11" fmla="*/ 464 h 1119"/>
                <a:gd name="T12" fmla="*/ 1052 w 1182"/>
                <a:gd name="T13" fmla="*/ 520 h 1119"/>
                <a:gd name="T14" fmla="*/ 1096 w 1182"/>
                <a:gd name="T15" fmla="*/ 586 h 1119"/>
                <a:gd name="T16" fmla="*/ 1133 w 1182"/>
                <a:gd name="T17" fmla="*/ 656 h 1119"/>
                <a:gd name="T18" fmla="*/ 1164 w 1182"/>
                <a:gd name="T19" fmla="*/ 730 h 1119"/>
                <a:gd name="T20" fmla="*/ 1178 w 1182"/>
                <a:gd name="T21" fmla="*/ 788 h 1119"/>
                <a:gd name="T22" fmla="*/ 1182 w 1182"/>
                <a:gd name="T23" fmla="*/ 848 h 1119"/>
                <a:gd name="T24" fmla="*/ 1178 w 1182"/>
                <a:gd name="T25" fmla="*/ 906 h 1119"/>
                <a:gd name="T26" fmla="*/ 1164 w 1182"/>
                <a:gd name="T27" fmla="*/ 962 h 1119"/>
                <a:gd name="T28" fmla="*/ 1145 w 1182"/>
                <a:gd name="T29" fmla="*/ 1019 h 1119"/>
                <a:gd name="T30" fmla="*/ 1118 w 1182"/>
                <a:gd name="T31" fmla="*/ 1071 h 1119"/>
                <a:gd name="T32" fmla="*/ 1087 w 1182"/>
                <a:gd name="T33" fmla="*/ 1119 h 1119"/>
                <a:gd name="T34" fmla="*/ 0 w 1182"/>
                <a:gd name="T35" fmla="*/ 307 h 1119"/>
                <a:gd name="T36" fmla="*/ 20 w 1182"/>
                <a:gd name="T37" fmla="*/ 312 h 1119"/>
                <a:gd name="T38" fmla="*/ 39 w 1182"/>
                <a:gd name="T39" fmla="*/ 322 h 1119"/>
                <a:gd name="T40" fmla="*/ 27 w 1182"/>
                <a:gd name="T41" fmla="*/ 287 h 1119"/>
                <a:gd name="T42" fmla="*/ 29 w 1182"/>
                <a:gd name="T43" fmla="*/ 254 h 1119"/>
                <a:gd name="T44" fmla="*/ 39 w 1182"/>
                <a:gd name="T45" fmla="*/ 223 h 1119"/>
                <a:gd name="T46" fmla="*/ 56 w 1182"/>
                <a:gd name="T47" fmla="*/ 194 h 1119"/>
                <a:gd name="T48" fmla="*/ 82 w 1182"/>
                <a:gd name="T49" fmla="*/ 171 h 1119"/>
                <a:gd name="T50" fmla="*/ 113 w 1182"/>
                <a:gd name="T51" fmla="*/ 155 h 1119"/>
                <a:gd name="T52" fmla="*/ 148 w 1182"/>
                <a:gd name="T53" fmla="*/ 144 h 1119"/>
                <a:gd name="T54" fmla="*/ 182 w 1182"/>
                <a:gd name="T55" fmla="*/ 142 h 1119"/>
                <a:gd name="T56" fmla="*/ 219 w 1182"/>
                <a:gd name="T57" fmla="*/ 149 h 1119"/>
                <a:gd name="T58" fmla="*/ 214 w 1182"/>
                <a:gd name="T59" fmla="*/ 118 h 1119"/>
                <a:gd name="T60" fmla="*/ 219 w 1182"/>
                <a:gd name="T61" fmla="*/ 89 h 1119"/>
                <a:gd name="T62" fmla="*/ 231 w 1182"/>
                <a:gd name="T63" fmla="*/ 62 h 1119"/>
                <a:gd name="T64" fmla="*/ 250 w 1182"/>
                <a:gd name="T65" fmla="*/ 39 h 1119"/>
                <a:gd name="T66" fmla="*/ 276 w 1182"/>
                <a:gd name="T67" fmla="*/ 21 h 1119"/>
                <a:gd name="T68" fmla="*/ 305 w 1182"/>
                <a:gd name="T69" fmla="*/ 8 h 1119"/>
                <a:gd name="T70" fmla="*/ 336 w 1182"/>
                <a:gd name="T71" fmla="*/ 0 h 1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82" h="1119">
                  <a:moveTo>
                    <a:pt x="336" y="0"/>
                  </a:moveTo>
                  <a:lnTo>
                    <a:pt x="367" y="0"/>
                  </a:lnTo>
                  <a:lnTo>
                    <a:pt x="400" y="10"/>
                  </a:lnTo>
                  <a:lnTo>
                    <a:pt x="431" y="27"/>
                  </a:lnTo>
                  <a:lnTo>
                    <a:pt x="955" y="417"/>
                  </a:lnTo>
                  <a:lnTo>
                    <a:pt x="1003" y="464"/>
                  </a:lnTo>
                  <a:lnTo>
                    <a:pt x="1052" y="520"/>
                  </a:lnTo>
                  <a:lnTo>
                    <a:pt x="1096" y="586"/>
                  </a:lnTo>
                  <a:lnTo>
                    <a:pt x="1133" y="656"/>
                  </a:lnTo>
                  <a:lnTo>
                    <a:pt x="1164" y="730"/>
                  </a:lnTo>
                  <a:lnTo>
                    <a:pt x="1178" y="788"/>
                  </a:lnTo>
                  <a:lnTo>
                    <a:pt x="1182" y="848"/>
                  </a:lnTo>
                  <a:lnTo>
                    <a:pt x="1178" y="906"/>
                  </a:lnTo>
                  <a:lnTo>
                    <a:pt x="1164" y="962"/>
                  </a:lnTo>
                  <a:lnTo>
                    <a:pt x="1145" y="1019"/>
                  </a:lnTo>
                  <a:lnTo>
                    <a:pt x="1118" y="1071"/>
                  </a:lnTo>
                  <a:lnTo>
                    <a:pt x="1087" y="1119"/>
                  </a:lnTo>
                  <a:lnTo>
                    <a:pt x="0" y="307"/>
                  </a:lnTo>
                  <a:lnTo>
                    <a:pt x="20" y="312"/>
                  </a:lnTo>
                  <a:lnTo>
                    <a:pt x="39" y="322"/>
                  </a:lnTo>
                  <a:lnTo>
                    <a:pt x="27" y="287"/>
                  </a:lnTo>
                  <a:lnTo>
                    <a:pt x="29" y="254"/>
                  </a:lnTo>
                  <a:lnTo>
                    <a:pt x="39" y="223"/>
                  </a:lnTo>
                  <a:lnTo>
                    <a:pt x="56" y="194"/>
                  </a:lnTo>
                  <a:lnTo>
                    <a:pt x="82" y="171"/>
                  </a:lnTo>
                  <a:lnTo>
                    <a:pt x="113" y="155"/>
                  </a:lnTo>
                  <a:lnTo>
                    <a:pt x="148" y="144"/>
                  </a:lnTo>
                  <a:lnTo>
                    <a:pt x="182" y="142"/>
                  </a:lnTo>
                  <a:lnTo>
                    <a:pt x="219" y="149"/>
                  </a:lnTo>
                  <a:lnTo>
                    <a:pt x="214" y="118"/>
                  </a:lnTo>
                  <a:lnTo>
                    <a:pt x="219" y="89"/>
                  </a:lnTo>
                  <a:lnTo>
                    <a:pt x="231" y="62"/>
                  </a:lnTo>
                  <a:lnTo>
                    <a:pt x="250" y="39"/>
                  </a:lnTo>
                  <a:lnTo>
                    <a:pt x="276" y="21"/>
                  </a:lnTo>
                  <a:lnTo>
                    <a:pt x="305" y="8"/>
                  </a:lnTo>
                  <a:lnTo>
                    <a:pt x="336"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0" name="Freeform 3811"/>
            <p:cNvSpPr>
              <a:spLocks/>
            </p:cNvSpPr>
            <p:nvPr/>
          </p:nvSpPr>
          <p:spPr bwMode="auto">
            <a:xfrm>
              <a:off x="16458099" y="3439539"/>
              <a:ext cx="1608138" cy="2322513"/>
            </a:xfrm>
            <a:custGeom>
              <a:avLst/>
              <a:gdLst>
                <a:gd name="T0" fmla="*/ 712 w 1013"/>
                <a:gd name="T1" fmla="*/ 0 h 1463"/>
                <a:gd name="T2" fmla="*/ 739 w 1013"/>
                <a:gd name="T3" fmla="*/ 4 h 1463"/>
                <a:gd name="T4" fmla="*/ 769 w 1013"/>
                <a:gd name="T5" fmla="*/ 14 h 1463"/>
                <a:gd name="T6" fmla="*/ 794 w 1013"/>
                <a:gd name="T7" fmla="*/ 31 h 1463"/>
                <a:gd name="T8" fmla="*/ 817 w 1013"/>
                <a:gd name="T9" fmla="*/ 53 h 1463"/>
                <a:gd name="T10" fmla="*/ 838 w 1013"/>
                <a:gd name="T11" fmla="*/ 78 h 1463"/>
                <a:gd name="T12" fmla="*/ 852 w 1013"/>
                <a:gd name="T13" fmla="*/ 107 h 1463"/>
                <a:gd name="T14" fmla="*/ 860 w 1013"/>
                <a:gd name="T15" fmla="*/ 138 h 1463"/>
                <a:gd name="T16" fmla="*/ 860 w 1013"/>
                <a:gd name="T17" fmla="*/ 171 h 1463"/>
                <a:gd name="T18" fmla="*/ 852 w 1013"/>
                <a:gd name="T19" fmla="*/ 204 h 1463"/>
                <a:gd name="T20" fmla="*/ 887 w 1013"/>
                <a:gd name="T21" fmla="*/ 198 h 1463"/>
                <a:gd name="T22" fmla="*/ 922 w 1013"/>
                <a:gd name="T23" fmla="*/ 204 h 1463"/>
                <a:gd name="T24" fmla="*/ 953 w 1013"/>
                <a:gd name="T25" fmla="*/ 219 h 1463"/>
                <a:gd name="T26" fmla="*/ 978 w 1013"/>
                <a:gd name="T27" fmla="*/ 245 h 1463"/>
                <a:gd name="T28" fmla="*/ 997 w 1013"/>
                <a:gd name="T29" fmla="*/ 276 h 1463"/>
                <a:gd name="T30" fmla="*/ 1009 w 1013"/>
                <a:gd name="T31" fmla="*/ 311 h 1463"/>
                <a:gd name="T32" fmla="*/ 1013 w 1013"/>
                <a:gd name="T33" fmla="*/ 347 h 1463"/>
                <a:gd name="T34" fmla="*/ 1005 w 1013"/>
                <a:gd name="T35" fmla="*/ 386 h 1463"/>
                <a:gd name="T36" fmla="*/ 198 w 1013"/>
                <a:gd name="T37" fmla="*/ 1463 h 1463"/>
                <a:gd name="T38" fmla="*/ 146 w 1013"/>
                <a:gd name="T39" fmla="*/ 1422 h 1463"/>
                <a:gd name="T40" fmla="*/ 101 w 1013"/>
                <a:gd name="T41" fmla="*/ 1376 h 1463"/>
                <a:gd name="T42" fmla="*/ 62 w 1013"/>
                <a:gd name="T43" fmla="*/ 1325 h 1463"/>
                <a:gd name="T44" fmla="*/ 31 w 1013"/>
                <a:gd name="T45" fmla="*/ 1275 h 1463"/>
                <a:gd name="T46" fmla="*/ 12 w 1013"/>
                <a:gd name="T47" fmla="*/ 1224 h 1463"/>
                <a:gd name="T48" fmla="*/ 2 w 1013"/>
                <a:gd name="T49" fmla="*/ 1174 h 1463"/>
                <a:gd name="T50" fmla="*/ 0 w 1013"/>
                <a:gd name="T51" fmla="*/ 1110 h 1463"/>
                <a:gd name="T52" fmla="*/ 0 w 1013"/>
                <a:gd name="T53" fmla="*/ 1048 h 1463"/>
                <a:gd name="T54" fmla="*/ 4 w 1013"/>
                <a:gd name="T55" fmla="*/ 992 h 1463"/>
                <a:gd name="T56" fmla="*/ 14 w 1013"/>
                <a:gd name="T57" fmla="*/ 939 h 1463"/>
                <a:gd name="T58" fmla="*/ 29 w 1013"/>
                <a:gd name="T59" fmla="*/ 893 h 1463"/>
                <a:gd name="T60" fmla="*/ 53 w 1013"/>
                <a:gd name="T61" fmla="*/ 854 h 1463"/>
                <a:gd name="T62" fmla="*/ 637 w 1013"/>
                <a:gd name="T63" fmla="*/ 41 h 1463"/>
                <a:gd name="T64" fmla="*/ 658 w 1013"/>
                <a:gd name="T65" fmla="*/ 20 h 1463"/>
                <a:gd name="T66" fmla="*/ 683 w 1013"/>
                <a:gd name="T67" fmla="*/ 6 h 1463"/>
                <a:gd name="T68" fmla="*/ 712 w 1013"/>
                <a:gd name="T69" fmla="*/ 0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13" h="1463">
                  <a:moveTo>
                    <a:pt x="712" y="0"/>
                  </a:moveTo>
                  <a:lnTo>
                    <a:pt x="739" y="4"/>
                  </a:lnTo>
                  <a:lnTo>
                    <a:pt x="769" y="14"/>
                  </a:lnTo>
                  <a:lnTo>
                    <a:pt x="794" y="31"/>
                  </a:lnTo>
                  <a:lnTo>
                    <a:pt x="817" y="53"/>
                  </a:lnTo>
                  <a:lnTo>
                    <a:pt x="838" y="78"/>
                  </a:lnTo>
                  <a:lnTo>
                    <a:pt x="852" y="107"/>
                  </a:lnTo>
                  <a:lnTo>
                    <a:pt x="860" y="138"/>
                  </a:lnTo>
                  <a:lnTo>
                    <a:pt x="860" y="171"/>
                  </a:lnTo>
                  <a:lnTo>
                    <a:pt x="852" y="204"/>
                  </a:lnTo>
                  <a:lnTo>
                    <a:pt x="887" y="198"/>
                  </a:lnTo>
                  <a:lnTo>
                    <a:pt x="922" y="204"/>
                  </a:lnTo>
                  <a:lnTo>
                    <a:pt x="953" y="219"/>
                  </a:lnTo>
                  <a:lnTo>
                    <a:pt x="978" y="245"/>
                  </a:lnTo>
                  <a:lnTo>
                    <a:pt x="997" y="276"/>
                  </a:lnTo>
                  <a:lnTo>
                    <a:pt x="1009" y="311"/>
                  </a:lnTo>
                  <a:lnTo>
                    <a:pt x="1013" y="347"/>
                  </a:lnTo>
                  <a:lnTo>
                    <a:pt x="1005" y="386"/>
                  </a:lnTo>
                  <a:lnTo>
                    <a:pt x="198" y="1463"/>
                  </a:lnTo>
                  <a:lnTo>
                    <a:pt x="146" y="1422"/>
                  </a:lnTo>
                  <a:lnTo>
                    <a:pt x="101" y="1376"/>
                  </a:lnTo>
                  <a:lnTo>
                    <a:pt x="62" y="1325"/>
                  </a:lnTo>
                  <a:lnTo>
                    <a:pt x="31" y="1275"/>
                  </a:lnTo>
                  <a:lnTo>
                    <a:pt x="12" y="1224"/>
                  </a:lnTo>
                  <a:lnTo>
                    <a:pt x="2" y="1174"/>
                  </a:lnTo>
                  <a:lnTo>
                    <a:pt x="0" y="1110"/>
                  </a:lnTo>
                  <a:lnTo>
                    <a:pt x="0" y="1048"/>
                  </a:lnTo>
                  <a:lnTo>
                    <a:pt x="4" y="992"/>
                  </a:lnTo>
                  <a:lnTo>
                    <a:pt x="14" y="939"/>
                  </a:lnTo>
                  <a:lnTo>
                    <a:pt x="29" y="893"/>
                  </a:lnTo>
                  <a:lnTo>
                    <a:pt x="53" y="854"/>
                  </a:lnTo>
                  <a:lnTo>
                    <a:pt x="637" y="41"/>
                  </a:lnTo>
                  <a:lnTo>
                    <a:pt x="658" y="20"/>
                  </a:lnTo>
                  <a:lnTo>
                    <a:pt x="683" y="6"/>
                  </a:lnTo>
                  <a:lnTo>
                    <a:pt x="712" y="0"/>
                  </a:lnTo>
                  <a:close/>
                </a:path>
              </a:pathLst>
            </a:custGeom>
            <a:solidFill>
              <a:srgbClr val="FFF1D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sp>
          <p:nvSpPr>
            <p:cNvPr id="31" name="Freeform 3813"/>
            <p:cNvSpPr>
              <a:spLocks/>
            </p:cNvSpPr>
            <p:nvPr/>
          </p:nvSpPr>
          <p:spPr bwMode="auto">
            <a:xfrm>
              <a:off x="16153299" y="5392164"/>
              <a:ext cx="557213" cy="730250"/>
            </a:xfrm>
            <a:custGeom>
              <a:avLst/>
              <a:gdLst>
                <a:gd name="T0" fmla="*/ 132 w 351"/>
                <a:gd name="T1" fmla="*/ 0 h 460"/>
                <a:gd name="T2" fmla="*/ 163 w 351"/>
                <a:gd name="T3" fmla="*/ 68 h 460"/>
                <a:gd name="T4" fmla="*/ 200 w 351"/>
                <a:gd name="T5" fmla="*/ 130 h 460"/>
                <a:gd name="T6" fmla="*/ 245 w 351"/>
                <a:gd name="T7" fmla="*/ 188 h 460"/>
                <a:gd name="T8" fmla="*/ 295 w 351"/>
                <a:gd name="T9" fmla="*/ 239 h 460"/>
                <a:gd name="T10" fmla="*/ 351 w 351"/>
                <a:gd name="T11" fmla="*/ 285 h 460"/>
                <a:gd name="T12" fmla="*/ 219 w 351"/>
                <a:gd name="T13" fmla="*/ 460 h 460"/>
                <a:gd name="T14" fmla="*/ 163 w 351"/>
                <a:gd name="T15" fmla="*/ 415 h 460"/>
                <a:gd name="T16" fmla="*/ 113 w 351"/>
                <a:gd name="T17" fmla="*/ 363 h 460"/>
                <a:gd name="T18" fmla="*/ 68 w 351"/>
                <a:gd name="T19" fmla="*/ 307 h 460"/>
                <a:gd name="T20" fmla="*/ 31 w 351"/>
                <a:gd name="T21" fmla="*/ 243 h 460"/>
                <a:gd name="T22" fmla="*/ 0 w 351"/>
                <a:gd name="T23" fmla="*/ 175 h 460"/>
                <a:gd name="T24" fmla="*/ 132 w 351"/>
                <a:gd name="T25"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1" h="460">
                  <a:moveTo>
                    <a:pt x="132" y="0"/>
                  </a:moveTo>
                  <a:lnTo>
                    <a:pt x="163" y="68"/>
                  </a:lnTo>
                  <a:lnTo>
                    <a:pt x="200" y="130"/>
                  </a:lnTo>
                  <a:lnTo>
                    <a:pt x="245" y="188"/>
                  </a:lnTo>
                  <a:lnTo>
                    <a:pt x="295" y="239"/>
                  </a:lnTo>
                  <a:lnTo>
                    <a:pt x="351" y="285"/>
                  </a:lnTo>
                  <a:lnTo>
                    <a:pt x="219" y="460"/>
                  </a:lnTo>
                  <a:lnTo>
                    <a:pt x="163" y="415"/>
                  </a:lnTo>
                  <a:lnTo>
                    <a:pt x="113" y="363"/>
                  </a:lnTo>
                  <a:lnTo>
                    <a:pt x="68" y="307"/>
                  </a:lnTo>
                  <a:lnTo>
                    <a:pt x="31" y="243"/>
                  </a:lnTo>
                  <a:lnTo>
                    <a:pt x="0" y="175"/>
                  </a:lnTo>
                  <a:lnTo>
                    <a:pt x="132" y="0"/>
                  </a:lnTo>
                  <a:close/>
                </a:path>
              </a:pathLst>
            </a:custGeom>
            <a:solidFill>
              <a:srgbClr val="FFDB5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SV">
                <a:solidFill>
                  <a:srgbClr val="000000"/>
                </a:solidFill>
              </a:endParaRPr>
            </a:p>
          </p:txBody>
        </p:sp>
      </p:grpSp>
      <p:sp>
        <p:nvSpPr>
          <p:cNvPr id="2" name="Slide Number Placeholder 1"/>
          <p:cNvSpPr>
            <a:spLocks noGrp="1"/>
          </p:cNvSpPr>
          <p:nvPr>
            <p:ph type="sldNum" sz="quarter" idx="12"/>
          </p:nvPr>
        </p:nvSpPr>
        <p:spPr/>
        <p:txBody>
          <a:bodyPr/>
          <a:lstStyle/>
          <a:p>
            <a:fld id="{FF439014-E629-42E3-A58B-61A0F1C8CFFE}" type="slidenum">
              <a:rPr lang="es-SV" smtClean="0"/>
              <a:pPr/>
              <a:t>17</a:t>
            </a:fld>
            <a:endParaRPr lang="es-SV"/>
          </a:p>
        </p:txBody>
      </p:sp>
    </p:spTree>
    <p:extLst>
      <p:ext uri="{BB962C8B-B14F-4D97-AF65-F5344CB8AC3E}">
        <p14:creationId xmlns:p14="http://schemas.microsoft.com/office/powerpoint/2010/main" val="384974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4"/>
          <p:cNvSpPr txBox="1">
            <a:spLocks/>
          </p:cNvSpPr>
          <p:nvPr/>
        </p:nvSpPr>
        <p:spPr>
          <a:xfrm>
            <a:off x="2201682" y="1545767"/>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6600" dirty="0">
                <a:solidFill>
                  <a:schemeClr val="accent3">
                    <a:lumMod val="75000"/>
                  </a:schemeClr>
                </a:solidFill>
                <a:ea typeface="Open Sans Semibold" panose="020B0706030804020204" pitchFamily="34" charset="0"/>
                <a:cs typeface="Open Sans Semibold" panose="020B0706030804020204" pitchFamily="34" charset="0"/>
              </a:rPr>
              <a:t>Learning Objectives</a:t>
            </a:r>
          </a:p>
        </p:txBody>
      </p:sp>
      <p:sp>
        <p:nvSpPr>
          <p:cNvPr id="3" name="Textbox 1"/>
          <p:cNvSpPr/>
          <p:nvPr/>
        </p:nvSpPr>
        <p:spPr>
          <a:xfrm>
            <a:off x="6567170" y="5200260"/>
            <a:ext cx="15166684" cy="3322264"/>
          </a:xfrm>
          <a:prstGeom prst="rect">
            <a:avLst/>
          </a:prstGeom>
        </p:spPr>
        <p:txBody>
          <a:bodyPr wrap="square" lIns="242133" tIns="121067" rIns="242133" bIns="121067">
            <a:spAutoFit/>
          </a:bodyPr>
          <a:lstStyle/>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ADO.NET Overview</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Connections, </a:t>
            </a:r>
            <a:r>
              <a:rPr lang="en-US" sz="4000" dirty="0" err="1">
                <a:ea typeface="Open Sans" panose="020B0606030504020204" pitchFamily="34" charset="0"/>
                <a:cs typeface="Open Sans" panose="020B0606030504020204" pitchFamily="34" charset="0"/>
              </a:rPr>
              <a:t>DataAdapters</a:t>
            </a:r>
            <a:r>
              <a:rPr lang="en-US" sz="4000" dirty="0">
                <a:ea typeface="Open Sans" panose="020B0606030504020204" pitchFamily="34" charset="0"/>
                <a:cs typeface="Open Sans" panose="020B0606030504020204" pitchFamily="34" charset="0"/>
              </a:rPr>
              <a:t>, </a:t>
            </a:r>
            <a:r>
              <a:rPr lang="en-US" sz="4000" dirty="0" err="1">
                <a:ea typeface="Open Sans" panose="020B0606030504020204" pitchFamily="34" charset="0"/>
                <a:cs typeface="Open Sans" panose="020B0606030504020204" pitchFamily="34" charset="0"/>
              </a:rPr>
              <a:t>DataReaders</a:t>
            </a:r>
            <a:r>
              <a:rPr lang="en-US" sz="4000" dirty="0">
                <a:ea typeface="Open Sans" panose="020B0606030504020204" pitchFamily="34" charset="0"/>
                <a:cs typeface="Open Sans" panose="020B0606030504020204" pitchFamily="34" charset="0"/>
              </a:rPr>
              <a:t>, </a:t>
            </a:r>
            <a:r>
              <a:rPr lang="en-US" sz="4000" dirty="0" err="1">
                <a:ea typeface="Open Sans" panose="020B0606030504020204" pitchFamily="34" charset="0"/>
                <a:cs typeface="Open Sans" panose="020B0606030504020204" pitchFamily="34" charset="0"/>
              </a:rPr>
              <a:t>DataSets</a:t>
            </a:r>
            <a:r>
              <a:rPr lang="en-US" sz="4000" dirty="0">
                <a:ea typeface="Open Sans" panose="020B0606030504020204" pitchFamily="34" charset="0"/>
                <a:cs typeface="Open Sans" panose="020B0606030504020204" pitchFamily="34" charset="0"/>
              </a:rPr>
              <a:t>, </a:t>
            </a:r>
            <a:r>
              <a:rPr lang="en-US" sz="4000" dirty="0" err="1">
                <a:ea typeface="Open Sans" panose="020B0606030504020204" pitchFamily="34" charset="0"/>
                <a:cs typeface="Open Sans" panose="020B0606030504020204" pitchFamily="34" charset="0"/>
              </a:rPr>
              <a:t>DataTables</a:t>
            </a:r>
            <a:r>
              <a:rPr lang="en-US" sz="4000" dirty="0">
                <a:ea typeface="Open Sans" panose="020B0606030504020204" pitchFamily="34" charset="0"/>
                <a:cs typeface="Open Sans" panose="020B0606030504020204" pitchFamily="34" charset="0"/>
              </a:rPr>
              <a:t>, and </a:t>
            </a:r>
            <a:r>
              <a:rPr lang="en-US" sz="4000" dirty="0" err="1">
                <a:ea typeface="Open Sans" panose="020B0606030504020204" pitchFamily="34" charset="0"/>
                <a:cs typeface="Open Sans" panose="020B0606030504020204" pitchFamily="34" charset="0"/>
              </a:rPr>
              <a:t>DataViews</a:t>
            </a:r>
            <a:endParaRPr lang="en-US" sz="4000" dirty="0">
              <a:ea typeface="Open Sans" panose="020B0606030504020204" pitchFamily="34" charset="0"/>
              <a:cs typeface="Open Sans" panose="020B0606030504020204" pitchFamily="34" charset="0"/>
            </a:endParaRP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Retrieving and Modifying Data in ADO.NET</a:t>
            </a:r>
          </a:p>
          <a:p>
            <a:pPr marL="3102381" lvl="2" indent="-685800">
              <a:buFont typeface="Wingdings" panose="05000000000000000000" pitchFamily="2" charset="2"/>
              <a:buChar char="ü"/>
            </a:pPr>
            <a:r>
              <a:rPr lang="en-US" sz="4000" dirty="0">
                <a:ea typeface="Open Sans" panose="020B0606030504020204" pitchFamily="34" charset="0"/>
                <a:cs typeface="Open Sans" panose="020B0606030504020204" pitchFamily="34" charset="0"/>
              </a:rPr>
              <a:t>Data Type Mappings in ADO.NET</a:t>
            </a:r>
            <a:endParaRPr lang="en-US" sz="4000" dirty="0">
              <a:ea typeface="Open Sans" panose="020B0606030504020204" pitchFamily="34" charset="0"/>
              <a:cs typeface="Open Sans" panose="020B0606030504020204" pitchFamily="34" charset="0"/>
            </a:endParaRPr>
          </a:p>
        </p:txBody>
      </p:sp>
      <p:cxnSp>
        <p:nvCxnSpPr>
          <p:cNvPr id="4" name="10 Conector recto"/>
          <p:cNvCxnSpPr/>
          <p:nvPr/>
        </p:nvCxnSpPr>
        <p:spPr>
          <a:xfrm flipV="1">
            <a:off x="2246689" y="2673329"/>
            <a:ext cx="7020780" cy="1"/>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2" name="1 Grupo"/>
          <p:cNvGrpSpPr>
            <a:grpSpLocks noChangeAspect="1"/>
          </p:cNvGrpSpPr>
          <p:nvPr/>
        </p:nvGrpSpPr>
        <p:grpSpPr>
          <a:xfrm flipH="1">
            <a:off x="3272986" y="5014909"/>
            <a:ext cx="4374303" cy="5219260"/>
            <a:chOff x="12242800" y="2443339"/>
            <a:chExt cx="9474199" cy="7665861"/>
          </a:xfrm>
        </p:grpSpPr>
        <p:sp>
          <p:nvSpPr>
            <p:cNvPr id="63" name="Oval 29"/>
            <p:cNvSpPr>
              <a:spLocks noChangeArrowheads="1"/>
            </p:cNvSpPr>
            <p:nvPr/>
          </p:nvSpPr>
          <p:spPr bwMode="auto">
            <a:xfrm>
              <a:off x="12242800" y="9859227"/>
              <a:ext cx="9474199" cy="249973"/>
            </a:xfrm>
            <a:prstGeom prst="ellipse">
              <a:avLst/>
            </a:prstGeom>
            <a:gradFill rotWithShape="1">
              <a:gsLst>
                <a:gs pos="39000">
                  <a:schemeClr val="tx1">
                    <a:lumMod val="75000"/>
                    <a:lumOff val="25000"/>
                    <a:alpha val="64000"/>
                  </a:schemeClr>
                </a:gs>
                <a:gs pos="100000">
                  <a:schemeClr val="tx1">
                    <a:alpha val="0"/>
                    <a:lumMod val="100000"/>
                  </a:schemeClr>
                </a:gs>
              </a:gsLst>
              <a:path path="shape">
                <a:fillToRect l="50000" t="50000" r="50000" b="50000"/>
              </a:path>
            </a:gradFill>
            <a:ln w="9525">
              <a:noFill/>
              <a:round/>
              <a:headEnd/>
              <a:tailEnd/>
            </a:ln>
          </p:spPr>
          <p:txBody>
            <a:bodyPr wrap="none" lIns="91282" tIns="45634" rIns="91282" bIns="45634" anchor="ctr"/>
            <a:lstStyle/>
            <a:p>
              <a:endParaRPr lang="ko-KR" altLang="en-US">
                <a:solidFill>
                  <a:srgbClr val="000000"/>
                </a:solidFill>
                <a:latin typeface="Arial" pitchFamily="34" charset="0"/>
                <a:cs typeface="Arial" pitchFamily="34" charset="0"/>
              </a:endParaRPr>
            </a:p>
          </p:txBody>
        </p:sp>
        <p:grpSp>
          <p:nvGrpSpPr>
            <p:cNvPr id="64" name="Grupo 43"/>
            <p:cNvGrpSpPr>
              <a:grpSpLocks noChangeAspect="1"/>
            </p:cNvGrpSpPr>
            <p:nvPr/>
          </p:nvGrpSpPr>
          <p:grpSpPr>
            <a:xfrm>
              <a:off x="12649021" y="2443339"/>
              <a:ext cx="8653051" cy="7526256"/>
              <a:chOff x="4991994" y="603100"/>
              <a:chExt cx="13068835" cy="11367019"/>
            </a:xfrm>
          </p:grpSpPr>
          <p:sp>
            <p:nvSpPr>
              <p:cNvPr id="65" name="Rectángulo 44"/>
              <p:cNvSpPr/>
              <p:nvPr/>
            </p:nvSpPr>
            <p:spPr bwMode="auto">
              <a:xfrm rot="2720980">
                <a:off x="12899009" y="3617943"/>
                <a:ext cx="5123268"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6" name="Rectángulo redondeado 45"/>
              <p:cNvSpPr/>
              <p:nvPr/>
            </p:nvSpPr>
            <p:spPr bwMode="auto">
              <a:xfrm>
                <a:off x="12163425" y="1143159"/>
                <a:ext cx="170497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7" name="Rectángulo 46"/>
              <p:cNvSpPr/>
              <p:nvPr/>
            </p:nvSpPr>
            <p:spPr bwMode="auto">
              <a:xfrm>
                <a:off x="10810129" y="603100"/>
                <a:ext cx="1280164" cy="360040"/>
              </a:xfrm>
              <a:prstGeom prst="rect">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68" name="Rectángulo 70"/>
              <p:cNvSpPr/>
              <p:nvPr/>
            </p:nvSpPr>
            <p:spPr bwMode="auto">
              <a:xfrm>
                <a:off x="10203915" y="963140"/>
                <a:ext cx="2492592" cy="1218085"/>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69" name="Trapecio 71"/>
              <p:cNvSpPr/>
              <p:nvPr/>
            </p:nvSpPr>
            <p:spPr bwMode="auto">
              <a:xfrm>
                <a:off x="8730824" y="2181225"/>
                <a:ext cx="5438775" cy="2543175"/>
              </a:xfrm>
              <a:prstGeom prst="trapezoid">
                <a:avLst>
                  <a:gd name="adj" fmla="val 58333"/>
                </a:avLst>
              </a:prstGeom>
              <a:solidFill>
                <a:schemeClr val="accent4">
                  <a:lumMod val="40000"/>
                  <a:lumOff val="60000"/>
                </a:schemeClr>
              </a:solidFill>
              <a:ln>
                <a:noFill/>
              </a:ln>
              <a:extLst/>
            </p:spPr>
            <p:txBody>
              <a:bodyPr lIns="0" tIns="0" rIns="0" bIns="0" rtlCol="0" anchor="ctr"/>
              <a:lstStyle/>
              <a:p>
                <a:pPr algn="ctr"/>
                <a:endParaRPr lang="es-ES">
                  <a:solidFill>
                    <a:srgbClr val="000000"/>
                  </a:solidFill>
                </a:endParaRPr>
              </a:p>
            </p:txBody>
          </p:sp>
          <p:sp>
            <p:nvSpPr>
              <p:cNvPr id="70" name="Rectángulo 72"/>
              <p:cNvSpPr/>
              <p:nvPr/>
            </p:nvSpPr>
            <p:spPr bwMode="auto">
              <a:xfrm rot="18875636">
                <a:off x="12543713" y="8102783"/>
                <a:ext cx="5555906" cy="385517"/>
              </a:xfrm>
              <a:prstGeom prst="rect">
                <a:avLst/>
              </a:prstGeom>
              <a:solidFill>
                <a:schemeClr val="tx2">
                  <a:lumMod val="50000"/>
                  <a:lumOff val="50000"/>
                </a:schemeClr>
              </a:solidFill>
              <a:ln>
                <a:noFill/>
              </a:ln>
              <a:extLst/>
            </p:spPr>
            <p:txBody>
              <a:bodyPr lIns="0" tIns="0" rIns="0" bIns="0" rtlCol="0" anchor="ctr"/>
              <a:lstStyle/>
              <a:p>
                <a:pPr algn="ctr"/>
                <a:endParaRPr lang="es-ES">
                  <a:solidFill>
                    <a:srgbClr val="000000"/>
                  </a:solidFill>
                </a:endParaRPr>
              </a:p>
            </p:txBody>
          </p:sp>
          <p:sp>
            <p:nvSpPr>
              <p:cNvPr id="71" name="Redondear rectángulo de esquina del mismo lado 73"/>
              <p:cNvSpPr/>
              <p:nvPr/>
            </p:nvSpPr>
            <p:spPr bwMode="auto">
              <a:xfrm>
                <a:off x="8735624" y="10137254"/>
                <a:ext cx="5429175" cy="945105"/>
              </a:xfrm>
              <a:prstGeom prst="round2SameRect">
                <a:avLst>
                  <a:gd name="adj1" fmla="val 50000"/>
                  <a:gd name="adj2" fmla="val 0"/>
                </a:avLst>
              </a:prstGeom>
              <a:solidFill>
                <a:schemeClr val="accent5"/>
              </a:solidFill>
              <a:ln>
                <a:noFill/>
              </a:ln>
              <a:extLst/>
            </p:spPr>
            <p:txBody>
              <a:bodyPr lIns="0" tIns="0" rIns="0" bIns="0" rtlCol="0" anchor="ctr"/>
              <a:lstStyle/>
              <a:p>
                <a:pPr algn="ctr"/>
                <a:endParaRPr lang="es-ES">
                  <a:solidFill>
                    <a:srgbClr val="000000"/>
                  </a:solidFill>
                </a:endParaRPr>
              </a:p>
            </p:txBody>
          </p:sp>
          <p:grpSp>
            <p:nvGrpSpPr>
              <p:cNvPr id="72" name="Grupo 78"/>
              <p:cNvGrpSpPr>
                <a:grpSpLocks noChangeAspect="1"/>
              </p:cNvGrpSpPr>
              <p:nvPr/>
            </p:nvGrpSpPr>
            <p:grpSpPr>
              <a:xfrm rot="10800000">
                <a:off x="4991994" y="11069545"/>
                <a:ext cx="12916435" cy="900574"/>
                <a:chOff x="3331781" y="4429065"/>
                <a:chExt cx="22773810" cy="1519880"/>
              </a:xfrm>
            </p:grpSpPr>
            <p:sp>
              <p:nvSpPr>
                <p:cNvPr id="75" name="47 Rectángulo redondeado"/>
                <p:cNvSpPr/>
                <p:nvPr/>
              </p:nvSpPr>
              <p:spPr bwMode="auto">
                <a:xfrm>
                  <a:off x="5023344" y="4429065"/>
                  <a:ext cx="19484838" cy="1512610"/>
                </a:xfrm>
                <a:prstGeom prst="roundRect">
                  <a:avLst>
                    <a:gd name="adj" fmla="val 0"/>
                  </a:avLst>
                </a:prstGeom>
                <a:solidFill>
                  <a:srgbClr val="FEBF02"/>
                </a:solidFill>
                <a:ln>
                  <a:noFill/>
                </a:ln>
                <a:extLst/>
              </p:spPr>
              <p:txBody>
                <a:bodyPr lIns="0" tIns="0" rIns="0" bIns="0" rtlCol="0" anchor="ctr"/>
                <a:lstStyle/>
                <a:p>
                  <a:pPr algn="ctr"/>
                  <a:endParaRPr lang="es-SV">
                    <a:solidFill>
                      <a:srgbClr val="000000"/>
                    </a:solidFill>
                  </a:endParaRPr>
                </a:p>
              </p:txBody>
            </p:sp>
            <p:sp>
              <p:nvSpPr>
                <p:cNvPr id="76" name="5 Triángulo isósceles"/>
                <p:cNvSpPr/>
                <p:nvPr/>
              </p:nvSpPr>
              <p:spPr bwMode="auto">
                <a:xfrm rot="5400000">
                  <a:off x="24551362" y="4388278"/>
                  <a:ext cx="1507958" cy="1594318"/>
                </a:xfrm>
                <a:custGeom>
                  <a:avLst/>
                  <a:gdLst/>
                  <a:ahLst/>
                  <a:cxnLst/>
                  <a:rect l="l" t="t" r="r" b="b"/>
                  <a:pathLst>
                    <a:path w="1069519" h="1115371">
                      <a:moveTo>
                        <a:pt x="0" y="1115371"/>
                      </a:moveTo>
                      <a:lnTo>
                        <a:pt x="539623" y="0"/>
                      </a:lnTo>
                      <a:lnTo>
                        <a:pt x="1069519" y="1115371"/>
                      </a:lnTo>
                      <a:close/>
                    </a:path>
                  </a:pathLst>
                </a:custGeom>
                <a:solidFill>
                  <a:srgbClr val="E2C4AC"/>
                </a:solidFill>
                <a:ln>
                  <a:noFill/>
                </a:ln>
                <a:extLst/>
              </p:spPr>
              <p:txBody>
                <a:bodyPr lIns="0" tIns="0" rIns="0" bIns="0" rtlCol="0" anchor="ctr"/>
                <a:lstStyle/>
                <a:p>
                  <a:pPr algn="ctr"/>
                  <a:endParaRPr lang="es-SV">
                    <a:solidFill>
                      <a:srgbClr val="000000"/>
                    </a:solidFill>
                  </a:endParaRPr>
                </a:p>
              </p:txBody>
            </p:sp>
            <p:sp>
              <p:nvSpPr>
                <p:cNvPr id="77" name="6 Triángulo isósceles"/>
                <p:cNvSpPr/>
                <p:nvPr/>
              </p:nvSpPr>
              <p:spPr bwMode="auto">
                <a:xfrm rot="5400000">
                  <a:off x="25442577" y="4832867"/>
                  <a:ext cx="611868" cy="714161"/>
                </a:xfrm>
                <a:custGeom>
                  <a:avLst/>
                  <a:gdLst>
                    <a:gd name="connsiteX0" fmla="*/ 0 w 635793"/>
                    <a:gd name="connsiteY0" fmla="*/ 494532 h 494532"/>
                    <a:gd name="connsiteX1" fmla="*/ 317897 w 635793"/>
                    <a:gd name="connsiteY1" fmla="*/ 0 h 494532"/>
                    <a:gd name="connsiteX2" fmla="*/ 635793 w 635793"/>
                    <a:gd name="connsiteY2" fmla="*/ 494532 h 494532"/>
                    <a:gd name="connsiteX3" fmla="*/ 0 w 635793"/>
                    <a:gd name="connsiteY3" fmla="*/ 494532 h 494532"/>
                    <a:gd name="connsiteX0" fmla="*/ 0 w 635793"/>
                    <a:gd name="connsiteY0" fmla="*/ 494532 h 517775"/>
                    <a:gd name="connsiteX1" fmla="*/ 317897 w 635793"/>
                    <a:gd name="connsiteY1" fmla="*/ 0 h 517775"/>
                    <a:gd name="connsiteX2" fmla="*/ 635793 w 635793"/>
                    <a:gd name="connsiteY2" fmla="*/ 494532 h 517775"/>
                    <a:gd name="connsiteX3" fmla="*/ 309561 w 635793"/>
                    <a:gd name="connsiteY3" fmla="*/ 517774 h 517775"/>
                    <a:gd name="connsiteX4" fmla="*/ 0 w 635793"/>
                    <a:gd name="connsiteY4" fmla="*/ 494532 h 517775"/>
                    <a:gd name="connsiteX0" fmla="*/ 0 w 635793"/>
                    <a:gd name="connsiteY0" fmla="*/ 494532 h 515394"/>
                    <a:gd name="connsiteX1" fmla="*/ 317897 w 635793"/>
                    <a:gd name="connsiteY1" fmla="*/ 0 h 515394"/>
                    <a:gd name="connsiteX2" fmla="*/ 635793 w 635793"/>
                    <a:gd name="connsiteY2" fmla="*/ 494532 h 515394"/>
                    <a:gd name="connsiteX3" fmla="*/ 323848 w 635793"/>
                    <a:gd name="connsiteY3" fmla="*/ 515393 h 515394"/>
                    <a:gd name="connsiteX4" fmla="*/ 0 w 635793"/>
                    <a:gd name="connsiteY4" fmla="*/ 494532 h 515394"/>
                    <a:gd name="connsiteX0" fmla="*/ 0 w 635793"/>
                    <a:gd name="connsiteY0" fmla="*/ 494532 h 515662"/>
                    <a:gd name="connsiteX1" fmla="*/ 317897 w 635793"/>
                    <a:gd name="connsiteY1" fmla="*/ 0 h 515662"/>
                    <a:gd name="connsiteX2" fmla="*/ 635793 w 635793"/>
                    <a:gd name="connsiteY2" fmla="*/ 494532 h 515662"/>
                    <a:gd name="connsiteX3" fmla="*/ 323848 w 635793"/>
                    <a:gd name="connsiteY3" fmla="*/ 515393 h 515662"/>
                    <a:gd name="connsiteX4" fmla="*/ 0 w 635793"/>
                    <a:gd name="connsiteY4" fmla="*/ 494532 h 515662"/>
                    <a:gd name="connsiteX0" fmla="*/ 0 w 635793"/>
                    <a:gd name="connsiteY0" fmla="*/ 494532 h 533637"/>
                    <a:gd name="connsiteX1" fmla="*/ 317897 w 635793"/>
                    <a:gd name="connsiteY1" fmla="*/ 0 h 533637"/>
                    <a:gd name="connsiteX2" fmla="*/ 635793 w 635793"/>
                    <a:gd name="connsiteY2" fmla="*/ 494532 h 533637"/>
                    <a:gd name="connsiteX3" fmla="*/ 327340 w 635793"/>
                    <a:gd name="connsiteY3" fmla="*/ 533501 h 533637"/>
                    <a:gd name="connsiteX4" fmla="*/ 0 w 635793"/>
                    <a:gd name="connsiteY4" fmla="*/ 494532 h 53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5793" h="533637">
                      <a:moveTo>
                        <a:pt x="0" y="494532"/>
                      </a:moveTo>
                      <a:lnTo>
                        <a:pt x="317897" y="0"/>
                      </a:lnTo>
                      <a:lnTo>
                        <a:pt x="635793" y="494532"/>
                      </a:lnTo>
                      <a:cubicBezTo>
                        <a:pt x="531018" y="494342"/>
                        <a:pt x="432115" y="533691"/>
                        <a:pt x="327340" y="533501"/>
                      </a:cubicBezTo>
                      <a:cubicBezTo>
                        <a:pt x="219391" y="536072"/>
                        <a:pt x="107949" y="501486"/>
                        <a:pt x="0" y="494532"/>
                      </a:cubicBezTo>
                      <a:close/>
                    </a:path>
                  </a:pathLst>
                </a:custGeom>
                <a:solidFill>
                  <a:schemeClr val="tx1">
                    <a:lumMod val="85000"/>
                    <a:lumOff val="15000"/>
                  </a:schemeClr>
                </a:solidFill>
                <a:ln>
                  <a:noFill/>
                </a:ln>
                <a:extLst/>
              </p:spPr>
              <p:txBody>
                <a:bodyPr lIns="0" tIns="0" rIns="0" bIns="0" rtlCol="0" anchor="ctr"/>
                <a:lstStyle/>
                <a:p>
                  <a:pPr algn="ctr"/>
                  <a:endParaRPr lang="es-SV">
                    <a:solidFill>
                      <a:srgbClr val="000000"/>
                    </a:solidFill>
                  </a:endParaRPr>
                </a:p>
              </p:txBody>
            </p:sp>
            <p:sp>
              <p:nvSpPr>
                <p:cNvPr id="78" name="5 Triángulo isósceles"/>
                <p:cNvSpPr/>
                <p:nvPr/>
              </p:nvSpPr>
              <p:spPr bwMode="auto">
                <a:xfrm rot="5400000">
                  <a:off x="24775223" y="5218184"/>
                  <a:ext cx="463724" cy="997798"/>
                </a:xfrm>
                <a:custGeom>
                  <a:avLst/>
                  <a:gdLst/>
                  <a:ahLst/>
                  <a:cxnLst/>
                  <a:rect l="l" t="t" r="r" b="b"/>
                  <a:pathLst>
                    <a:path w="328896" h="692289">
                      <a:moveTo>
                        <a:pt x="0" y="0"/>
                      </a:moveTo>
                      <a:lnTo>
                        <a:pt x="328896" y="692289"/>
                      </a:lnTo>
                      <a:lnTo>
                        <a:pt x="103733" y="692289"/>
                      </a:lnTo>
                      <a:close/>
                    </a:path>
                  </a:pathLst>
                </a:custGeom>
                <a:solidFill>
                  <a:schemeClr val="tx1">
                    <a:alpha val="10000"/>
                  </a:schemeClr>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79" name="73 Rectángulo redondeado"/>
                <p:cNvSpPr/>
                <p:nvPr/>
              </p:nvSpPr>
              <p:spPr bwMode="auto">
                <a:xfrm>
                  <a:off x="5023376" y="4884018"/>
                  <a:ext cx="19484807" cy="545274"/>
                </a:xfrm>
                <a:prstGeom prst="roundRect">
                  <a:avLst>
                    <a:gd name="adj" fmla="val 0"/>
                  </a:avLst>
                </a:prstGeom>
                <a:solidFill>
                  <a:schemeClr val="tx1">
                    <a:alpha val="10000"/>
                  </a:schemeClr>
                </a:solidFill>
                <a:ln>
                  <a:noFill/>
                </a:ln>
                <a:extLst/>
              </p:spPr>
              <p:txBody>
                <a:bodyPr lIns="0" tIns="0" rIns="0" bIns="0" rtlCol="0" anchor="ctr"/>
                <a:lstStyle/>
                <a:p>
                  <a:pPr algn="ctr"/>
                  <a:endParaRPr lang="es-SV">
                    <a:solidFill>
                      <a:srgbClr val="000000"/>
                    </a:solidFill>
                  </a:endParaRPr>
                </a:p>
              </p:txBody>
            </p:sp>
            <p:sp>
              <p:nvSpPr>
                <p:cNvPr id="80" name="1 Rectángulo redondeado"/>
                <p:cNvSpPr/>
                <p:nvPr/>
              </p:nvSpPr>
              <p:spPr bwMode="auto">
                <a:xfrm>
                  <a:off x="3331781" y="4429075"/>
                  <a:ext cx="1163158" cy="1512610"/>
                </a:xfrm>
                <a:custGeom>
                  <a:avLst/>
                  <a:gdLst/>
                  <a:ahLst/>
                  <a:cxnLst/>
                  <a:rect l="l" t="t" r="r" b="b"/>
                  <a:pathLst>
                    <a:path w="824972" h="1072820">
                      <a:moveTo>
                        <a:pt x="536410" y="0"/>
                      </a:moveTo>
                      <a:lnTo>
                        <a:pt x="824972" y="0"/>
                      </a:lnTo>
                      <a:lnTo>
                        <a:pt x="824972" y="1072820"/>
                      </a:lnTo>
                      <a:lnTo>
                        <a:pt x="536410" y="1072820"/>
                      </a:lnTo>
                      <a:cubicBezTo>
                        <a:pt x="240159" y="1072820"/>
                        <a:pt x="0" y="832661"/>
                        <a:pt x="0" y="536410"/>
                      </a:cubicBezTo>
                      <a:cubicBezTo>
                        <a:pt x="0" y="240159"/>
                        <a:pt x="240159" y="0"/>
                        <a:pt x="536410" y="0"/>
                      </a:cubicBezTo>
                      <a:close/>
                    </a:path>
                  </a:pathLst>
                </a:custGeom>
                <a:solidFill>
                  <a:srgbClr val="E8685F"/>
                </a:solidFill>
                <a:ln>
                  <a:noFill/>
                </a:ln>
                <a:ex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SV">
                    <a:solidFill>
                      <a:srgbClr val="000000"/>
                    </a:solidFill>
                  </a:endParaRPr>
                </a:p>
              </p:txBody>
            </p:sp>
            <p:sp>
              <p:nvSpPr>
                <p:cNvPr id="81" name="44 Rectángulo redondeado"/>
                <p:cNvSpPr/>
                <p:nvPr/>
              </p:nvSpPr>
              <p:spPr bwMode="auto">
                <a:xfrm>
                  <a:off x="4494950" y="4429075"/>
                  <a:ext cx="550104" cy="1512610"/>
                </a:xfrm>
                <a:prstGeom prst="roundRect">
                  <a:avLst>
                    <a:gd name="adj" fmla="val 0"/>
                  </a:avLst>
                </a:prstGeom>
                <a:gradFill>
                  <a:gsLst>
                    <a:gs pos="0">
                      <a:srgbClr val="CBCBCB"/>
                    </a:gs>
                    <a:gs pos="5000">
                      <a:srgbClr val="5F5F5F"/>
                    </a:gs>
                    <a:gs pos="23000">
                      <a:srgbClr val="FFFFFF"/>
                    </a:gs>
                    <a:gs pos="93000">
                      <a:srgbClr val="777777"/>
                    </a:gs>
                    <a:gs pos="100000">
                      <a:srgbClr val="EAEAEA"/>
                    </a:gs>
                  </a:gsLst>
                  <a:lin ang="5400000" scaled="0"/>
                </a:gradFill>
                <a:ln>
                  <a:noFill/>
                </a:ln>
                <a:extLst/>
              </p:spPr>
              <p:txBody>
                <a:bodyPr lIns="0" tIns="0" rIns="0" bIns="0" rtlCol="0" anchor="ctr"/>
                <a:lstStyle/>
                <a:p>
                  <a:pPr algn="ctr"/>
                  <a:endParaRPr lang="es-SV">
                    <a:solidFill>
                      <a:srgbClr val="000000"/>
                    </a:solidFill>
                  </a:endParaRPr>
                </a:p>
              </p:txBody>
            </p:sp>
          </p:grpSp>
          <p:sp>
            <p:nvSpPr>
              <p:cNvPr id="73" name="Rectángulo redondeado 79"/>
              <p:cNvSpPr/>
              <p:nvPr/>
            </p:nvSpPr>
            <p:spPr bwMode="auto">
              <a:xfrm>
                <a:off x="17025714" y="5463639"/>
                <a:ext cx="1035115" cy="1038066"/>
              </a:xfrm>
              <a:prstGeom prst="roundRect">
                <a:avLst>
                  <a:gd name="adj" fmla="val 50000"/>
                </a:avLst>
              </a:prstGeom>
              <a:solidFill>
                <a:schemeClr val="accent4"/>
              </a:solidFill>
              <a:ln>
                <a:noFill/>
              </a:ln>
              <a:extLst/>
            </p:spPr>
            <p:txBody>
              <a:bodyPr lIns="0" tIns="0" rIns="0" bIns="0" rtlCol="0" anchor="ctr"/>
              <a:lstStyle/>
              <a:p>
                <a:pPr algn="ctr"/>
                <a:endParaRPr lang="es-ES">
                  <a:solidFill>
                    <a:srgbClr val="000000"/>
                  </a:solidFill>
                </a:endParaRPr>
              </a:p>
            </p:txBody>
          </p:sp>
          <p:sp>
            <p:nvSpPr>
              <p:cNvPr id="74" name="Trapecio 80"/>
              <p:cNvSpPr/>
              <p:nvPr/>
            </p:nvSpPr>
            <p:spPr bwMode="auto">
              <a:xfrm>
                <a:off x="6651803" y="4724400"/>
                <a:ext cx="9596815" cy="6345147"/>
              </a:xfrm>
              <a:prstGeom prst="trapezoid">
                <a:avLst>
                  <a:gd name="adj" fmla="val 33101"/>
                </a:avLst>
              </a:prstGeom>
              <a:solidFill>
                <a:schemeClr val="bg1">
                  <a:alpha val="35000"/>
                </a:schemeClr>
              </a:solidFill>
              <a:ln>
                <a:noFill/>
              </a:ln>
              <a:extLst/>
            </p:spPr>
            <p:txBody>
              <a:bodyPr lIns="0" tIns="0" rIns="0" bIns="0" rtlCol="0" anchor="ctr"/>
              <a:lstStyle/>
              <a:p>
                <a:pPr algn="ctr"/>
                <a:endParaRPr lang="es-ES">
                  <a:solidFill>
                    <a:srgbClr val="000000"/>
                  </a:solidFill>
                </a:endParaRPr>
              </a:p>
            </p:txBody>
          </p:sp>
        </p:grpSp>
      </p:grpSp>
    </p:spTree>
    <p:extLst>
      <p:ext uri="{BB962C8B-B14F-4D97-AF65-F5344CB8AC3E}">
        <p14:creationId xmlns:p14="http://schemas.microsoft.com/office/powerpoint/2010/main" val="24955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16" presetClass="entr" presetSubtype="2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Vertical)">
                                      <p:cBhvr>
                                        <p:cTn id="16" dur="500"/>
                                        <p:tgtEl>
                                          <p:spTgt spid="3"/>
                                        </p:tgtEl>
                                      </p:cBhvr>
                                    </p:animEffect>
                                  </p:childTnLst>
                                </p:cTn>
                              </p:par>
                            </p:childTnLst>
                          </p:cTn>
                        </p:par>
                        <p:par>
                          <p:cTn id="17" fill="hold">
                            <p:stCondLst>
                              <p:cond delay="1500"/>
                            </p:stCondLst>
                            <p:childTnLst>
                              <p:par>
                                <p:cTn id="18" presetID="26" presetClass="entr" presetSubtype="0" fill="hold" nodeType="after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wipe(down)">
                                      <p:cBhvr>
                                        <p:cTn id="20" dur="580">
                                          <p:stCondLst>
                                            <p:cond delay="0"/>
                                          </p:stCondLst>
                                        </p:cTn>
                                        <p:tgtEl>
                                          <p:spTgt spid="62"/>
                                        </p:tgtEl>
                                      </p:cBhvr>
                                    </p:animEffect>
                                    <p:anim calcmode="lin" valueType="num">
                                      <p:cBhvr>
                                        <p:cTn id="21"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6" dur="26">
                                          <p:stCondLst>
                                            <p:cond delay="650"/>
                                          </p:stCondLst>
                                        </p:cTn>
                                        <p:tgtEl>
                                          <p:spTgt spid="62"/>
                                        </p:tgtEl>
                                      </p:cBhvr>
                                      <p:to x="100000" y="60000"/>
                                    </p:animScale>
                                    <p:animScale>
                                      <p:cBhvr>
                                        <p:cTn id="27" dur="166" decel="50000">
                                          <p:stCondLst>
                                            <p:cond delay="676"/>
                                          </p:stCondLst>
                                        </p:cTn>
                                        <p:tgtEl>
                                          <p:spTgt spid="62"/>
                                        </p:tgtEl>
                                      </p:cBhvr>
                                      <p:to x="100000" y="100000"/>
                                    </p:animScale>
                                    <p:animScale>
                                      <p:cBhvr>
                                        <p:cTn id="28" dur="26">
                                          <p:stCondLst>
                                            <p:cond delay="1312"/>
                                          </p:stCondLst>
                                        </p:cTn>
                                        <p:tgtEl>
                                          <p:spTgt spid="62"/>
                                        </p:tgtEl>
                                      </p:cBhvr>
                                      <p:to x="100000" y="80000"/>
                                    </p:animScale>
                                    <p:animScale>
                                      <p:cBhvr>
                                        <p:cTn id="29" dur="166" decel="50000">
                                          <p:stCondLst>
                                            <p:cond delay="1338"/>
                                          </p:stCondLst>
                                        </p:cTn>
                                        <p:tgtEl>
                                          <p:spTgt spid="62"/>
                                        </p:tgtEl>
                                      </p:cBhvr>
                                      <p:to x="100000" y="100000"/>
                                    </p:animScale>
                                    <p:animScale>
                                      <p:cBhvr>
                                        <p:cTn id="30" dur="26">
                                          <p:stCondLst>
                                            <p:cond delay="1642"/>
                                          </p:stCondLst>
                                        </p:cTn>
                                        <p:tgtEl>
                                          <p:spTgt spid="62"/>
                                        </p:tgtEl>
                                      </p:cBhvr>
                                      <p:to x="100000" y="90000"/>
                                    </p:animScale>
                                    <p:animScale>
                                      <p:cBhvr>
                                        <p:cTn id="31" dur="166" decel="50000">
                                          <p:stCondLst>
                                            <p:cond delay="1668"/>
                                          </p:stCondLst>
                                        </p:cTn>
                                        <p:tgtEl>
                                          <p:spTgt spid="62"/>
                                        </p:tgtEl>
                                      </p:cBhvr>
                                      <p:to x="100000" y="100000"/>
                                    </p:animScale>
                                    <p:animScale>
                                      <p:cBhvr>
                                        <p:cTn id="32" dur="26">
                                          <p:stCondLst>
                                            <p:cond delay="1808"/>
                                          </p:stCondLst>
                                        </p:cTn>
                                        <p:tgtEl>
                                          <p:spTgt spid="62"/>
                                        </p:tgtEl>
                                      </p:cBhvr>
                                      <p:to x="100000" y="95000"/>
                                    </p:animScale>
                                    <p:animScale>
                                      <p:cBhvr>
                                        <p:cTn id="33"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ADO.NET Overview</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463551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6740307"/>
          </a:xfrm>
          <a:prstGeom prst="rect">
            <a:avLst/>
          </a:prstGeom>
          <a:noFill/>
        </p:spPr>
        <p:txBody>
          <a:bodyPr wrap="square" rtlCol="0">
            <a:spAutoFit/>
          </a:bodyPr>
          <a:lstStyle/>
          <a:p>
            <a:pPr marL="571500" indent="-571500">
              <a:buFont typeface="Arial" panose="020B0604020202020204" pitchFamily="34" charset="0"/>
              <a:buChar char="•"/>
            </a:pPr>
            <a:r>
              <a:rPr lang="en-US" sz="3600" dirty="0"/>
              <a:t>ADO.NET provides consistent access to data sources such as SQL Server and XML, and to data sources exposed through OLE DB and ODBC. Data-sharing consumer applications can use ADO.NET to connect to these data sources and retrieve, handle, and update the data that they contain</a:t>
            </a:r>
            <a:r>
              <a:rPr lang="en-US" sz="3600" dirty="0" smtClean="0"/>
              <a:t>.</a:t>
            </a:r>
          </a:p>
          <a:p>
            <a:pPr marL="571500" indent="-571500">
              <a:buFont typeface="Arial" panose="020B0604020202020204" pitchFamily="34" charset="0"/>
              <a:buChar char="•"/>
            </a:pPr>
            <a:r>
              <a:rPr lang="en-US" sz="3600" dirty="0"/>
              <a:t>ADO.NET separates data access from data manipulation into discrete components that can be used separately or in tandem. </a:t>
            </a:r>
            <a:endParaRPr lang="en-US" sz="3600" dirty="0" smtClean="0"/>
          </a:p>
          <a:p>
            <a:pPr marL="571500" indent="-571500">
              <a:buFont typeface="Arial" panose="020B0604020202020204" pitchFamily="34" charset="0"/>
              <a:buChar char="•"/>
            </a:pPr>
            <a:r>
              <a:rPr lang="en-US" sz="3600" dirty="0" smtClean="0"/>
              <a:t>ADO.NET </a:t>
            </a:r>
            <a:r>
              <a:rPr lang="en-US" sz="3600" dirty="0"/>
              <a:t>includes .NET Framework data providers for connecting to a database, executing commands, and retrieving results. </a:t>
            </a:r>
            <a:endParaRPr lang="en-US" sz="3600" dirty="0" smtClean="0"/>
          </a:p>
          <a:p>
            <a:pPr marL="571500" indent="-571500">
              <a:buFont typeface="Arial" panose="020B0604020202020204" pitchFamily="34" charset="0"/>
              <a:buChar char="•"/>
            </a:pPr>
            <a:r>
              <a:rPr lang="en-US" sz="3600" dirty="0" smtClean="0"/>
              <a:t>Those </a:t>
            </a:r>
            <a:r>
              <a:rPr lang="en-US" sz="3600" dirty="0"/>
              <a:t>results are either processed directly, placed in an ADO.NET </a:t>
            </a:r>
            <a:r>
              <a:rPr lang="en-US" sz="3600" dirty="0" err="1"/>
              <a:t>DataSet</a:t>
            </a:r>
            <a:r>
              <a:rPr lang="en-US" sz="3600" dirty="0"/>
              <a:t> object in order to be exposed to the user in an ad hoc manner, combined with data from multiple sources, or passed between </a:t>
            </a:r>
            <a:r>
              <a:rPr lang="en-US" sz="3600" dirty="0" smtClean="0"/>
              <a:t>tiers.</a:t>
            </a:r>
          </a:p>
          <a:p>
            <a:pPr marL="571500" indent="-571500">
              <a:buFont typeface="Arial" panose="020B0604020202020204" pitchFamily="34" charset="0"/>
              <a:buChar char="•"/>
            </a:pPr>
            <a:r>
              <a:rPr lang="en-US" sz="3600" dirty="0" smtClean="0"/>
              <a:t>The </a:t>
            </a:r>
            <a:r>
              <a:rPr lang="en-US" sz="3600" dirty="0" err="1"/>
              <a:t>DataSet</a:t>
            </a:r>
            <a:r>
              <a:rPr lang="en-US" sz="3600" dirty="0"/>
              <a:t> object can also be used independently of a .NET Framework data provider to manage data local to the application or sourced from XML</a:t>
            </a:r>
            <a:r>
              <a:rPr lang="en-US" sz="3600" dirty="0" smtClean="0"/>
              <a:t>.</a:t>
            </a:r>
          </a:p>
          <a:p>
            <a:pPr marL="571500" indent="-571500">
              <a:buFont typeface="Arial" panose="020B0604020202020204" pitchFamily="34" charset="0"/>
              <a:buChar char="•"/>
            </a:pPr>
            <a:r>
              <a:rPr lang="en-US" sz="3600" dirty="0"/>
              <a:t>ADO.NET provides the most direct method of data access within the .NET Framework.</a:t>
            </a:r>
            <a:endParaRPr lang="en-US" sz="3600" dirty="0"/>
          </a:p>
        </p:txBody>
      </p:sp>
    </p:spTree>
    <p:extLst>
      <p:ext uri="{BB962C8B-B14F-4D97-AF65-F5344CB8AC3E}">
        <p14:creationId xmlns:p14="http://schemas.microsoft.com/office/powerpoint/2010/main" val="30854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ADO.NET Architecture</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26558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0598678" cy="9787295"/>
          </a:xfrm>
          <a:prstGeom prst="rect">
            <a:avLst/>
          </a:prstGeom>
          <a:noFill/>
        </p:spPr>
        <p:txBody>
          <a:bodyPr wrap="square" rtlCol="0">
            <a:spAutoFit/>
          </a:bodyPr>
          <a:lstStyle/>
          <a:p>
            <a:pPr marL="571500" indent="-571500">
              <a:buFont typeface="Arial" panose="020B0604020202020204" pitchFamily="34" charset="0"/>
              <a:buChar char="•"/>
            </a:pPr>
            <a:r>
              <a:rPr lang="en-US" sz="3600" dirty="0"/>
              <a:t>ADO.NET </a:t>
            </a:r>
            <a:r>
              <a:rPr lang="en-US" sz="3600" dirty="0" smtClean="0"/>
              <a:t>Components:</a:t>
            </a:r>
          </a:p>
          <a:p>
            <a:pPr marL="1779783" lvl="1" indent="-571500">
              <a:buFont typeface="Arial" panose="020B0604020202020204" pitchFamily="34" charset="0"/>
              <a:buChar char="•"/>
            </a:pPr>
            <a:r>
              <a:rPr lang="en-US" sz="2700" dirty="0"/>
              <a:t>.NET Framework Data Providers: The .NET Framework Data Providers are components that have been explicitly designed for data manipulation and fast, forward-only, read-only access to data. The Connection object provides connectivity to a data source. The Command object enables access to database commands to return data, modify data, run stored procedures, and send or retrieve parameter information. The </a:t>
            </a:r>
            <a:r>
              <a:rPr lang="en-US" sz="2700" dirty="0" err="1"/>
              <a:t>DataReader</a:t>
            </a:r>
            <a:r>
              <a:rPr lang="en-US" sz="2700" dirty="0"/>
              <a:t> provides a high-performance stream of data from the data source. Finally, the </a:t>
            </a:r>
            <a:r>
              <a:rPr lang="en-US" sz="2700" dirty="0" err="1"/>
              <a:t>DataAdapter</a:t>
            </a:r>
            <a:r>
              <a:rPr lang="en-US" sz="2700" dirty="0"/>
              <a:t> provides the bridge between the </a:t>
            </a:r>
            <a:r>
              <a:rPr lang="en-US" sz="2700" dirty="0" err="1"/>
              <a:t>DataSet</a:t>
            </a:r>
            <a:r>
              <a:rPr lang="en-US" sz="2700" dirty="0"/>
              <a:t> object and the data source. The </a:t>
            </a:r>
            <a:r>
              <a:rPr lang="en-US" sz="2700" dirty="0" err="1"/>
              <a:t>DataAdapter</a:t>
            </a:r>
            <a:r>
              <a:rPr lang="en-US" sz="2700" dirty="0"/>
              <a:t> uses Command objects to execute SQL commands at the data source to both load the </a:t>
            </a:r>
            <a:r>
              <a:rPr lang="en-US" sz="2700" dirty="0" err="1"/>
              <a:t>DataSet</a:t>
            </a:r>
            <a:r>
              <a:rPr lang="en-US" sz="2700" dirty="0"/>
              <a:t> with data and reconcile changes that were made to the data in the </a:t>
            </a:r>
            <a:r>
              <a:rPr lang="en-US" sz="2700" dirty="0" err="1"/>
              <a:t>DataSet</a:t>
            </a:r>
            <a:r>
              <a:rPr lang="en-US" sz="2700" dirty="0"/>
              <a:t> back to the data source</a:t>
            </a:r>
            <a:r>
              <a:rPr lang="en-US" sz="2700" dirty="0" smtClean="0"/>
              <a:t>.</a:t>
            </a:r>
          </a:p>
          <a:p>
            <a:pPr marL="1779783" lvl="1" indent="-571500">
              <a:buFont typeface="Arial" panose="020B0604020202020204" pitchFamily="34" charset="0"/>
              <a:buChar char="•"/>
            </a:pPr>
            <a:r>
              <a:rPr lang="en-US" sz="2700" dirty="0"/>
              <a:t>The </a:t>
            </a:r>
            <a:r>
              <a:rPr lang="en-US" sz="2700" dirty="0" err="1" smtClean="0"/>
              <a:t>DataSet</a:t>
            </a:r>
            <a:r>
              <a:rPr lang="en-US" sz="2700" dirty="0"/>
              <a:t>: The ADO.NET </a:t>
            </a:r>
            <a:r>
              <a:rPr lang="en-US" sz="2700" dirty="0" err="1"/>
              <a:t>DataSet</a:t>
            </a:r>
            <a:r>
              <a:rPr lang="en-US" sz="2700" dirty="0"/>
              <a:t> is explicitly designed for data access independent of any data source. As a result, it can be used with multiple and differing data sources, used with XML data, or used to manage data local to the application. The </a:t>
            </a:r>
            <a:r>
              <a:rPr lang="en-US" sz="2700" dirty="0" err="1"/>
              <a:t>DataSet</a:t>
            </a:r>
            <a:r>
              <a:rPr lang="en-US" sz="2700" dirty="0"/>
              <a:t> contains a collection of one or more </a:t>
            </a:r>
            <a:r>
              <a:rPr lang="en-US" sz="2700" dirty="0" err="1"/>
              <a:t>DataTable</a:t>
            </a:r>
            <a:r>
              <a:rPr lang="en-US" sz="2700" dirty="0"/>
              <a:t> objects consisting of rows and columns of data, and also primary key, foreign key, constraint, and relation information about the data in the </a:t>
            </a:r>
            <a:r>
              <a:rPr lang="en-US" sz="2700" dirty="0" err="1"/>
              <a:t>DataTable</a:t>
            </a:r>
            <a:r>
              <a:rPr lang="en-US" sz="2700" dirty="0"/>
              <a:t> objects.</a:t>
            </a:r>
            <a:endParaRPr lang="en-US" sz="2700" dirty="0"/>
          </a:p>
        </p:txBody>
      </p:sp>
      <p:pic>
        <p:nvPicPr>
          <p:cNvPr id="4" name="Picture 3"/>
          <p:cNvPicPr>
            <a:picLocks noChangeAspect="1"/>
          </p:cNvPicPr>
          <p:nvPr/>
        </p:nvPicPr>
        <p:blipFill>
          <a:blip r:embed="rId2"/>
          <a:stretch>
            <a:fillRect/>
          </a:stretch>
        </p:blipFill>
        <p:spPr>
          <a:xfrm>
            <a:off x="12845366" y="2855786"/>
            <a:ext cx="10036115" cy="10008917"/>
          </a:xfrm>
          <a:prstGeom prst="rect">
            <a:avLst/>
          </a:prstGeom>
        </p:spPr>
      </p:pic>
    </p:spTree>
    <p:extLst>
      <p:ext uri="{BB962C8B-B14F-4D97-AF65-F5344CB8AC3E}">
        <p14:creationId xmlns:p14="http://schemas.microsoft.com/office/powerpoint/2010/main" val="199795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12583968" y="6468262"/>
            <a:ext cx="10811852" cy="6601222"/>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ADO.NET Connection</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56256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4524315"/>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Connection Object is a part of ADO.NET Data Provider and it is a unique session with the Data Source. The Connection Object is Handling the part of physical communication between the </a:t>
            </a:r>
            <a:r>
              <a:rPr lang="en-US" sz="3600" dirty="0" smtClean="0"/>
              <a:t>Dot NET </a:t>
            </a:r>
            <a:r>
              <a:rPr lang="en-US" sz="3600" dirty="0"/>
              <a:t>application and the Data Source</a:t>
            </a:r>
            <a:r>
              <a:rPr lang="en-US" sz="3600" dirty="0" smtClean="0"/>
              <a:t>.</a:t>
            </a:r>
          </a:p>
          <a:p>
            <a:pPr marL="571500" indent="-571500">
              <a:buFont typeface="Arial" panose="020B0604020202020204" pitchFamily="34" charset="0"/>
              <a:buChar char="•"/>
            </a:pPr>
            <a:r>
              <a:rPr lang="en-US" sz="3600" dirty="0"/>
              <a:t>The Connection Object connect to the specified Data Source and open a connection between the </a:t>
            </a:r>
            <a:r>
              <a:rPr lang="en-US" sz="3600" dirty="0" smtClean="0"/>
              <a:t>Dot NET </a:t>
            </a:r>
            <a:r>
              <a:rPr lang="en-US" sz="3600" dirty="0"/>
              <a:t>application and the Data Source, depends on the parameter specified in the Connection </a:t>
            </a:r>
            <a:r>
              <a:rPr lang="en-US" sz="3600" dirty="0" smtClean="0"/>
              <a:t>String.</a:t>
            </a:r>
          </a:p>
          <a:p>
            <a:pPr marL="571500" indent="-571500">
              <a:buFont typeface="Arial" panose="020B0604020202020204" pitchFamily="34" charset="0"/>
              <a:buChar char="•"/>
            </a:pPr>
            <a:r>
              <a:rPr lang="en-US" sz="3600" dirty="0"/>
              <a:t>Once the Database activity is over , Connection should be closed and release the Data Source </a:t>
            </a:r>
            <a:r>
              <a:rPr lang="en-US" sz="3600" dirty="0" smtClean="0"/>
              <a:t>resources.</a:t>
            </a:r>
          </a:p>
          <a:p>
            <a:pPr marL="571500" indent="-571500">
              <a:buFont typeface="Arial" panose="020B0604020202020204" pitchFamily="34" charset="0"/>
              <a:buChar char="•"/>
            </a:pPr>
            <a:endParaRPr lang="en-US" sz="3600" dirty="0"/>
          </a:p>
        </p:txBody>
      </p:sp>
      <p:sp>
        <p:nvSpPr>
          <p:cNvPr id="4" name="Rectangle 3"/>
          <p:cNvSpPr/>
          <p:nvPr/>
        </p:nvSpPr>
        <p:spPr>
          <a:xfrm>
            <a:off x="2246688" y="6768784"/>
            <a:ext cx="9811091" cy="630070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smtClean="0"/>
              <a:t>ADO.NET</a:t>
            </a:r>
            <a:endParaRPr lang="en-US" dirty="0"/>
          </a:p>
        </p:txBody>
      </p:sp>
      <p:sp>
        <p:nvSpPr>
          <p:cNvPr id="5" name="Rectangle 4"/>
          <p:cNvSpPr/>
          <p:nvPr/>
        </p:nvSpPr>
        <p:spPr>
          <a:xfrm>
            <a:off x="2561725" y="7488864"/>
            <a:ext cx="6300700" cy="5355595"/>
          </a:xfrm>
          <a:prstGeom prst="rect">
            <a:avLst/>
          </a:prstGeom>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Data Provider</a:t>
            </a:r>
            <a:endParaRPr lang="en-US" dirty="0"/>
          </a:p>
        </p:txBody>
      </p:sp>
      <p:sp>
        <p:nvSpPr>
          <p:cNvPr id="6" name="Rounded Rectangle 5"/>
          <p:cNvSpPr/>
          <p:nvPr/>
        </p:nvSpPr>
        <p:spPr>
          <a:xfrm>
            <a:off x="2835461" y="9711923"/>
            <a:ext cx="2115235" cy="1215135"/>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smtClean="0"/>
              <a:t>Connection</a:t>
            </a:r>
            <a:endParaRPr lang="en-US" sz="2800" dirty="0"/>
          </a:p>
        </p:txBody>
      </p:sp>
      <p:sp>
        <p:nvSpPr>
          <p:cNvPr id="10" name="Rounded Rectangle 9"/>
          <p:cNvSpPr/>
          <p:nvPr/>
        </p:nvSpPr>
        <p:spPr>
          <a:xfrm>
            <a:off x="5757079" y="8200177"/>
            <a:ext cx="2115235" cy="1215135"/>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dirty="0" err="1" smtClean="0"/>
              <a:t>DataAdapter</a:t>
            </a:r>
            <a:endParaRPr lang="en-US" sz="2400" dirty="0"/>
          </a:p>
        </p:txBody>
      </p:sp>
      <p:sp>
        <p:nvSpPr>
          <p:cNvPr id="11" name="Rounded Rectangle 10"/>
          <p:cNvSpPr/>
          <p:nvPr/>
        </p:nvSpPr>
        <p:spPr>
          <a:xfrm>
            <a:off x="5757078" y="9617225"/>
            <a:ext cx="2115235" cy="1215135"/>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dirty="0" smtClean="0"/>
              <a:t>Command</a:t>
            </a:r>
            <a:endParaRPr lang="en-US" sz="2800" dirty="0"/>
          </a:p>
        </p:txBody>
      </p:sp>
      <p:sp>
        <p:nvSpPr>
          <p:cNvPr id="12" name="Rounded Rectangle 11"/>
          <p:cNvSpPr/>
          <p:nvPr/>
        </p:nvSpPr>
        <p:spPr>
          <a:xfrm>
            <a:off x="5757077" y="11436178"/>
            <a:ext cx="2115235" cy="1215135"/>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2400" dirty="0" err="1" smtClean="0"/>
              <a:t>DataReader</a:t>
            </a:r>
            <a:endParaRPr lang="en-US" sz="2800" dirty="0"/>
          </a:p>
        </p:txBody>
      </p:sp>
      <p:cxnSp>
        <p:nvCxnSpPr>
          <p:cNvPr id="8" name="Straight Arrow Connector 7"/>
          <p:cNvCxnSpPr>
            <a:stCxn id="6" idx="3"/>
          </p:cNvCxnSpPr>
          <p:nvPr/>
        </p:nvCxnSpPr>
        <p:spPr>
          <a:xfrm flipV="1">
            <a:off x="4950696" y="10319257"/>
            <a:ext cx="775585" cy="234"/>
          </a:xfrm>
          <a:prstGeom prst="straightConnector1">
            <a:avLst/>
          </a:prstGeom>
          <a:ln w="25400" cmpd="sng">
            <a:headEnd type="triangle"/>
            <a:tailEnd type="triangle"/>
          </a:ln>
        </p:spPr>
        <p:style>
          <a:lnRef idx="3">
            <a:schemeClr val="dk1"/>
          </a:lnRef>
          <a:fillRef idx="0">
            <a:schemeClr val="dk1"/>
          </a:fillRef>
          <a:effectRef idx="2">
            <a:schemeClr val="dk1"/>
          </a:effectRef>
          <a:fontRef idx="minor">
            <a:schemeClr val="tx1"/>
          </a:fontRef>
        </p:style>
      </p:cxnSp>
      <p:cxnSp>
        <p:nvCxnSpPr>
          <p:cNvPr id="17" name="Elbow Connector 16"/>
          <p:cNvCxnSpPr>
            <a:endCxn id="10" idx="1"/>
          </p:cNvCxnSpPr>
          <p:nvPr/>
        </p:nvCxnSpPr>
        <p:spPr>
          <a:xfrm rot="5400000" flipH="1" flipV="1">
            <a:off x="4814364" y="9376542"/>
            <a:ext cx="1511512" cy="373918"/>
          </a:xfrm>
          <a:prstGeom prst="bentConnector2">
            <a:avLst/>
          </a:prstGeom>
          <a:ln w="25400" cmpd="sng">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2"/>
            <a:endCxn id="12" idx="0"/>
          </p:cNvCxnSpPr>
          <p:nvPr/>
        </p:nvCxnSpPr>
        <p:spPr>
          <a:xfrm flipH="1">
            <a:off x="6814695" y="10832360"/>
            <a:ext cx="1" cy="6038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388614" y="8200176"/>
            <a:ext cx="2115235" cy="1215135"/>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dirty="0" err="1" smtClean="0"/>
              <a:t>DataSet</a:t>
            </a:r>
            <a:endParaRPr lang="en-US" sz="2800" dirty="0"/>
          </a:p>
        </p:txBody>
      </p:sp>
      <p:cxnSp>
        <p:nvCxnSpPr>
          <p:cNvPr id="22" name="Straight Arrow Connector 21"/>
          <p:cNvCxnSpPr/>
          <p:nvPr/>
        </p:nvCxnSpPr>
        <p:spPr>
          <a:xfrm>
            <a:off x="7872312" y="8807743"/>
            <a:ext cx="1516302" cy="0"/>
          </a:xfrm>
          <a:prstGeom prst="straightConnector1">
            <a:avLst/>
          </a:prstGeom>
          <a:ln w="25400" cmpd="sng">
            <a:headEnd type="triangle"/>
            <a:tailEnd type="triangle"/>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12844823" y="10012443"/>
            <a:ext cx="4772743" cy="2923668"/>
            <a:chOff x="2539674" y="1390797"/>
            <a:chExt cx="2301024" cy="1863960"/>
          </a:xfrm>
        </p:grpSpPr>
        <p:sp>
          <p:nvSpPr>
            <p:cNvPr id="28" name="Rounded Rectangle 27"/>
            <p:cNvSpPr/>
            <p:nvPr/>
          </p:nvSpPr>
          <p:spPr>
            <a:xfrm>
              <a:off x="2539674" y="1390797"/>
              <a:ext cx="2301023" cy="1863960"/>
            </a:xfrm>
            <a:prstGeom prst="round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bg1"/>
                </a:solidFill>
              </a:endParaRPr>
            </a:p>
          </p:txBody>
        </p:sp>
        <p:sp>
          <p:nvSpPr>
            <p:cNvPr id="29" name="TextBox 28"/>
            <p:cNvSpPr txBox="1"/>
            <p:nvPr/>
          </p:nvSpPr>
          <p:spPr>
            <a:xfrm>
              <a:off x="2539674" y="1390797"/>
              <a:ext cx="2301024" cy="419457"/>
            </a:xfrm>
            <a:prstGeom prst="round2SameRect">
              <a:avLst/>
            </a:prstGeom>
            <a:solidFill>
              <a:schemeClr val="accent4">
                <a:lumMod val="75000"/>
              </a:schemeClr>
            </a:solidFill>
          </p:spPr>
          <p:txBody>
            <a:bodyPr wrap="square" rtlCol="0">
              <a:spAutoFit/>
            </a:bodyPr>
            <a:lstStyle/>
            <a:p>
              <a:pPr algn="ctr"/>
              <a:r>
                <a:rPr lang="en-US" sz="2000" b="1" dirty="0" smtClean="0">
                  <a:solidFill>
                    <a:schemeClr val="bg1"/>
                  </a:solidFill>
                </a:rPr>
                <a:t>.NET Framework</a:t>
              </a:r>
              <a:endParaRPr lang="en-US" sz="2000" b="1" dirty="0">
                <a:solidFill>
                  <a:schemeClr val="bg1"/>
                </a:solidFill>
              </a:endParaRPr>
            </a:p>
          </p:txBody>
        </p:sp>
        <p:sp>
          <p:nvSpPr>
            <p:cNvPr id="30" name="TextBox 29"/>
            <p:cNvSpPr txBox="1"/>
            <p:nvPr/>
          </p:nvSpPr>
          <p:spPr>
            <a:xfrm>
              <a:off x="2620514" y="1984288"/>
              <a:ext cx="710180" cy="490551"/>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WPF</a:t>
              </a:r>
              <a:endParaRPr lang="en-US" dirty="0">
                <a:solidFill>
                  <a:schemeClr val="bg1"/>
                </a:solidFill>
              </a:endParaRPr>
            </a:p>
          </p:txBody>
        </p:sp>
        <p:sp>
          <p:nvSpPr>
            <p:cNvPr id="31" name="TextBox 30"/>
            <p:cNvSpPr txBox="1"/>
            <p:nvPr/>
          </p:nvSpPr>
          <p:spPr>
            <a:xfrm>
              <a:off x="2717041" y="2648872"/>
              <a:ext cx="1929467" cy="529795"/>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Windows</a:t>
              </a:r>
              <a:r>
                <a:rPr lang="en-US" dirty="0" smtClean="0">
                  <a:solidFill>
                    <a:schemeClr val="bg1"/>
                  </a:solidFill>
                </a:rPr>
                <a:t> Forms</a:t>
              </a:r>
              <a:endParaRPr lang="en-US" dirty="0">
                <a:solidFill>
                  <a:schemeClr val="bg1"/>
                </a:solidFill>
              </a:endParaRPr>
            </a:p>
          </p:txBody>
        </p:sp>
        <p:sp>
          <p:nvSpPr>
            <p:cNvPr id="32" name="TextBox 31"/>
            <p:cNvSpPr txBox="1"/>
            <p:nvPr/>
          </p:nvSpPr>
          <p:spPr>
            <a:xfrm>
              <a:off x="3422692" y="1984288"/>
              <a:ext cx="1310424" cy="490551"/>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ASP.NET</a:t>
              </a:r>
              <a:endParaRPr lang="en-US" dirty="0">
                <a:solidFill>
                  <a:schemeClr val="bg1"/>
                </a:solidFill>
              </a:endParaRPr>
            </a:p>
          </p:txBody>
        </p:sp>
      </p:grpSp>
      <p:grpSp>
        <p:nvGrpSpPr>
          <p:cNvPr id="36" name="Group 35"/>
          <p:cNvGrpSpPr/>
          <p:nvPr/>
        </p:nvGrpSpPr>
        <p:grpSpPr>
          <a:xfrm>
            <a:off x="18043444" y="8305415"/>
            <a:ext cx="5090936" cy="2958516"/>
            <a:chOff x="4944478" y="1390797"/>
            <a:chExt cx="2302034" cy="1863960"/>
          </a:xfrm>
        </p:grpSpPr>
        <p:sp>
          <p:nvSpPr>
            <p:cNvPr id="37" name="Rounded Rectangle 36"/>
            <p:cNvSpPr/>
            <p:nvPr/>
          </p:nvSpPr>
          <p:spPr>
            <a:xfrm>
              <a:off x="4945489" y="1390797"/>
              <a:ext cx="2301023" cy="1863960"/>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solidFill>
                  <a:schemeClr val="bg1"/>
                </a:solidFill>
              </a:endParaRPr>
            </a:p>
          </p:txBody>
        </p:sp>
        <p:sp>
          <p:nvSpPr>
            <p:cNvPr id="38" name="TextBox 37"/>
            <p:cNvSpPr txBox="1"/>
            <p:nvPr/>
          </p:nvSpPr>
          <p:spPr>
            <a:xfrm>
              <a:off x="4944478" y="1390797"/>
              <a:ext cx="2302033" cy="419457"/>
            </a:xfrm>
            <a:prstGeom prst="round2SameRect">
              <a:avLst/>
            </a:prstGeom>
            <a:solidFill>
              <a:schemeClr val="accent6">
                <a:lumMod val="75000"/>
              </a:schemeClr>
            </a:solidFill>
          </p:spPr>
          <p:txBody>
            <a:bodyPr wrap="square" rtlCol="0">
              <a:spAutoFit/>
            </a:bodyPr>
            <a:lstStyle/>
            <a:p>
              <a:pPr algn="ctr"/>
              <a:r>
                <a:rPr lang="en-US" sz="2000" b="1" dirty="0" smtClean="0">
                  <a:solidFill>
                    <a:schemeClr val="bg1"/>
                  </a:solidFill>
                </a:rPr>
                <a:t>.NET Core</a:t>
              </a:r>
              <a:endParaRPr lang="en-US" sz="2000" b="1" dirty="0">
                <a:solidFill>
                  <a:schemeClr val="bg1"/>
                </a:solidFill>
              </a:endParaRPr>
            </a:p>
          </p:txBody>
        </p:sp>
        <p:sp>
          <p:nvSpPr>
            <p:cNvPr id="39" name="TextBox 38"/>
            <p:cNvSpPr txBox="1"/>
            <p:nvPr/>
          </p:nvSpPr>
          <p:spPr>
            <a:xfrm>
              <a:off x="5683965" y="1984288"/>
              <a:ext cx="840872" cy="594723"/>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UWP</a:t>
              </a:r>
              <a:endParaRPr lang="en-US" dirty="0">
                <a:solidFill>
                  <a:schemeClr val="bg1"/>
                </a:solidFill>
              </a:endParaRPr>
            </a:p>
          </p:txBody>
        </p:sp>
        <p:sp>
          <p:nvSpPr>
            <p:cNvPr id="40" name="TextBox 39"/>
            <p:cNvSpPr txBox="1"/>
            <p:nvPr/>
          </p:nvSpPr>
          <p:spPr>
            <a:xfrm>
              <a:off x="5126239" y="2648872"/>
              <a:ext cx="1938508" cy="510377"/>
            </a:xfrm>
            <a:prstGeom prst="rect">
              <a:avLst/>
            </a:prstGeom>
            <a:solidFill>
              <a:srgbClr val="FFFFFF">
                <a:alpha val="20000"/>
              </a:srgbClr>
            </a:solidFill>
            <a:ln>
              <a:noFill/>
            </a:ln>
          </p:spPr>
          <p:txBody>
            <a:bodyPr wrap="square" rtlCol="0">
              <a:spAutoFit/>
            </a:bodyPr>
            <a:lstStyle/>
            <a:p>
              <a:pPr algn="ctr"/>
              <a:r>
                <a:rPr lang="en-US" sz="4000" dirty="0" smtClean="0">
                  <a:solidFill>
                    <a:schemeClr val="bg1"/>
                  </a:solidFill>
                </a:rPr>
                <a:t>APS.NET </a:t>
              </a:r>
              <a:r>
                <a:rPr lang="en-US" sz="4400" dirty="0" smtClean="0">
                  <a:solidFill>
                    <a:schemeClr val="bg1"/>
                  </a:solidFill>
                </a:rPr>
                <a:t>Core</a:t>
              </a:r>
              <a:endParaRPr lang="en-US" sz="4000" dirty="0">
                <a:solidFill>
                  <a:schemeClr val="bg1"/>
                </a:solidFill>
              </a:endParaRPr>
            </a:p>
          </p:txBody>
        </p:sp>
      </p:grpSp>
      <p:grpSp>
        <p:nvGrpSpPr>
          <p:cNvPr id="41" name="Group 40"/>
          <p:cNvGrpSpPr/>
          <p:nvPr/>
        </p:nvGrpSpPr>
        <p:grpSpPr>
          <a:xfrm>
            <a:off x="12883717" y="6768783"/>
            <a:ext cx="4683246" cy="2943139"/>
            <a:chOff x="7350294" y="1390797"/>
            <a:chExt cx="2301023" cy="1863960"/>
          </a:xfrm>
        </p:grpSpPr>
        <p:sp>
          <p:nvSpPr>
            <p:cNvPr id="42" name="Rounded Rectangle 41"/>
            <p:cNvSpPr/>
            <p:nvPr/>
          </p:nvSpPr>
          <p:spPr>
            <a:xfrm>
              <a:off x="7350294" y="1390797"/>
              <a:ext cx="2301023" cy="1863960"/>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bg1"/>
                </a:solidFill>
              </a:endParaRPr>
            </a:p>
          </p:txBody>
        </p:sp>
        <p:sp>
          <p:nvSpPr>
            <p:cNvPr id="43" name="TextBox 42"/>
            <p:cNvSpPr txBox="1"/>
            <p:nvPr/>
          </p:nvSpPr>
          <p:spPr>
            <a:xfrm>
              <a:off x="7350294" y="1390797"/>
              <a:ext cx="2301023" cy="419457"/>
            </a:xfrm>
            <a:prstGeom prst="round2SameRect">
              <a:avLst/>
            </a:prstGeom>
            <a:solidFill>
              <a:schemeClr val="accent2">
                <a:lumMod val="75000"/>
              </a:schemeClr>
            </a:solidFill>
          </p:spPr>
          <p:txBody>
            <a:bodyPr wrap="square" rtlCol="0">
              <a:spAutoFit/>
            </a:bodyPr>
            <a:lstStyle/>
            <a:p>
              <a:pPr algn="ctr"/>
              <a:r>
                <a:rPr lang="en-US" sz="2000" b="1" dirty="0" smtClean="0">
                  <a:solidFill>
                    <a:schemeClr val="bg1"/>
                  </a:solidFill>
                </a:rPr>
                <a:t>.NET Xamarin</a:t>
              </a:r>
              <a:endParaRPr lang="en-US" sz="2000" b="1" dirty="0">
                <a:solidFill>
                  <a:schemeClr val="bg1"/>
                </a:solidFill>
              </a:endParaRPr>
            </a:p>
          </p:txBody>
        </p:sp>
        <p:sp>
          <p:nvSpPr>
            <p:cNvPr id="44" name="TextBox 43"/>
            <p:cNvSpPr txBox="1"/>
            <p:nvPr/>
          </p:nvSpPr>
          <p:spPr>
            <a:xfrm>
              <a:off x="7411399" y="1984288"/>
              <a:ext cx="840872" cy="569855"/>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IOS</a:t>
              </a:r>
              <a:endParaRPr lang="en-US" sz="4400" dirty="0">
                <a:solidFill>
                  <a:schemeClr val="bg1"/>
                </a:solidFill>
              </a:endParaRPr>
            </a:p>
          </p:txBody>
        </p:sp>
        <p:sp>
          <p:nvSpPr>
            <p:cNvPr id="45" name="TextBox 44"/>
            <p:cNvSpPr txBox="1"/>
            <p:nvPr/>
          </p:nvSpPr>
          <p:spPr>
            <a:xfrm>
              <a:off x="8330413" y="1984288"/>
              <a:ext cx="1242761" cy="569855"/>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Android</a:t>
              </a:r>
              <a:endParaRPr lang="en-US" sz="4400" dirty="0">
                <a:solidFill>
                  <a:schemeClr val="bg1"/>
                </a:solidFill>
              </a:endParaRPr>
            </a:p>
          </p:txBody>
        </p:sp>
        <p:sp>
          <p:nvSpPr>
            <p:cNvPr id="46" name="TextBox 45"/>
            <p:cNvSpPr txBox="1"/>
            <p:nvPr/>
          </p:nvSpPr>
          <p:spPr>
            <a:xfrm>
              <a:off x="8080369" y="2648872"/>
              <a:ext cx="840872" cy="569855"/>
            </a:xfrm>
            <a:prstGeom prst="rect">
              <a:avLst/>
            </a:prstGeom>
            <a:solidFill>
              <a:srgbClr val="FFFFFF">
                <a:alpha val="20000"/>
              </a:srgbClr>
            </a:solidFill>
            <a:ln>
              <a:noFill/>
            </a:ln>
          </p:spPr>
          <p:txBody>
            <a:bodyPr wrap="square" rtlCol="0">
              <a:spAutoFit/>
            </a:bodyPr>
            <a:lstStyle/>
            <a:p>
              <a:pPr algn="ctr"/>
              <a:r>
                <a:rPr lang="en-US" sz="4400" dirty="0" smtClean="0">
                  <a:solidFill>
                    <a:schemeClr val="bg1"/>
                  </a:solidFill>
                </a:rPr>
                <a:t>OS X</a:t>
              </a:r>
              <a:endParaRPr lang="en-US" sz="4400" dirty="0">
                <a:solidFill>
                  <a:schemeClr val="bg1"/>
                </a:solidFill>
              </a:endParaRPr>
            </a:p>
          </p:txBody>
        </p:sp>
      </p:grpSp>
      <p:cxnSp>
        <p:nvCxnSpPr>
          <p:cNvPr id="47" name="Elbow Connector 46"/>
          <p:cNvCxnSpPr/>
          <p:nvPr/>
        </p:nvCxnSpPr>
        <p:spPr>
          <a:xfrm flipV="1">
            <a:off x="11503847" y="8200176"/>
            <a:ext cx="1080119" cy="607568"/>
          </a:xfrm>
          <a:prstGeom prst="bentConnector3">
            <a:avLst/>
          </a:prstGeom>
          <a:ln w="25400" cmpd="sng">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1" name="Elbow Connector 50"/>
          <p:cNvCxnSpPr>
            <a:endCxn id="48" idx="1"/>
          </p:cNvCxnSpPr>
          <p:nvPr/>
        </p:nvCxnSpPr>
        <p:spPr>
          <a:xfrm flipV="1">
            <a:off x="7872312" y="9768873"/>
            <a:ext cx="4711656" cy="422500"/>
          </a:xfrm>
          <a:prstGeom prst="bentConnector3">
            <a:avLst/>
          </a:prstGeom>
          <a:ln w="25400" cmpd="sng">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3" name="Elbow Connector 52"/>
          <p:cNvCxnSpPr>
            <a:stCxn id="12" idx="3"/>
          </p:cNvCxnSpPr>
          <p:nvPr/>
        </p:nvCxnSpPr>
        <p:spPr>
          <a:xfrm flipV="1">
            <a:off x="7872312" y="10943349"/>
            <a:ext cx="4711656" cy="1100397"/>
          </a:xfrm>
          <a:prstGeom prst="bentConnector3">
            <a:avLst/>
          </a:prstGeom>
          <a:ln w="25400" cmpd="sng">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1754083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1" fill="hold" nodeType="withEffect" p14:presetBounceEnd="60000">
                                      <p:stCondLst>
                                        <p:cond delay="500"/>
                                      </p:stCondLst>
                                      <p:childTnLst>
                                        <p:set>
                                          <p:cBhvr>
                                            <p:cTn id="15" dur="1" fill="hold">
                                              <p:stCondLst>
                                                <p:cond delay="0"/>
                                              </p:stCondLst>
                                            </p:cTn>
                                            <p:tgtEl>
                                              <p:spTgt spid="27"/>
                                            </p:tgtEl>
                                            <p:attrNameLst>
                                              <p:attrName>style.visibility</p:attrName>
                                            </p:attrNameLst>
                                          </p:cBhvr>
                                          <p:to>
                                            <p:strVal val="visible"/>
                                          </p:to>
                                        </p:set>
                                        <p:anim calcmode="lin" valueType="num" p14:bounceEnd="60000">
                                          <p:cBhvr additive="base">
                                            <p:cTn id="16" dur="1000" fill="hold"/>
                                            <p:tgtEl>
                                              <p:spTgt spid="27"/>
                                            </p:tgtEl>
                                            <p:attrNameLst>
                                              <p:attrName>ppt_x</p:attrName>
                                            </p:attrNameLst>
                                          </p:cBhvr>
                                          <p:tavLst>
                                            <p:tav tm="0">
                                              <p:val>
                                                <p:strVal val="#ppt_x"/>
                                              </p:val>
                                            </p:tav>
                                            <p:tav tm="100000">
                                              <p:val>
                                                <p:strVal val="#ppt_x"/>
                                              </p:val>
                                            </p:tav>
                                          </p:tavLst>
                                        </p:anim>
                                        <p:anim calcmode="lin" valueType="num" p14:bounceEnd="60000">
                                          <p:cBhvr additive="base">
                                            <p:cTn id="17" dur="1000" fill="hold"/>
                                            <p:tgtEl>
                                              <p:spTgt spid="27"/>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14:presetBounceEnd="60000">
                                      <p:stCondLst>
                                        <p:cond delay="1000"/>
                                      </p:stCondLst>
                                      <p:childTnLst>
                                        <p:set>
                                          <p:cBhvr>
                                            <p:cTn id="19" dur="1" fill="hold">
                                              <p:stCondLst>
                                                <p:cond delay="0"/>
                                              </p:stCondLst>
                                            </p:cTn>
                                            <p:tgtEl>
                                              <p:spTgt spid="36"/>
                                            </p:tgtEl>
                                            <p:attrNameLst>
                                              <p:attrName>style.visibility</p:attrName>
                                            </p:attrNameLst>
                                          </p:cBhvr>
                                          <p:to>
                                            <p:strVal val="visible"/>
                                          </p:to>
                                        </p:set>
                                        <p:anim calcmode="lin" valueType="num" p14:bounceEnd="60000">
                                          <p:cBhvr additive="base">
                                            <p:cTn id="20" dur="1000" fill="hold"/>
                                            <p:tgtEl>
                                              <p:spTgt spid="36"/>
                                            </p:tgtEl>
                                            <p:attrNameLst>
                                              <p:attrName>ppt_x</p:attrName>
                                            </p:attrNameLst>
                                          </p:cBhvr>
                                          <p:tavLst>
                                            <p:tav tm="0">
                                              <p:val>
                                                <p:strVal val="#ppt_x"/>
                                              </p:val>
                                            </p:tav>
                                            <p:tav tm="100000">
                                              <p:val>
                                                <p:strVal val="#ppt_x"/>
                                              </p:val>
                                            </p:tav>
                                          </p:tavLst>
                                        </p:anim>
                                        <p:anim calcmode="lin" valueType="num" p14:bounceEnd="60000">
                                          <p:cBhvr additive="base">
                                            <p:cTn id="21" dur="1000" fill="hold"/>
                                            <p:tgtEl>
                                              <p:spTgt spid="36"/>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14:presetBounceEnd="60000">
                                      <p:stCondLst>
                                        <p:cond delay="1500"/>
                                      </p:stCondLst>
                                      <p:childTnLst>
                                        <p:set>
                                          <p:cBhvr>
                                            <p:cTn id="23" dur="1" fill="hold">
                                              <p:stCondLst>
                                                <p:cond delay="0"/>
                                              </p:stCondLst>
                                            </p:cTn>
                                            <p:tgtEl>
                                              <p:spTgt spid="41"/>
                                            </p:tgtEl>
                                            <p:attrNameLst>
                                              <p:attrName>style.visibility</p:attrName>
                                            </p:attrNameLst>
                                          </p:cBhvr>
                                          <p:to>
                                            <p:strVal val="visible"/>
                                          </p:to>
                                        </p:set>
                                        <p:anim calcmode="lin" valueType="num" p14:bounceEnd="60000">
                                          <p:cBhvr additive="base">
                                            <p:cTn id="24"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25"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par>
                                    <p:cTn id="14" presetID="2" presetClass="entr" presetSubtype="1" fill="hold" nodeType="withEffect">
                                      <p:stCondLst>
                                        <p:cond delay="50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1000" fill="hold"/>
                                            <p:tgtEl>
                                              <p:spTgt spid="27"/>
                                            </p:tgtEl>
                                            <p:attrNameLst>
                                              <p:attrName>ppt_x</p:attrName>
                                            </p:attrNameLst>
                                          </p:cBhvr>
                                          <p:tavLst>
                                            <p:tav tm="0">
                                              <p:val>
                                                <p:strVal val="#ppt_x"/>
                                              </p:val>
                                            </p:tav>
                                            <p:tav tm="100000">
                                              <p:val>
                                                <p:strVal val="#ppt_x"/>
                                              </p:val>
                                            </p:tav>
                                          </p:tavLst>
                                        </p:anim>
                                        <p:anim calcmode="lin" valueType="num">
                                          <p:cBhvr additive="base">
                                            <p:cTn id="17" dur="1000" fill="hold"/>
                                            <p:tgtEl>
                                              <p:spTgt spid="27"/>
                                            </p:tgtEl>
                                            <p:attrNameLst>
                                              <p:attrName>ppt_y</p:attrName>
                                            </p:attrNameLst>
                                          </p:cBhvr>
                                          <p:tavLst>
                                            <p:tav tm="0">
                                              <p:val>
                                                <p:strVal val="0-#ppt_h/2"/>
                                              </p:val>
                                            </p:tav>
                                            <p:tav tm="100000">
                                              <p:val>
                                                <p:strVal val="#ppt_y"/>
                                              </p:val>
                                            </p:tav>
                                          </p:tavLst>
                                        </p:anim>
                                      </p:childTnLst>
                                    </p:cTn>
                                  </p:par>
                                  <p:par>
                                    <p:cTn id="18" presetID="2" presetClass="entr" presetSubtype="1" fill="hold" nodeType="withEffect">
                                      <p:stCondLst>
                                        <p:cond delay="100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ppt_x"/>
                                              </p:val>
                                            </p:tav>
                                            <p:tav tm="100000">
                                              <p:val>
                                                <p:strVal val="#ppt_x"/>
                                              </p:val>
                                            </p:tav>
                                          </p:tavLst>
                                        </p:anim>
                                        <p:anim calcmode="lin" valueType="num">
                                          <p:cBhvr additive="base">
                                            <p:cTn id="21" dur="1000" fill="hold"/>
                                            <p:tgtEl>
                                              <p:spTgt spid="36"/>
                                            </p:tgtEl>
                                            <p:attrNameLst>
                                              <p:attrName>ppt_y</p:attrName>
                                            </p:attrNameLst>
                                          </p:cBhvr>
                                          <p:tavLst>
                                            <p:tav tm="0">
                                              <p:val>
                                                <p:strVal val="0-#ppt_h/2"/>
                                              </p:val>
                                            </p:tav>
                                            <p:tav tm="100000">
                                              <p:val>
                                                <p:strVal val="#ppt_y"/>
                                              </p:val>
                                            </p:tav>
                                          </p:tavLst>
                                        </p:anim>
                                      </p:childTnLst>
                                    </p:cTn>
                                  </p:par>
                                  <p:par>
                                    <p:cTn id="22" presetID="2" presetClass="entr" presetSubtype="1" fill="hold" nodeType="withEffect">
                                      <p:stCondLst>
                                        <p:cond delay="15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1000" fill="hold"/>
                                            <p:tgtEl>
                                              <p:spTgt spid="41"/>
                                            </p:tgtEl>
                                            <p:attrNameLst>
                                              <p:attrName>ppt_x</p:attrName>
                                            </p:attrNameLst>
                                          </p:cBhvr>
                                          <p:tavLst>
                                            <p:tav tm="0">
                                              <p:val>
                                                <p:strVal val="#ppt_x"/>
                                              </p:val>
                                            </p:tav>
                                            <p:tav tm="100000">
                                              <p:val>
                                                <p:strVal val="#ppt_x"/>
                                              </p:val>
                                            </p:tav>
                                          </p:tavLst>
                                        </p:anim>
                                        <p:anim calcmode="lin" valueType="num">
                                          <p:cBhvr additive="base">
                                            <p:cTn id="25"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DataSet</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216024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a:t>
            </a:r>
            <a:r>
              <a:rPr lang="en-US" sz="3600" dirty="0" err="1"/>
              <a:t>DataSet</a:t>
            </a:r>
            <a:r>
              <a:rPr lang="en-US" sz="3600" dirty="0"/>
              <a:t> is similar to an array of disconnected </a:t>
            </a:r>
            <a:r>
              <a:rPr lang="en-US" sz="3600" dirty="0" err="1"/>
              <a:t>Recordset</a:t>
            </a:r>
            <a:r>
              <a:rPr lang="en-US" sz="3600" dirty="0"/>
              <a:t> objects. It supports disconnected data access and operations, allowing greater scalability because you no longer have to be connected to the database all the time. </a:t>
            </a:r>
            <a:r>
              <a:rPr lang="en-US" sz="3600" dirty="0" err="1"/>
              <a:t>DataSet</a:t>
            </a:r>
            <a:r>
              <a:rPr lang="en-US" sz="3600" dirty="0"/>
              <a:t> is a copy of an extracted data being downloaded and cached in the client system</a:t>
            </a:r>
            <a:r>
              <a:rPr lang="en-US" sz="3600" dirty="0" smtClean="0"/>
              <a:t>.</a:t>
            </a:r>
          </a:p>
          <a:p>
            <a:pPr marL="571500" indent="-571500">
              <a:buFont typeface="Arial" panose="020B0604020202020204" pitchFamily="34" charset="0"/>
              <a:buChar char="•"/>
            </a:pPr>
            <a:r>
              <a:rPr lang="en-US" sz="3600" dirty="0" smtClean="0"/>
              <a:t>The </a:t>
            </a:r>
            <a:r>
              <a:rPr lang="en-US" sz="3600" dirty="0" err="1"/>
              <a:t>DataSet</a:t>
            </a:r>
            <a:r>
              <a:rPr lang="en-US" sz="3600" dirty="0"/>
              <a:t> object is made up of two objects</a:t>
            </a:r>
            <a:r>
              <a:rPr lang="en-US" sz="3600" dirty="0" smtClean="0"/>
              <a:t>:</a:t>
            </a:r>
          </a:p>
          <a:p>
            <a:pPr marL="1779783" lvl="1" indent="-571500">
              <a:buFont typeface="Arial" panose="020B0604020202020204" pitchFamily="34" charset="0"/>
              <a:buChar char="•"/>
            </a:pPr>
            <a:r>
              <a:rPr lang="en-US" sz="3600" dirty="0" err="1" smtClean="0"/>
              <a:t>DataTableCollection</a:t>
            </a:r>
            <a:r>
              <a:rPr lang="en-US" sz="3600" dirty="0" smtClean="0"/>
              <a:t> </a:t>
            </a:r>
            <a:r>
              <a:rPr lang="en-US" sz="3600" dirty="0"/>
              <a:t>object containing null or multiple </a:t>
            </a:r>
            <a:r>
              <a:rPr lang="en-US" sz="3600" dirty="0" err="1"/>
              <a:t>DataTable</a:t>
            </a:r>
            <a:r>
              <a:rPr lang="en-US" sz="3600" dirty="0"/>
              <a:t> objects (Columns, Rows, Constraints</a:t>
            </a:r>
            <a:r>
              <a:rPr lang="en-US" sz="3600" dirty="0" smtClean="0"/>
              <a:t>).</a:t>
            </a:r>
          </a:p>
          <a:p>
            <a:pPr marL="1779783" lvl="1" indent="-571500">
              <a:buFont typeface="Arial" panose="020B0604020202020204" pitchFamily="34" charset="0"/>
              <a:buChar char="•"/>
            </a:pPr>
            <a:r>
              <a:rPr lang="en-US" sz="3600" dirty="0" err="1" smtClean="0"/>
              <a:t>DataRelationCollection</a:t>
            </a:r>
            <a:r>
              <a:rPr lang="en-US" sz="3600" dirty="0" smtClean="0"/>
              <a:t> </a:t>
            </a:r>
            <a:r>
              <a:rPr lang="en-US" sz="3600" dirty="0"/>
              <a:t>object containing null or multiple </a:t>
            </a:r>
            <a:r>
              <a:rPr lang="en-US" sz="3600" dirty="0" err="1"/>
              <a:t>DataRelation</a:t>
            </a:r>
            <a:r>
              <a:rPr lang="en-US" sz="3600" dirty="0"/>
              <a:t> objects which establish a parent/child relation between two </a:t>
            </a:r>
            <a:r>
              <a:rPr lang="en-US" sz="3600" dirty="0" err="1"/>
              <a:t>DataTable</a:t>
            </a:r>
            <a:r>
              <a:rPr lang="en-US" sz="3600" dirty="0"/>
              <a:t> objects</a:t>
            </a:r>
            <a:r>
              <a:rPr lang="en-US" sz="3600" dirty="0" smtClean="0"/>
              <a:t>.</a:t>
            </a:r>
          </a:p>
          <a:p>
            <a:pPr marL="571500" indent="-571500">
              <a:buFont typeface="Arial" panose="020B0604020202020204" pitchFamily="34" charset="0"/>
              <a:buChar char="•"/>
            </a:pPr>
            <a:r>
              <a:rPr lang="en-US" sz="3600" dirty="0"/>
              <a:t>There are two types of </a:t>
            </a:r>
            <a:r>
              <a:rPr lang="en-US" sz="3600" dirty="0" err="1"/>
              <a:t>DataSets</a:t>
            </a:r>
            <a:r>
              <a:rPr lang="en-US" sz="3600" dirty="0" smtClean="0"/>
              <a:t>:</a:t>
            </a:r>
          </a:p>
          <a:p>
            <a:pPr marL="1779783" lvl="1" indent="-571500">
              <a:buFont typeface="Arial" panose="020B0604020202020204" pitchFamily="34" charset="0"/>
              <a:buChar char="•"/>
            </a:pPr>
            <a:r>
              <a:rPr lang="en-US" sz="3600" dirty="0" smtClean="0"/>
              <a:t>Typed </a:t>
            </a:r>
            <a:r>
              <a:rPr lang="en-US" sz="3600" dirty="0" err="1"/>
              <a:t>DataSet</a:t>
            </a:r>
            <a:r>
              <a:rPr lang="en-US" sz="3600" dirty="0"/>
              <a:t> is derived from the base </a:t>
            </a:r>
            <a:r>
              <a:rPr lang="en-US" sz="3600" dirty="0" err="1"/>
              <a:t>DataSet</a:t>
            </a:r>
            <a:r>
              <a:rPr lang="en-US" sz="3600" dirty="0"/>
              <a:t> class and then uses information in an XML Schema file (.</a:t>
            </a:r>
            <a:r>
              <a:rPr lang="en-US" sz="3600" dirty="0" err="1"/>
              <a:t>xsd</a:t>
            </a:r>
            <a:r>
              <a:rPr lang="en-US" sz="3600" dirty="0"/>
              <a:t> file) in order to generate a new class. Information from the schema (tables, columns, and so on) is generated and compiled into this new </a:t>
            </a:r>
            <a:r>
              <a:rPr lang="en-US" sz="3600" dirty="0" err="1"/>
              <a:t>DataSet</a:t>
            </a:r>
            <a:r>
              <a:rPr lang="en-US" sz="3600" dirty="0"/>
              <a:t> class as a set of first-class objects and properties</a:t>
            </a:r>
            <a:r>
              <a:rPr lang="en-US" sz="3600" dirty="0" smtClean="0"/>
              <a:t>.</a:t>
            </a:r>
          </a:p>
          <a:p>
            <a:pPr marL="1779783" lvl="1" indent="-571500">
              <a:buFont typeface="Arial" panose="020B0604020202020204" pitchFamily="34" charset="0"/>
              <a:buChar char="•"/>
            </a:pPr>
            <a:r>
              <a:rPr lang="en-US" sz="3600" dirty="0" err="1"/>
              <a:t>Untyped</a:t>
            </a:r>
            <a:r>
              <a:rPr lang="en-US" sz="3600" dirty="0"/>
              <a:t> </a:t>
            </a:r>
            <a:r>
              <a:rPr lang="en-US" sz="3600" dirty="0" err="1"/>
              <a:t>DataSet</a:t>
            </a:r>
            <a:r>
              <a:rPr lang="en-US" sz="3600" dirty="0"/>
              <a:t> is not defined by a schema, instead, you have to add tables, columns and other elements to it yourself, either by setting properties at design time or by adding them at run time. Typical scenario: if you don't know in advance what the structure of your program is that is interacting with a component that returns a </a:t>
            </a:r>
            <a:r>
              <a:rPr lang="en-US" sz="3600" dirty="0" err="1"/>
              <a:t>DataSet</a:t>
            </a:r>
            <a:r>
              <a:rPr lang="en-US" sz="3600" dirty="0"/>
              <a:t>.</a:t>
            </a:r>
            <a:endParaRPr lang="en-US" sz="3600" dirty="0"/>
          </a:p>
        </p:txBody>
      </p:sp>
    </p:spTree>
    <p:extLst>
      <p:ext uri="{BB962C8B-B14F-4D97-AF65-F5344CB8AC3E}">
        <p14:creationId xmlns:p14="http://schemas.microsoft.com/office/powerpoint/2010/main" val="15903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a:solidFill>
                  <a:schemeClr val="accent3">
                    <a:lumMod val="75000"/>
                  </a:schemeClr>
                </a:solidFill>
                <a:ea typeface="Open Sans Semibold" panose="020B0706030804020204" pitchFamily="34" charset="0"/>
                <a:cs typeface="Open Sans Semibold" panose="020B0706030804020204" pitchFamily="34" charset="0"/>
              </a:rPr>
              <a:t>Commands and Parameters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652572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3416320"/>
          </a:xfrm>
          <a:prstGeom prst="rect">
            <a:avLst/>
          </a:prstGeom>
          <a:noFill/>
        </p:spPr>
        <p:txBody>
          <a:bodyPr wrap="square" rtlCol="0">
            <a:spAutoFit/>
          </a:bodyPr>
          <a:lstStyle/>
          <a:p>
            <a:pPr marL="571500" indent="-571500">
              <a:buFont typeface="Arial" panose="020B0604020202020204" pitchFamily="34" charset="0"/>
              <a:buChar char="•"/>
            </a:pPr>
            <a:r>
              <a:rPr lang="en-US" sz="3600" dirty="0"/>
              <a:t>After establishing a connection to a data source, you can execute commands and return results from the data source using a </a:t>
            </a:r>
            <a:r>
              <a:rPr lang="en-US" sz="3600" dirty="0" err="1"/>
              <a:t>DbCommand</a:t>
            </a:r>
            <a:r>
              <a:rPr lang="en-US" sz="3600" dirty="0"/>
              <a:t> object. You can create a command using one of the command constructors for the .NET Framework data provider you are working with</a:t>
            </a:r>
            <a:r>
              <a:rPr lang="en-US" sz="3600" dirty="0" smtClean="0"/>
              <a:t>.</a:t>
            </a:r>
          </a:p>
          <a:p>
            <a:pPr marL="571500" indent="-571500">
              <a:buFont typeface="Arial" panose="020B0604020202020204" pitchFamily="34" charset="0"/>
              <a:buChar char="•"/>
            </a:pPr>
            <a:r>
              <a:rPr lang="en-US" sz="3600" dirty="0"/>
              <a:t>Each .NET Framework data provider included with the .NET Framework has a Command object</a:t>
            </a:r>
            <a:r>
              <a:rPr lang="en-US" sz="3600" dirty="0" smtClean="0"/>
              <a:t>.</a:t>
            </a:r>
          </a:p>
          <a:p>
            <a:pPr marL="571500" indent="-571500">
              <a:buFont typeface="Arial" panose="020B0604020202020204" pitchFamily="34" charset="0"/>
              <a:buChar char="•"/>
            </a:pPr>
            <a:r>
              <a:rPr lang="en-US" sz="3600" dirty="0"/>
              <a:t>Each of these objects exposes methods for executing commands based on the type of command and desired return value, as described in the following table</a:t>
            </a:r>
            <a:r>
              <a:rPr lang="en-US" sz="3600" dirty="0" smtClean="0"/>
              <a:t>.</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688" y="7172204"/>
            <a:ext cx="20516469" cy="5042183"/>
          </a:xfrm>
          <a:prstGeom prst="rect">
            <a:avLst/>
          </a:prstGeom>
        </p:spPr>
      </p:pic>
    </p:spTree>
    <p:extLst>
      <p:ext uri="{BB962C8B-B14F-4D97-AF65-F5344CB8AC3E}">
        <p14:creationId xmlns:p14="http://schemas.microsoft.com/office/powerpoint/2010/main" val="143570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smtClean="0">
                <a:solidFill>
                  <a:schemeClr val="accent3">
                    <a:lumMod val="75000"/>
                  </a:schemeClr>
                </a:solidFill>
                <a:ea typeface="Open Sans Semibold" panose="020B0706030804020204" pitchFamily="34" charset="0"/>
                <a:cs typeface="Open Sans Semibold" panose="020B0706030804020204" pitchFamily="34" charset="0"/>
              </a:rPr>
              <a:t>Data Readers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3285366"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10064294"/>
          </a:xfrm>
          <a:prstGeom prst="rect">
            <a:avLst/>
          </a:prstGeom>
          <a:noFill/>
        </p:spPr>
        <p:txBody>
          <a:bodyPr wrap="square" rtlCol="0">
            <a:spAutoFit/>
          </a:bodyPr>
          <a:lstStyle/>
          <a:p>
            <a:pPr marL="571500" indent="-571500">
              <a:buFont typeface="Arial" panose="020B0604020202020204" pitchFamily="34" charset="0"/>
              <a:buChar char="•"/>
            </a:pPr>
            <a:r>
              <a:rPr lang="en-US" sz="3600" dirty="0"/>
              <a:t>Retrieving data using a </a:t>
            </a:r>
            <a:r>
              <a:rPr lang="en-US" sz="3600" dirty="0" err="1"/>
              <a:t>DataReader</a:t>
            </a:r>
            <a:r>
              <a:rPr lang="en-US" sz="3600" dirty="0"/>
              <a:t> involves creating an instance of the Command object and then creating a </a:t>
            </a:r>
            <a:r>
              <a:rPr lang="en-US" sz="3600" dirty="0" err="1"/>
              <a:t>DataReader</a:t>
            </a:r>
            <a:r>
              <a:rPr lang="en-US" sz="3600" dirty="0"/>
              <a:t> by calling </a:t>
            </a:r>
            <a:r>
              <a:rPr lang="en-US" sz="3600" dirty="0" err="1"/>
              <a:t>Command.ExecuteReader</a:t>
            </a:r>
            <a:r>
              <a:rPr lang="en-US" sz="3600" dirty="0"/>
              <a:t> to retrieve rows from a data source</a:t>
            </a:r>
            <a:r>
              <a:rPr lang="en-US" sz="3600" dirty="0" smtClean="0"/>
              <a:t>.</a:t>
            </a:r>
          </a:p>
          <a:p>
            <a:pPr marL="571500" indent="-571500">
              <a:buFont typeface="Arial" panose="020B0604020202020204" pitchFamily="34" charset="0"/>
              <a:buChar char="•"/>
            </a:pPr>
            <a:r>
              <a:rPr lang="en-US" sz="3600" dirty="0"/>
              <a:t>You use the Read method of the </a:t>
            </a:r>
            <a:r>
              <a:rPr lang="en-US" sz="3600" dirty="0" err="1"/>
              <a:t>DataReader</a:t>
            </a:r>
            <a:r>
              <a:rPr lang="en-US" sz="3600" dirty="0"/>
              <a:t> object to obtain a row from the results of the query. You can access each column of the returned row by passing the name or ordinal reference of the column to the </a:t>
            </a:r>
            <a:r>
              <a:rPr lang="en-US" sz="3600" dirty="0" err="1"/>
              <a:t>DataReader</a:t>
            </a:r>
            <a:r>
              <a:rPr lang="en-US" sz="3600" dirty="0"/>
              <a:t>. However, for best performance, the </a:t>
            </a:r>
            <a:r>
              <a:rPr lang="en-US" sz="3600" dirty="0" err="1"/>
              <a:t>DataReader</a:t>
            </a:r>
            <a:r>
              <a:rPr lang="en-US" sz="3600" dirty="0"/>
              <a:t> provides a series of methods that allow you to access column values in their native data types (</a:t>
            </a:r>
            <a:r>
              <a:rPr lang="en-US" sz="3600" dirty="0" err="1"/>
              <a:t>GetDateTime</a:t>
            </a:r>
            <a:r>
              <a:rPr lang="en-US" sz="3600" dirty="0"/>
              <a:t>, </a:t>
            </a:r>
            <a:r>
              <a:rPr lang="en-US" sz="3600" dirty="0" err="1"/>
              <a:t>GetDouble</a:t>
            </a:r>
            <a:r>
              <a:rPr lang="en-US" sz="3600" dirty="0"/>
              <a:t>, </a:t>
            </a:r>
            <a:r>
              <a:rPr lang="en-US" sz="3600" dirty="0" err="1"/>
              <a:t>GetGuid</a:t>
            </a:r>
            <a:r>
              <a:rPr lang="en-US" sz="3600" dirty="0"/>
              <a:t>, GetInt32, and so on</a:t>
            </a:r>
            <a:r>
              <a:rPr lang="en-US" sz="3600" dirty="0" smtClean="0"/>
              <a:t>).</a:t>
            </a:r>
          </a:p>
          <a:p>
            <a:pPr marL="571500" indent="-571500">
              <a:buFont typeface="Arial" panose="020B0604020202020204" pitchFamily="34" charset="0"/>
              <a:buChar char="•"/>
            </a:pPr>
            <a:r>
              <a:rPr lang="en-US" sz="3600" dirty="0"/>
              <a:t>The </a:t>
            </a:r>
            <a:r>
              <a:rPr lang="en-US" sz="3600" dirty="0" err="1"/>
              <a:t>DataReader</a:t>
            </a:r>
            <a:r>
              <a:rPr lang="en-US" sz="3600" dirty="0"/>
              <a:t> provides an unbuffered stream of data that allows procedural logic to efficiently process results from a data source sequentially. The </a:t>
            </a:r>
            <a:r>
              <a:rPr lang="en-US" sz="3600" dirty="0" err="1"/>
              <a:t>DataReader</a:t>
            </a:r>
            <a:r>
              <a:rPr lang="en-US" sz="3600" dirty="0"/>
              <a:t> is a good choice when retrieving large amounts of data because the data is not cached in memory</a:t>
            </a:r>
            <a:r>
              <a:rPr lang="en-US" sz="3600" dirty="0" smtClean="0"/>
              <a:t>.</a:t>
            </a:r>
          </a:p>
          <a:p>
            <a:pPr marL="571500" indent="-571500">
              <a:buFont typeface="Arial" panose="020B0604020202020204" pitchFamily="34" charset="0"/>
              <a:buChar char="•"/>
            </a:pPr>
            <a:r>
              <a:rPr lang="en-US" sz="3600" dirty="0"/>
              <a:t>You should always call the Close method when you have finished using the </a:t>
            </a:r>
            <a:r>
              <a:rPr lang="en-US" sz="3600" dirty="0" err="1"/>
              <a:t>DataReader</a:t>
            </a:r>
            <a:r>
              <a:rPr lang="en-US" sz="3600" dirty="0"/>
              <a:t> object</a:t>
            </a:r>
            <a:r>
              <a:rPr lang="en-US" sz="3600" dirty="0" smtClean="0"/>
              <a:t>.</a:t>
            </a:r>
          </a:p>
          <a:p>
            <a:pPr marL="571500" indent="-571500">
              <a:buFont typeface="Arial" panose="020B0604020202020204" pitchFamily="34" charset="0"/>
              <a:buChar char="•"/>
            </a:pPr>
            <a:r>
              <a:rPr lang="en-US" sz="3600" dirty="0" smtClean="0"/>
              <a:t>If </a:t>
            </a:r>
            <a:r>
              <a:rPr lang="en-US" sz="3600" dirty="0"/>
              <a:t>your Command contains output parameters or return values, they will not be available until the </a:t>
            </a:r>
            <a:r>
              <a:rPr lang="en-US" sz="3600" dirty="0" err="1"/>
              <a:t>DataReader</a:t>
            </a:r>
            <a:r>
              <a:rPr lang="en-US" sz="3600" dirty="0"/>
              <a:t> is closed</a:t>
            </a:r>
            <a:r>
              <a:rPr lang="en-US" sz="3600" dirty="0" smtClean="0"/>
              <a:t>.</a:t>
            </a:r>
          </a:p>
          <a:p>
            <a:pPr marL="571500" indent="-571500">
              <a:buFont typeface="Arial" panose="020B0604020202020204" pitchFamily="34" charset="0"/>
              <a:buChar char="•"/>
            </a:pPr>
            <a:r>
              <a:rPr lang="en-US" sz="3600" dirty="0"/>
              <a:t>Note that while a </a:t>
            </a:r>
            <a:r>
              <a:rPr lang="en-US" sz="3600" dirty="0" err="1"/>
              <a:t>DataReader</a:t>
            </a:r>
            <a:r>
              <a:rPr lang="en-US" sz="3600" dirty="0"/>
              <a:t> is open, the Connection is in use exclusively by that </a:t>
            </a:r>
            <a:r>
              <a:rPr lang="en-US" sz="3600" dirty="0" err="1"/>
              <a:t>DataReader</a:t>
            </a:r>
            <a:r>
              <a:rPr lang="en-US" sz="3600" dirty="0"/>
              <a:t>. You cannot execute any commands for the Connection, including creating another </a:t>
            </a:r>
            <a:r>
              <a:rPr lang="en-US" sz="3600" dirty="0" err="1"/>
              <a:t>DataReader</a:t>
            </a:r>
            <a:r>
              <a:rPr lang="en-US" sz="3600" dirty="0"/>
              <a:t>, until the original </a:t>
            </a:r>
            <a:r>
              <a:rPr lang="en-US" sz="3600" dirty="0" err="1"/>
              <a:t>DataReader</a:t>
            </a:r>
            <a:r>
              <a:rPr lang="en-US" sz="3600" dirty="0"/>
              <a:t> is closed</a:t>
            </a:r>
            <a:r>
              <a:rPr lang="en-US" sz="3600" dirty="0" smtClean="0"/>
              <a:t>.</a:t>
            </a:r>
          </a:p>
          <a:p>
            <a:pPr marL="571500" indent="-571500">
              <a:buFont typeface="Arial" panose="020B0604020202020204" pitchFamily="34" charset="0"/>
              <a:buChar char="•"/>
            </a:pPr>
            <a:r>
              <a:rPr lang="en-US" sz="3600" dirty="0"/>
              <a:t>If multiple result sets are returned, the </a:t>
            </a:r>
            <a:r>
              <a:rPr lang="en-US" sz="3600" dirty="0" err="1"/>
              <a:t>DataReader</a:t>
            </a:r>
            <a:r>
              <a:rPr lang="en-US" sz="3600" dirty="0"/>
              <a:t> provides the </a:t>
            </a:r>
            <a:r>
              <a:rPr lang="en-US" sz="3600" dirty="0" err="1"/>
              <a:t>NextResult</a:t>
            </a:r>
            <a:r>
              <a:rPr lang="en-US" sz="3600" dirty="0"/>
              <a:t> method to iterate through the result sets in order.</a:t>
            </a:r>
            <a:endParaRPr lang="en-US" sz="3600" dirty="0"/>
          </a:p>
        </p:txBody>
      </p:sp>
    </p:spTree>
    <p:extLst>
      <p:ext uri="{BB962C8B-B14F-4D97-AF65-F5344CB8AC3E}">
        <p14:creationId xmlns:p14="http://schemas.microsoft.com/office/powerpoint/2010/main" val="145315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Marcador de texto 4"/>
          <p:cNvSpPr txBox="1">
            <a:spLocks/>
          </p:cNvSpPr>
          <p:nvPr/>
        </p:nvSpPr>
        <p:spPr>
          <a:xfrm>
            <a:off x="2246688" y="1053149"/>
            <a:ext cx="17101901" cy="1802637"/>
          </a:xfrm>
          <a:prstGeom prst="rect">
            <a:avLst/>
          </a:prstGeom>
        </p:spPr>
        <p:txBody>
          <a:bodyPr/>
          <a:lstStyle>
            <a:lvl1pPr marL="0" indent="0" algn="l" defTabSz="1812040" rtl="0" eaLnBrk="1" latinLnBrk="0" hangingPunct="1">
              <a:spcBef>
                <a:spcPct val="20000"/>
              </a:spcBef>
              <a:spcAft>
                <a:spcPts val="1199"/>
              </a:spcAft>
              <a:buFont typeface="Arial" pitchFamily="34" charset="0"/>
              <a:buNone/>
              <a:defRPr sz="4000" b="1" kern="1200">
                <a:solidFill>
                  <a:schemeClr val="tx1"/>
                </a:solidFill>
                <a:latin typeface="+mn-lt"/>
                <a:ea typeface="+mn-ea"/>
                <a:cs typeface="+mn-cs"/>
              </a:defRPr>
            </a:lvl1pPr>
            <a:lvl2pPr marL="906009" indent="-362365" algn="l" defTabSz="1812040" rtl="0" eaLnBrk="1" latinLnBrk="0" hangingPunct="1">
              <a:spcBef>
                <a:spcPct val="20000"/>
              </a:spcBef>
              <a:buClr>
                <a:schemeClr val="tx2"/>
              </a:buClr>
              <a:buFont typeface="Arial" pitchFamily="34" charset="0"/>
              <a:buChar char="•"/>
              <a:defRPr sz="4000" kern="1200">
                <a:solidFill>
                  <a:schemeClr val="tx1"/>
                </a:solidFill>
                <a:latin typeface="+mn-lt"/>
                <a:ea typeface="+mn-ea"/>
                <a:cs typeface="+mn-cs"/>
              </a:defRPr>
            </a:lvl2pPr>
            <a:lvl3pPr marL="2265040"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3pPr>
            <a:lvl4pPr marL="3171046" indent="-453004" algn="l" defTabSz="1812040" rtl="0" eaLnBrk="1" latinLnBrk="0" hangingPunct="1">
              <a:spcBef>
                <a:spcPct val="20000"/>
              </a:spcBef>
              <a:buClr>
                <a:schemeClr val="tx2"/>
              </a:buClr>
              <a:buFont typeface="Arial" pitchFamily="34" charset="0"/>
              <a:buChar char="•"/>
              <a:defRPr sz="3702" kern="1200">
                <a:solidFill>
                  <a:schemeClr val="tx1"/>
                </a:solidFill>
                <a:latin typeface="+mn-lt"/>
                <a:ea typeface="+mn-ea"/>
                <a:cs typeface="+mn-cs"/>
              </a:defRPr>
            </a:lvl4pPr>
            <a:lvl5pPr marL="4077068" indent="-453004" algn="l" defTabSz="1812040" rtl="0" eaLnBrk="1" latinLnBrk="0" hangingPunct="1">
              <a:spcBef>
                <a:spcPct val="20000"/>
              </a:spcBef>
              <a:buClr>
                <a:schemeClr val="tx2"/>
              </a:buClr>
              <a:buFont typeface="Arial" pitchFamily="34" charset="0"/>
              <a:buChar char="•"/>
              <a:defRPr sz="3702" kern="1200" baseline="0">
                <a:solidFill>
                  <a:schemeClr val="tx1"/>
                </a:solidFill>
                <a:latin typeface="+mn-lt"/>
                <a:ea typeface="+mn-ea"/>
                <a:cs typeface="+mn-cs"/>
              </a:defRPr>
            </a:lvl5pPr>
            <a:lvl6pPr marL="4983081"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6pPr>
            <a:lvl7pPr marL="588908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7pPr>
            <a:lvl8pPr marL="6795112"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8pPr>
            <a:lvl9pPr marL="7701118" indent="-453004" algn="l" defTabSz="1812040" rtl="0" eaLnBrk="1" latinLnBrk="0" hangingPunct="1">
              <a:spcBef>
                <a:spcPct val="20000"/>
              </a:spcBef>
              <a:buClr>
                <a:schemeClr val="tx2"/>
              </a:buClr>
              <a:buFont typeface="Arial" pitchFamily="34" charset="0"/>
              <a:buChar char="•"/>
              <a:defRPr sz="3200" kern="1200">
                <a:solidFill>
                  <a:schemeClr val="tx1"/>
                </a:solidFill>
                <a:latin typeface="+mn-lt"/>
                <a:ea typeface="+mn-ea"/>
                <a:cs typeface="+mn-cs"/>
              </a:defRPr>
            </a:lvl9pPr>
          </a:lstStyle>
          <a:p>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DataSets</a:t>
            </a:r>
            <a:r>
              <a:rPr lang="en-US" sz="4400" dirty="0">
                <a:solidFill>
                  <a:schemeClr val="accent3">
                    <a:lumMod val="75000"/>
                  </a:schemeClr>
                </a:solidFill>
                <a:ea typeface="Open Sans Semibold" panose="020B0706030804020204" pitchFamily="34" charset="0"/>
                <a:cs typeface="Open Sans Semibold" panose="020B0706030804020204" pitchFamily="34" charset="0"/>
              </a:rPr>
              <a:t>, </a:t>
            </a:r>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DataTables</a:t>
            </a:r>
            <a:r>
              <a:rPr lang="en-US" sz="4400" dirty="0">
                <a:solidFill>
                  <a:schemeClr val="accent3">
                    <a:lumMod val="75000"/>
                  </a:schemeClr>
                </a:solidFill>
                <a:ea typeface="Open Sans Semibold" panose="020B0706030804020204" pitchFamily="34" charset="0"/>
                <a:cs typeface="Open Sans Semibold" panose="020B0706030804020204" pitchFamily="34" charset="0"/>
              </a:rPr>
              <a:t>, and </a:t>
            </a:r>
            <a:r>
              <a:rPr lang="en-US" sz="4400" dirty="0" err="1">
                <a:solidFill>
                  <a:schemeClr val="accent3">
                    <a:lumMod val="75000"/>
                  </a:schemeClr>
                </a:solidFill>
                <a:ea typeface="Open Sans Semibold" panose="020B0706030804020204" pitchFamily="34" charset="0"/>
                <a:cs typeface="Open Sans Semibold" panose="020B0706030804020204" pitchFamily="34" charset="0"/>
              </a:rPr>
              <a:t>DataViews</a:t>
            </a:r>
            <a:endParaRPr lang="en-US" sz="4400" dirty="0">
              <a:solidFill>
                <a:schemeClr val="accent3">
                  <a:lumMod val="75000"/>
                </a:schemeClr>
              </a:solidFill>
              <a:ea typeface="Open Sans Semibold" panose="020B0706030804020204" pitchFamily="34" charset="0"/>
              <a:cs typeface="Open Sans Semibold" panose="020B0706030804020204" pitchFamily="34" charset="0"/>
            </a:endParaRPr>
          </a:p>
        </p:txBody>
      </p:sp>
      <p:cxnSp>
        <p:nvCxnSpPr>
          <p:cNvPr id="34" name="10 Conector recto"/>
          <p:cNvCxnSpPr/>
          <p:nvPr/>
        </p:nvCxnSpPr>
        <p:spPr>
          <a:xfrm>
            <a:off x="2246688" y="1955687"/>
            <a:ext cx="882098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46688" y="2855786"/>
            <a:ext cx="19982220" cy="7294305"/>
          </a:xfrm>
          <a:prstGeom prst="rect">
            <a:avLst/>
          </a:prstGeom>
          <a:noFill/>
        </p:spPr>
        <p:txBody>
          <a:bodyPr wrap="square" rtlCol="0">
            <a:spAutoFit/>
          </a:bodyPr>
          <a:lstStyle/>
          <a:p>
            <a:pPr marL="571500" indent="-571500">
              <a:buFont typeface="Arial" panose="020B0604020202020204" pitchFamily="34" charset="0"/>
              <a:buChar char="•"/>
            </a:pPr>
            <a:r>
              <a:rPr lang="en-US" sz="3600" dirty="0"/>
              <a:t>The ADO.NET </a:t>
            </a:r>
            <a:r>
              <a:rPr lang="en-US" sz="3600" dirty="0" err="1"/>
              <a:t>DataSet</a:t>
            </a:r>
            <a:r>
              <a:rPr lang="en-US" sz="3600" dirty="0"/>
              <a:t> is a memory-resident representation of data that provides a consistent relational programming model regardless of the source of the data it contains. A </a:t>
            </a:r>
            <a:r>
              <a:rPr lang="en-US" sz="3600" dirty="0" err="1"/>
              <a:t>DataSet</a:t>
            </a:r>
            <a:r>
              <a:rPr lang="en-US" sz="3600" dirty="0"/>
              <a:t> represents a complete set of data including the tables that contain, order, and constrain the data, as well as the relationships between the tables</a:t>
            </a:r>
            <a:r>
              <a:rPr lang="en-US" sz="3600" dirty="0" smtClean="0"/>
              <a:t>.</a:t>
            </a:r>
          </a:p>
          <a:p>
            <a:pPr marL="571500" indent="-571500">
              <a:buFont typeface="Arial" panose="020B0604020202020204" pitchFamily="34" charset="0"/>
              <a:buChar char="•"/>
            </a:pPr>
            <a:r>
              <a:rPr lang="en-US" sz="3600" dirty="0"/>
              <a:t>There are several ways of working with a </a:t>
            </a:r>
            <a:r>
              <a:rPr lang="en-US" sz="3600" dirty="0" err="1"/>
              <a:t>DataSet</a:t>
            </a:r>
            <a:r>
              <a:rPr lang="en-US" sz="3600" dirty="0"/>
              <a:t>, which can be applied independently or in combination. You can</a:t>
            </a:r>
            <a:r>
              <a:rPr lang="en-US" sz="3600" dirty="0" smtClean="0"/>
              <a:t>:</a:t>
            </a:r>
          </a:p>
          <a:p>
            <a:pPr marL="1779783" lvl="1" indent="-571500">
              <a:buFont typeface="Arial" panose="020B0604020202020204" pitchFamily="34" charset="0"/>
              <a:buChar char="•"/>
            </a:pPr>
            <a:r>
              <a:rPr lang="en-US" sz="3600" dirty="0" smtClean="0"/>
              <a:t>Programmatically </a:t>
            </a:r>
            <a:r>
              <a:rPr lang="en-US" sz="3600" dirty="0"/>
              <a:t>create a </a:t>
            </a:r>
            <a:r>
              <a:rPr lang="en-US" sz="3600" dirty="0" err="1"/>
              <a:t>DataTable</a:t>
            </a:r>
            <a:r>
              <a:rPr lang="en-US" sz="3600" dirty="0"/>
              <a:t>, </a:t>
            </a:r>
            <a:r>
              <a:rPr lang="en-US" sz="3600" dirty="0" err="1"/>
              <a:t>DataRelation</a:t>
            </a:r>
            <a:r>
              <a:rPr lang="en-US" sz="3600" dirty="0"/>
              <a:t>, and Constraint within a </a:t>
            </a:r>
            <a:r>
              <a:rPr lang="en-US" sz="3600" dirty="0" err="1"/>
              <a:t>DataSet</a:t>
            </a:r>
            <a:r>
              <a:rPr lang="en-US" sz="3600" dirty="0"/>
              <a:t> and populate the tables with data</a:t>
            </a:r>
            <a:r>
              <a:rPr lang="en-US" sz="3600" dirty="0" smtClean="0"/>
              <a:t>.</a:t>
            </a:r>
          </a:p>
          <a:p>
            <a:pPr marL="1779783" lvl="1" indent="-571500">
              <a:buFont typeface="Arial" panose="020B0604020202020204" pitchFamily="34" charset="0"/>
              <a:buChar char="•"/>
            </a:pPr>
            <a:r>
              <a:rPr lang="en-US" sz="3600" dirty="0" smtClean="0"/>
              <a:t>Populate </a:t>
            </a:r>
            <a:r>
              <a:rPr lang="en-US" sz="3600" dirty="0"/>
              <a:t>the </a:t>
            </a:r>
            <a:r>
              <a:rPr lang="en-US" sz="3600" dirty="0" err="1"/>
              <a:t>DataSet</a:t>
            </a:r>
            <a:r>
              <a:rPr lang="en-US" sz="3600" dirty="0"/>
              <a:t> with tables of data from an existing relational data source using a </a:t>
            </a:r>
            <a:r>
              <a:rPr lang="en-US" sz="3600" dirty="0" err="1"/>
              <a:t>DataAdapter</a:t>
            </a:r>
            <a:r>
              <a:rPr lang="en-US" sz="3600" dirty="0" smtClean="0"/>
              <a:t>.</a:t>
            </a:r>
          </a:p>
          <a:p>
            <a:pPr marL="1779783" lvl="1" indent="-571500">
              <a:buFont typeface="Arial" panose="020B0604020202020204" pitchFamily="34" charset="0"/>
              <a:buChar char="•"/>
            </a:pPr>
            <a:r>
              <a:rPr lang="en-US" sz="3600" dirty="0" smtClean="0"/>
              <a:t>Load </a:t>
            </a:r>
            <a:r>
              <a:rPr lang="en-US" sz="3600" dirty="0"/>
              <a:t>and persist the </a:t>
            </a:r>
            <a:r>
              <a:rPr lang="en-US" sz="3600" dirty="0" err="1"/>
              <a:t>DataSet</a:t>
            </a:r>
            <a:r>
              <a:rPr lang="en-US" sz="3600" dirty="0"/>
              <a:t> contents using XML</a:t>
            </a:r>
            <a:r>
              <a:rPr lang="en-US" sz="3600" dirty="0" smtClean="0"/>
              <a:t>.</a:t>
            </a:r>
          </a:p>
          <a:p>
            <a:pPr marL="571500" indent="-571500">
              <a:buFont typeface="Arial" panose="020B0604020202020204" pitchFamily="34" charset="0"/>
              <a:buChar char="•"/>
            </a:pPr>
            <a:r>
              <a:rPr lang="en-US" sz="3600" dirty="0"/>
              <a:t>A strongly typed </a:t>
            </a:r>
            <a:r>
              <a:rPr lang="en-US" sz="3600" dirty="0" err="1"/>
              <a:t>DataSet</a:t>
            </a:r>
            <a:r>
              <a:rPr lang="en-US" sz="3600" dirty="0"/>
              <a:t> can also be transported using an XML Web service. The design of the </a:t>
            </a:r>
            <a:r>
              <a:rPr lang="en-US" sz="3600" dirty="0" err="1"/>
              <a:t>DataSet</a:t>
            </a:r>
            <a:r>
              <a:rPr lang="en-US" sz="3600" dirty="0"/>
              <a:t> makes it ideal for transporting data using XML Web services.</a:t>
            </a:r>
            <a:endParaRPr lang="en-US" sz="3600" dirty="0"/>
          </a:p>
        </p:txBody>
      </p:sp>
    </p:spTree>
    <p:extLst>
      <p:ext uri="{BB962C8B-B14F-4D97-AF65-F5344CB8AC3E}">
        <p14:creationId xmlns:p14="http://schemas.microsoft.com/office/powerpoint/2010/main" val="193151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1000" fill="hold"/>
                                        <p:tgtEl>
                                          <p:spTgt spid="33"/>
                                        </p:tgtEl>
                                        <p:attrNameLst>
                                          <p:attrName>ppt_x</p:attrName>
                                        </p:attrNameLst>
                                      </p:cBhvr>
                                      <p:tavLst>
                                        <p:tav tm="0">
                                          <p:val>
                                            <p:strVal val="0-#ppt_w/2"/>
                                          </p:val>
                                        </p:tav>
                                        <p:tav tm="100000">
                                          <p:val>
                                            <p:strVal val="#ppt_x"/>
                                          </p:val>
                                        </p:tav>
                                      </p:tavLst>
                                    </p:anim>
                                    <p:anim calcmode="lin" valueType="num">
                                      <p:cBhvr additive="base">
                                        <p:cTn id="8" dur="1000" fill="hold"/>
                                        <p:tgtEl>
                                          <p:spTgt spid="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fill="hold"/>
                                        <p:tgtEl>
                                          <p:spTgt spid="34"/>
                                        </p:tgtEl>
                                        <p:attrNameLst>
                                          <p:attrName>ppt_x</p:attrName>
                                        </p:attrNameLst>
                                      </p:cBhvr>
                                      <p:tavLst>
                                        <p:tav tm="0">
                                          <p:val>
                                            <p:strVal val="#ppt_x"/>
                                          </p:val>
                                        </p:tav>
                                        <p:tav tm="100000">
                                          <p:val>
                                            <p:strVal val="#ppt_x"/>
                                          </p:val>
                                        </p:tav>
                                      </p:tavLst>
                                    </p:anim>
                                    <p:anim calcmode="lin" valueType="num">
                                      <p:cBhvr additive="base">
                                        <p:cTn id="13"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theme/theme1.xml><?xml version="1.0" encoding="utf-8"?>
<a:theme xmlns:a="http://schemas.openxmlformats.org/drawingml/2006/main" name="1_Diseño personalizado">
  <a:themeElements>
    <a:clrScheme name="ISA 1W">
      <a:dk1>
        <a:srgbClr val="000000"/>
      </a:dk1>
      <a:lt1>
        <a:srgbClr val="FFFFFF"/>
      </a:lt1>
      <a:dk2>
        <a:srgbClr val="1F1F1F"/>
      </a:dk2>
      <a:lt2>
        <a:srgbClr val="575757"/>
      </a:lt2>
      <a:accent1>
        <a:srgbClr val="81B535"/>
      </a:accent1>
      <a:accent2>
        <a:srgbClr val="F99953"/>
      </a:accent2>
      <a:accent3>
        <a:srgbClr val="15A4C6"/>
      </a:accent3>
      <a:accent4>
        <a:srgbClr val="F23A43"/>
      </a:accent4>
      <a:accent5>
        <a:srgbClr val="0D84AF"/>
      </a:accent5>
      <a:accent6>
        <a:srgbClr val="192828"/>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162903</TotalTime>
  <Words>2318</Words>
  <Application>Microsoft Macintosh PowerPoint</Application>
  <PresentationFormat>Custom</PresentationFormat>
  <Paragraphs>111</Paragraphs>
  <Slides>17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Calibri</vt:lpstr>
      <vt:lpstr>Calibri Light</vt:lpstr>
      <vt:lpstr>Helvetica</vt:lpstr>
      <vt:lpstr>Open Sans</vt:lpstr>
      <vt:lpstr>Open Sans Extrabold</vt:lpstr>
      <vt:lpstr>Open Sans Semibold</vt:lpstr>
      <vt:lpstr>Oswald</vt:lpstr>
      <vt:lpstr>Segoe UI</vt:lpstr>
      <vt:lpstr>Source Sans Pro</vt:lpstr>
      <vt:lpstr>Wingdings</vt:lpstr>
      <vt:lpstr>맑은 고딕</vt:lpstr>
      <vt:lpstr>Arial</vt:lpstr>
      <vt:lpstr>1_Diseño personalizado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Banco Central de Reserva</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Slidepot</dc:creator>
  <cp:lastModifiedBy>office365</cp:lastModifiedBy>
  <cp:revision>12337</cp:revision>
  <dcterms:created xsi:type="dcterms:W3CDTF">2014-07-01T16:42:18Z</dcterms:created>
  <dcterms:modified xsi:type="dcterms:W3CDTF">2017-11-25T18:11:41Z</dcterms:modified>
</cp:coreProperties>
</file>